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trictFirstAndLastChars="0" saveSubsetFonts="1" autoCompressPictures="0">
  <p:sldMasterIdLst>
    <p:sldMasterId id="2147483648" r:id="rId1"/>
    <p:sldMasterId id="2147483653" r:id="rId2"/>
  </p:sldMasterIdLst>
  <p:notesMasterIdLst>
    <p:notesMasterId r:id="rId23"/>
  </p:notesMasterIdLst>
  <p:sldIdLst>
    <p:sldId id="263" r:id="rId3"/>
    <p:sldId id="268" r:id="rId4"/>
    <p:sldId id="267" r:id="rId5"/>
    <p:sldId id="290" r:id="rId6"/>
    <p:sldId id="270" r:id="rId7"/>
    <p:sldId id="282" r:id="rId8"/>
    <p:sldId id="283" r:id="rId9"/>
    <p:sldId id="272" r:id="rId10"/>
    <p:sldId id="273" r:id="rId11"/>
    <p:sldId id="274" r:id="rId12"/>
    <p:sldId id="284" r:id="rId13"/>
    <p:sldId id="286" r:id="rId14"/>
    <p:sldId id="276" r:id="rId15"/>
    <p:sldId id="277" r:id="rId16"/>
    <p:sldId id="278" r:id="rId17"/>
    <p:sldId id="279" r:id="rId18"/>
    <p:sldId id="280" r:id="rId19"/>
    <p:sldId id="281" r:id="rId20"/>
    <p:sldId id="287" r:id="rId21"/>
    <p:sldId id="289" r:id="rId22"/>
  </p:sldIdLst>
  <p:sldSz cx="9144000" cy="6858000" type="screen4x3"/>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go="http://customooxmlschemas.google.com/" r:id="rId24" roundtripDataSignature="AMtx7mhlEVol4LYPpMVHdguM8uSSTCVvA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400"/>
    <a:srgbClr val="0000FF"/>
    <a:srgbClr val="808080"/>
    <a:srgbClr val="F88400"/>
    <a:srgbClr val="008CF8"/>
    <a:srgbClr val="B0B400"/>
    <a:srgbClr val="680898"/>
    <a:srgbClr val="589C08"/>
    <a:srgbClr val="0082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989" autoAdjust="0"/>
    <p:restoredTop sz="82458" autoAdjust="0"/>
  </p:normalViewPr>
  <p:slideViewPr>
    <p:cSldViewPr snapToGrid="0">
      <p:cViewPr varScale="1">
        <p:scale>
          <a:sx n="120" d="100"/>
          <a:sy n="120" d="100"/>
        </p:scale>
        <p:origin x="-1902" y="-108"/>
      </p:cViewPr>
      <p:guideLst>
        <p:guide orient="horz" pos="2160"/>
        <p:guide pos="2880"/>
      </p:guideLst>
    </p:cSldViewPr>
  </p:slideViewPr>
  <p:notesTextViewPr>
    <p:cViewPr>
      <p:scale>
        <a:sx n="1" d="1"/>
        <a:sy n="1" d="1"/>
      </p:scale>
      <p:origin x="0" y="0"/>
    </p:cViewPr>
  </p:notesTextViewPr>
  <p:sorterViewPr>
    <p:cViewPr>
      <p:scale>
        <a:sx n="120" d="100"/>
        <a:sy n="12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customschemas.google.com/relationships/presentationmetadata" Target="meta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45712460"/>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0</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43090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 is ENSO changing?  With colleagues at ESRL, we examined *historical* changes in ENSO &amp; mean equatorial Pacific SST.  Here's NINO3 SST: vertical's the time-mean SST, horizontal's the ENSO strength.  Each colored dot is a 30yr chunk from the </a:t>
            </a:r>
            <a:r>
              <a:rPr lang="en-US" dirty="0" err="1" smtClean="0"/>
              <a:t>HadISST</a:t>
            </a:r>
            <a:r>
              <a:rPr lang="en-US" dirty="0" smtClean="0"/>
              <a:t> </a:t>
            </a:r>
            <a:r>
              <a:rPr lang="en-US" dirty="0" err="1" smtClean="0"/>
              <a:t>obs</a:t>
            </a:r>
            <a:r>
              <a:rPr lang="en-US" dirty="0" smtClean="0"/>
              <a:t> reconstruction.  The more recent, red dots show warming and a stronger ENSO, but still within the envelope we'd expect from a stationary system, the gray dots.  Farther west in NINO4, the red dots do start to push the envelope, with warmer SSTs and stronger ENSO.  The *ERSST* reconstruction shows an even stronger warming.</a:t>
            </a:r>
          </a:p>
          <a:p>
            <a:r>
              <a:rPr lang="en-US" dirty="0" smtClean="0"/>
              <a:t>We repeated this for the historical *ensemble* simulations from CESM and FLOR... </a:t>
            </a:r>
            <a:endParaRPr lang="en-US"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9</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1631729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smtClean="0"/>
              <a:t> Green is the 1920s-40s, red the most recent 30yrs.  Both models show warming (easily detectable), and stronger ENSOs (less detectable with more ensemble overlap) -- though the models' *sensitivities* differed.</a:t>
            </a:r>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10</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9225969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that's the past -- what about the future?  Let's focus on these three equatorial zones, and look at how ENSO changes in the CM2.1 model, as CO2 increases.</a:t>
            </a:r>
          </a:p>
          <a:p>
            <a:r>
              <a:rPr lang="en-US" dirty="0" smtClean="0"/>
              <a:t>Looking first in the west: each blue dot is a 30yr chunk from our long pre-industrial control run.  Again, vertical's the 30yr mean SST relative to pre-industrial, horizontal's the strength of ENSO in that 30yr chunk.  ENSO amplitude varies a *lot* from epoch to epoch, with only *slight* variations in mean SST.  Now as CO2 increases to 1990, then 2 &amp; 4 times pre-industrial, this region warms a lot -- but ENSO weakens, and is less </a:t>
            </a:r>
            <a:r>
              <a:rPr lang="en-US" dirty="0" err="1" smtClean="0"/>
              <a:t>decadally</a:t>
            </a:r>
            <a:r>
              <a:rPr lang="en-US" dirty="0" smtClean="0"/>
              <a:t> modulated.</a:t>
            </a:r>
          </a:p>
          <a:p>
            <a:r>
              <a:rPr lang="en-US" dirty="0" smtClean="0"/>
              <a:t>Different story in the east, where ENSO at first strengthens near present-day CO2, then weakens at higher CO2.  (Ditto in the central Pacific.)  So there may be an "optimal climate" for ENSO SSTAs, perhaps around now.  If so, then future ENSO risks would depend not only on region, but also on how *close* we are to this ENSO optimum, and which side of it we're on.</a:t>
            </a:r>
          </a:p>
          <a:p>
            <a:r>
              <a:rPr lang="en-US" dirty="0" smtClean="0"/>
              <a:t>Same plots, but now for rainfall.  In the east, strong-ENSO epochs go with wetter mean conditions -- and this continues into the future, though at a much warmer &amp; wetter level.  Farther west, as CO2 increases we get more mean rainfall, and ENSO's rain *variability* shifts eastward.  We delve further into these changes in these studies here in gray.</a:t>
            </a:r>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6639818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also looked at the *CMIP5* projections of ENSO's future.</a:t>
            </a:r>
          </a:p>
          <a:p>
            <a:r>
              <a:rPr lang="en-US" dirty="0" smtClean="0"/>
              <a:t>Looking first at central equatorial Pacific SSTs: ENSO strength on the horizontal.  Orange dots are the CMIP5 </a:t>
            </a:r>
            <a:r>
              <a:rPr lang="en-US" dirty="0" err="1" smtClean="0"/>
              <a:t>historicals</a:t>
            </a:r>
            <a:r>
              <a:rPr lang="en-US" dirty="0" smtClean="0"/>
              <a:t> -- the models have a *range* of past amplitudes, some stronger, some weaker than obs.  And going forward to the 21st century in blue, ENSO strengthens in some models, weakens in others.</a:t>
            </a:r>
          </a:p>
          <a:p>
            <a:r>
              <a:rPr lang="en-US" dirty="0" smtClean="0"/>
              <a:t>But looking at the zonal *propagation* of ENSO SSTAs, we see a more *robust* change, toward more *eastward* propagation in the future.</a:t>
            </a:r>
          </a:p>
          <a:p>
            <a:r>
              <a:rPr lang="en-US" dirty="0" smtClean="0"/>
              <a:t>So there's no CMIP5 consensus on future ENSO SSTA *amplitude*. But they do suggest changes in ENSO's *evolution* &amp; dynamics.</a:t>
            </a:r>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1438047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that's SST -- what about changes in ENSO rainfall?  In the NINO3 region, the CMIP5 models project a *wide range* of changes: some say El Nino rainfall will strongly increase, others decrease.</a:t>
            </a:r>
          </a:p>
          <a:p>
            <a:r>
              <a:rPr lang="en-US" dirty="0" smtClean="0"/>
              <a:t>Why such diversity?  Well, we found that *increasers* tend to have stronger present-day *biases* toward cool &amp; dry conditions over the cold tongue, and also weaker ENSOs -- giving them more room to *boost* their ENSO extremes in the future.  The increasers also had less convective *cloud* over the cold tongue -- leading to less radiative damping of SST changes, stronger future warming &amp; wetting, and amplified ENSO SSTAs.</a:t>
            </a:r>
          </a:p>
          <a:p>
            <a:r>
              <a:rPr lang="en-US" dirty="0" smtClean="0"/>
              <a:t>So many models may be *overestimating* future El Nino rainfall, with implications for teleconnections.  So we need to reduce model biases.</a:t>
            </a:r>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1688011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 that end, we've led CLIVAR's Research Focus on ENSO -- and produced a new Python package to diagnose ENSO in models.  Here's an example, the composite *evolution* of an El Nino event. </a:t>
            </a:r>
            <a:r>
              <a:rPr lang="en-US" dirty="0" err="1" smtClean="0"/>
              <a:t>Obs</a:t>
            </a:r>
            <a:r>
              <a:rPr lang="en-US" dirty="0" smtClean="0"/>
              <a:t> in red, model in black.  And some key *metrics* for that evolution -- RMS error, event duration and spacing, and so on.</a:t>
            </a:r>
          </a:p>
          <a:p>
            <a:r>
              <a:rPr lang="en-US" dirty="0" smtClean="0"/>
              <a:t>We can then *compare* such metrics to other models and other metrics, as in this plot for CMIP5.  CMIP provides *context* for our model diagnostics.  And we can discover *connections* among metrics, and *constraints* for future changes, by computing inter-model *correlations* among metrics.  We're using this to analyze the CMIP6 models, and plan to contribute it to community efforts, like ESMValTool and the PCMDI metrics package.</a:t>
            </a:r>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583762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Finally, we're working to assess ENSO predictability and improve forecasts.  With colleagues at ESRL, we searched *existing* long model control runs for analogs of *observed* states over the past 50 years, then simply traced how those states evolved in the control runs.  So, model forecasts without initialization shock.</a:t>
            </a:r>
          </a:p>
          <a:p>
            <a:r>
              <a:rPr lang="en-US" dirty="0" smtClean="0"/>
              <a:t>This simple method is amazingly skillful -- it actually beats the state-of-the-art NMME forecasts, for both SST &amp; rainfall.  This is a powerful result, suggesting that even the CMIP5 models, *without* assimilation systems, could offer forecast guidance.</a:t>
            </a:r>
          </a:p>
          <a:p>
            <a:r>
              <a:rPr lang="en-US" dirty="0" smtClean="0"/>
              <a:t>We also used this method to assess secular variations in ENSO *predictability* over the past 50 years -- and found that it tracked the NMME skill, which is highest when ENSO is strong.  We're hoping to work with NCEP to further develop this for use in operations.</a:t>
            </a:r>
            <a:endParaRPr lang="en-US"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9122370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Moving forward, we'll continue pushing to understand ENSO and improve models.  The background climate is key, and we have great tools to explore its links to ENSO.  We're improving constraints for models, and *enhancing* our models to better capture ENSO processes.</a:t>
            </a:r>
          </a:p>
          <a:p>
            <a:r>
              <a:rPr lang="en-US" dirty="0" smtClean="0"/>
              <a:t>We'll also work to improve predictions &amp; projections -- clarifying ENSO's extremes and regional impacts, understanding predictability, and discovering constraints for future changes.</a:t>
            </a:r>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08170102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to sum up, ENSO's critical to NOAA's mission, and GFDL brings a lot to the table.  Our newest models add realism and new capabilities, and we're advancing understanding -- to inform society about the *future* of ENSO.  Thanks very much.</a:t>
            </a:r>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0687956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ENSO is Earth's dominant year-to-year climate signal.  Every 2-7yr, the west Pacific warm pool expands eastward, carrying with it the deep convection and rainfall, and altering global climate.  These changes affect weather, ecosystems, and economies worldwide, and link to all of NOAA's strategic goals.</a:t>
            </a:r>
          </a:p>
          <a:p>
            <a:r>
              <a:rPr lang="en-US" dirty="0" smtClean="0"/>
              <a:t>So how vulnerable *are* we to ENSO?  Models are crucial to answer this, since </a:t>
            </a:r>
            <a:r>
              <a:rPr lang="en-US" dirty="0" err="1" smtClean="0"/>
              <a:t>obs</a:t>
            </a:r>
            <a:r>
              <a:rPr lang="en-US" dirty="0" smtClean="0"/>
              <a:t> records are short.  ENSO's also a key *test* for models, since it depends on the full range of scales they simulate &amp; parameterize.  So a good ENSO simulation can build confidence in our ability to simulate other things, like climate change.</a:t>
            </a:r>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596663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GFDL's strongly positioned in the ENSO community.  Our models support realistic ENSO behavior, and this has driven a torrent of new research, including collaborations with colleagues all over the world.  I'll highlight just a few of these: the diversity &amp; sensitivities of ENSO, predictability &amp; impacts, and advances in *understanding* simulations &amp; projections.</a:t>
            </a:r>
            <a:endParaRPr lang="en-US"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9651709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Our simulations have improved with increasing *resolution*.  Here's the *observed* strength of ENSO SST anomalies over the tropical Pacific -- we see the peak in the equatorial cold tongue *NINO3* region.  Here's our old CM2.1 model -- too strong and too far west.  Refining our model grids, and better representing ocean eddies, improved the SST pattern.</a:t>
            </a:r>
          </a:p>
          <a:p>
            <a:r>
              <a:rPr lang="en-US" dirty="0" smtClean="0"/>
              <a:t>For *rainfall*, the </a:t>
            </a:r>
            <a:r>
              <a:rPr lang="en-US" dirty="0" err="1" smtClean="0"/>
              <a:t>obs</a:t>
            </a:r>
            <a:r>
              <a:rPr lang="en-US" dirty="0" smtClean="0"/>
              <a:t> show an eastward and equatorward shift during El Nino, and this response also improved, shifting east with increasing resolution.  And this improved ENSO's remote *teleconnections* to the geopotential height anomalies that steer storms into North America.</a:t>
            </a:r>
          </a:p>
          <a:p>
            <a:r>
              <a:rPr lang="en-US" dirty="0" smtClean="0"/>
              <a:t>Now, the *atmospheric* refinement provided many of these benefits, and also helped us efficiently study extremes &amp; regional impacts over land -- so we moved forward with FLOR, which was a big win for forecasts as you'll hear tomorrow.</a:t>
            </a:r>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6374562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Our latest models show further improvements.  In particular, CM4's ENSO SST &amp; rainfall patterns, and ENSO spectra, are some of the best I've seen from any coupled GCM.  And their better resolution &amp; comprehensiveness open new avenues for research &amp; applications.</a:t>
            </a:r>
            <a:endParaRPr lang="en-US"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4529767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 the past few years we've focused a lot on the *diversity* of ENSO events.  Our work with the U.S. CLIVAR "Working Group on ENSO Diversity" showed these differences matter -- they have different dynamics, and impacts.  Here's an example from our review paper, showing that in both </a:t>
            </a:r>
            <a:r>
              <a:rPr lang="en-US" dirty="0" err="1" smtClean="0"/>
              <a:t>obs</a:t>
            </a:r>
            <a:r>
              <a:rPr lang="en-US" dirty="0" smtClean="0"/>
              <a:t>…</a:t>
            </a:r>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3593579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smtClean="0"/>
              <a:t>…and models, there's a *continuum* of ENSO flavors, ranging from eastern to western Pacific types and everything in between.  Our CM2.1 model captured this diversity well, and helped us explore the sources, impacts, and predictability of ENSO diversity.</a:t>
            </a:r>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1566234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seasonal *timing* of ENSO also matters.  Observed events tend to peak near the end of the calendar year.  Our FLOR forecast model, like many models, didn't capture this.  But we found that if we corrected its climatological SST &amp; winds using flux adjustments, its ENSO beautifully synchronized to the end of the calendar year.  This was because the adjustments corrected the east Pacific seasonality of meridional SST gradients and ITCZ latitude, boosting the SST-&gt;wind coupling during the key Jul-Nov season of ENSO growth.</a:t>
            </a:r>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1465986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this *seasonality* of ENSO is *critical* for its impacts.  With colleagues at AOML, we grouped historical ENSO events into their four key </a:t>
            </a:r>
            <a:r>
              <a:rPr lang="en-US" dirty="0" err="1" smtClean="0"/>
              <a:t>spatio</a:t>
            </a:r>
            <a:r>
              <a:rPr lang="en-US" dirty="0" smtClean="0"/>
              <a:t>-temporal flavors, and found these flavors were strongly linked to the patterns of *tornado* outbreaks over the U.S. -- due to how ENSO affects the large-scale seasonal wind shear and moisture advection that are conducive to outbreaks.  We also found links to California *rainfall*.  So the diversity and seasonal *timing* of ENSO are really critical.</a:t>
            </a:r>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8</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2015736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userDrawn="1">
  <p:cSld name="Title Slide">
    <p:spTree>
      <p:nvGrpSpPr>
        <p:cNvPr id="1" name="Shape 14"/>
        <p:cNvGrpSpPr/>
        <p:nvPr/>
      </p:nvGrpSpPr>
      <p:grpSpPr>
        <a:xfrm>
          <a:off x="0" y="0"/>
          <a:ext cx="0" cy="0"/>
          <a:chOff x="0" y="0"/>
          <a:chExt cx="0" cy="0"/>
        </a:xfrm>
      </p:grpSpPr>
      <p:sp>
        <p:nvSpPr>
          <p:cNvPr id="2" name="Title 1"/>
          <p:cNvSpPr>
            <a:spLocks noGrp="1"/>
          </p:cNvSpPr>
          <p:nvPr>
            <p:ph type="title"/>
          </p:nvPr>
        </p:nvSpPr>
        <p:spPr>
          <a:xfrm>
            <a:off x="628650" y="743667"/>
            <a:ext cx="7886700" cy="2173123"/>
          </a:xfrm>
          <a:prstGeom prst="rect">
            <a:avLst/>
          </a:prstGeom>
        </p:spPr>
        <p:txBody>
          <a:bodyPr/>
          <a:lstStyle>
            <a:lvl1pPr algn="ctr">
              <a:defRPr sz="4800">
                <a:solidFill>
                  <a:schemeClr val="bg1"/>
                </a:solidFill>
                <a:latin typeface="Calibri" panose="020F0502020204030204" pitchFamily="34" charset="0"/>
                <a:cs typeface="Calibri" panose="020F0502020204030204" pitchFamily="34" charset="0"/>
              </a:defRPr>
            </a:lvl1pPr>
          </a:lstStyle>
          <a:p>
            <a:r>
              <a:rPr lang="en-US" smtClean="0"/>
              <a:t>Click to edit Master title style</a:t>
            </a:r>
            <a:endParaRPr lang="en-US"/>
          </a:p>
        </p:txBody>
      </p:sp>
      <p:sp>
        <p:nvSpPr>
          <p:cNvPr id="4" name="Text Placeholder 3"/>
          <p:cNvSpPr>
            <a:spLocks noGrp="1"/>
          </p:cNvSpPr>
          <p:nvPr>
            <p:ph type="body" sz="quarter" idx="10"/>
          </p:nvPr>
        </p:nvSpPr>
        <p:spPr>
          <a:xfrm>
            <a:off x="1502568" y="3689460"/>
            <a:ext cx="6138863" cy="1503363"/>
          </a:xfrm>
          <a:prstGeom prst="rect">
            <a:avLst/>
          </a:prstGeom>
        </p:spPr>
        <p:txBody>
          <a:bodyPr/>
          <a:lstStyle>
            <a:lvl1pPr algn="ctr">
              <a:defRPr sz="2800">
                <a:solidFill>
                  <a:schemeClr val="bg1"/>
                </a:solidFill>
              </a:defRPr>
            </a:lvl1pPr>
            <a:lvl2pPr algn="ctr">
              <a:defRPr>
                <a:solidFill>
                  <a:schemeClr val="bg1"/>
                </a:solidFill>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en-US" smtClean="0"/>
              <a:t>Click to edit Master text styles</a:t>
            </a:r>
          </a:p>
        </p:txBody>
      </p:sp>
    </p:spTree>
  </p:cSld>
  <p:clrMapOvr>
    <a:masterClrMapping/>
  </p:clrMapOvr>
  <p:transition>
    <p:fade/>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0" y="686226"/>
            <a:ext cx="9144000" cy="5637985"/>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1782458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0" y="686226"/>
            <a:ext cx="4572000" cy="5640832"/>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572000" y="686226"/>
            <a:ext cx="4572000" cy="5640832"/>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40470846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Left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0" y="686226"/>
            <a:ext cx="4572000" cy="5640832"/>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5813894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Right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Content Placeholder 3"/>
          <p:cNvSpPr>
            <a:spLocks noGrp="1"/>
          </p:cNvSpPr>
          <p:nvPr>
            <p:ph sz="half" idx="2"/>
          </p:nvPr>
        </p:nvSpPr>
        <p:spPr>
          <a:xfrm>
            <a:off x="4572000" y="686226"/>
            <a:ext cx="4572000" cy="5640832"/>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5843459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Footer Placeholder 3"/>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4161878106"/>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endParaRPr lang="en-US"/>
          </a:p>
        </p:txBody>
      </p:sp>
      <p:sp>
        <p:nvSpPr>
          <p:cNvPr id="5" name="Rectangle 4"/>
          <p:cNvSpPr/>
          <p:nvPr userDrawn="1"/>
        </p:nvSpPr>
        <p:spPr>
          <a:xfrm>
            <a:off x="0" y="63910"/>
            <a:ext cx="9144000" cy="77428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50853690"/>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Single column">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 y="152400"/>
            <a:ext cx="8839200" cy="838200"/>
          </a:xfrm>
          <a:prstGeom prst="rect">
            <a:avLst/>
          </a:prstGeom>
        </p:spPr>
        <p:txBody>
          <a:bodyPr>
            <a:normAutofit/>
          </a:bodyPr>
          <a:lstStyle>
            <a:lvl1pPr algn="r">
              <a:defRPr sz="4800" baseline="0">
                <a:solidFill>
                  <a:schemeClr val="bg1"/>
                </a:solidFill>
                <a:effectLst>
                  <a:outerShdw blurRad="50800" dist="38100" dir="5400000" algn="t" rotWithShape="0">
                    <a:prstClr val="black">
                      <a:alpha val="40000"/>
                    </a:prstClr>
                  </a:outerShdw>
                </a:effectLst>
              </a:defRPr>
            </a:lvl1pPr>
          </a:lstStyle>
          <a:p>
            <a:r>
              <a:rPr lang="en-US" dirty="0" smtClean="0"/>
              <a:t>Insert the title of the slide here</a:t>
            </a:r>
            <a:endParaRPr lang="en-US" dirty="0"/>
          </a:p>
        </p:txBody>
      </p:sp>
      <p:sp>
        <p:nvSpPr>
          <p:cNvPr id="6" name="Content Placeholder 5"/>
          <p:cNvSpPr>
            <a:spLocks noGrp="1"/>
          </p:cNvSpPr>
          <p:nvPr>
            <p:ph sz="quarter" idx="10" hasCustomPrompt="1"/>
          </p:nvPr>
        </p:nvSpPr>
        <p:spPr>
          <a:xfrm>
            <a:off x="381000" y="1295400"/>
            <a:ext cx="8382000" cy="4800600"/>
          </a:xfrm>
          <a:prstGeom prst="rect">
            <a:avLst/>
          </a:prstGeom>
        </p:spPr>
        <p:txBody>
          <a:bodyPr/>
          <a:lstStyle>
            <a:lvl1pPr>
              <a:buClr>
                <a:schemeClr val="tx1"/>
              </a:buClr>
              <a:defRPr sz="3200" baseline="0">
                <a:latin typeface="Arial" panose="020B0604020202020204" pitchFamily="34" charset="0"/>
                <a:cs typeface="Arial" panose="020B0604020202020204" pitchFamily="34" charset="0"/>
              </a:defRPr>
            </a:lvl1pPr>
          </a:lstStyle>
          <a:p>
            <a:pPr lvl="0"/>
            <a:r>
              <a:rPr lang="en-US" dirty="0" smtClean="0"/>
              <a:t>Default text is Ariel 32 with black bullets</a:t>
            </a:r>
          </a:p>
        </p:txBody>
      </p:sp>
      <p:sp>
        <p:nvSpPr>
          <p:cNvPr id="7" name="Slide Number Placeholder 6"/>
          <p:cNvSpPr>
            <a:spLocks noGrp="1"/>
          </p:cNvSpPr>
          <p:nvPr>
            <p:ph type="sldNum" sz="quarter" idx="13"/>
          </p:nvPr>
        </p:nvSpPr>
        <p:spPr>
          <a:xfrm>
            <a:off x="6553200" y="6477000"/>
            <a:ext cx="2133600" cy="365125"/>
          </a:xfrm>
          <a:prstGeom prst="rect">
            <a:avLst/>
          </a:prstGeom>
        </p:spPr>
        <p:txBody>
          <a:bodyPr/>
          <a:lstStyle>
            <a:lvl1pPr>
              <a:defRPr sz="1050" b="1">
                <a:solidFill>
                  <a:schemeClr val="bg1"/>
                </a:solidFill>
                <a:latin typeface="Century Gothic" panose="020B0502020202020204" pitchFamily="34" charset="0"/>
              </a:defRPr>
            </a:lvl1pPr>
          </a:lstStyle>
          <a:p>
            <a:fld id="{626021F2-50CD-4105-BA59-D17F5A3D6AB3}" type="slidenum">
              <a:rPr lang="en-US" smtClean="0"/>
              <a:pPr/>
              <a:t>‹#›</a:t>
            </a:fld>
            <a:endParaRPr lang="en-US" dirty="0"/>
          </a:p>
        </p:txBody>
      </p:sp>
    </p:spTree>
    <p:extLst>
      <p:ext uri="{BB962C8B-B14F-4D97-AF65-F5344CB8AC3E}">
        <p14:creationId xmlns:p14="http://schemas.microsoft.com/office/powerpoint/2010/main" val="3799106980"/>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4.xml"/><Relationship Id="rId7" Type="http://schemas.openxmlformats.org/officeDocument/2006/relationships/slideLayout" Target="../slideLayouts/slideLayout8.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5" Type="http://schemas.openxmlformats.org/officeDocument/2006/relationships/slideLayout" Target="../slideLayouts/slideLayout6.xml"/><Relationship Id="rId10" Type="http://schemas.openxmlformats.org/officeDocument/2006/relationships/image" Target="../media/image2.png"/><Relationship Id="rId4" Type="http://schemas.openxmlformats.org/officeDocument/2006/relationships/slideLayout" Target="../slideLayouts/slideLayout5.xml"/><Relationship Id="rId9"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9"/>
        <p:cNvGrpSpPr/>
        <p:nvPr/>
      </p:nvGrpSpPr>
      <p:grpSpPr>
        <a:xfrm>
          <a:off x="0" y="0"/>
          <a:ext cx="0" cy="0"/>
          <a:chOff x="0" y="0"/>
          <a:chExt cx="0" cy="0"/>
        </a:xfrm>
      </p:grpSpPr>
      <p:sp>
        <p:nvSpPr>
          <p:cNvPr id="10" name="Google Shape;10;p6"/>
          <p:cNvSpPr txBox="1"/>
          <p:nvPr/>
        </p:nvSpPr>
        <p:spPr>
          <a:xfrm>
            <a:off x="495300" y="5943600"/>
            <a:ext cx="8153400" cy="40011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b="0" i="0" u="none" strike="noStrike" cap="none" dirty="0">
                <a:solidFill>
                  <a:srgbClr val="F2F2F2"/>
                </a:solidFill>
                <a:latin typeface="Calibri" panose="020F0502020204030204" pitchFamily="34" charset="0"/>
                <a:ea typeface="Arial"/>
                <a:cs typeface="Calibri" panose="020F0502020204030204" pitchFamily="34" charset="0"/>
                <a:sym typeface="Arial"/>
              </a:rPr>
              <a:t>Geophysical Fluid Dynamics Laboratory Review</a:t>
            </a:r>
            <a:endParaRPr dirty="0">
              <a:latin typeface="Calibri" panose="020F0502020204030204" pitchFamily="34" charset="0"/>
              <a:cs typeface="Calibri" panose="020F0502020204030204" pitchFamily="34" charset="0"/>
            </a:endParaRPr>
          </a:p>
        </p:txBody>
      </p:sp>
      <p:pic>
        <p:nvPicPr>
          <p:cNvPr id="11" name="Google Shape;11;p6" descr="NOAA_logo.png"/>
          <p:cNvPicPr preferRelativeResize="0"/>
          <p:nvPr/>
        </p:nvPicPr>
        <p:blipFill rotWithShape="1">
          <a:blip r:embed="rId4">
            <a:alphaModFix/>
          </a:blip>
          <a:srcRect/>
          <a:stretch/>
        </p:blipFill>
        <p:spPr>
          <a:xfrm>
            <a:off x="8340696" y="6035706"/>
            <a:ext cx="616007" cy="616007"/>
          </a:xfrm>
          <a:prstGeom prst="rect">
            <a:avLst/>
          </a:prstGeom>
          <a:noFill/>
          <a:ln>
            <a:noFill/>
          </a:ln>
          <a:effectLst>
            <a:outerShdw blurRad="50800" dist="38100" dir="5400000" algn="t" rotWithShape="0">
              <a:srgbClr val="000000">
                <a:alpha val="40000"/>
              </a:srgbClr>
            </a:outerShdw>
          </a:effectLst>
        </p:spPr>
      </p:pic>
      <p:pic>
        <p:nvPicPr>
          <p:cNvPr id="12" name="Google Shape;12;p6" descr="globe_zh2.png"/>
          <p:cNvPicPr preferRelativeResize="0"/>
          <p:nvPr/>
        </p:nvPicPr>
        <p:blipFill rotWithShape="1">
          <a:blip r:embed="rId5">
            <a:alphaModFix/>
          </a:blip>
          <a:srcRect l="27448" b="55632"/>
          <a:stretch/>
        </p:blipFill>
        <p:spPr>
          <a:xfrm>
            <a:off x="5015" y="3810000"/>
            <a:ext cx="4993703" cy="3042745"/>
          </a:xfrm>
          <a:prstGeom prst="rect">
            <a:avLst/>
          </a:prstGeom>
          <a:noFill/>
          <a:ln>
            <a:noFill/>
          </a:ln>
        </p:spPr>
      </p:pic>
      <p:sp>
        <p:nvSpPr>
          <p:cNvPr id="13" name="Google Shape;13;p6"/>
          <p:cNvSpPr txBox="1"/>
          <p:nvPr/>
        </p:nvSpPr>
        <p:spPr>
          <a:xfrm>
            <a:off x="731044" y="6324600"/>
            <a:ext cx="7681913" cy="304800"/>
          </a:xfrm>
          <a:prstGeom prst="rect">
            <a:avLst/>
          </a:prstGeom>
          <a:noFill/>
          <a:ln>
            <a:noFill/>
          </a:ln>
        </p:spPr>
        <p:txBody>
          <a:bodyPr spcFirstLastPara="1" wrap="square" lIns="91425" tIns="45700" rIns="91425" bIns="45700" anchor="ctr" anchorCtr="1">
            <a:normAutofit/>
          </a:bodyPr>
          <a:lstStyle/>
          <a:p>
            <a:pPr marL="342900" marR="0" lvl="0" indent="-342900" algn="ctr" rtl="0">
              <a:lnSpc>
                <a:spcPct val="100000"/>
              </a:lnSpc>
              <a:spcBef>
                <a:spcPts val="0"/>
              </a:spcBef>
              <a:spcAft>
                <a:spcPts val="0"/>
              </a:spcAft>
              <a:buClr>
                <a:schemeClr val="lt1"/>
              </a:buClr>
              <a:buSzPts val="1400"/>
              <a:buFont typeface="Arial"/>
              <a:buNone/>
            </a:pPr>
            <a:r>
              <a:rPr lang="en-US" sz="1400" b="0" i="0" u="none" strike="noStrike" cap="none">
                <a:solidFill>
                  <a:schemeClr val="lt1"/>
                </a:solidFill>
                <a:latin typeface="Calibri" panose="020F0502020204030204" pitchFamily="34" charset="0"/>
                <a:ea typeface="Arial"/>
                <a:cs typeface="Calibri" panose="020F0502020204030204" pitchFamily="34" charset="0"/>
                <a:sym typeface="Arial"/>
              </a:rPr>
              <a:t>October 29-31, 2019</a:t>
            </a:r>
            <a:endParaRPr>
              <a:latin typeface="Calibri" panose="020F0502020204030204" pitchFamily="34" charset="0"/>
              <a:cs typeface="Calibri" panose="020F0502020204030204" pitchFamily="34" charset="0"/>
            </a:endParaRPr>
          </a:p>
        </p:txBody>
      </p:sp>
    </p:spTree>
  </p:cSld>
  <p:clrMap bg1="lt1" tx1="dk1" bg2="dk2" tx2="lt2" accent1="accent1" accent2="accent2" accent3="accent3" accent4="accent4" accent5="accent5" accent6="accent6" hlink="hlink" folHlink="folHlink"/>
  <p:sldLayoutIdLst>
    <p:sldLayoutId id="2147483649" r:id="rId1"/>
  </p:sldLayoutIdLst>
  <p:transition>
    <p:fade/>
  </p:transition>
  <p:timing>
    <p:tnLst>
      <p:par>
        <p:cTn id="1" dur="indefinite" restart="never" nodeType="tmRoot"/>
      </p:par>
    </p:tnLst>
  </p:timing>
  <p:hf sldNum="0" hdr="0" ftr="0" dt="0"/>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 name="Google Shape;16;p8" descr="Picture1.jpg">
            <a:extLst>
              <a:ext uri="{FF2B5EF4-FFF2-40B4-BE49-F238E27FC236}">
                <a16:creationId xmlns:a16="http://schemas.microsoft.com/office/drawing/2014/main" xmlns="" id="{397B3919-5B3C-5845-9EF1-09423B7056C3}"/>
              </a:ext>
            </a:extLst>
          </p:cNvPr>
          <p:cNvPicPr preferRelativeResize="0"/>
          <p:nvPr/>
        </p:nvPicPr>
        <p:blipFill rotWithShape="1">
          <a:blip r:embed="rId9">
            <a:alphaModFix/>
          </a:blip>
          <a:srcRect t="84443" b="3333"/>
          <a:stretch/>
        </p:blipFill>
        <p:spPr>
          <a:xfrm>
            <a:off x="0" y="0"/>
            <a:ext cx="9144000" cy="702644"/>
          </a:xfrm>
          <a:prstGeom prst="rect">
            <a:avLst/>
          </a:prstGeom>
          <a:noFill/>
          <a:ln>
            <a:noFill/>
          </a:ln>
        </p:spPr>
      </p:pic>
      <p:sp>
        <p:nvSpPr>
          <p:cNvPr id="3" name="Text Placeholder 2"/>
          <p:cNvSpPr>
            <a:spLocks noGrp="1"/>
          </p:cNvSpPr>
          <p:nvPr>
            <p:ph type="body" idx="1"/>
          </p:nvPr>
        </p:nvSpPr>
        <p:spPr>
          <a:xfrm>
            <a:off x="0" y="702644"/>
            <a:ext cx="9144000" cy="5621567"/>
          </a:xfrm>
          <a:prstGeom prst="rect">
            <a:avLst/>
          </a:prstGeom>
        </p:spPr>
        <p:txBody>
          <a:bodyPr vert="horz" lIns="91440" tIns="45720" rIns="91440" bIns="45720" rtlCol="0">
            <a:normAutofit/>
          </a:body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12" name="Google Shape;16;p8" descr="Picture1.jpg"/>
          <p:cNvPicPr preferRelativeResize="0"/>
          <p:nvPr/>
        </p:nvPicPr>
        <p:blipFill rotWithShape="1">
          <a:blip r:embed="rId9">
            <a:alphaModFix/>
          </a:blip>
          <a:srcRect t="84443" b="3333"/>
          <a:stretch/>
        </p:blipFill>
        <p:spPr>
          <a:xfrm>
            <a:off x="0" y="6324600"/>
            <a:ext cx="9144000" cy="533400"/>
          </a:xfrm>
          <a:prstGeom prst="rect">
            <a:avLst/>
          </a:prstGeom>
          <a:noFill/>
          <a:ln>
            <a:noFill/>
          </a:ln>
        </p:spPr>
      </p:pic>
      <p:sp>
        <p:nvSpPr>
          <p:cNvPr id="13" name="Google Shape;17;p8"/>
          <p:cNvSpPr txBox="1">
            <a:spLocks/>
          </p:cNvSpPr>
          <p:nvPr/>
        </p:nvSpPr>
        <p:spPr>
          <a:xfrm>
            <a:off x="8042788" y="6400800"/>
            <a:ext cx="644012" cy="36512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en-US" smtClean="0">
                <a:solidFill>
                  <a:schemeClr val="bg1"/>
                </a:solidFill>
              </a:rPr>
              <a:pPr/>
              <a:t>‹#›</a:t>
            </a:fld>
            <a:endParaRPr lang="en-US" dirty="0">
              <a:solidFill>
                <a:schemeClr val="bg1"/>
              </a:solidFill>
            </a:endParaRPr>
          </a:p>
        </p:txBody>
      </p:sp>
      <p:sp>
        <p:nvSpPr>
          <p:cNvPr id="14" name="Google Shape;19;p8"/>
          <p:cNvSpPr txBox="1"/>
          <p:nvPr/>
        </p:nvSpPr>
        <p:spPr>
          <a:xfrm>
            <a:off x="0" y="6369961"/>
            <a:ext cx="3352800" cy="46162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200" b="0" i="0" u="none" strike="noStrike" cap="none" dirty="0">
                <a:solidFill>
                  <a:srgbClr val="F2F2F2"/>
                </a:solidFill>
                <a:latin typeface="Calibri" panose="020F0502020204030204" pitchFamily="34" charset="0"/>
                <a:ea typeface="Arial"/>
                <a:cs typeface="Calibri" panose="020F0502020204030204" pitchFamily="34" charset="0"/>
                <a:sym typeface="Arial"/>
              </a:rPr>
              <a:t>Geophysical Fluid Dynamics Laboratory </a:t>
            </a:r>
            <a:r>
              <a:rPr lang="en-US" sz="1200" b="0" i="0" u="none" strike="noStrike" cap="none" dirty="0" smtClean="0">
                <a:solidFill>
                  <a:srgbClr val="F2F2F2"/>
                </a:solidFill>
                <a:latin typeface="Calibri" panose="020F0502020204030204" pitchFamily="34" charset="0"/>
                <a:ea typeface="Arial"/>
                <a:cs typeface="Calibri" panose="020F0502020204030204" pitchFamily="34" charset="0"/>
                <a:sym typeface="Arial"/>
              </a:rPr>
              <a:t>Review</a:t>
            </a:r>
            <a:br>
              <a:rPr lang="en-US" sz="1200" b="0" i="0" u="none" strike="noStrike" cap="none" dirty="0" smtClean="0">
                <a:solidFill>
                  <a:srgbClr val="F2F2F2"/>
                </a:solidFill>
                <a:latin typeface="Calibri" panose="020F0502020204030204" pitchFamily="34" charset="0"/>
                <a:ea typeface="Arial"/>
                <a:cs typeface="Calibri" panose="020F0502020204030204" pitchFamily="34" charset="0"/>
                <a:sym typeface="Arial"/>
              </a:rPr>
            </a:br>
            <a:r>
              <a:rPr lang="en-US" sz="1200" b="0" i="0" u="none" strike="noStrike" cap="none" dirty="0" smtClean="0">
                <a:solidFill>
                  <a:srgbClr val="F2F2F2"/>
                </a:solidFill>
                <a:latin typeface="Calibri" panose="020F0502020204030204" pitchFamily="34" charset="0"/>
                <a:ea typeface="Arial"/>
                <a:cs typeface="Calibri" panose="020F0502020204030204" pitchFamily="34" charset="0"/>
                <a:sym typeface="Arial"/>
              </a:rPr>
              <a:t>October </a:t>
            </a:r>
            <a:r>
              <a:rPr lang="en-US" sz="1200" b="0" i="0" u="none" strike="noStrike" cap="none" dirty="0">
                <a:solidFill>
                  <a:srgbClr val="F2F2F2"/>
                </a:solidFill>
                <a:latin typeface="Calibri" panose="020F0502020204030204" pitchFamily="34" charset="0"/>
                <a:ea typeface="Arial"/>
                <a:cs typeface="Calibri" panose="020F0502020204030204" pitchFamily="34" charset="0"/>
                <a:sym typeface="Arial"/>
              </a:rPr>
              <a:t>29-31, 2019</a:t>
            </a:r>
            <a:endParaRPr sz="1200" b="0" i="0" u="none" strike="noStrike" cap="none" dirty="0">
              <a:solidFill>
                <a:srgbClr val="F2F2F2"/>
              </a:solidFill>
              <a:latin typeface="Calibri" panose="020F0502020204030204" pitchFamily="34" charset="0"/>
              <a:ea typeface="Arial"/>
              <a:cs typeface="Calibri" panose="020F0502020204030204" pitchFamily="34" charset="0"/>
              <a:sym typeface="Arial"/>
            </a:endParaRPr>
          </a:p>
        </p:txBody>
      </p:sp>
      <p:pic>
        <p:nvPicPr>
          <p:cNvPr id="16" name="Google Shape;11;p6" descr="NOAA_logo.png">
            <a:extLst>
              <a:ext uri="{FF2B5EF4-FFF2-40B4-BE49-F238E27FC236}">
                <a16:creationId xmlns:a16="http://schemas.microsoft.com/office/drawing/2014/main" xmlns="" id="{F22E2368-D804-594D-AF9E-1D7FDD590FFB}"/>
              </a:ext>
            </a:extLst>
          </p:cNvPr>
          <p:cNvPicPr preferRelativeResize="0"/>
          <p:nvPr/>
        </p:nvPicPr>
        <p:blipFill rotWithShape="1">
          <a:blip r:embed="rId10">
            <a:alphaModFix/>
          </a:blip>
          <a:srcRect/>
          <a:stretch/>
        </p:blipFill>
        <p:spPr>
          <a:xfrm>
            <a:off x="8750241" y="6408578"/>
            <a:ext cx="349567" cy="349567"/>
          </a:xfrm>
          <a:prstGeom prst="rect">
            <a:avLst/>
          </a:prstGeom>
          <a:noFill/>
          <a:ln>
            <a:noFill/>
          </a:ln>
          <a:effectLst>
            <a:outerShdw blurRad="50800" dist="38100" dir="5400000" algn="t" rotWithShape="0">
              <a:srgbClr val="000000">
                <a:alpha val="40000"/>
              </a:srgbClr>
            </a:outerShdw>
          </a:effectLst>
        </p:spPr>
      </p:pic>
      <p:sp>
        <p:nvSpPr>
          <p:cNvPr id="5" name="Footer Placeholder 4"/>
          <p:cNvSpPr>
            <a:spLocks noGrp="1"/>
          </p:cNvSpPr>
          <p:nvPr>
            <p:ph type="ftr" sz="quarter" idx="3"/>
          </p:nvPr>
        </p:nvSpPr>
        <p:spPr>
          <a:xfrm>
            <a:off x="2743813" y="6408578"/>
            <a:ext cx="5259645" cy="365125"/>
          </a:xfrm>
          <a:prstGeom prst="rect">
            <a:avLst/>
          </a:prstGeom>
        </p:spPr>
        <p:txBody>
          <a:bodyPr vert="horz" lIns="91440" tIns="45720" rIns="91440" bIns="45720" rtlCol="0" anchor="ctr"/>
          <a:lstStyle>
            <a:lvl1pPr algn="ctr">
              <a:defRPr sz="1200">
                <a:solidFill>
                  <a:schemeClr val="bg1"/>
                </a:solidFill>
              </a:defRPr>
            </a:lvl1pPr>
          </a:lstStyle>
          <a:p>
            <a:endParaRPr lang="en-US" dirty="0"/>
          </a:p>
        </p:txBody>
      </p:sp>
      <p:sp>
        <p:nvSpPr>
          <p:cNvPr id="2" name="Title Placeholder 1"/>
          <p:cNvSpPr>
            <a:spLocks noGrp="1"/>
          </p:cNvSpPr>
          <p:nvPr>
            <p:ph type="title"/>
          </p:nvPr>
        </p:nvSpPr>
        <p:spPr>
          <a:xfrm>
            <a:off x="211394" y="1"/>
            <a:ext cx="8721212" cy="686225"/>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Tree>
    <p:extLst>
      <p:ext uri="{BB962C8B-B14F-4D97-AF65-F5344CB8AC3E}">
        <p14:creationId xmlns:p14="http://schemas.microsoft.com/office/powerpoint/2010/main" val="3048806399"/>
      </p:ext>
    </p:extLst>
  </p:cSld>
  <p:clrMap bg1="lt1" tx1="dk1" bg2="lt2" tx2="dk2" accent1="accent1" accent2="accent2" accent3="accent3" accent4="accent4" accent5="accent5" accent6="accent6" hlink="hlink" folHlink="folHlink"/>
  <p:sldLayoutIdLst>
    <p:sldLayoutId id="2147483655" r:id="rId1"/>
    <p:sldLayoutId id="2147483657" r:id="rId2"/>
    <p:sldLayoutId id="2147483661" r:id="rId3"/>
    <p:sldLayoutId id="2147483662" r:id="rId4"/>
    <p:sldLayoutId id="2147483659" r:id="rId5"/>
    <p:sldLayoutId id="2147483660" r:id="rId6"/>
    <p:sldLayoutId id="2147483663" r:id="rId7"/>
  </p:sldLayoutIdLst>
  <p:timing>
    <p:tnLst>
      <p:par>
        <p:cTn id="1" dur="indefinite" restart="never" nodeType="tmRoot"/>
      </p:par>
    </p:tnLst>
  </p:timing>
  <p:txStyles>
    <p:titleStyle>
      <a:lvl1pPr algn="ctr" defTabSz="914400" rtl="0" eaLnBrk="1" latinLnBrk="0" hangingPunct="1">
        <a:lnSpc>
          <a:spcPct val="90000"/>
        </a:lnSpc>
        <a:spcBef>
          <a:spcPct val="0"/>
        </a:spcBef>
        <a:buNone/>
        <a:defRPr sz="4400" b="1"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10" Type="http://schemas.openxmlformats.org/officeDocument/2006/relationships/image" Target="../media/image35.png"/><Relationship Id="rId4" Type="http://schemas.openxmlformats.org/officeDocument/2006/relationships/image" Target="../media/image29.png"/><Relationship Id="rId9" Type="http://schemas.openxmlformats.org/officeDocument/2006/relationships/image" Target="../media/image34.png"/></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1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8.xml"/><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Understanding future</a:t>
            </a:r>
            <a:br>
              <a:rPr lang="en-US" dirty="0" smtClean="0"/>
            </a:br>
            <a:r>
              <a:rPr lang="en-US" dirty="0" smtClean="0"/>
              <a:t>ENSO risks</a:t>
            </a:r>
            <a:endParaRPr lang="en-US" dirty="0"/>
          </a:p>
        </p:txBody>
      </p:sp>
      <p:sp>
        <p:nvSpPr>
          <p:cNvPr id="3" name="Text Placeholder 2"/>
          <p:cNvSpPr>
            <a:spLocks noGrp="1"/>
          </p:cNvSpPr>
          <p:nvPr>
            <p:ph type="body" sz="quarter" idx="10"/>
          </p:nvPr>
        </p:nvSpPr>
        <p:spPr>
          <a:xfrm>
            <a:off x="263047" y="3212327"/>
            <a:ext cx="8617906" cy="2653999"/>
          </a:xfrm>
        </p:spPr>
        <p:txBody>
          <a:bodyPr/>
          <a:lstStyle/>
          <a:p>
            <a:r>
              <a:rPr lang="en-US" dirty="0" smtClean="0"/>
              <a:t>presented by</a:t>
            </a:r>
          </a:p>
          <a:p>
            <a:endParaRPr lang="en-US" sz="1200" dirty="0"/>
          </a:p>
          <a:p>
            <a:r>
              <a:rPr lang="en-US" dirty="0" smtClean="0"/>
              <a:t>Andrew Wittenberg</a:t>
            </a:r>
            <a:endParaRPr lang="en-US" dirty="0"/>
          </a:p>
          <a:p>
            <a:endParaRPr lang="en-US" sz="1600" dirty="0" smtClean="0"/>
          </a:p>
        </p:txBody>
      </p:sp>
    </p:spTree>
    <p:extLst>
      <p:ext uri="{BB962C8B-B14F-4D97-AF65-F5344CB8AC3E}">
        <p14:creationId xmlns:p14="http://schemas.microsoft.com/office/powerpoint/2010/main" val="31573489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9"/>
          <p:cNvGrpSpPr>
            <a:grpSpLocks/>
          </p:cNvGrpSpPr>
          <p:nvPr/>
        </p:nvGrpSpPr>
        <p:grpSpPr bwMode="auto">
          <a:xfrm>
            <a:off x="702999" y="2971887"/>
            <a:ext cx="471487" cy="2509837"/>
            <a:chOff x="103" y="2433"/>
            <a:chExt cx="297" cy="1581"/>
          </a:xfrm>
        </p:grpSpPr>
        <p:sp>
          <p:nvSpPr>
            <p:cNvPr id="23" name="AutoShape 10"/>
            <p:cNvSpPr>
              <a:spLocks noChangeArrowheads="1"/>
            </p:cNvSpPr>
            <p:nvPr/>
          </p:nvSpPr>
          <p:spPr bwMode="auto">
            <a:xfrm>
              <a:off x="292" y="2433"/>
              <a:ext cx="108" cy="1581"/>
            </a:xfrm>
            <a:prstGeom prst="roundRect">
              <a:avLst>
                <a:gd name="adj" fmla="val 16667"/>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4" name="Line 11"/>
            <p:cNvSpPr>
              <a:spLocks noChangeShapeType="1"/>
            </p:cNvSpPr>
            <p:nvPr/>
          </p:nvSpPr>
          <p:spPr bwMode="auto">
            <a:xfrm>
              <a:off x="200" y="2515"/>
              <a:ext cx="0" cy="1360"/>
            </a:xfrm>
            <a:prstGeom prst="line">
              <a:avLst/>
            </a:prstGeom>
            <a:noFill/>
            <a:ln w="73080" cap="flat">
              <a:solidFill>
                <a:srgbClr val="000000"/>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25" name="Rectangle 12"/>
            <p:cNvSpPr>
              <a:spLocks noChangeArrowheads="1"/>
            </p:cNvSpPr>
            <p:nvPr/>
          </p:nvSpPr>
          <p:spPr bwMode="auto">
            <a:xfrm rot="16200000">
              <a:off x="-127" y="3127"/>
              <a:ext cx="662" cy="202"/>
            </a:xfrm>
            <a:prstGeom prst="rect">
              <a:avLst/>
            </a:prstGeom>
            <a:solidFill>
              <a:srgbClr val="FFFF00"/>
            </a:solidFill>
            <a:ln w="18360" cap="flat">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9000" tIns="9000" rIns="9000" bIns="90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5pPr>
              <a:lvl6pPr marL="25146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6pPr>
              <a:lvl7pPr marL="29718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7pPr>
              <a:lvl8pPr marL="34290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8pPr>
              <a:lvl9pPr marL="38862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9pPr>
            </a:lstStyle>
            <a:p>
              <a:pPr algn="ctr">
                <a:lnSpc>
                  <a:spcPct val="100000"/>
                </a:lnSpc>
              </a:pPr>
              <a:r>
                <a:rPr lang="en-US" altLang="en-US" sz="1000" b="1"/>
                <a:t>warmer</a:t>
              </a:r>
            </a:p>
            <a:p>
              <a:pPr algn="ctr">
                <a:lnSpc>
                  <a:spcPct val="100000"/>
                </a:lnSpc>
              </a:pPr>
              <a:r>
                <a:rPr lang="en-US" altLang="en-US" sz="1000" b="1"/>
                <a:t>climate</a:t>
              </a:r>
            </a:p>
          </p:txBody>
        </p:sp>
      </p:grpSp>
      <p:pic>
        <p:nvPicPr>
          <p:cNvPr id="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2674650" y="-883901"/>
            <a:ext cx="4761941" cy="802286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 name="Text Box 5"/>
          <p:cNvSpPr txBox="1">
            <a:spLocks noChangeArrowheads="1"/>
          </p:cNvSpPr>
          <p:nvPr/>
        </p:nvSpPr>
        <p:spPr bwMode="auto">
          <a:xfrm>
            <a:off x="2598395" y="5968744"/>
            <a:ext cx="3947212" cy="34073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5pPr>
            <a:lvl6pPr marL="25146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6pPr>
            <a:lvl7pPr marL="29718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7pPr>
            <a:lvl8pPr marL="34290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8pPr>
            <a:lvl9pPr marL="38862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9pPr>
          </a:lstStyle>
          <a:p>
            <a:pPr algn="ctr">
              <a:lnSpc>
                <a:spcPct val="100000"/>
              </a:lnSpc>
              <a:buClrTx/>
              <a:buFontTx/>
              <a:buNone/>
            </a:pPr>
            <a:r>
              <a:rPr lang="en-US" altLang="en-US" sz="1600" i="1" dirty="0">
                <a:solidFill>
                  <a:srgbClr val="808080"/>
                </a:solidFill>
              </a:rPr>
              <a:t>Newman, Wittenberg, et al. (BAMS 2017)</a:t>
            </a:r>
            <a:r>
              <a:rPr lang="ar-SA" altLang="en-US" sz="1600" i="1" dirty="0">
                <a:solidFill>
                  <a:srgbClr val="808080"/>
                </a:solidFill>
                <a:cs typeface="Arial" charset="0"/>
              </a:rPr>
              <a:t>‏</a:t>
            </a:r>
            <a:endParaRPr lang="en-US" altLang="en-US" sz="1600" i="1" dirty="0">
              <a:solidFill>
                <a:srgbClr val="808080"/>
              </a:solidFill>
            </a:endParaRPr>
          </a:p>
        </p:txBody>
      </p:sp>
      <p:sp>
        <p:nvSpPr>
          <p:cNvPr id="7" name="AutoShape 8"/>
          <p:cNvSpPr>
            <a:spLocks noChangeArrowheads="1"/>
          </p:cNvSpPr>
          <p:nvPr/>
        </p:nvSpPr>
        <p:spPr bwMode="auto">
          <a:xfrm>
            <a:off x="6665214" y="1108554"/>
            <a:ext cx="1628383" cy="4393685"/>
          </a:xfrm>
          <a:prstGeom prst="roundRect">
            <a:avLst>
              <a:gd name="adj" fmla="val 560"/>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9" name="AutoShape 8"/>
          <p:cNvSpPr>
            <a:spLocks noChangeArrowheads="1"/>
          </p:cNvSpPr>
          <p:nvPr/>
        </p:nvSpPr>
        <p:spPr bwMode="auto">
          <a:xfrm>
            <a:off x="4982164" y="1108554"/>
            <a:ext cx="1664262" cy="4393685"/>
          </a:xfrm>
          <a:prstGeom prst="roundRect">
            <a:avLst>
              <a:gd name="adj" fmla="val 560"/>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0" name="AutoShape 8"/>
          <p:cNvSpPr>
            <a:spLocks noChangeArrowheads="1"/>
          </p:cNvSpPr>
          <p:nvPr/>
        </p:nvSpPr>
        <p:spPr bwMode="auto">
          <a:xfrm>
            <a:off x="3353780" y="1108554"/>
            <a:ext cx="1628383" cy="4393685"/>
          </a:xfrm>
          <a:prstGeom prst="roundRect">
            <a:avLst>
              <a:gd name="adj" fmla="val 560"/>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2" name="AutoShape 8"/>
          <p:cNvSpPr>
            <a:spLocks noChangeArrowheads="1"/>
          </p:cNvSpPr>
          <p:nvPr/>
        </p:nvSpPr>
        <p:spPr bwMode="auto">
          <a:xfrm>
            <a:off x="1044189" y="1321496"/>
            <a:ext cx="2278276" cy="1903957"/>
          </a:xfrm>
          <a:prstGeom prst="roundRect">
            <a:avLst>
              <a:gd name="adj" fmla="val 560"/>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grpSp>
        <p:nvGrpSpPr>
          <p:cNvPr id="26" name="Group 13"/>
          <p:cNvGrpSpPr>
            <a:grpSpLocks/>
          </p:cNvGrpSpPr>
          <p:nvPr/>
        </p:nvGrpSpPr>
        <p:grpSpPr bwMode="auto">
          <a:xfrm>
            <a:off x="1517735" y="5483450"/>
            <a:ext cx="2057400" cy="354013"/>
            <a:chOff x="537" y="3974"/>
            <a:chExt cx="1296" cy="223"/>
          </a:xfrm>
        </p:grpSpPr>
        <p:sp>
          <p:nvSpPr>
            <p:cNvPr id="27" name="AutoShape 14"/>
            <p:cNvSpPr>
              <a:spLocks noChangeArrowheads="1"/>
            </p:cNvSpPr>
            <p:nvPr/>
          </p:nvSpPr>
          <p:spPr bwMode="auto">
            <a:xfrm>
              <a:off x="585" y="3974"/>
              <a:ext cx="1199" cy="159"/>
            </a:xfrm>
            <a:prstGeom prst="roundRect">
              <a:avLst>
                <a:gd name="adj" fmla="val 16667"/>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8" name="Line 15"/>
            <p:cNvSpPr>
              <a:spLocks noChangeShapeType="1"/>
            </p:cNvSpPr>
            <p:nvPr/>
          </p:nvSpPr>
          <p:spPr bwMode="auto">
            <a:xfrm>
              <a:off x="537" y="4098"/>
              <a:ext cx="1296" cy="0"/>
            </a:xfrm>
            <a:prstGeom prst="line">
              <a:avLst/>
            </a:prstGeom>
            <a:noFill/>
            <a:ln w="73080" cap="flat">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29" name="Rectangle 16"/>
            <p:cNvSpPr>
              <a:spLocks noChangeArrowheads="1"/>
            </p:cNvSpPr>
            <p:nvPr/>
          </p:nvSpPr>
          <p:spPr bwMode="auto">
            <a:xfrm>
              <a:off x="859" y="3994"/>
              <a:ext cx="653" cy="202"/>
            </a:xfrm>
            <a:prstGeom prst="rect">
              <a:avLst/>
            </a:prstGeom>
            <a:solidFill>
              <a:srgbClr val="FFFF00"/>
            </a:solidFill>
            <a:ln w="18360" cap="flat">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9000" tIns="9000" rIns="9000" bIns="90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5pPr>
              <a:lvl6pPr marL="25146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6pPr>
              <a:lvl7pPr marL="29718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7pPr>
              <a:lvl8pPr marL="34290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8pPr>
              <a:lvl9pPr marL="38862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9pPr>
            </a:lstStyle>
            <a:p>
              <a:pPr algn="ctr">
                <a:lnSpc>
                  <a:spcPct val="100000"/>
                </a:lnSpc>
              </a:pPr>
              <a:r>
                <a:rPr lang="en-US" altLang="en-US" sz="1000" b="1"/>
                <a:t>stronger</a:t>
              </a:r>
            </a:p>
            <a:p>
              <a:pPr algn="ctr">
                <a:lnSpc>
                  <a:spcPct val="100000"/>
                </a:lnSpc>
              </a:pPr>
              <a:r>
                <a:rPr lang="en-US" altLang="en-US" sz="1000" b="1"/>
                <a:t>ENSO</a:t>
              </a:r>
            </a:p>
          </p:txBody>
        </p:sp>
      </p:grpSp>
      <p:sp>
        <p:nvSpPr>
          <p:cNvPr id="31" name="Title 3"/>
          <p:cNvSpPr>
            <a:spLocks noGrp="1"/>
          </p:cNvSpPr>
          <p:nvPr>
            <p:ph type="title"/>
          </p:nvPr>
        </p:nvSpPr>
        <p:spPr>
          <a:xfrm>
            <a:off x="5156" y="1"/>
            <a:ext cx="9138844" cy="686225"/>
          </a:xfrm>
        </p:spPr>
        <p:txBody>
          <a:bodyPr>
            <a:normAutofit/>
          </a:bodyPr>
          <a:lstStyle/>
          <a:p>
            <a:r>
              <a:rPr lang="en-US" sz="3200" dirty="0"/>
              <a:t>Historical changes in ENSO &amp; mean </a:t>
            </a:r>
            <a:r>
              <a:rPr lang="en-US" sz="3200" dirty="0" smtClean="0"/>
              <a:t>eq</a:t>
            </a:r>
            <a:r>
              <a:rPr lang="en-US" sz="3200" dirty="0"/>
              <a:t>. Pacific SST</a:t>
            </a:r>
          </a:p>
        </p:txBody>
      </p:sp>
      <p:sp>
        <p:nvSpPr>
          <p:cNvPr id="17" name="Text Box 5"/>
          <p:cNvSpPr txBox="1">
            <a:spLocks noChangeArrowheads="1"/>
          </p:cNvSpPr>
          <p:nvPr/>
        </p:nvSpPr>
        <p:spPr bwMode="auto">
          <a:xfrm>
            <a:off x="2372549" y="3616304"/>
            <a:ext cx="395870" cy="19667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1720" tIns="40680" rIns="81720" bIns="4068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2" charset="0"/>
                <a:ea typeface="msmincho" charset="0"/>
                <a:cs typeface="msmincho"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2" charset="0"/>
                <a:ea typeface="msmincho" charset="0"/>
                <a:cs typeface="msmincho"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2" charset="0"/>
                <a:ea typeface="msmincho" charset="0"/>
                <a:cs typeface="msmincho"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2" charset="0"/>
                <a:ea typeface="msmincho" charset="0"/>
                <a:cs typeface="msmincho"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2" charset="0"/>
                <a:ea typeface="msmincho" charset="0"/>
                <a:cs typeface="msmincho" charset="0"/>
              </a:defRPr>
            </a:lvl5pPr>
            <a:lvl6pPr marL="2514600" indent="-228600" defTabSz="457200" fontAlgn="base">
              <a:lnSpc>
                <a:spcPct val="150000"/>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2" charset="0"/>
                <a:ea typeface="msmincho" charset="0"/>
                <a:cs typeface="msmincho" charset="0"/>
              </a:defRPr>
            </a:lvl6pPr>
            <a:lvl7pPr marL="2971800" indent="-228600" defTabSz="457200" fontAlgn="base">
              <a:lnSpc>
                <a:spcPct val="150000"/>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2" charset="0"/>
                <a:ea typeface="msmincho" charset="0"/>
                <a:cs typeface="msmincho" charset="0"/>
              </a:defRPr>
            </a:lvl7pPr>
            <a:lvl8pPr marL="3429000" indent="-228600" defTabSz="457200" fontAlgn="base">
              <a:lnSpc>
                <a:spcPct val="150000"/>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2" charset="0"/>
                <a:ea typeface="msmincho" charset="0"/>
                <a:cs typeface="msmincho" charset="0"/>
              </a:defRPr>
            </a:lvl8pPr>
            <a:lvl9pPr marL="3886200" indent="-228600" defTabSz="457200" fontAlgn="base">
              <a:lnSpc>
                <a:spcPct val="150000"/>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2" charset="0"/>
                <a:ea typeface="msmincho" charset="0"/>
                <a:cs typeface="msmincho" charset="0"/>
              </a:defRPr>
            </a:lvl9pPr>
          </a:lstStyle>
          <a:p>
            <a:pPr algn="ctr" hangingPunct="0">
              <a:lnSpc>
                <a:spcPct val="93000"/>
              </a:lnSpc>
            </a:pPr>
            <a:r>
              <a:rPr lang="en-US" altLang="en-US" sz="800" b="1" dirty="0" smtClean="0">
                <a:solidFill>
                  <a:srgbClr val="C00000"/>
                </a:solidFill>
                <a:latin typeface="Arial" charset="0"/>
              </a:rPr>
              <a:t>2001</a:t>
            </a:r>
            <a:endParaRPr lang="en-GB" altLang="en-US" sz="800" b="1" dirty="0">
              <a:solidFill>
                <a:srgbClr val="C00000"/>
              </a:solidFill>
              <a:latin typeface="Arial" charset="0"/>
            </a:endParaRPr>
          </a:p>
        </p:txBody>
      </p:sp>
      <p:sp>
        <p:nvSpPr>
          <p:cNvPr id="18" name="Text Box 5"/>
          <p:cNvSpPr txBox="1">
            <a:spLocks noChangeArrowheads="1"/>
          </p:cNvSpPr>
          <p:nvPr/>
        </p:nvSpPr>
        <p:spPr bwMode="auto">
          <a:xfrm>
            <a:off x="2282580" y="4243583"/>
            <a:ext cx="395869" cy="19667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1720" tIns="40680" rIns="81720" bIns="4068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2" charset="0"/>
                <a:ea typeface="msmincho" charset="0"/>
                <a:cs typeface="msmincho"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2" charset="0"/>
                <a:ea typeface="msmincho" charset="0"/>
                <a:cs typeface="msmincho"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2" charset="0"/>
                <a:ea typeface="msmincho" charset="0"/>
                <a:cs typeface="msmincho"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2" charset="0"/>
                <a:ea typeface="msmincho" charset="0"/>
                <a:cs typeface="msmincho"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2" charset="0"/>
                <a:ea typeface="msmincho" charset="0"/>
                <a:cs typeface="msmincho" charset="0"/>
              </a:defRPr>
            </a:lvl5pPr>
            <a:lvl6pPr marL="2514600" indent="-228600" defTabSz="457200" fontAlgn="base">
              <a:lnSpc>
                <a:spcPct val="150000"/>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2" charset="0"/>
                <a:ea typeface="msmincho" charset="0"/>
                <a:cs typeface="msmincho" charset="0"/>
              </a:defRPr>
            </a:lvl6pPr>
            <a:lvl7pPr marL="2971800" indent="-228600" defTabSz="457200" fontAlgn="base">
              <a:lnSpc>
                <a:spcPct val="150000"/>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2" charset="0"/>
                <a:ea typeface="msmincho" charset="0"/>
                <a:cs typeface="msmincho" charset="0"/>
              </a:defRPr>
            </a:lvl7pPr>
            <a:lvl8pPr marL="3429000" indent="-228600" defTabSz="457200" fontAlgn="base">
              <a:lnSpc>
                <a:spcPct val="150000"/>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2" charset="0"/>
                <a:ea typeface="msmincho" charset="0"/>
                <a:cs typeface="msmincho" charset="0"/>
              </a:defRPr>
            </a:lvl8pPr>
            <a:lvl9pPr marL="3886200" indent="-228600" defTabSz="457200" fontAlgn="base">
              <a:lnSpc>
                <a:spcPct val="150000"/>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2" charset="0"/>
                <a:ea typeface="msmincho" charset="0"/>
                <a:cs typeface="msmincho" charset="0"/>
              </a:defRPr>
            </a:lvl9pPr>
          </a:lstStyle>
          <a:p>
            <a:pPr algn="ctr" hangingPunct="0">
              <a:lnSpc>
                <a:spcPct val="93000"/>
              </a:lnSpc>
            </a:pPr>
            <a:r>
              <a:rPr lang="en-US" altLang="en-US" sz="800" b="1" dirty="0" smtClean="0">
                <a:solidFill>
                  <a:srgbClr val="680898"/>
                </a:solidFill>
                <a:latin typeface="Arial" charset="0"/>
              </a:rPr>
              <a:t>1885</a:t>
            </a:r>
            <a:endParaRPr lang="en-GB" altLang="en-US" sz="800" b="1" dirty="0">
              <a:solidFill>
                <a:srgbClr val="680898"/>
              </a:solidFill>
              <a:latin typeface="Arial" charset="0"/>
            </a:endParaRPr>
          </a:p>
        </p:txBody>
      </p:sp>
      <p:sp>
        <p:nvSpPr>
          <p:cNvPr id="19" name="Text Box 5"/>
          <p:cNvSpPr txBox="1">
            <a:spLocks noChangeArrowheads="1"/>
          </p:cNvSpPr>
          <p:nvPr/>
        </p:nvSpPr>
        <p:spPr bwMode="auto">
          <a:xfrm>
            <a:off x="1812816" y="4051910"/>
            <a:ext cx="395870" cy="19667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1720" tIns="40680" rIns="81720" bIns="4068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2" charset="0"/>
                <a:ea typeface="msmincho" charset="0"/>
                <a:cs typeface="msmincho"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2" charset="0"/>
                <a:ea typeface="msmincho" charset="0"/>
                <a:cs typeface="msmincho"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2" charset="0"/>
                <a:ea typeface="msmincho" charset="0"/>
                <a:cs typeface="msmincho"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2" charset="0"/>
                <a:ea typeface="msmincho" charset="0"/>
                <a:cs typeface="msmincho"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2" charset="0"/>
                <a:ea typeface="msmincho" charset="0"/>
                <a:cs typeface="msmincho" charset="0"/>
              </a:defRPr>
            </a:lvl5pPr>
            <a:lvl6pPr marL="2514600" indent="-228600" defTabSz="457200" fontAlgn="base">
              <a:lnSpc>
                <a:spcPct val="150000"/>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2" charset="0"/>
                <a:ea typeface="msmincho" charset="0"/>
                <a:cs typeface="msmincho" charset="0"/>
              </a:defRPr>
            </a:lvl6pPr>
            <a:lvl7pPr marL="2971800" indent="-228600" defTabSz="457200" fontAlgn="base">
              <a:lnSpc>
                <a:spcPct val="150000"/>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2" charset="0"/>
                <a:ea typeface="msmincho" charset="0"/>
                <a:cs typeface="msmincho" charset="0"/>
              </a:defRPr>
            </a:lvl7pPr>
            <a:lvl8pPr marL="3429000" indent="-228600" defTabSz="457200" fontAlgn="base">
              <a:lnSpc>
                <a:spcPct val="150000"/>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2" charset="0"/>
                <a:ea typeface="msmincho" charset="0"/>
                <a:cs typeface="msmincho" charset="0"/>
              </a:defRPr>
            </a:lvl8pPr>
            <a:lvl9pPr marL="3886200" indent="-228600" defTabSz="457200" fontAlgn="base">
              <a:lnSpc>
                <a:spcPct val="150000"/>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2" charset="0"/>
                <a:ea typeface="msmincho" charset="0"/>
                <a:cs typeface="msmincho" charset="0"/>
              </a:defRPr>
            </a:lvl9pPr>
          </a:lstStyle>
          <a:p>
            <a:pPr algn="ctr" hangingPunct="0">
              <a:lnSpc>
                <a:spcPct val="93000"/>
              </a:lnSpc>
            </a:pPr>
            <a:r>
              <a:rPr lang="en-US" altLang="en-US" sz="800" b="1" dirty="0" smtClean="0">
                <a:solidFill>
                  <a:srgbClr val="589C08"/>
                </a:solidFill>
                <a:latin typeface="Arial" charset="0"/>
              </a:rPr>
              <a:t>1935</a:t>
            </a:r>
            <a:endParaRPr lang="en-GB" altLang="en-US" sz="800" b="1" dirty="0">
              <a:solidFill>
                <a:srgbClr val="589C08"/>
              </a:solidFill>
              <a:latin typeface="Arial" charset="0"/>
            </a:endParaRPr>
          </a:p>
        </p:txBody>
      </p:sp>
      <p:sp>
        <p:nvSpPr>
          <p:cNvPr id="20" name="AutoShape 8"/>
          <p:cNvSpPr>
            <a:spLocks noChangeArrowheads="1"/>
          </p:cNvSpPr>
          <p:nvPr/>
        </p:nvSpPr>
        <p:spPr bwMode="auto">
          <a:xfrm>
            <a:off x="5310801" y="1385589"/>
            <a:ext cx="1212111" cy="251824"/>
          </a:xfrm>
          <a:prstGeom prst="roundRect">
            <a:avLst>
              <a:gd name="adj" fmla="val 560"/>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1" name="AutoShape 8"/>
          <p:cNvSpPr>
            <a:spLocks noChangeArrowheads="1"/>
          </p:cNvSpPr>
          <p:nvPr/>
        </p:nvSpPr>
        <p:spPr bwMode="auto">
          <a:xfrm>
            <a:off x="6969479" y="1375144"/>
            <a:ext cx="1212111" cy="262269"/>
          </a:xfrm>
          <a:prstGeom prst="roundRect">
            <a:avLst>
              <a:gd name="adj" fmla="val 560"/>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30" name="AutoShape 8"/>
          <p:cNvSpPr>
            <a:spLocks noChangeArrowheads="1"/>
          </p:cNvSpPr>
          <p:nvPr/>
        </p:nvSpPr>
        <p:spPr bwMode="auto">
          <a:xfrm>
            <a:off x="5310801" y="3375118"/>
            <a:ext cx="1212111" cy="251824"/>
          </a:xfrm>
          <a:prstGeom prst="roundRect">
            <a:avLst>
              <a:gd name="adj" fmla="val 560"/>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32" name="AutoShape 8"/>
          <p:cNvSpPr>
            <a:spLocks noChangeArrowheads="1"/>
          </p:cNvSpPr>
          <p:nvPr/>
        </p:nvSpPr>
        <p:spPr bwMode="auto">
          <a:xfrm>
            <a:off x="6969479" y="3364673"/>
            <a:ext cx="1212111" cy="262269"/>
          </a:xfrm>
          <a:prstGeom prst="roundRect">
            <a:avLst>
              <a:gd name="adj" fmla="val 560"/>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pic>
        <p:nvPicPr>
          <p:cNvPr id="33" name="Picture 3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56" y="707554"/>
            <a:ext cx="1223491" cy="1223491"/>
          </a:xfrm>
          <a:prstGeom prst="rect">
            <a:avLst/>
          </a:prstGeom>
        </p:spPr>
      </p:pic>
    </p:spTree>
    <p:extLst>
      <p:ext uri="{BB962C8B-B14F-4D97-AF65-F5344CB8AC3E}">
        <p14:creationId xmlns:p14="http://schemas.microsoft.com/office/powerpoint/2010/main" val="2729532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0" grpId="0" animBg="1"/>
      <p:bldP spid="1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9"/>
          <p:cNvGrpSpPr>
            <a:grpSpLocks/>
          </p:cNvGrpSpPr>
          <p:nvPr/>
        </p:nvGrpSpPr>
        <p:grpSpPr bwMode="auto">
          <a:xfrm>
            <a:off x="703138" y="2971887"/>
            <a:ext cx="471487" cy="2509837"/>
            <a:chOff x="103" y="2433"/>
            <a:chExt cx="297" cy="1581"/>
          </a:xfrm>
        </p:grpSpPr>
        <p:sp>
          <p:nvSpPr>
            <p:cNvPr id="16" name="AutoShape 10"/>
            <p:cNvSpPr>
              <a:spLocks noChangeArrowheads="1"/>
            </p:cNvSpPr>
            <p:nvPr/>
          </p:nvSpPr>
          <p:spPr bwMode="auto">
            <a:xfrm>
              <a:off x="292" y="2433"/>
              <a:ext cx="108" cy="1581"/>
            </a:xfrm>
            <a:prstGeom prst="roundRect">
              <a:avLst>
                <a:gd name="adj" fmla="val 16667"/>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7" name="Line 11"/>
            <p:cNvSpPr>
              <a:spLocks noChangeShapeType="1"/>
            </p:cNvSpPr>
            <p:nvPr/>
          </p:nvSpPr>
          <p:spPr bwMode="auto">
            <a:xfrm>
              <a:off x="200" y="2515"/>
              <a:ext cx="0" cy="1360"/>
            </a:xfrm>
            <a:prstGeom prst="line">
              <a:avLst/>
            </a:prstGeom>
            <a:noFill/>
            <a:ln w="73080" cap="flat">
              <a:solidFill>
                <a:srgbClr val="000000"/>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8" name="Rectangle 12"/>
            <p:cNvSpPr>
              <a:spLocks noChangeArrowheads="1"/>
            </p:cNvSpPr>
            <p:nvPr/>
          </p:nvSpPr>
          <p:spPr bwMode="auto">
            <a:xfrm rot="16200000">
              <a:off x="-127" y="3127"/>
              <a:ext cx="662" cy="202"/>
            </a:xfrm>
            <a:prstGeom prst="rect">
              <a:avLst/>
            </a:prstGeom>
            <a:solidFill>
              <a:srgbClr val="FFFF00"/>
            </a:solidFill>
            <a:ln w="18360" cap="flat">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9000" tIns="9000" rIns="9000" bIns="90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5pPr>
              <a:lvl6pPr marL="25146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6pPr>
              <a:lvl7pPr marL="29718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7pPr>
              <a:lvl8pPr marL="34290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8pPr>
              <a:lvl9pPr marL="38862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9pPr>
            </a:lstStyle>
            <a:p>
              <a:pPr algn="ctr">
                <a:lnSpc>
                  <a:spcPct val="100000"/>
                </a:lnSpc>
              </a:pPr>
              <a:r>
                <a:rPr lang="en-US" altLang="en-US" sz="1000" b="1"/>
                <a:t>warmer</a:t>
              </a:r>
            </a:p>
            <a:p>
              <a:pPr algn="ctr">
                <a:lnSpc>
                  <a:spcPct val="100000"/>
                </a:lnSpc>
              </a:pPr>
              <a:r>
                <a:rPr lang="en-US" altLang="en-US" sz="1000" b="1"/>
                <a:t>climate</a:t>
              </a:r>
            </a:p>
          </p:txBody>
        </p:sp>
      </p:grpSp>
      <p:sp>
        <p:nvSpPr>
          <p:cNvPr id="4" name="Title 3"/>
          <p:cNvSpPr>
            <a:spLocks noGrp="1"/>
          </p:cNvSpPr>
          <p:nvPr>
            <p:ph type="title"/>
          </p:nvPr>
        </p:nvSpPr>
        <p:spPr>
          <a:xfrm>
            <a:off x="5156" y="1"/>
            <a:ext cx="9138844" cy="686225"/>
          </a:xfrm>
        </p:spPr>
        <p:txBody>
          <a:bodyPr>
            <a:normAutofit/>
          </a:bodyPr>
          <a:lstStyle/>
          <a:p>
            <a:r>
              <a:rPr lang="en-US" sz="3200" dirty="0" smtClean="0"/>
              <a:t>Historical changes </a:t>
            </a:r>
            <a:r>
              <a:rPr lang="en-US" sz="3200" dirty="0"/>
              <a:t>in </a:t>
            </a:r>
            <a:r>
              <a:rPr lang="en-US" sz="3200" dirty="0" smtClean="0"/>
              <a:t>ENSO &amp; mean </a:t>
            </a:r>
            <a:r>
              <a:rPr lang="en-US" sz="3200" dirty="0"/>
              <a:t>e</a:t>
            </a:r>
            <a:r>
              <a:rPr lang="en-US" sz="3200" dirty="0" smtClean="0"/>
              <a:t>q. Pacific SST</a:t>
            </a:r>
            <a:endParaRPr lang="en-US" sz="3200" dirty="0"/>
          </a:p>
        </p:txBody>
      </p:sp>
      <p:pic>
        <p:nvPicPr>
          <p:cNvPr id="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2674789" y="-883901"/>
            <a:ext cx="4761941" cy="802286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 name="Text Box 4"/>
          <p:cNvSpPr txBox="1">
            <a:spLocks noChangeArrowheads="1"/>
          </p:cNvSpPr>
          <p:nvPr/>
        </p:nvSpPr>
        <p:spPr bwMode="auto">
          <a:xfrm>
            <a:off x="618098" y="5634571"/>
            <a:ext cx="7907804" cy="27699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Lst>
              <a:defRPr>
                <a:solidFill>
                  <a:srgbClr val="000000"/>
                </a:solidFill>
                <a:latin typeface="Arial" charset="0"/>
                <a:ea typeface="msmincho" charset="0"/>
                <a:cs typeface="msmincho"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Lst>
              <a:defRPr>
                <a:solidFill>
                  <a:srgbClr val="000000"/>
                </a:solidFill>
                <a:latin typeface="Arial" charset="0"/>
                <a:ea typeface="msmincho" charset="0"/>
                <a:cs typeface="msmincho"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Lst>
              <a:defRPr>
                <a:solidFill>
                  <a:srgbClr val="000000"/>
                </a:solidFill>
                <a:latin typeface="Arial" charset="0"/>
                <a:ea typeface="msmincho" charset="0"/>
                <a:cs typeface="msmincho"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Lst>
              <a:defRPr>
                <a:solidFill>
                  <a:srgbClr val="000000"/>
                </a:solidFill>
                <a:latin typeface="Arial" charset="0"/>
                <a:ea typeface="msmincho" charset="0"/>
                <a:cs typeface="msmincho"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Lst>
              <a:defRPr>
                <a:solidFill>
                  <a:srgbClr val="000000"/>
                </a:solidFill>
                <a:latin typeface="Arial" charset="0"/>
                <a:ea typeface="msmincho" charset="0"/>
                <a:cs typeface="msmincho" charset="0"/>
              </a:defRPr>
            </a:lvl5pPr>
            <a:lvl6pPr marL="25146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Lst>
              <a:defRPr>
                <a:solidFill>
                  <a:srgbClr val="000000"/>
                </a:solidFill>
                <a:latin typeface="Arial" charset="0"/>
                <a:ea typeface="msmincho" charset="0"/>
                <a:cs typeface="msmincho" charset="0"/>
              </a:defRPr>
            </a:lvl6pPr>
            <a:lvl7pPr marL="29718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Lst>
              <a:defRPr>
                <a:solidFill>
                  <a:srgbClr val="000000"/>
                </a:solidFill>
                <a:latin typeface="Arial" charset="0"/>
                <a:ea typeface="msmincho" charset="0"/>
                <a:cs typeface="msmincho" charset="0"/>
              </a:defRPr>
            </a:lvl7pPr>
            <a:lvl8pPr marL="34290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Lst>
              <a:defRPr>
                <a:solidFill>
                  <a:srgbClr val="000000"/>
                </a:solidFill>
                <a:latin typeface="Arial" charset="0"/>
                <a:ea typeface="msmincho" charset="0"/>
                <a:cs typeface="msmincho" charset="0"/>
              </a:defRPr>
            </a:lvl8pPr>
            <a:lvl9pPr marL="38862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Lst>
              <a:defRPr>
                <a:solidFill>
                  <a:srgbClr val="000000"/>
                </a:solidFill>
                <a:latin typeface="Arial" charset="0"/>
                <a:ea typeface="msmincho" charset="0"/>
                <a:cs typeface="msmincho" charset="0"/>
              </a:defRPr>
            </a:lvl9pPr>
          </a:lstStyle>
          <a:p>
            <a:pPr algn="ctr">
              <a:lnSpc>
                <a:spcPct val="100000"/>
              </a:lnSpc>
              <a:buClrTx/>
              <a:buSzPct val="45000"/>
              <a:buFontTx/>
              <a:buNone/>
            </a:pPr>
            <a:r>
              <a:rPr lang="en-GB" altLang="en-US" sz="1800" dirty="0"/>
              <a:t>Mean </a:t>
            </a:r>
            <a:r>
              <a:rPr lang="en-GB" altLang="en-US" sz="1800" dirty="0" smtClean="0"/>
              <a:t>SST change marginally </a:t>
            </a:r>
            <a:r>
              <a:rPr lang="en-GB" altLang="en-US" sz="1800" dirty="0"/>
              <a:t>detectable.  ENSO change, less so.</a:t>
            </a:r>
          </a:p>
        </p:txBody>
      </p:sp>
      <p:sp>
        <p:nvSpPr>
          <p:cNvPr id="6" name="Text Box 5"/>
          <p:cNvSpPr txBox="1">
            <a:spLocks noChangeArrowheads="1"/>
          </p:cNvSpPr>
          <p:nvPr/>
        </p:nvSpPr>
        <p:spPr bwMode="auto">
          <a:xfrm>
            <a:off x="2598395" y="5968744"/>
            <a:ext cx="3947212" cy="34073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5pPr>
            <a:lvl6pPr marL="25146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6pPr>
            <a:lvl7pPr marL="29718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7pPr>
            <a:lvl8pPr marL="34290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8pPr>
            <a:lvl9pPr marL="38862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9pPr>
          </a:lstStyle>
          <a:p>
            <a:pPr algn="ctr">
              <a:lnSpc>
                <a:spcPct val="100000"/>
              </a:lnSpc>
              <a:buClrTx/>
              <a:buFontTx/>
              <a:buNone/>
            </a:pPr>
            <a:r>
              <a:rPr lang="en-US" altLang="en-US" sz="1600" i="1" dirty="0">
                <a:solidFill>
                  <a:srgbClr val="808080"/>
                </a:solidFill>
              </a:rPr>
              <a:t>Newman, Wittenberg, et al. (BAMS 2017)</a:t>
            </a:r>
            <a:r>
              <a:rPr lang="ar-SA" altLang="en-US" sz="1600" i="1" dirty="0">
                <a:solidFill>
                  <a:srgbClr val="808080"/>
                </a:solidFill>
                <a:cs typeface="Arial" charset="0"/>
              </a:rPr>
              <a:t>‏</a:t>
            </a:r>
            <a:endParaRPr lang="en-US" altLang="en-US" sz="1600" i="1" dirty="0">
              <a:solidFill>
                <a:srgbClr val="808080"/>
              </a:solidFill>
            </a:endParaRPr>
          </a:p>
        </p:txBody>
      </p:sp>
      <p:grpSp>
        <p:nvGrpSpPr>
          <p:cNvPr id="11" name="Group 13"/>
          <p:cNvGrpSpPr>
            <a:grpSpLocks/>
          </p:cNvGrpSpPr>
          <p:nvPr/>
        </p:nvGrpSpPr>
        <p:grpSpPr bwMode="auto">
          <a:xfrm>
            <a:off x="1517874" y="5174865"/>
            <a:ext cx="2057400" cy="354013"/>
            <a:chOff x="537" y="3974"/>
            <a:chExt cx="1296" cy="223"/>
          </a:xfrm>
        </p:grpSpPr>
        <p:sp>
          <p:nvSpPr>
            <p:cNvPr id="12" name="AutoShape 14"/>
            <p:cNvSpPr>
              <a:spLocks noChangeArrowheads="1"/>
            </p:cNvSpPr>
            <p:nvPr/>
          </p:nvSpPr>
          <p:spPr bwMode="auto">
            <a:xfrm>
              <a:off x="585" y="3974"/>
              <a:ext cx="1199" cy="159"/>
            </a:xfrm>
            <a:prstGeom prst="roundRect">
              <a:avLst>
                <a:gd name="adj" fmla="val 16667"/>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3" name="Line 15"/>
            <p:cNvSpPr>
              <a:spLocks noChangeShapeType="1"/>
            </p:cNvSpPr>
            <p:nvPr/>
          </p:nvSpPr>
          <p:spPr bwMode="auto">
            <a:xfrm>
              <a:off x="537" y="4098"/>
              <a:ext cx="1296" cy="0"/>
            </a:xfrm>
            <a:prstGeom prst="line">
              <a:avLst/>
            </a:prstGeom>
            <a:noFill/>
            <a:ln w="73080" cap="flat">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4" name="Rectangle 16"/>
            <p:cNvSpPr>
              <a:spLocks noChangeArrowheads="1"/>
            </p:cNvSpPr>
            <p:nvPr/>
          </p:nvSpPr>
          <p:spPr bwMode="auto">
            <a:xfrm>
              <a:off x="859" y="3994"/>
              <a:ext cx="653" cy="202"/>
            </a:xfrm>
            <a:prstGeom prst="rect">
              <a:avLst/>
            </a:prstGeom>
            <a:solidFill>
              <a:srgbClr val="FFFF00"/>
            </a:solidFill>
            <a:ln w="18360" cap="flat">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9000" tIns="9000" rIns="9000" bIns="90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5pPr>
              <a:lvl6pPr marL="25146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6pPr>
              <a:lvl7pPr marL="29718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7pPr>
              <a:lvl8pPr marL="34290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8pPr>
              <a:lvl9pPr marL="38862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9pPr>
            </a:lstStyle>
            <a:p>
              <a:pPr algn="ctr">
                <a:lnSpc>
                  <a:spcPct val="100000"/>
                </a:lnSpc>
              </a:pPr>
              <a:r>
                <a:rPr lang="en-US" altLang="en-US" sz="1000" b="1"/>
                <a:t>stronger</a:t>
              </a:r>
            </a:p>
            <a:p>
              <a:pPr algn="ctr">
                <a:lnSpc>
                  <a:spcPct val="100000"/>
                </a:lnSpc>
              </a:pPr>
              <a:r>
                <a:rPr lang="en-US" altLang="en-US" sz="1000" b="1"/>
                <a:t>ENSO</a:t>
              </a:r>
            </a:p>
          </p:txBody>
        </p:sp>
      </p:grpSp>
      <p:sp>
        <p:nvSpPr>
          <p:cNvPr id="19" name="Text Box 5"/>
          <p:cNvSpPr txBox="1">
            <a:spLocks noChangeArrowheads="1"/>
          </p:cNvSpPr>
          <p:nvPr/>
        </p:nvSpPr>
        <p:spPr bwMode="auto">
          <a:xfrm>
            <a:off x="5361997" y="2477916"/>
            <a:ext cx="395870" cy="19667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1720" tIns="40680" rIns="81720" bIns="4068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2" charset="0"/>
                <a:ea typeface="msmincho" charset="0"/>
                <a:cs typeface="msmincho"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2" charset="0"/>
                <a:ea typeface="msmincho" charset="0"/>
                <a:cs typeface="msmincho"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2" charset="0"/>
                <a:ea typeface="msmincho" charset="0"/>
                <a:cs typeface="msmincho"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2" charset="0"/>
                <a:ea typeface="msmincho" charset="0"/>
                <a:cs typeface="msmincho"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2" charset="0"/>
                <a:ea typeface="msmincho" charset="0"/>
                <a:cs typeface="msmincho" charset="0"/>
              </a:defRPr>
            </a:lvl5pPr>
            <a:lvl6pPr marL="2514600" indent="-228600" defTabSz="457200" fontAlgn="base">
              <a:lnSpc>
                <a:spcPct val="150000"/>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2" charset="0"/>
                <a:ea typeface="msmincho" charset="0"/>
                <a:cs typeface="msmincho" charset="0"/>
              </a:defRPr>
            </a:lvl6pPr>
            <a:lvl7pPr marL="2971800" indent="-228600" defTabSz="457200" fontAlgn="base">
              <a:lnSpc>
                <a:spcPct val="150000"/>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2" charset="0"/>
                <a:ea typeface="msmincho" charset="0"/>
                <a:cs typeface="msmincho" charset="0"/>
              </a:defRPr>
            </a:lvl7pPr>
            <a:lvl8pPr marL="3429000" indent="-228600" defTabSz="457200" fontAlgn="base">
              <a:lnSpc>
                <a:spcPct val="150000"/>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2" charset="0"/>
                <a:ea typeface="msmincho" charset="0"/>
                <a:cs typeface="msmincho" charset="0"/>
              </a:defRPr>
            </a:lvl8pPr>
            <a:lvl9pPr marL="3886200" indent="-228600" defTabSz="457200" fontAlgn="base">
              <a:lnSpc>
                <a:spcPct val="150000"/>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2" charset="0"/>
                <a:ea typeface="msmincho" charset="0"/>
                <a:cs typeface="msmincho" charset="0"/>
              </a:defRPr>
            </a:lvl9pPr>
          </a:lstStyle>
          <a:p>
            <a:pPr algn="ctr" hangingPunct="0">
              <a:lnSpc>
                <a:spcPct val="93000"/>
              </a:lnSpc>
            </a:pPr>
            <a:r>
              <a:rPr lang="en-US" altLang="en-US" sz="800" b="1" dirty="0" smtClean="0">
                <a:solidFill>
                  <a:srgbClr val="589C08"/>
                </a:solidFill>
                <a:latin typeface="Arial" charset="0"/>
              </a:rPr>
              <a:t>1935</a:t>
            </a:r>
            <a:endParaRPr lang="en-GB" altLang="en-US" sz="800" b="1" dirty="0">
              <a:solidFill>
                <a:srgbClr val="589C08"/>
              </a:solidFill>
              <a:latin typeface="Arial" charset="0"/>
            </a:endParaRPr>
          </a:p>
        </p:txBody>
      </p:sp>
      <p:sp>
        <p:nvSpPr>
          <p:cNvPr id="20" name="Text Box 5"/>
          <p:cNvSpPr txBox="1">
            <a:spLocks noChangeArrowheads="1"/>
          </p:cNvSpPr>
          <p:nvPr/>
        </p:nvSpPr>
        <p:spPr bwMode="auto">
          <a:xfrm>
            <a:off x="6065544" y="1924103"/>
            <a:ext cx="395870" cy="19667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1720" tIns="40680" rIns="81720" bIns="4068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2" charset="0"/>
                <a:ea typeface="msmincho" charset="0"/>
                <a:cs typeface="msmincho"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2" charset="0"/>
                <a:ea typeface="msmincho" charset="0"/>
                <a:cs typeface="msmincho"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2" charset="0"/>
                <a:ea typeface="msmincho" charset="0"/>
                <a:cs typeface="msmincho"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2" charset="0"/>
                <a:ea typeface="msmincho" charset="0"/>
                <a:cs typeface="msmincho"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2" charset="0"/>
                <a:ea typeface="msmincho" charset="0"/>
                <a:cs typeface="msmincho" charset="0"/>
              </a:defRPr>
            </a:lvl5pPr>
            <a:lvl6pPr marL="2514600" indent="-228600" defTabSz="457200" fontAlgn="base">
              <a:lnSpc>
                <a:spcPct val="150000"/>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2" charset="0"/>
                <a:ea typeface="msmincho" charset="0"/>
                <a:cs typeface="msmincho" charset="0"/>
              </a:defRPr>
            </a:lvl6pPr>
            <a:lvl7pPr marL="2971800" indent="-228600" defTabSz="457200" fontAlgn="base">
              <a:lnSpc>
                <a:spcPct val="150000"/>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2" charset="0"/>
                <a:ea typeface="msmincho" charset="0"/>
                <a:cs typeface="msmincho" charset="0"/>
              </a:defRPr>
            </a:lvl7pPr>
            <a:lvl8pPr marL="3429000" indent="-228600" defTabSz="457200" fontAlgn="base">
              <a:lnSpc>
                <a:spcPct val="150000"/>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2" charset="0"/>
                <a:ea typeface="msmincho" charset="0"/>
                <a:cs typeface="msmincho" charset="0"/>
              </a:defRPr>
            </a:lvl8pPr>
            <a:lvl9pPr marL="3886200" indent="-228600" defTabSz="457200" fontAlgn="base">
              <a:lnSpc>
                <a:spcPct val="150000"/>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2" charset="0"/>
                <a:ea typeface="msmincho" charset="0"/>
                <a:cs typeface="msmincho" charset="0"/>
              </a:defRPr>
            </a:lvl9pPr>
          </a:lstStyle>
          <a:p>
            <a:pPr algn="ctr" hangingPunct="0">
              <a:lnSpc>
                <a:spcPct val="93000"/>
              </a:lnSpc>
            </a:pPr>
            <a:r>
              <a:rPr lang="en-US" altLang="en-US" sz="800" b="1" dirty="0" smtClean="0">
                <a:solidFill>
                  <a:srgbClr val="C00000"/>
                </a:solidFill>
                <a:latin typeface="Arial" charset="0"/>
              </a:rPr>
              <a:t>2001</a:t>
            </a:r>
            <a:endParaRPr lang="en-GB" altLang="en-US" sz="800" b="1" dirty="0">
              <a:solidFill>
                <a:srgbClr val="C00000"/>
              </a:solidFill>
              <a:latin typeface="Arial" charset="0"/>
            </a:endParaRPr>
          </a:p>
        </p:txBody>
      </p:sp>
      <p:sp>
        <p:nvSpPr>
          <p:cNvPr id="21" name="Text Box 5"/>
          <p:cNvSpPr txBox="1">
            <a:spLocks noChangeArrowheads="1"/>
          </p:cNvSpPr>
          <p:nvPr/>
        </p:nvSpPr>
        <p:spPr bwMode="auto">
          <a:xfrm>
            <a:off x="2372688" y="3616304"/>
            <a:ext cx="395870" cy="19667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1720" tIns="40680" rIns="81720" bIns="4068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2" charset="0"/>
                <a:ea typeface="msmincho" charset="0"/>
                <a:cs typeface="msmincho"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2" charset="0"/>
                <a:ea typeface="msmincho" charset="0"/>
                <a:cs typeface="msmincho"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2" charset="0"/>
                <a:ea typeface="msmincho" charset="0"/>
                <a:cs typeface="msmincho"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2" charset="0"/>
                <a:ea typeface="msmincho" charset="0"/>
                <a:cs typeface="msmincho"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2" charset="0"/>
                <a:ea typeface="msmincho" charset="0"/>
                <a:cs typeface="msmincho" charset="0"/>
              </a:defRPr>
            </a:lvl5pPr>
            <a:lvl6pPr marL="2514600" indent="-228600" defTabSz="457200" fontAlgn="base">
              <a:lnSpc>
                <a:spcPct val="150000"/>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2" charset="0"/>
                <a:ea typeface="msmincho" charset="0"/>
                <a:cs typeface="msmincho" charset="0"/>
              </a:defRPr>
            </a:lvl6pPr>
            <a:lvl7pPr marL="2971800" indent="-228600" defTabSz="457200" fontAlgn="base">
              <a:lnSpc>
                <a:spcPct val="150000"/>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2" charset="0"/>
                <a:ea typeface="msmincho" charset="0"/>
                <a:cs typeface="msmincho" charset="0"/>
              </a:defRPr>
            </a:lvl7pPr>
            <a:lvl8pPr marL="3429000" indent="-228600" defTabSz="457200" fontAlgn="base">
              <a:lnSpc>
                <a:spcPct val="150000"/>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2" charset="0"/>
                <a:ea typeface="msmincho" charset="0"/>
                <a:cs typeface="msmincho" charset="0"/>
              </a:defRPr>
            </a:lvl8pPr>
            <a:lvl9pPr marL="3886200" indent="-228600" defTabSz="457200" fontAlgn="base">
              <a:lnSpc>
                <a:spcPct val="150000"/>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2" charset="0"/>
                <a:ea typeface="msmincho" charset="0"/>
                <a:cs typeface="msmincho" charset="0"/>
              </a:defRPr>
            </a:lvl9pPr>
          </a:lstStyle>
          <a:p>
            <a:pPr algn="ctr" hangingPunct="0">
              <a:lnSpc>
                <a:spcPct val="93000"/>
              </a:lnSpc>
            </a:pPr>
            <a:r>
              <a:rPr lang="en-US" altLang="en-US" sz="800" b="1" dirty="0" smtClean="0">
                <a:solidFill>
                  <a:srgbClr val="C00000"/>
                </a:solidFill>
                <a:latin typeface="Arial" charset="0"/>
              </a:rPr>
              <a:t>2001</a:t>
            </a:r>
            <a:endParaRPr lang="en-GB" altLang="en-US" sz="800" b="1" dirty="0">
              <a:solidFill>
                <a:srgbClr val="C00000"/>
              </a:solidFill>
              <a:latin typeface="Arial" charset="0"/>
            </a:endParaRPr>
          </a:p>
        </p:txBody>
      </p:sp>
      <p:sp>
        <p:nvSpPr>
          <p:cNvPr id="22" name="Text Box 5"/>
          <p:cNvSpPr txBox="1">
            <a:spLocks noChangeArrowheads="1"/>
          </p:cNvSpPr>
          <p:nvPr/>
        </p:nvSpPr>
        <p:spPr bwMode="auto">
          <a:xfrm>
            <a:off x="2282719" y="4243583"/>
            <a:ext cx="395869" cy="19667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1720" tIns="40680" rIns="81720" bIns="4068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2" charset="0"/>
                <a:ea typeface="msmincho" charset="0"/>
                <a:cs typeface="msmincho"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2" charset="0"/>
                <a:ea typeface="msmincho" charset="0"/>
                <a:cs typeface="msmincho"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2" charset="0"/>
                <a:ea typeface="msmincho" charset="0"/>
                <a:cs typeface="msmincho"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2" charset="0"/>
                <a:ea typeface="msmincho" charset="0"/>
                <a:cs typeface="msmincho"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2" charset="0"/>
                <a:ea typeface="msmincho" charset="0"/>
                <a:cs typeface="msmincho" charset="0"/>
              </a:defRPr>
            </a:lvl5pPr>
            <a:lvl6pPr marL="2514600" indent="-228600" defTabSz="457200" fontAlgn="base">
              <a:lnSpc>
                <a:spcPct val="150000"/>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2" charset="0"/>
                <a:ea typeface="msmincho" charset="0"/>
                <a:cs typeface="msmincho" charset="0"/>
              </a:defRPr>
            </a:lvl6pPr>
            <a:lvl7pPr marL="2971800" indent="-228600" defTabSz="457200" fontAlgn="base">
              <a:lnSpc>
                <a:spcPct val="150000"/>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2" charset="0"/>
                <a:ea typeface="msmincho" charset="0"/>
                <a:cs typeface="msmincho" charset="0"/>
              </a:defRPr>
            </a:lvl7pPr>
            <a:lvl8pPr marL="3429000" indent="-228600" defTabSz="457200" fontAlgn="base">
              <a:lnSpc>
                <a:spcPct val="150000"/>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2" charset="0"/>
                <a:ea typeface="msmincho" charset="0"/>
                <a:cs typeface="msmincho" charset="0"/>
              </a:defRPr>
            </a:lvl8pPr>
            <a:lvl9pPr marL="3886200" indent="-228600" defTabSz="457200" fontAlgn="base">
              <a:lnSpc>
                <a:spcPct val="150000"/>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2" charset="0"/>
                <a:ea typeface="msmincho" charset="0"/>
                <a:cs typeface="msmincho" charset="0"/>
              </a:defRPr>
            </a:lvl9pPr>
          </a:lstStyle>
          <a:p>
            <a:pPr algn="ctr" hangingPunct="0">
              <a:lnSpc>
                <a:spcPct val="93000"/>
              </a:lnSpc>
            </a:pPr>
            <a:r>
              <a:rPr lang="en-US" altLang="en-US" sz="800" b="1" dirty="0" smtClean="0">
                <a:solidFill>
                  <a:srgbClr val="680898"/>
                </a:solidFill>
                <a:latin typeface="Arial" charset="0"/>
              </a:rPr>
              <a:t>1885</a:t>
            </a:r>
            <a:endParaRPr lang="en-GB" altLang="en-US" sz="800" b="1" dirty="0">
              <a:solidFill>
                <a:srgbClr val="680898"/>
              </a:solidFill>
              <a:latin typeface="Arial" charset="0"/>
            </a:endParaRPr>
          </a:p>
        </p:txBody>
      </p:sp>
      <p:sp>
        <p:nvSpPr>
          <p:cNvPr id="23" name="Text Box 5"/>
          <p:cNvSpPr txBox="1">
            <a:spLocks noChangeArrowheads="1"/>
          </p:cNvSpPr>
          <p:nvPr/>
        </p:nvSpPr>
        <p:spPr bwMode="auto">
          <a:xfrm>
            <a:off x="1812955" y="4051910"/>
            <a:ext cx="395870" cy="19667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1720" tIns="40680" rIns="81720" bIns="4068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2" charset="0"/>
                <a:ea typeface="msmincho" charset="0"/>
                <a:cs typeface="msmincho"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2" charset="0"/>
                <a:ea typeface="msmincho" charset="0"/>
                <a:cs typeface="msmincho"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2" charset="0"/>
                <a:ea typeface="msmincho" charset="0"/>
                <a:cs typeface="msmincho"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2" charset="0"/>
                <a:ea typeface="msmincho" charset="0"/>
                <a:cs typeface="msmincho"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2" charset="0"/>
                <a:ea typeface="msmincho" charset="0"/>
                <a:cs typeface="msmincho" charset="0"/>
              </a:defRPr>
            </a:lvl5pPr>
            <a:lvl6pPr marL="2514600" indent="-228600" defTabSz="457200" fontAlgn="base">
              <a:lnSpc>
                <a:spcPct val="150000"/>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2" charset="0"/>
                <a:ea typeface="msmincho" charset="0"/>
                <a:cs typeface="msmincho" charset="0"/>
              </a:defRPr>
            </a:lvl6pPr>
            <a:lvl7pPr marL="2971800" indent="-228600" defTabSz="457200" fontAlgn="base">
              <a:lnSpc>
                <a:spcPct val="150000"/>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2" charset="0"/>
                <a:ea typeface="msmincho" charset="0"/>
                <a:cs typeface="msmincho" charset="0"/>
              </a:defRPr>
            </a:lvl7pPr>
            <a:lvl8pPr marL="3429000" indent="-228600" defTabSz="457200" fontAlgn="base">
              <a:lnSpc>
                <a:spcPct val="150000"/>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2" charset="0"/>
                <a:ea typeface="msmincho" charset="0"/>
                <a:cs typeface="msmincho" charset="0"/>
              </a:defRPr>
            </a:lvl8pPr>
            <a:lvl9pPr marL="3886200" indent="-228600" defTabSz="457200" fontAlgn="base">
              <a:lnSpc>
                <a:spcPct val="150000"/>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2" charset="0"/>
                <a:ea typeface="msmincho" charset="0"/>
                <a:cs typeface="msmincho" charset="0"/>
              </a:defRPr>
            </a:lvl9pPr>
          </a:lstStyle>
          <a:p>
            <a:pPr algn="ctr" hangingPunct="0">
              <a:lnSpc>
                <a:spcPct val="93000"/>
              </a:lnSpc>
            </a:pPr>
            <a:r>
              <a:rPr lang="en-US" altLang="en-US" sz="800" b="1" dirty="0" smtClean="0">
                <a:solidFill>
                  <a:srgbClr val="589C08"/>
                </a:solidFill>
                <a:latin typeface="Arial" charset="0"/>
              </a:rPr>
              <a:t>1935</a:t>
            </a:r>
            <a:endParaRPr lang="en-GB" altLang="en-US" sz="800" b="1" dirty="0">
              <a:solidFill>
                <a:srgbClr val="589C08"/>
              </a:solidFill>
              <a:latin typeface="Arial" charset="0"/>
            </a:endParaRPr>
          </a:p>
        </p:txBody>
      </p:sp>
      <p:sp>
        <p:nvSpPr>
          <p:cNvPr id="24" name="Line 16"/>
          <p:cNvSpPr>
            <a:spLocks noChangeShapeType="1"/>
          </p:cNvSpPr>
          <p:nvPr/>
        </p:nvSpPr>
        <p:spPr bwMode="auto">
          <a:xfrm flipV="1">
            <a:off x="5615649" y="1931045"/>
            <a:ext cx="257728" cy="324318"/>
          </a:xfrm>
          <a:prstGeom prst="line">
            <a:avLst/>
          </a:prstGeom>
          <a:noFill/>
          <a:ln w="57240" cap="flat">
            <a:solidFill>
              <a:srgbClr val="FFC000"/>
            </a:solidFill>
            <a:round/>
            <a:headEnd/>
            <a:tailEnd type="triangle" w="med" len="med"/>
          </a:ln>
          <a:effectLst>
            <a:outerShdw dist="35921" dir="2700000" algn="ctr" rotWithShape="0">
              <a:srgbClr val="808080"/>
            </a:outerShdw>
          </a:effectLst>
          <a:extLst>
            <a:ext uri="{909E8E84-426E-40DD-AFC4-6F175D3DCCD1}">
              <a14:hiddenFill xmlns:a14="http://schemas.microsoft.com/office/drawing/2010/main">
                <a:noFill/>
              </a14:hiddenFill>
            </a:ext>
          </a:extLst>
        </p:spPr>
        <p:txBody>
          <a:bodyPr/>
          <a:lstStyle/>
          <a:p>
            <a:endParaRPr lang="en-US"/>
          </a:p>
        </p:txBody>
      </p:sp>
      <p:sp>
        <p:nvSpPr>
          <p:cNvPr id="25" name="Line 16"/>
          <p:cNvSpPr>
            <a:spLocks noChangeShapeType="1"/>
          </p:cNvSpPr>
          <p:nvPr/>
        </p:nvSpPr>
        <p:spPr bwMode="auto">
          <a:xfrm flipV="1">
            <a:off x="7128816" y="1949154"/>
            <a:ext cx="375781" cy="612419"/>
          </a:xfrm>
          <a:prstGeom prst="line">
            <a:avLst/>
          </a:prstGeom>
          <a:noFill/>
          <a:ln w="57240" cap="flat">
            <a:solidFill>
              <a:srgbClr val="FFC000"/>
            </a:solidFill>
            <a:round/>
            <a:headEnd/>
            <a:tailEnd type="triangle" w="med" len="med"/>
          </a:ln>
          <a:effectLst>
            <a:outerShdw dist="35921" dir="2700000" algn="ctr" rotWithShape="0">
              <a:srgbClr val="808080"/>
            </a:outerShdw>
          </a:effectLst>
          <a:extLst>
            <a:ext uri="{909E8E84-426E-40DD-AFC4-6F175D3DCCD1}">
              <a14:hiddenFill xmlns:a14="http://schemas.microsoft.com/office/drawing/2010/main">
                <a:noFill/>
              </a14:hiddenFill>
            </a:ext>
          </a:extLst>
        </p:spPr>
        <p:txBody>
          <a:bodyPr/>
          <a:lstStyle/>
          <a:p>
            <a:endParaRPr lang="en-US"/>
          </a:p>
        </p:txBody>
      </p:sp>
      <p:sp>
        <p:nvSpPr>
          <p:cNvPr id="26" name="AutoShape 8"/>
          <p:cNvSpPr>
            <a:spLocks noChangeArrowheads="1"/>
          </p:cNvSpPr>
          <p:nvPr/>
        </p:nvSpPr>
        <p:spPr bwMode="auto">
          <a:xfrm>
            <a:off x="5310940" y="1385589"/>
            <a:ext cx="1212111" cy="251824"/>
          </a:xfrm>
          <a:prstGeom prst="roundRect">
            <a:avLst>
              <a:gd name="adj" fmla="val 560"/>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8" name="AutoShape 8"/>
          <p:cNvSpPr>
            <a:spLocks noChangeArrowheads="1"/>
          </p:cNvSpPr>
          <p:nvPr/>
        </p:nvSpPr>
        <p:spPr bwMode="auto">
          <a:xfrm>
            <a:off x="6969618" y="1375144"/>
            <a:ext cx="1212111" cy="262269"/>
          </a:xfrm>
          <a:prstGeom prst="roundRect">
            <a:avLst>
              <a:gd name="adj" fmla="val 560"/>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9" name="AutoShape 8"/>
          <p:cNvSpPr>
            <a:spLocks noChangeArrowheads="1"/>
          </p:cNvSpPr>
          <p:nvPr/>
        </p:nvSpPr>
        <p:spPr bwMode="auto">
          <a:xfrm>
            <a:off x="5310940" y="3375118"/>
            <a:ext cx="1212111" cy="251824"/>
          </a:xfrm>
          <a:prstGeom prst="roundRect">
            <a:avLst>
              <a:gd name="adj" fmla="val 560"/>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30" name="AutoShape 8"/>
          <p:cNvSpPr>
            <a:spLocks noChangeArrowheads="1"/>
          </p:cNvSpPr>
          <p:nvPr/>
        </p:nvSpPr>
        <p:spPr bwMode="auto">
          <a:xfrm>
            <a:off x="6969618" y="3364673"/>
            <a:ext cx="1212111" cy="262269"/>
          </a:xfrm>
          <a:prstGeom prst="roundRect">
            <a:avLst>
              <a:gd name="adj" fmla="val 560"/>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56" y="707554"/>
            <a:ext cx="1223491" cy="1223491"/>
          </a:xfrm>
          <a:prstGeom prst="rect">
            <a:avLst/>
          </a:prstGeom>
        </p:spPr>
      </p:pic>
    </p:spTree>
    <p:extLst>
      <p:ext uri="{BB962C8B-B14F-4D97-AF65-F5344CB8AC3E}">
        <p14:creationId xmlns:p14="http://schemas.microsoft.com/office/powerpoint/2010/main" val="371497848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200" dirty="0" smtClean="0"/>
              <a:t>ENSO responses </a:t>
            </a:r>
            <a:r>
              <a:rPr lang="en-US" sz="3200" dirty="0"/>
              <a:t>to increasing CO</a:t>
            </a:r>
            <a:r>
              <a:rPr lang="en-US" sz="3200" baseline="-25000" dirty="0"/>
              <a:t>2</a:t>
            </a:r>
          </a:p>
        </p:txBody>
      </p:sp>
      <p:pic>
        <p:nvPicPr>
          <p:cNvPr id="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391" y="3395715"/>
            <a:ext cx="7040987" cy="246065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4" name="Text Box 5"/>
          <p:cNvSpPr txBox="1">
            <a:spLocks noChangeArrowheads="1"/>
          </p:cNvSpPr>
          <p:nvPr/>
        </p:nvSpPr>
        <p:spPr bwMode="auto">
          <a:xfrm>
            <a:off x="7140378" y="926926"/>
            <a:ext cx="2003622" cy="293735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720" tIns="40680" rIns="81720" bIns="4068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2" charset="0"/>
                <a:ea typeface="msmincho" charset="0"/>
                <a:cs typeface="msmincho"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2" charset="0"/>
                <a:ea typeface="msmincho" charset="0"/>
                <a:cs typeface="msmincho"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2" charset="0"/>
                <a:ea typeface="msmincho" charset="0"/>
                <a:cs typeface="msmincho"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2" charset="0"/>
                <a:ea typeface="msmincho" charset="0"/>
                <a:cs typeface="msmincho"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2" charset="0"/>
                <a:ea typeface="msmincho" charset="0"/>
                <a:cs typeface="msmincho" charset="0"/>
              </a:defRPr>
            </a:lvl5pPr>
            <a:lvl6pPr marL="2514600" indent="-228600" defTabSz="457200" fontAlgn="base">
              <a:lnSpc>
                <a:spcPct val="150000"/>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2" charset="0"/>
                <a:ea typeface="msmincho" charset="0"/>
                <a:cs typeface="msmincho" charset="0"/>
              </a:defRPr>
            </a:lvl6pPr>
            <a:lvl7pPr marL="2971800" indent="-228600" defTabSz="457200" fontAlgn="base">
              <a:lnSpc>
                <a:spcPct val="150000"/>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2" charset="0"/>
                <a:ea typeface="msmincho" charset="0"/>
                <a:cs typeface="msmincho" charset="0"/>
              </a:defRPr>
            </a:lvl7pPr>
            <a:lvl8pPr marL="3429000" indent="-228600" defTabSz="457200" fontAlgn="base">
              <a:lnSpc>
                <a:spcPct val="150000"/>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2" charset="0"/>
                <a:ea typeface="msmincho" charset="0"/>
                <a:cs typeface="msmincho" charset="0"/>
              </a:defRPr>
            </a:lvl8pPr>
            <a:lvl9pPr marL="3886200" indent="-228600" defTabSz="457200" fontAlgn="base">
              <a:lnSpc>
                <a:spcPct val="150000"/>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2" charset="0"/>
                <a:ea typeface="msmincho" charset="0"/>
                <a:cs typeface="msmincho" charset="0"/>
              </a:defRPr>
            </a:lvl9pPr>
          </a:lstStyle>
          <a:p>
            <a:pPr algn="ctr" hangingPunct="0">
              <a:lnSpc>
                <a:spcPct val="93000"/>
              </a:lnSpc>
            </a:pPr>
            <a:r>
              <a:rPr lang="en-US" altLang="en-US" i="1" dirty="0" smtClean="0">
                <a:solidFill>
                  <a:srgbClr val="808080"/>
                </a:solidFill>
                <a:latin typeface="Arial" charset="0"/>
              </a:rPr>
              <a:t>Wittenberg</a:t>
            </a:r>
          </a:p>
          <a:p>
            <a:pPr algn="ctr" hangingPunct="0">
              <a:lnSpc>
                <a:spcPct val="93000"/>
              </a:lnSpc>
            </a:pPr>
            <a:r>
              <a:rPr lang="en-US" altLang="en-US" i="1" dirty="0" smtClean="0">
                <a:solidFill>
                  <a:srgbClr val="808080"/>
                </a:solidFill>
                <a:latin typeface="Arial" charset="0"/>
              </a:rPr>
              <a:t>(U.S. CLIVAR Variations, 2015)</a:t>
            </a:r>
          </a:p>
          <a:p>
            <a:pPr algn="ctr" hangingPunct="0">
              <a:lnSpc>
                <a:spcPct val="93000"/>
              </a:lnSpc>
            </a:pPr>
            <a:endParaRPr lang="en-US" altLang="en-US" dirty="0">
              <a:solidFill>
                <a:schemeClr val="tx1"/>
              </a:solidFill>
              <a:latin typeface="Arial" charset="0"/>
            </a:endParaRPr>
          </a:p>
          <a:p>
            <a:pPr algn="ctr" hangingPunct="0">
              <a:lnSpc>
                <a:spcPct val="93000"/>
              </a:lnSpc>
            </a:pPr>
            <a:r>
              <a:rPr lang="en-US" altLang="en-US" dirty="0" smtClean="0">
                <a:solidFill>
                  <a:schemeClr val="tx1"/>
                </a:solidFill>
                <a:latin typeface="Arial" charset="0"/>
              </a:rPr>
              <a:t>CM2.1 simulations show interplay of </a:t>
            </a:r>
            <a:r>
              <a:rPr lang="en-US" altLang="en-US" dirty="0" smtClean="0">
                <a:solidFill>
                  <a:srgbClr val="0000FF"/>
                </a:solidFill>
                <a:latin typeface="Arial" charset="0"/>
              </a:rPr>
              <a:t>intrinsic ENSO modulation</a:t>
            </a:r>
            <a:r>
              <a:rPr lang="en-US" altLang="en-US" dirty="0" smtClean="0">
                <a:solidFill>
                  <a:schemeClr val="tx1"/>
                </a:solidFill>
                <a:latin typeface="Arial" charset="0"/>
              </a:rPr>
              <a:t>,</a:t>
            </a:r>
          </a:p>
          <a:p>
            <a:pPr algn="ctr" hangingPunct="0">
              <a:lnSpc>
                <a:spcPct val="93000"/>
              </a:lnSpc>
            </a:pPr>
            <a:r>
              <a:rPr lang="en-US" altLang="en-US" dirty="0" err="1" smtClean="0">
                <a:solidFill>
                  <a:srgbClr val="009400"/>
                </a:solidFill>
                <a:latin typeface="Arial" charset="0"/>
              </a:rPr>
              <a:t>multidecadal</a:t>
            </a:r>
            <a:r>
              <a:rPr lang="en-US" altLang="en-US" dirty="0" smtClean="0">
                <a:solidFill>
                  <a:srgbClr val="009400"/>
                </a:solidFill>
                <a:latin typeface="Arial" charset="0"/>
              </a:rPr>
              <a:t> climate</a:t>
            </a:r>
            <a:r>
              <a:rPr lang="en-US" altLang="en-US" dirty="0" smtClean="0">
                <a:solidFill>
                  <a:schemeClr val="tx1"/>
                </a:solidFill>
                <a:latin typeface="Arial" charset="0"/>
              </a:rPr>
              <a:t>, </a:t>
            </a:r>
            <a:r>
              <a:rPr lang="en-US" altLang="en-US" dirty="0" smtClean="0">
                <a:solidFill>
                  <a:schemeClr val="accent2"/>
                </a:solidFill>
                <a:latin typeface="Arial" charset="0"/>
              </a:rPr>
              <a:t>nonlinear sensitivity</a:t>
            </a:r>
            <a:r>
              <a:rPr lang="en-US" altLang="en-US" dirty="0" smtClean="0">
                <a:solidFill>
                  <a:schemeClr val="tx1"/>
                </a:solidFill>
                <a:latin typeface="Arial" charset="0"/>
              </a:rPr>
              <a:t>,</a:t>
            </a:r>
          </a:p>
          <a:p>
            <a:pPr algn="ctr" hangingPunct="0">
              <a:lnSpc>
                <a:spcPct val="93000"/>
              </a:lnSpc>
            </a:pPr>
            <a:r>
              <a:rPr lang="en-US" altLang="en-US" dirty="0" smtClean="0">
                <a:solidFill>
                  <a:schemeClr val="tx1"/>
                </a:solidFill>
                <a:latin typeface="Arial" charset="0"/>
              </a:rPr>
              <a:t>and </a:t>
            </a:r>
            <a:r>
              <a:rPr lang="en-US" altLang="en-US" dirty="0" smtClean="0">
                <a:solidFill>
                  <a:srgbClr val="FF0000"/>
                </a:solidFill>
                <a:latin typeface="Arial" charset="0"/>
              </a:rPr>
              <a:t>regional responses to increasing CO</a:t>
            </a:r>
            <a:r>
              <a:rPr lang="en-US" altLang="en-US" baseline="-25000" dirty="0">
                <a:solidFill>
                  <a:srgbClr val="FF0000"/>
                </a:solidFill>
                <a:latin typeface="Arial" charset="0"/>
              </a:rPr>
              <a:t>2</a:t>
            </a:r>
            <a:r>
              <a:rPr lang="en-US" altLang="en-US" dirty="0" smtClean="0">
                <a:solidFill>
                  <a:schemeClr val="tx1"/>
                </a:solidFill>
                <a:latin typeface="Arial" charset="0"/>
              </a:rPr>
              <a:t>.</a:t>
            </a:r>
            <a:endParaRPr lang="en-GB" altLang="en-US" baseline="-25000" dirty="0">
              <a:solidFill>
                <a:schemeClr val="tx1"/>
              </a:solidFill>
              <a:latin typeface="Arial" charset="0"/>
            </a:endParaRPr>
          </a:p>
        </p:txBody>
      </p:sp>
      <p:pic>
        <p:nvPicPr>
          <p:cNvPr id="25" name="Picture 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40595" y="859870"/>
            <a:ext cx="2417868" cy="241786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6" name="Line 10"/>
          <p:cNvSpPr>
            <a:spLocks noChangeShapeType="1"/>
          </p:cNvSpPr>
          <p:nvPr/>
        </p:nvSpPr>
        <p:spPr bwMode="auto">
          <a:xfrm>
            <a:off x="4524291" y="2398849"/>
            <a:ext cx="1089329" cy="1248354"/>
          </a:xfrm>
          <a:prstGeom prst="line">
            <a:avLst/>
          </a:prstGeom>
          <a:noFill/>
          <a:ln w="73080">
            <a:solidFill>
              <a:srgbClr val="000000"/>
            </a:solidFill>
            <a:round/>
            <a:headEnd type="non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27" name="Line 10"/>
          <p:cNvSpPr>
            <a:spLocks noChangeShapeType="1"/>
          </p:cNvSpPr>
          <p:nvPr/>
        </p:nvSpPr>
        <p:spPr bwMode="auto">
          <a:xfrm>
            <a:off x="3657601" y="2454508"/>
            <a:ext cx="0" cy="1254318"/>
          </a:xfrm>
          <a:prstGeom prst="line">
            <a:avLst/>
          </a:prstGeom>
          <a:noFill/>
          <a:ln w="73080">
            <a:solidFill>
              <a:srgbClr val="000000"/>
            </a:solidFill>
            <a:round/>
            <a:headEnd type="non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28" name="Line 10"/>
          <p:cNvSpPr>
            <a:spLocks noChangeShapeType="1"/>
          </p:cNvSpPr>
          <p:nvPr/>
        </p:nvSpPr>
        <p:spPr bwMode="auto">
          <a:xfrm flipH="1">
            <a:off x="1677724" y="2359092"/>
            <a:ext cx="1176792" cy="1311965"/>
          </a:xfrm>
          <a:prstGeom prst="line">
            <a:avLst/>
          </a:prstGeom>
          <a:noFill/>
          <a:ln w="73080">
            <a:solidFill>
              <a:srgbClr val="000000"/>
            </a:solidFill>
            <a:round/>
            <a:headEnd type="non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pic>
        <p:nvPicPr>
          <p:cNvPr id="29"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391" y="836534"/>
            <a:ext cx="7040987" cy="246065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30" name="Group 29"/>
          <p:cNvGrpSpPr/>
          <p:nvPr/>
        </p:nvGrpSpPr>
        <p:grpSpPr>
          <a:xfrm>
            <a:off x="154281" y="3543836"/>
            <a:ext cx="386414" cy="2171849"/>
            <a:chOff x="146330" y="3721210"/>
            <a:chExt cx="386414" cy="2171849"/>
          </a:xfrm>
        </p:grpSpPr>
        <p:sp>
          <p:nvSpPr>
            <p:cNvPr id="31" name="AutoShape 8"/>
            <p:cNvSpPr>
              <a:spLocks noChangeArrowheads="1"/>
            </p:cNvSpPr>
            <p:nvPr/>
          </p:nvSpPr>
          <p:spPr bwMode="auto">
            <a:xfrm>
              <a:off x="166979" y="3721210"/>
              <a:ext cx="365765" cy="2171849"/>
            </a:xfrm>
            <a:prstGeom prst="roundRect">
              <a:avLst>
                <a:gd name="adj" fmla="val 560"/>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32" name="Line 5"/>
            <p:cNvSpPr>
              <a:spLocks noChangeShapeType="1"/>
            </p:cNvSpPr>
            <p:nvPr/>
          </p:nvSpPr>
          <p:spPr bwMode="auto">
            <a:xfrm>
              <a:off x="316164" y="3833672"/>
              <a:ext cx="0" cy="1868174"/>
            </a:xfrm>
            <a:prstGeom prst="line">
              <a:avLst/>
            </a:prstGeom>
            <a:noFill/>
            <a:ln w="73080">
              <a:solidFill>
                <a:srgbClr val="000000"/>
              </a:solidFill>
              <a:round/>
              <a:headEnd type="triangl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33" name="Text Box 6"/>
            <p:cNvSpPr txBox="1">
              <a:spLocks noChangeArrowheads="1"/>
            </p:cNvSpPr>
            <p:nvPr/>
          </p:nvSpPr>
          <p:spPr bwMode="auto">
            <a:xfrm rot="16200000">
              <a:off x="-162223" y="4605056"/>
              <a:ext cx="942514" cy="325407"/>
            </a:xfrm>
            <a:prstGeom prst="rect">
              <a:avLst/>
            </a:prstGeom>
            <a:solidFill>
              <a:srgbClr val="FFFF00"/>
            </a:solidFill>
            <a:ln w="18360">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9000" tIns="9000" rIns="9000" bIns="90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5pPr>
              <a:lvl6pPr marL="25146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6pPr>
              <a:lvl7pPr marL="29718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7pPr>
              <a:lvl8pPr marL="34290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8pPr>
              <a:lvl9pPr marL="38862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9pPr>
            </a:lstStyle>
            <a:p>
              <a:pPr algn="ctr">
                <a:lnSpc>
                  <a:spcPct val="100000"/>
                </a:lnSpc>
                <a:buClrTx/>
                <a:buSzPct val="45000"/>
                <a:buFontTx/>
                <a:buNone/>
              </a:pPr>
              <a:r>
                <a:rPr lang="en-GB" altLang="en-US" sz="1000" b="1" dirty="0" smtClean="0"/>
                <a:t>warmer</a:t>
              </a:r>
            </a:p>
            <a:p>
              <a:pPr algn="ctr">
                <a:lnSpc>
                  <a:spcPct val="100000"/>
                </a:lnSpc>
                <a:buClrTx/>
                <a:buSzPct val="45000"/>
                <a:buFontTx/>
                <a:buNone/>
              </a:pPr>
              <a:r>
                <a:rPr lang="en-GB" altLang="en-US" sz="1000" b="1" dirty="0" smtClean="0"/>
                <a:t>climate</a:t>
              </a:r>
              <a:endParaRPr lang="en-GB" altLang="en-US" sz="1000" b="1" dirty="0"/>
            </a:p>
          </p:txBody>
        </p:sp>
      </p:grpSp>
      <p:grpSp>
        <p:nvGrpSpPr>
          <p:cNvPr id="34" name="Group 33"/>
          <p:cNvGrpSpPr/>
          <p:nvPr/>
        </p:nvGrpSpPr>
        <p:grpSpPr>
          <a:xfrm>
            <a:off x="741682" y="5634667"/>
            <a:ext cx="1868175" cy="355225"/>
            <a:chOff x="5075143" y="5812041"/>
            <a:chExt cx="1868175" cy="355225"/>
          </a:xfrm>
        </p:grpSpPr>
        <p:sp>
          <p:nvSpPr>
            <p:cNvPr id="35" name="AutoShape 8"/>
            <p:cNvSpPr>
              <a:spLocks noChangeArrowheads="1"/>
            </p:cNvSpPr>
            <p:nvPr/>
          </p:nvSpPr>
          <p:spPr bwMode="auto">
            <a:xfrm>
              <a:off x="5143855" y="5812041"/>
              <a:ext cx="1728159" cy="230767"/>
            </a:xfrm>
            <a:prstGeom prst="roundRect">
              <a:avLst>
                <a:gd name="adj" fmla="val 560"/>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36" name="Line 10"/>
            <p:cNvSpPr>
              <a:spLocks noChangeShapeType="1"/>
            </p:cNvSpPr>
            <p:nvPr/>
          </p:nvSpPr>
          <p:spPr bwMode="auto">
            <a:xfrm>
              <a:off x="5075143" y="5990950"/>
              <a:ext cx="1868175" cy="0"/>
            </a:xfrm>
            <a:prstGeom prst="line">
              <a:avLst/>
            </a:prstGeom>
            <a:noFill/>
            <a:ln w="73080">
              <a:solidFill>
                <a:srgbClr val="000000"/>
              </a:solidFill>
              <a:round/>
              <a:headEnd type="non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37" name="Text Box 11"/>
            <p:cNvSpPr txBox="1">
              <a:spLocks noChangeArrowheads="1"/>
            </p:cNvSpPr>
            <p:nvPr/>
          </p:nvSpPr>
          <p:spPr bwMode="auto">
            <a:xfrm>
              <a:off x="5537973" y="5841859"/>
              <a:ext cx="942514" cy="325407"/>
            </a:xfrm>
            <a:prstGeom prst="rect">
              <a:avLst/>
            </a:prstGeom>
            <a:solidFill>
              <a:srgbClr val="FFFF00"/>
            </a:solidFill>
            <a:ln w="18360">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9000" tIns="9000" rIns="9000" bIns="90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5pPr>
              <a:lvl6pPr marL="25146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6pPr>
              <a:lvl7pPr marL="29718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7pPr>
              <a:lvl8pPr marL="34290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8pPr>
              <a:lvl9pPr marL="38862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9pPr>
            </a:lstStyle>
            <a:p>
              <a:pPr algn="ctr">
                <a:lnSpc>
                  <a:spcPct val="100000"/>
                </a:lnSpc>
                <a:buClrTx/>
                <a:buSzPct val="45000"/>
                <a:buFontTx/>
                <a:buNone/>
              </a:pPr>
              <a:r>
                <a:rPr lang="en-GB" altLang="en-US" sz="1000" b="1" dirty="0" smtClean="0"/>
                <a:t>stronger</a:t>
              </a:r>
            </a:p>
            <a:p>
              <a:pPr algn="ctr">
                <a:lnSpc>
                  <a:spcPct val="100000"/>
                </a:lnSpc>
                <a:buClrTx/>
                <a:buSzPct val="45000"/>
                <a:buFontTx/>
                <a:buNone/>
              </a:pPr>
              <a:r>
                <a:rPr lang="en-GB" altLang="en-US" sz="1000" b="1" dirty="0" smtClean="0"/>
                <a:t>ENSO</a:t>
              </a:r>
              <a:endParaRPr lang="en-GB" altLang="en-US" sz="1000" b="1" dirty="0"/>
            </a:p>
          </p:txBody>
        </p:sp>
      </p:grpSp>
      <p:grpSp>
        <p:nvGrpSpPr>
          <p:cNvPr id="38" name="Group 37"/>
          <p:cNvGrpSpPr/>
          <p:nvPr/>
        </p:nvGrpSpPr>
        <p:grpSpPr>
          <a:xfrm>
            <a:off x="154281" y="999425"/>
            <a:ext cx="325407" cy="2171849"/>
            <a:chOff x="146330" y="1176799"/>
            <a:chExt cx="325407" cy="2171849"/>
          </a:xfrm>
        </p:grpSpPr>
        <p:sp>
          <p:nvSpPr>
            <p:cNvPr id="39" name="AutoShape 8"/>
            <p:cNvSpPr>
              <a:spLocks noChangeArrowheads="1"/>
            </p:cNvSpPr>
            <p:nvPr/>
          </p:nvSpPr>
          <p:spPr bwMode="auto">
            <a:xfrm>
              <a:off x="159028" y="1176799"/>
              <a:ext cx="230587" cy="2171849"/>
            </a:xfrm>
            <a:prstGeom prst="roundRect">
              <a:avLst>
                <a:gd name="adj" fmla="val 560"/>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40" name="Line 5"/>
            <p:cNvSpPr>
              <a:spLocks noChangeShapeType="1"/>
            </p:cNvSpPr>
            <p:nvPr/>
          </p:nvSpPr>
          <p:spPr bwMode="auto">
            <a:xfrm>
              <a:off x="316164" y="1289261"/>
              <a:ext cx="0" cy="1868174"/>
            </a:xfrm>
            <a:prstGeom prst="line">
              <a:avLst/>
            </a:prstGeom>
            <a:noFill/>
            <a:ln w="73080">
              <a:solidFill>
                <a:srgbClr val="000000"/>
              </a:solidFill>
              <a:round/>
              <a:headEnd type="triangl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41" name="Text Box 6"/>
            <p:cNvSpPr txBox="1">
              <a:spLocks noChangeArrowheads="1"/>
            </p:cNvSpPr>
            <p:nvPr/>
          </p:nvSpPr>
          <p:spPr bwMode="auto">
            <a:xfrm rot="16200000">
              <a:off x="-162223" y="2060645"/>
              <a:ext cx="942514" cy="325407"/>
            </a:xfrm>
            <a:prstGeom prst="rect">
              <a:avLst/>
            </a:prstGeom>
            <a:solidFill>
              <a:srgbClr val="FFFF00"/>
            </a:solidFill>
            <a:ln w="18360">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9000" tIns="9000" rIns="9000" bIns="90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5pPr>
              <a:lvl6pPr marL="25146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6pPr>
              <a:lvl7pPr marL="29718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7pPr>
              <a:lvl8pPr marL="34290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8pPr>
              <a:lvl9pPr marL="38862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9pPr>
            </a:lstStyle>
            <a:p>
              <a:pPr algn="ctr">
                <a:lnSpc>
                  <a:spcPct val="100000"/>
                </a:lnSpc>
                <a:buClrTx/>
                <a:buSzPct val="45000"/>
                <a:buFontTx/>
                <a:buNone/>
              </a:pPr>
              <a:r>
                <a:rPr lang="en-GB" altLang="en-US" sz="1000" b="1" dirty="0" smtClean="0"/>
                <a:t>wetter</a:t>
              </a:r>
            </a:p>
            <a:p>
              <a:pPr algn="ctr">
                <a:lnSpc>
                  <a:spcPct val="100000"/>
                </a:lnSpc>
                <a:buClrTx/>
                <a:buSzPct val="45000"/>
                <a:buFontTx/>
                <a:buNone/>
              </a:pPr>
              <a:r>
                <a:rPr lang="en-GB" altLang="en-US" sz="1000" b="1" dirty="0" smtClean="0"/>
                <a:t>climate</a:t>
              </a:r>
              <a:endParaRPr lang="en-GB" altLang="en-US" sz="1000" b="1" dirty="0"/>
            </a:p>
          </p:txBody>
        </p:sp>
      </p:grpSp>
      <p:sp>
        <p:nvSpPr>
          <p:cNvPr id="43" name="Oval 42"/>
          <p:cNvSpPr/>
          <p:nvPr/>
        </p:nvSpPr>
        <p:spPr>
          <a:xfrm>
            <a:off x="1049573" y="1842257"/>
            <a:ext cx="548640" cy="429371"/>
          </a:xfrm>
          <a:prstGeom prst="ellipse">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4" name="Freeform 43"/>
          <p:cNvSpPr/>
          <p:nvPr/>
        </p:nvSpPr>
        <p:spPr>
          <a:xfrm>
            <a:off x="1591031" y="1548060"/>
            <a:ext cx="2002959" cy="397566"/>
          </a:xfrm>
          <a:custGeom>
            <a:avLst/>
            <a:gdLst>
              <a:gd name="connsiteX0" fmla="*/ 15164 w 1661084"/>
              <a:gd name="connsiteY0" fmla="*/ 2313830 h 2313830"/>
              <a:gd name="connsiteX1" fmla="*/ 237801 w 1661084"/>
              <a:gd name="connsiteY1" fmla="*/ 572494 h 2313830"/>
              <a:gd name="connsiteX2" fmla="*/ 1661084 w 1661084"/>
              <a:gd name="connsiteY2" fmla="*/ 0 h 2313830"/>
              <a:gd name="connsiteX0" fmla="*/ 4073 w 1649993"/>
              <a:gd name="connsiteY0" fmla="*/ 2313830 h 2313830"/>
              <a:gd name="connsiteX1" fmla="*/ 347617 w 1649993"/>
              <a:gd name="connsiteY1" fmla="*/ 803877 h 2313830"/>
              <a:gd name="connsiteX2" fmla="*/ 1649993 w 1649993"/>
              <a:gd name="connsiteY2" fmla="*/ 0 h 2313830"/>
              <a:gd name="connsiteX0" fmla="*/ 5636447 w 5636446"/>
              <a:gd name="connsiteY0" fmla="*/ 3253823 h 3253823"/>
              <a:gd name="connsiteX1" fmla="*/ 161284 w 5636446"/>
              <a:gd name="connsiteY1" fmla="*/ 803877 h 3253823"/>
              <a:gd name="connsiteX2" fmla="*/ 1463660 w 5636446"/>
              <a:gd name="connsiteY2" fmla="*/ 0 h 3253823"/>
              <a:gd name="connsiteX0" fmla="*/ 5509756 w 8757709"/>
              <a:gd name="connsiteY0" fmla="*/ 2476265 h 2476265"/>
              <a:gd name="connsiteX1" fmla="*/ 34593 w 8757709"/>
              <a:gd name="connsiteY1" fmla="*/ 26319 h 2476265"/>
              <a:gd name="connsiteX2" fmla="*/ 8757709 w 8757709"/>
              <a:gd name="connsiteY2" fmla="*/ 1087968 h 2476265"/>
              <a:gd name="connsiteX0" fmla="*/ 442 w 3248395"/>
              <a:gd name="connsiteY0" fmla="*/ 1388297 h 1388297"/>
              <a:gd name="connsiteX1" fmla="*/ 1628636 w 3248395"/>
              <a:gd name="connsiteY1" fmla="*/ 355573 h 1388297"/>
              <a:gd name="connsiteX2" fmla="*/ 3248395 w 3248395"/>
              <a:gd name="connsiteY2" fmla="*/ 0 h 1388297"/>
              <a:gd name="connsiteX0" fmla="*/ 469 w 3626258"/>
              <a:gd name="connsiteY0" fmla="*/ 1052357 h 1052357"/>
              <a:gd name="connsiteX1" fmla="*/ 1628663 w 3626258"/>
              <a:gd name="connsiteY1" fmla="*/ 19633 h 1052357"/>
              <a:gd name="connsiteX2" fmla="*/ 3626259 w 3626258"/>
              <a:gd name="connsiteY2" fmla="*/ 314826 h 1052357"/>
              <a:gd name="connsiteX0" fmla="*/ 378 w 3626169"/>
              <a:gd name="connsiteY0" fmla="*/ 737531 h 737531"/>
              <a:gd name="connsiteX1" fmla="*/ 1885501 w 3626169"/>
              <a:gd name="connsiteY1" fmla="*/ 66343 h 737531"/>
              <a:gd name="connsiteX2" fmla="*/ 3626168 w 3626169"/>
              <a:gd name="connsiteY2" fmla="*/ 0 h 737531"/>
              <a:gd name="connsiteX0" fmla="*/ 397 w 3550618"/>
              <a:gd name="connsiteY0" fmla="*/ 824300 h 824300"/>
              <a:gd name="connsiteX1" fmla="*/ 1809951 w 3550618"/>
              <a:gd name="connsiteY1" fmla="*/ 66343 h 824300"/>
              <a:gd name="connsiteX2" fmla="*/ 3550618 w 3550618"/>
              <a:gd name="connsiteY2" fmla="*/ 0 h 824300"/>
              <a:gd name="connsiteX0" fmla="*/ 0 w 3550221"/>
              <a:gd name="connsiteY0" fmla="*/ 824300 h 824300"/>
              <a:gd name="connsiteX1" fmla="*/ 1809554 w 3550221"/>
              <a:gd name="connsiteY1" fmla="*/ 66343 h 824300"/>
              <a:gd name="connsiteX2" fmla="*/ 3550221 w 3550221"/>
              <a:gd name="connsiteY2" fmla="*/ 0 h 824300"/>
              <a:gd name="connsiteX0" fmla="*/ 0 w 3671130"/>
              <a:gd name="connsiteY0" fmla="*/ 786063 h 786063"/>
              <a:gd name="connsiteX1" fmla="*/ 1809554 w 3671130"/>
              <a:gd name="connsiteY1" fmla="*/ 28106 h 786063"/>
              <a:gd name="connsiteX2" fmla="*/ 3671130 w 3671130"/>
              <a:gd name="connsiteY2" fmla="*/ 106377 h 786063"/>
              <a:gd name="connsiteX0" fmla="*/ 0 w 3671130"/>
              <a:gd name="connsiteY0" fmla="*/ 803370 h 803370"/>
              <a:gd name="connsiteX1" fmla="*/ 1809554 w 3671130"/>
              <a:gd name="connsiteY1" fmla="*/ 45413 h 803370"/>
              <a:gd name="connsiteX2" fmla="*/ 3671130 w 3671130"/>
              <a:gd name="connsiteY2" fmla="*/ 123684 h 803370"/>
              <a:gd name="connsiteX0" fmla="*/ 0 w 3671130"/>
              <a:gd name="connsiteY0" fmla="*/ 717181 h 717181"/>
              <a:gd name="connsiteX1" fmla="*/ 1824667 w 3671130"/>
              <a:gd name="connsiteY1" fmla="*/ 103838 h 717181"/>
              <a:gd name="connsiteX2" fmla="*/ 3671130 w 3671130"/>
              <a:gd name="connsiteY2" fmla="*/ 37495 h 717181"/>
              <a:gd name="connsiteX0" fmla="*/ 0 w 3671130"/>
              <a:gd name="connsiteY0" fmla="*/ 707278 h 707278"/>
              <a:gd name="connsiteX1" fmla="*/ 1824667 w 3671130"/>
              <a:gd name="connsiteY1" fmla="*/ 93935 h 707278"/>
              <a:gd name="connsiteX2" fmla="*/ 3671130 w 3671130"/>
              <a:gd name="connsiteY2" fmla="*/ 27592 h 707278"/>
              <a:gd name="connsiteX0" fmla="*/ 0 w 3671130"/>
              <a:gd name="connsiteY0" fmla="*/ 679686 h 679686"/>
              <a:gd name="connsiteX1" fmla="*/ 3671130 w 3671130"/>
              <a:gd name="connsiteY1" fmla="*/ 0 h 679686"/>
              <a:gd name="connsiteX0" fmla="*/ 0 w 3671130"/>
              <a:gd name="connsiteY0" fmla="*/ 679686 h 679686"/>
              <a:gd name="connsiteX1" fmla="*/ 3671130 w 3671130"/>
              <a:gd name="connsiteY1" fmla="*/ 0 h 679686"/>
              <a:gd name="connsiteX0" fmla="*/ 0 w 3671130"/>
              <a:gd name="connsiteY0" fmla="*/ 694172 h 694172"/>
              <a:gd name="connsiteX1" fmla="*/ 3671130 w 3671130"/>
              <a:gd name="connsiteY1" fmla="*/ 14486 h 694172"/>
              <a:gd name="connsiteX0" fmla="*/ 0 w 3671130"/>
              <a:gd name="connsiteY0" fmla="*/ 690342 h 690342"/>
              <a:gd name="connsiteX1" fmla="*/ 3671130 w 3671130"/>
              <a:gd name="connsiteY1" fmla="*/ 10656 h 690342"/>
              <a:gd name="connsiteX0" fmla="*/ 0 w 3671130"/>
              <a:gd name="connsiteY0" fmla="*/ 708080 h 708080"/>
              <a:gd name="connsiteX1" fmla="*/ 3671130 w 3671130"/>
              <a:gd name="connsiteY1" fmla="*/ 28394 h 708080"/>
              <a:gd name="connsiteX0" fmla="*/ 0 w 3671130"/>
              <a:gd name="connsiteY0" fmla="*/ 728632 h 728632"/>
              <a:gd name="connsiteX1" fmla="*/ 3671130 w 3671130"/>
              <a:gd name="connsiteY1" fmla="*/ 48946 h 728632"/>
              <a:gd name="connsiteX0" fmla="*/ 0 w 3671130"/>
              <a:gd name="connsiteY0" fmla="*/ 679795 h 679795"/>
              <a:gd name="connsiteX1" fmla="*/ 3671130 w 3671130"/>
              <a:gd name="connsiteY1" fmla="*/ 109 h 679795"/>
              <a:gd name="connsiteX0" fmla="*/ 0 w 3671130"/>
              <a:gd name="connsiteY0" fmla="*/ 685368 h 685368"/>
              <a:gd name="connsiteX1" fmla="*/ 3671130 w 3671130"/>
              <a:gd name="connsiteY1" fmla="*/ 5682 h 685368"/>
              <a:gd name="connsiteX0" fmla="*/ 0 w 3671130"/>
              <a:gd name="connsiteY0" fmla="*/ 680830 h 680830"/>
              <a:gd name="connsiteX1" fmla="*/ 3671130 w 3671130"/>
              <a:gd name="connsiteY1" fmla="*/ 1144 h 680830"/>
            </a:gdLst>
            <a:ahLst/>
            <a:cxnLst>
              <a:cxn ang="0">
                <a:pos x="connsiteX0" y="connsiteY0"/>
              </a:cxn>
              <a:cxn ang="0">
                <a:pos x="connsiteX1" y="connsiteY1"/>
              </a:cxn>
            </a:cxnLst>
            <a:rect l="l" t="t" r="r" b="b"/>
            <a:pathLst>
              <a:path w="3671130" h="680830">
                <a:moveTo>
                  <a:pt x="0" y="680830"/>
                </a:moveTo>
                <a:cubicBezTo>
                  <a:pt x="1284163" y="-22960"/>
                  <a:pt x="2432306" y="-3675"/>
                  <a:pt x="3671130" y="1144"/>
                </a:cubicBezTo>
              </a:path>
            </a:pathLst>
          </a:custGeom>
          <a:noFill/>
          <a:ln w="57150">
            <a:solidFill>
              <a:schemeClr val="tx1"/>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p:cNvSpPr/>
          <p:nvPr/>
        </p:nvSpPr>
        <p:spPr>
          <a:xfrm>
            <a:off x="3619169" y="1253861"/>
            <a:ext cx="475753" cy="787180"/>
          </a:xfrm>
          <a:prstGeom prst="ellipse">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6" name="Text Box 5"/>
          <p:cNvSpPr txBox="1">
            <a:spLocks noChangeArrowheads="1"/>
          </p:cNvSpPr>
          <p:nvPr/>
        </p:nvSpPr>
        <p:spPr bwMode="auto">
          <a:xfrm rot="20891418">
            <a:off x="1813285" y="1777991"/>
            <a:ext cx="1508420" cy="425582"/>
          </a:xfrm>
          <a:prstGeom prst="rect">
            <a:avLst/>
          </a:prstGeom>
          <a:solidFill>
            <a:schemeClr val="accent2">
              <a:lumMod val="40000"/>
              <a:lumOff val="60000"/>
            </a:schemeClr>
          </a:solidFill>
          <a:ln cap="sq">
            <a:solidFill>
              <a:schemeClr val="tx1"/>
            </a:solidFill>
          </a:ln>
          <a:effectLst/>
          <a:extLst/>
        </p:spPr>
        <p:txBody>
          <a:bodyPr lIns="81720" tIns="40680" rIns="81720" bIns="4068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2" charset="0"/>
                <a:ea typeface="msmincho" charset="0"/>
                <a:cs typeface="msmincho"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2" charset="0"/>
                <a:ea typeface="msmincho" charset="0"/>
                <a:cs typeface="msmincho"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2" charset="0"/>
                <a:ea typeface="msmincho" charset="0"/>
                <a:cs typeface="msmincho"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2" charset="0"/>
                <a:ea typeface="msmincho" charset="0"/>
                <a:cs typeface="msmincho"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2" charset="0"/>
                <a:ea typeface="msmincho" charset="0"/>
                <a:cs typeface="msmincho" charset="0"/>
              </a:defRPr>
            </a:lvl5pPr>
            <a:lvl6pPr marL="2514600" indent="-228600" defTabSz="457200" fontAlgn="base">
              <a:lnSpc>
                <a:spcPct val="150000"/>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2" charset="0"/>
                <a:ea typeface="msmincho" charset="0"/>
                <a:cs typeface="msmincho" charset="0"/>
              </a:defRPr>
            </a:lvl6pPr>
            <a:lvl7pPr marL="2971800" indent="-228600" defTabSz="457200" fontAlgn="base">
              <a:lnSpc>
                <a:spcPct val="150000"/>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2" charset="0"/>
                <a:ea typeface="msmincho" charset="0"/>
                <a:cs typeface="msmincho" charset="0"/>
              </a:defRPr>
            </a:lvl7pPr>
            <a:lvl8pPr marL="3429000" indent="-228600" defTabSz="457200" fontAlgn="base">
              <a:lnSpc>
                <a:spcPct val="150000"/>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2" charset="0"/>
                <a:ea typeface="msmincho" charset="0"/>
                <a:cs typeface="msmincho" charset="0"/>
              </a:defRPr>
            </a:lvl8pPr>
            <a:lvl9pPr marL="3886200" indent="-228600" defTabSz="457200" fontAlgn="base">
              <a:lnSpc>
                <a:spcPct val="150000"/>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2" charset="0"/>
                <a:ea typeface="msmincho" charset="0"/>
                <a:cs typeface="msmincho" charset="0"/>
              </a:defRPr>
            </a:lvl9pPr>
          </a:lstStyle>
          <a:p>
            <a:pPr algn="ctr" hangingPunct="0">
              <a:lnSpc>
                <a:spcPct val="93000"/>
              </a:lnSpc>
            </a:pPr>
            <a:r>
              <a:rPr lang="en-US" altLang="en-US" sz="1200" dirty="0" smtClean="0">
                <a:solidFill>
                  <a:schemeClr val="tx1"/>
                </a:solidFill>
                <a:latin typeface="Arial" charset="0"/>
              </a:rPr>
              <a:t>CO2-induced shift of rainfall variability</a:t>
            </a:r>
            <a:endParaRPr lang="en-GB" altLang="en-US" sz="1200" dirty="0">
              <a:solidFill>
                <a:srgbClr val="FF0000"/>
              </a:solidFill>
              <a:latin typeface="Arial" charset="0"/>
            </a:endParaRPr>
          </a:p>
        </p:txBody>
      </p:sp>
      <p:sp>
        <p:nvSpPr>
          <p:cNvPr id="47" name="Text Box 5"/>
          <p:cNvSpPr txBox="1">
            <a:spLocks noChangeArrowheads="1"/>
          </p:cNvSpPr>
          <p:nvPr/>
        </p:nvSpPr>
        <p:spPr bwMode="auto">
          <a:xfrm rot="20021754">
            <a:off x="5245922" y="2435745"/>
            <a:ext cx="1895671" cy="388288"/>
          </a:xfrm>
          <a:prstGeom prst="rect">
            <a:avLst/>
          </a:prstGeom>
          <a:solidFill>
            <a:schemeClr val="accent2">
              <a:lumMod val="40000"/>
              <a:lumOff val="60000"/>
            </a:schemeClr>
          </a:solidFill>
          <a:ln>
            <a:solidFill>
              <a:schemeClr val="tx1"/>
            </a:solidFill>
          </a:ln>
          <a:effectLst/>
          <a:extLst/>
        </p:spPr>
        <p:txBody>
          <a:bodyPr lIns="81720" tIns="40680" rIns="81720" bIns="4068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2" charset="0"/>
                <a:ea typeface="msmincho" charset="0"/>
                <a:cs typeface="msmincho"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2" charset="0"/>
                <a:ea typeface="msmincho" charset="0"/>
                <a:cs typeface="msmincho"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2" charset="0"/>
                <a:ea typeface="msmincho" charset="0"/>
                <a:cs typeface="msmincho"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2" charset="0"/>
                <a:ea typeface="msmincho" charset="0"/>
                <a:cs typeface="msmincho"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2" charset="0"/>
                <a:ea typeface="msmincho" charset="0"/>
                <a:cs typeface="msmincho" charset="0"/>
              </a:defRPr>
            </a:lvl5pPr>
            <a:lvl6pPr marL="2514600" indent="-228600" defTabSz="457200" fontAlgn="base">
              <a:lnSpc>
                <a:spcPct val="150000"/>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2" charset="0"/>
                <a:ea typeface="msmincho" charset="0"/>
                <a:cs typeface="msmincho" charset="0"/>
              </a:defRPr>
            </a:lvl6pPr>
            <a:lvl7pPr marL="2971800" indent="-228600" defTabSz="457200" fontAlgn="base">
              <a:lnSpc>
                <a:spcPct val="150000"/>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2" charset="0"/>
                <a:ea typeface="msmincho" charset="0"/>
                <a:cs typeface="msmincho" charset="0"/>
              </a:defRPr>
            </a:lvl7pPr>
            <a:lvl8pPr marL="3429000" indent="-228600" defTabSz="457200" fontAlgn="base">
              <a:lnSpc>
                <a:spcPct val="150000"/>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2" charset="0"/>
                <a:ea typeface="msmincho" charset="0"/>
                <a:cs typeface="msmincho" charset="0"/>
              </a:defRPr>
            </a:lvl8pPr>
            <a:lvl9pPr marL="3886200" indent="-228600" defTabSz="457200" fontAlgn="base">
              <a:lnSpc>
                <a:spcPct val="150000"/>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2" charset="0"/>
                <a:ea typeface="msmincho" charset="0"/>
                <a:cs typeface="msmincho" charset="0"/>
              </a:defRPr>
            </a:lvl9pPr>
          </a:lstStyle>
          <a:p>
            <a:pPr algn="ctr" hangingPunct="0">
              <a:lnSpc>
                <a:spcPct val="93000"/>
              </a:lnSpc>
            </a:pPr>
            <a:r>
              <a:rPr lang="en-US" altLang="en-US" sz="1200" dirty="0" smtClean="0">
                <a:solidFill>
                  <a:schemeClr val="tx1"/>
                </a:solidFill>
                <a:latin typeface="Arial" charset="0"/>
              </a:rPr>
              <a:t>stronger-ENSO decades</a:t>
            </a:r>
          </a:p>
          <a:p>
            <a:pPr algn="ctr" hangingPunct="0">
              <a:lnSpc>
                <a:spcPct val="93000"/>
              </a:lnSpc>
            </a:pPr>
            <a:r>
              <a:rPr lang="en-US" altLang="en-US" sz="1200" dirty="0" smtClean="0">
                <a:solidFill>
                  <a:schemeClr val="tx1"/>
                </a:solidFill>
                <a:latin typeface="Arial" charset="0"/>
                <a:sym typeface="Wingdings" panose="05000000000000000000" pitchFamily="2" charset="2"/>
              </a:rPr>
              <a:t></a:t>
            </a:r>
            <a:r>
              <a:rPr lang="en-US" altLang="en-US" sz="1200" dirty="0" smtClean="0">
                <a:solidFill>
                  <a:schemeClr val="tx1"/>
                </a:solidFill>
                <a:latin typeface="Arial" charset="0"/>
              </a:rPr>
              <a:t> wetter local climate</a:t>
            </a:r>
            <a:endParaRPr lang="en-GB" altLang="en-US" sz="1200" dirty="0">
              <a:solidFill>
                <a:srgbClr val="FF0000"/>
              </a:solidFill>
              <a:latin typeface="Arial" charset="0"/>
            </a:endParaRPr>
          </a:p>
        </p:txBody>
      </p:sp>
      <p:sp>
        <p:nvSpPr>
          <p:cNvPr id="48" name="AutoShape 8"/>
          <p:cNvSpPr>
            <a:spLocks noChangeArrowheads="1"/>
          </p:cNvSpPr>
          <p:nvPr/>
        </p:nvSpPr>
        <p:spPr bwMode="auto">
          <a:xfrm>
            <a:off x="4970892" y="3464323"/>
            <a:ext cx="2105769" cy="2385391"/>
          </a:xfrm>
          <a:prstGeom prst="roundRect">
            <a:avLst>
              <a:gd name="adj" fmla="val 560"/>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49" name="AutoShape 8"/>
          <p:cNvSpPr>
            <a:spLocks noChangeArrowheads="1"/>
          </p:cNvSpPr>
          <p:nvPr/>
        </p:nvSpPr>
        <p:spPr bwMode="auto">
          <a:xfrm>
            <a:off x="2736576" y="3464323"/>
            <a:ext cx="2081914" cy="2385391"/>
          </a:xfrm>
          <a:prstGeom prst="roundRect">
            <a:avLst>
              <a:gd name="adj" fmla="val 560"/>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2" name="Text Box 5"/>
          <p:cNvSpPr txBox="1">
            <a:spLocks noChangeArrowheads="1"/>
          </p:cNvSpPr>
          <p:nvPr/>
        </p:nvSpPr>
        <p:spPr bwMode="auto">
          <a:xfrm>
            <a:off x="6333655" y="4604014"/>
            <a:ext cx="809706" cy="388288"/>
          </a:xfrm>
          <a:prstGeom prst="rect">
            <a:avLst/>
          </a:prstGeom>
          <a:solidFill>
            <a:schemeClr val="accent2">
              <a:lumMod val="40000"/>
              <a:lumOff val="60000"/>
            </a:schemeClr>
          </a:solidFill>
          <a:ln>
            <a:solidFill>
              <a:schemeClr val="tx1"/>
            </a:solidFill>
          </a:ln>
          <a:effectLst/>
          <a:extLst/>
        </p:spPr>
        <p:txBody>
          <a:bodyPr lIns="81720" tIns="40680" rIns="81720" bIns="4068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2" charset="0"/>
                <a:ea typeface="msmincho" charset="0"/>
                <a:cs typeface="msmincho"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2" charset="0"/>
                <a:ea typeface="msmincho" charset="0"/>
                <a:cs typeface="msmincho"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2" charset="0"/>
                <a:ea typeface="msmincho" charset="0"/>
                <a:cs typeface="msmincho"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2" charset="0"/>
                <a:ea typeface="msmincho" charset="0"/>
                <a:cs typeface="msmincho"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2" charset="0"/>
                <a:ea typeface="msmincho" charset="0"/>
                <a:cs typeface="msmincho" charset="0"/>
              </a:defRPr>
            </a:lvl5pPr>
            <a:lvl6pPr marL="2514600" indent="-228600" defTabSz="457200" fontAlgn="base">
              <a:lnSpc>
                <a:spcPct val="150000"/>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2" charset="0"/>
                <a:ea typeface="msmincho" charset="0"/>
                <a:cs typeface="msmincho" charset="0"/>
              </a:defRPr>
            </a:lvl6pPr>
            <a:lvl7pPr marL="2971800" indent="-228600" defTabSz="457200" fontAlgn="base">
              <a:lnSpc>
                <a:spcPct val="150000"/>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2" charset="0"/>
                <a:ea typeface="msmincho" charset="0"/>
                <a:cs typeface="msmincho" charset="0"/>
              </a:defRPr>
            </a:lvl7pPr>
            <a:lvl8pPr marL="3429000" indent="-228600" defTabSz="457200" fontAlgn="base">
              <a:lnSpc>
                <a:spcPct val="150000"/>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2" charset="0"/>
                <a:ea typeface="msmincho" charset="0"/>
                <a:cs typeface="msmincho" charset="0"/>
              </a:defRPr>
            </a:lvl8pPr>
            <a:lvl9pPr marL="3886200" indent="-228600" defTabSz="457200" fontAlgn="base">
              <a:lnSpc>
                <a:spcPct val="150000"/>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2" charset="0"/>
                <a:ea typeface="msmincho" charset="0"/>
                <a:cs typeface="msmincho" charset="0"/>
              </a:defRPr>
            </a:lvl9pPr>
          </a:lstStyle>
          <a:p>
            <a:pPr algn="ctr" hangingPunct="0">
              <a:lnSpc>
                <a:spcPct val="93000"/>
              </a:lnSpc>
            </a:pPr>
            <a:r>
              <a:rPr lang="en-US" altLang="en-US" sz="1200" dirty="0">
                <a:solidFill>
                  <a:schemeClr val="tx1"/>
                </a:solidFill>
                <a:latin typeface="Arial" charset="0"/>
              </a:rPr>
              <a:t>S</a:t>
            </a:r>
            <a:r>
              <a:rPr lang="en-US" altLang="en-US" sz="1200" dirty="0" smtClean="0">
                <a:solidFill>
                  <a:schemeClr val="tx1"/>
                </a:solidFill>
                <a:latin typeface="Arial" charset="0"/>
              </a:rPr>
              <a:t>tronger</a:t>
            </a:r>
          </a:p>
          <a:p>
            <a:pPr algn="ctr" hangingPunct="0">
              <a:lnSpc>
                <a:spcPct val="93000"/>
              </a:lnSpc>
            </a:pPr>
            <a:r>
              <a:rPr lang="en-US" altLang="en-US" sz="1200" dirty="0" smtClean="0">
                <a:solidFill>
                  <a:schemeClr val="tx1"/>
                </a:solidFill>
                <a:latin typeface="Arial" charset="0"/>
              </a:rPr>
              <a:t>ENSO...</a:t>
            </a:r>
            <a:endParaRPr lang="en-GB" altLang="en-US" sz="1200" dirty="0">
              <a:solidFill>
                <a:srgbClr val="FF0000"/>
              </a:solidFill>
              <a:latin typeface="Arial" charset="0"/>
            </a:endParaRPr>
          </a:p>
        </p:txBody>
      </p:sp>
      <p:sp>
        <p:nvSpPr>
          <p:cNvPr id="53" name="Text Box 5"/>
          <p:cNvSpPr txBox="1">
            <a:spLocks noChangeArrowheads="1"/>
          </p:cNvSpPr>
          <p:nvPr/>
        </p:nvSpPr>
        <p:spPr bwMode="auto">
          <a:xfrm>
            <a:off x="4834393" y="3920200"/>
            <a:ext cx="691764" cy="388288"/>
          </a:xfrm>
          <a:prstGeom prst="rect">
            <a:avLst/>
          </a:prstGeom>
          <a:solidFill>
            <a:schemeClr val="accent2">
              <a:lumMod val="40000"/>
              <a:lumOff val="60000"/>
            </a:schemeClr>
          </a:solidFill>
          <a:ln>
            <a:solidFill>
              <a:schemeClr val="tx1"/>
            </a:solidFill>
          </a:ln>
          <a:effectLst/>
          <a:extLst/>
        </p:spPr>
        <p:txBody>
          <a:bodyPr lIns="81720" tIns="40680" rIns="81720" bIns="4068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2" charset="0"/>
                <a:ea typeface="msmincho" charset="0"/>
                <a:cs typeface="msmincho"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2" charset="0"/>
                <a:ea typeface="msmincho" charset="0"/>
                <a:cs typeface="msmincho"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2" charset="0"/>
                <a:ea typeface="msmincho" charset="0"/>
                <a:cs typeface="msmincho"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2" charset="0"/>
                <a:ea typeface="msmincho" charset="0"/>
                <a:cs typeface="msmincho"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2" charset="0"/>
                <a:ea typeface="msmincho" charset="0"/>
                <a:cs typeface="msmincho" charset="0"/>
              </a:defRPr>
            </a:lvl5pPr>
            <a:lvl6pPr marL="2514600" indent="-228600" defTabSz="457200" fontAlgn="base">
              <a:lnSpc>
                <a:spcPct val="150000"/>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2" charset="0"/>
                <a:ea typeface="msmincho" charset="0"/>
                <a:cs typeface="msmincho" charset="0"/>
              </a:defRPr>
            </a:lvl6pPr>
            <a:lvl7pPr marL="2971800" indent="-228600" defTabSz="457200" fontAlgn="base">
              <a:lnSpc>
                <a:spcPct val="150000"/>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2" charset="0"/>
                <a:ea typeface="msmincho" charset="0"/>
                <a:cs typeface="msmincho" charset="0"/>
              </a:defRPr>
            </a:lvl7pPr>
            <a:lvl8pPr marL="3429000" indent="-228600" defTabSz="457200" fontAlgn="base">
              <a:lnSpc>
                <a:spcPct val="150000"/>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2" charset="0"/>
                <a:ea typeface="msmincho" charset="0"/>
                <a:cs typeface="msmincho" charset="0"/>
              </a:defRPr>
            </a:lvl8pPr>
            <a:lvl9pPr marL="3886200" indent="-228600" defTabSz="457200" fontAlgn="base">
              <a:lnSpc>
                <a:spcPct val="150000"/>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2" charset="0"/>
                <a:ea typeface="msmincho" charset="0"/>
                <a:cs typeface="msmincho" charset="0"/>
              </a:defRPr>
            </a:lvl9pPr>
          </a:lstStyle>
          <a:p>
            <a:pPr algn="ctr" hangingPunct="0">
              <a:lnSpc>
                <a:spcPct val="93000"/>
              </a:lnSpc>
            </a:pPr>
            <a:r>
              <a:rPr lang="en-US" altLang="en-US" sz="1200" dirty="0" smtClean="0">
                <a:solidFill>
                  <a:schemeClr val="tx1"/>
                </a:solidFill>
                <a:latin typeface="Arial" charset="0"/>
              </a:rPr>
              <a:t>then</a:t>
            </a:r>
          </a:p>
          <a:p>
            <a:pPr algn="ctr" hangingPunct="0">
              <a:lnSpc>
                <a:spcPct val="93000"/>
              </a:lnSpc>
            </a:pPr>
            <a:r>
              <a:rPr lang="en-US" altLang="en-US" sz="1200" dirty="0" smtClean="0">
                <a:solidFill>
                  <a:schemeClr val="tx1"/>
                </a:solidFill>
                <a:latin typeface="Arial" charset="0"/>
              </a:rPr>
              <a:t>weaker.</a:t>
            </a:r>
            <a:endParaRPr lang="en-GB" altLang="en-US" sz="1200" dirty="0">
              <a:solidFill>
                <a:srgbClr val="FF0000"/>
              </a:solidFill>
              <a:latin typeface="Arial" charset="0"/>
            </a:endParaRPr>
          </a:p>
        </p:txBody>
      </p:sp>
      <p:sp>
        <p:nvSpPr>
          <p:cNvPr id="54" name="Freeform 53"/>
          <p:cNvSpPr/>
          <p:nvPr/>
        </p:nvSpPr>
        <p:spPr>
          <a:xfrm flipH="1">
            <a:off x="5724939" y="4046666"/>
            <a:ext cx="471094" cy="1158993"/>
          </a:xfrm>
          <a:custGeom>
            <a:avLst/>
            <a:gdLst>
              <a:gd name="connsiteX0" fmla="*/ 15164 w 1661084"/>
              <a:gd name="connsiteY0" fmla="*/ 2313830 h 2313830"/>
              <a:gd name="connsiteX1" fmla="*/ 237801 w 1661084"/>
              <a:gd name="connsiteY1" fmla="*/ 572494 h 2313830"/>
              <a:gd name="connsiteX2" fmla="*/ 1661084 w 1661084"/>
              <a:gd name="connsiteY2" fmla="*/ 0 h 2313830"/>
              <a:gd name="connsiteX0" fmla="*/ 4073 w 1649993"/>
              <a:gd name="connsiteY0" fmla="*/ 2313830 h 2313830"/>
              <a:gd name="connsiteX1" fmla="*/ 347617 w 1649993"/>
              <a:gd name="connsiteY1" fmla="*/ 803877 h 2313830"/>
              <a:gd name="connsiteX2" fmla="*/ 1649993 w 1649993"/>
              <a:gd name="connsiteY2" fmla="*/ 0 h 2313830"/>
              <a:gd name="connsiteX0" fmla="*/ 5636447 w 5636446"/>
              <a:gd name="connsiteY0" fmla="*/ 3253823 h 3253823"/>
              <a:gd name="connsiteX1" fmla="*/ 161284 w 5636446"/>
              <a:gd name="connsiteY1" fmla="*/ 803877 h 3253823"/>
              <a:gd name="connsiteX2" fmla="*/ 1463660 w 5636446"/>
              <a:gd name="connsiteY2" fmla="*/ 0 h 3253823"/>
              <a:gd name="connsiteX0" fmla="*/ 5509756 w 8757709"/>
              <a:gd name="connsiteY0" fmla="*/ 2476265 h 2476265"/>
              <a:gd name="connsiteX1" fmla="*/ 34593 w 8757709"/>
              <a:gd name="connsiteY1" fmla="*/ 26319 h 2476265"/>
              <a:gd name="connsiteX2" fmla="*/ 8757709 w 8757709"/>
              <a:gd name="connsiteY2" fmla="*/ 1087968 h 2476265"/>
              <a:gd name="connsiteX0" fmla="*/ 442 w 3248395"/>
              <a:gd name="connsiteY0" fmla="*/ 1388297 h 1388297"/>
              <a:gd name="connsiteX1" fmla="*/ 1628636 w 3248395"/>
              <a:gd name="connsiteY1" fmla="*/ 355573 h 1388297"/>
              <a:gd name="connsiteX2" fmla="*/ 3248395 w 3248395"/>
              <a:gd name="connsiteY2" fmla="*/ 0 h 1388297"/>
              <a:gd name="connsiteX0" fmla="*/ 469 w 3626258"/>
              <a:gd name="connsiteY0" fmla="*/ 1052357 h 1052357"/>
              <a:gd name="connsiteX1" fmla="*/ 1628663 w 3626258"/>
              <a:gd name="connsiteY1" fmla="*/ 19633 h 1052357"/>
              <a:gd name="connsiteX2" fmla="*/ 3626259 w 3626258"/>
              <a:gd name="connsiteY2" fmla="*/ 314826 h 1052357"/>
              <a:gd name="connsiteX0" fmla="*/ 378 w 3626169"/>
              <a:gd name="connsiteY0" fmla="*/ 737531 h 737531"/>
              <a:gd name="connsiteX1" fmla="*/ 1885501 w 3626169"/>
              <a:gd name="connsiteY1" fmla="*/ 66343 h 737531"/>
              <a:gd name="connsiteX2" fmla="*/ 3626168 w 3626169"/>
              <a:gd name="connsiteY2" fmla="*/ 0 h 737531"/>
              <a:gd name="connsiteX0" fmla="*/ 397 w 3550618"/>
              <a:gd name="connsiteY0" fmla="*/ 824300 h 824300"/>
              <a:gd name="connsiteX1" fmla="*/ 1809951 w 3550618"/>
              <a:gd name="connsiteY1" fmla="*/ 66343 h 824300"/>
              <a:gd name="connsiteX2" fmla="*/ 3550618 w 3550618"/>
              <a:gd name="connsiteY2" fmla="*/ 0 h 824300"/>
              <a:gd name="connsiteX0" fmla="*/ 0 w 3550221"/>
              <a:gd name="connsiteY0" fmla="*/ 824300 h 824300"/>
              <a:gd name="connsiteX1" fmla="*/ 1809554 w 3550221"/>
              <a:gd name="connsiteY1" fmla="*/ 66343 h 824300"/>
              <a:gd name="connsiteX2" fmla="*/ 3550221 w 3550221"/>
              <a:gd name="connsiteY2" fmla="*/ 0 h 824300"/>
              <a:gd name="connsiteX0" fmla="*/ 0 w 3671130"/>
              <a:gd name="connsiteY0" fmla="*/ 786063 h 786063"/>
              <a:gd name="connsiteX1" fmla="*/ 1809554 w 3671130"/>
              <a:gd name="connsiteY1" fmla="*/ 28106 h 786063"/>
              <a:gd name="connsiteX2" fmla="*/ 3671130 w 3671130"/>
              <a:gd name="connsiteY2" fmla="*/ 106377 h 786063"/>
              <a:gd name="connsiteX0" fmla="*/ 0 w 3671130"/>
              <a:gd name="connsiteY0" fmla="*/ 803370 h 803370"/>
              <a:gd name="connsiteX1" fmla="*/ 1809554 w 3671130"/>
              <a:gd name="connsiteY1" fmla="*/ 45413 h 803370"/>
              <a:gd name="connsiteX2" fmla="*/ 3671130 w 3671130"/>
              <a:gd name="connsiteY2" fmla="*/ 123684 h 803370"/>
              <a:gd name="connsiteX0" fmla="*/ 0 w 3671130"/>
              <a:gd name="connsiteY0" fmla="*/ 717181 h 717181"/>
              <a:gd name="connsiteX1" fmla="*/ 1824667 w 3671130"/>
              <a:gd name="connsiteY1" fmla="*/ 103838 h 717181"/>
              <a:gd name="connsiteX2" fmla="*/ 3671130 w 3671130"/>
              <a:gd name="connsiteY2" fmla="*/ 37495 h 717181"/>
              <a:gd name="connsiteX0" fmla="*/ 0 w 3671130"/>
              <a:gd name="connsiteY0" fmla="*/ 707278 h 707278"/>
              <a:gd name="connsiteX1" fmla="*/ 1824667 w 3671130"/>
              <a:gd name="connsiteY1" fmla="*/ 93935 h 707278"/>
              <a:gd name="connsiteX2" fmla="*/ 3671130 w 3671130"/>
              <a:gd name="connsiteY2" fmla="*/ 27592 h 707278"/>
              <a:gd name="connsiteX0" fmla="*/ 0 w 3671130"/>
              <a:gd name="connsiteY0" fmla="*/ 679686 h 679686"/>
              <a:gd name="connsiteX1" fmla="*/ 3671130 w 3671130"/>
              <a:gd name="connsiteY1" fmla="*/ 0 h 679686"/>
              <a:gd name="connsiteX0" fmla="*/ 0 w 3671130"/>
              <a:gd name="connsiteY0" fmla="*/ 679686 h 679686"/>
              <a:gd name="connsiteX1" fmla="*/ 3671130 w 3671130"/>
              <a:gd name="connsiteY1" fmla="*/ 0 h 679686"/>
              <a:gd name="connsiteX0" fmla="*/ 0 w 3671130"/>
              <a:gd name="connsiteY0" fmla="*/ 694172 h 694172"/>
              <a:gd name="connsiteX1" fmla="*/ 3671130 w 3671130"/>
              <a:gd name="connsiteY1" fmla="*/ 14486 h 694172"/>
              <a:gd name="connsiteX0" fmla="*/ 0 w 3671130"/>
              <a:gd name="connsiteY0" fmla="*/ 690342 h 690342"/>
              <a:gd name="connsiteX1" fmla="*/ 3671130 w 3671130"/>
              <a:gd name="connsiteY1" fmla="*/ 10656 h 690342"/>
              <a:gd name="connsiteX0" fmla="*/ 0 w 3671130"/>
              <a:gd name="connsiteY0" fmla="*/ 708080 h 708080"/>
              <a:gd name="connsiteX1" fmla="*/ 3671130 w 3671130"/>
              <a:gd name="connsiteY1" fmla="*/ 28394 h 708080"/>
              <a:gd name="connsiteX0" fmla="*/ 0 w 3671130"/>
              <a:gd name="connsiteY0" fmla="*/ 728632 h 728632"/>
              <a:gd name="connsiteX1" fmla="*/ 3671130 w 3671130"/>
              <a:gd name="connsiteY1" fmla="*/ 48946 h 728632"/>
              <a:gd name="connsiteX0" fmla="*/ 0 w 3671130"/>
              <a:gd name="connsiteY0" fmla="*/ 679795 h 679795"/>
              <a:gd name="connsiteX1" fmla="*/ 3671130 w 3671130"/>
              <a:gd name="connsiteY1" fmla="*/ 109 h 679795"/>
              <a:gd name="connsiteX0" fmla="*/ 0 w 3671130"/>
              <a:gd name="connsiteY0" fmla="*/ 685368 h 685368"/>
              <a:gd name="connsiteX1" fmla="*/ 3671130 w 3671130"/>
              <a:gd name="connsiteY1" fmla="*/ 5682 h 685368"/>
              <a:gd name="connsiteX0" fmla="*/ 0 w 3671130"/>
              <a:gd name="connsiteY0" fmla="*/ 680830 h 680830"/>
              <a:gd name="connsiteX1" fmla="*/ 3671130 w 3671130"/>
              <a:gd name="connsiteY1" fmla="*/ 1144 h 680830"/>
              <a:gd name="connsiteX0" fmla="*/ 2270060 w 5941190"/>
              <a:gd name="connsiteY0" fmla="*/ 679714 h 679714"/>
              <a:gd name="connsiteX1" fmla="*/ 5941190 w 5941190"/>
              <a:gd name="connsiteY1" fmla="*/ 28 h 679714"/>
              <a:gd name="connsiteX0" fmla="*/ 1769228 w 5440358"/>
              <a:gd name="connsiteY0" fmla="*/ 679735 h 679735"/>
              <a:gd name="connsiteX1" fmla="*/ 5440358 w 5440358"/>
              <a:gd name="connsiteY1" fmla="*/ 49 h 679735"/>
              <a:gd name="connsiteX0" fmla="*/ 2158130 w 5829260"/>
              <a:gd name="connsiteY0" fmla="*/ 679735 h 679735"/>
              <a:gd name="connsiteX1" fmla="*/ 5829260 w 5829260"/>
              <a:gd name="connsiteY1" fmla="*/ 49 h 679735"/>
              <a:gd name="connsiteX0" fmla="*/ 2833535 w 6504665"/>
              <a:gd name="connsiteY0" fmla="*/ 679729 h 679729"/>
              <a:gd name="connsiteX1" fmla="*/ 6504665 w 6504665"/>
              <a:gd name="connsiteY1" fmla="*/ 43 h 679729"/>
              <a:gd name="connsiteX0" fmla="*/ 2698602 w 7156408"/>
              <a:gd name="connsiteY0" fmla="*/ 698904 h 698904"/>
              <a:gd name="connsiteX1" fmla="*/ 7156407 w 7156408"/>
              <a:gd name="connsiteY1" fmla="*/ 40 h 698904"/>
              <a:gd name="connsiteX0" fmla="*/ 3531200 w 7989006"/>
              <a:gd name="connsiteY0" fmla="*/ 698864 h 698864"/>
              <a:gd name="connsiteX1" fmla="*/ 7989005 w 7989006"/>
              <a:gd name="connsiteY1" fmla="*/ 0 h 698864"/>
              <a:gd name="connsiteX0" fmla="*/ 3310242 w 7768048"/>
              <a:gd name="connsiteY0" fmla="*/ 698864 h 698864"/>
              <a:gd name="connsiteX1" fmla="*/ 7768047 w 7768048"/>
              <a:gd name="connsiteY1" fmla="*/ 0 h 698864"/>
            </a:gdLst>
            <a:ahLst/>
            <a:cxnLst>
              <a:cxn ang="0">
                <a:pos x="connsiteX0" y="connsiteY0"/>
              </a:cxn>
              <a:cxn ang="0">
                <a:pos x="connsiteX1" y="connsiteY1"/>
              </a:cxn>
            </a:cxnLst>
            <a:rect l="l" t="t" r="r" b="b"/>
            <a:pathLst>
              <a:path w="7768048" h="698864">
                <a:moveTo>
                  <a:pt x="3310242" y="698864"/>
                </a:moveTo>
                <a:cubicBezTo>
                  <a:pt x="-4321208" y="421792"/>
                  <a:pt x="2989178" y="201348"/>
                  <a:pt x="7768047" y="0"/>
                </a:cubicBezTo>
              </a:path>
            </a:pathLst>
          </a:custGeom>
          <a:noFill/>
          <a:ln w="57150">
            <a:solidFill>
              <a:schemeClr val="tx1"/>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19"/>
          <p:cNvSpPr>
            <a:spLocks noChangeArrowheads="1"/>
          </p:cNvSpPr>
          <p:nvPr/>
        </p:nvSpPr>
        <p:spPr bwMode="auto">
          <a:xfrm>
            <a:off x="7076661" y="4006738"/>
            <a:ext cx="2067339" cy="19426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81720" tIns="40680" rIns="81720" bIns="4068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5pPr>
            <a:lvl6pPr marL="25146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6pPr>
            <a:lvl7pPr marL="29718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7pPr>
            <a:lvl8pPr marL="34290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8pPr>
            <a:lvl9pPr marL="38862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9pPr>
          </a:lstStyle>
          <a:p>
            <a:pPr algn="ctr">
              <a:lnSpc>
                <a:spcPct val="93000"/>
              </a:lnSpc>
            </a:pPr>
            <a:r>
              <a:rPr lang="en-US" altLang="en-US" sz="1000" dirty="0" smtClean="0">
                <a:solidFill>
                  <a:srgbClr val="808080"/>
                </a:solidFill>
              </a:rPr>
              <a:t>Further work:</a:t>
            </a:r>
            <a:endParaRPr lang="en-US" altLang="en-US" sz="1000" dirty="0">
              <a:solidFill>
                <a:srgbClr val="808080"/>
              </a:solidFill>
            </a:endParaRPr>
          </a:p>
          <a:p>
            <a:pPr algn="ctr">
              <a:lnSpc>
                <a:spcPct val="93000"/>
              </a:lnSpc>
            </a:pPr>
            <a:endParaRPr lang="en-US" altLang="en-US" sz="1000" i="1" dirty="0">
              <a:solidFill>
                <a:srgbClr val="808080"/>
              </a:solidFill>
            </a:endParaRPr>
          </a:p>
          <a:p>
            <a:pPr algn="ctr">
              <a:lnSpc>
                <a:spcPct val="93000"/>
              </a:lnSpc>
            </a:pPr>
            <a:r>
              <a:rPr lang="en-US" altLang="en-US" sz="1000" i="1" dirty="0" smtClean="0">
                <a:solidFill>
                  <a:srgbClr val="808080"/>
                </a:solidFill>
              </a:rPr>
              <a:t>Knutson </a:t>
            </a:r>
            <a:r>
              <a:rPr lang="en-US" altLang="en-US" sz="1000" i="1" dirty="0">
                <a:solidFill>
                  <a:srgbClr val="808080"/>
                </a:solidFill>
              </a:rPr>
              <a:t>et al. </a:t>
            </a:r>
            <a:r>
              <a:rPr lang="en-US" altLang="en-US" sz="1000" i="1" dirty="0" smtClean="0">
                <a:solidFill>
                  <a:srgbClr val="808080"/>
                </a:solidFill>
              </a:rPr>
              <a:t>(BAMS 2014)</a:t>
            </a:r>
          </a:p>
          <a:p>
            <a:pPr algn="ctr">
              <a:lnSpc>
                <a:spcPct val="93000"/>
              </a:lnSpc>
            </a:pPr>
            <a:r>
              <a:rPr lang="en-US" altLang="en-US" sz="1000" i="1" dirty="0" err="1">
                <a:solidFill>
                  <a:srgbClr val="808080"/>
                </a:solidFill>
              </a:rPr>
              <a:t>Cai</a:t>
            </a:r>
            <a:r>
              <a:rPr lang="en-US" altLang="en-US" sz="1000" i="1" dirty="0">
                <a:solidFill>
                  <a:srgbClr val="808080"/>
                </a:solidFill>
              </a:rPr>
              <a:t> et al. </a:t>
            </a:r>
            <a:r>
              <a:rPr lang="en-US" altLang="en-US" sz="1000" i="1" dirty="0" smtClean="0">
                <a:solidFill>
                  <a:srgbClr val="808080"/>
                </a:solidFill>
              </a:rPr>
              <a:t>(NCC 2014</a:t>
            </a:r>
            <a:r>
              <a:rPr lang="en-US" altLang="en-US" sz="1000" i="1" dirty="0">
                <a:solidFill>
                  <a:srgbClr val="808080"/>
                </a:solidFill>
              </a:rPr>
              <a:t>)</a:t>
            </a:r>
          </a:p>
          <a:p>
            <a:pPr algn="ctr">
              <a:lnSpc>
                <a:spcPct val="93000"/>
              </a:lnSpc>
            </a:pPr>
            <a:r>
              <a:rPr lang="en-US" altLang="en-US" sz="1000" i="1" dirty="0" smtClean="0">
                <a:solidFill>
                  <a:srgbClr val="808080"/>
                </a:solidFill>
              </a:rPr>
              <a:t>Delworth </a:t>
            </a:r>
            <a:r>
              <a:rPr lang="en-US" altLang="en-US" sz="1000" i="1" dirty="0">
                <a:solidFill>
                  <a:srgbClr val="808080"/>
                </a:solidFill>
              </a:rPr>
              <a:t>et al. </a:t>
            </a:r>
            <a:r>
              <a:rPr lang="en-US" altLang="en-US" sz="1000" i="1" dirty="0" smtClean="0">
                <a:solidFill>
                  <a:srgbClr val="808080"/>
                </a:solidFill>
              </a:rPr>
              <a:t>(JC 2015)</a:t>
            </a:r>
            <a:endParaRPr lang="en-US" altLang="en-US" sz="1000" i="1" dirty="0">
              <a:solidFill>
                <a:srgbClr val="808080"/>
              </a:solidFill>
            </a:endParaRPr>
          </a:p>
          <a:p>
            <a:pPr algn="ctr">
              <a:lnSpc>
                <a:spcPct val="93000"/>
              </a:lnSpc>
            </a:pPr>
            <a:r>
              <a:rPr lang="en-US" altLang="en-US" sz="1000" i="1" dirty="0">
                <a:solidFill>
                  <a:srgbClr val="808080"/>
                </a:solidFill>
              </a:rPr>
              <a:t>Choi et al. </a:t>
            </a:r>
            <a:r>
              <a:rPr lang="en-US" altLang="en-US" sz="1000" i="1" dirty="0" smtClean="0">
                <a:solidFill>
                  <a:srgbClr val="808080"/>
                </a:solidFill>
              </a:rPr>
              <a:t>(JC 2015)</a:t>
            </a:r>
          </a:p>
          <a:p>
            <a:pPr algn="ctr">
              <a:lnSpc>
                <a:spcPct val="93000"/>
              </a:lnSpc>
            </a:pPr>
            <a:r>
              <a:rPr lang="en-US" altLang="en-US" sz="1000" i="1" dirty="0" smtClean="0">
                <a:solidFill>
                  <a:srgbClr val="808080"/>
                </a:solidFill>
              </a:rPr>
              <a:t>Kam et al. (BAMS 2016)</a:t>
            </a:r>
            <a:endParaRPr lang="en-US" altLang="en-US" sz="1000" i="1" dirty="0">
              <a:solidFill>
                <a:srgbClr val="808080"/>
              </a:solidFill>
            </a:endParaRPr>
          </a:p>
          <a:p>
            <a:pPr algn="ctr">
              <a:lnSpc>
                <a:spcPct val="93000"/>
              </a:lnSpc>
            </a:pPr>
            <a:r>
              <a:rPr lang="en-US" altLang="en-US" sz="1000" i="1" dirty="0">
                <a:solidFill>
                  <a:srgbClr val="808080"/>
                </a:solidFill>
              </a:rPr>
              <a:t>Chen et al. </a:t>
            </a:r>
            <a:r>
              <a:rPr lang="en-US" altLang="en-US" sz="1000" i="1" dirty="0" smtClean="0">
                <a:solidFill>
                  <a:srgbClr val="808080"/>
                </a:solidFill>
              </a:rPr>
              <a:t>(JC 2017)</a:t>
            </a:r>
            <a:endParaRPr lang="en-US" altLang="en-US" sz="1000" i="1" dirty="0">
              <a:solidFill>
                <a:srgbClr val="808080"/>
              </a:solidFill>
            </a:endParaRPr>
          </a:p>
          <a:p>
            <a:pPr algn="ctr">
              <a:lnSpc>
                <a:spcPct val="93000"/>
              </a:lnSpc>
            </a:pPr>
            <a:r>
              <a:rPr lang="en-US" altLang="en-US" sz="1000" i="1" dirty="0">
                <a:solidFill>
                  <a:srgbClr val="808080"/>
                </a:solidFill>
              </a:rPr>
              <a:t>Graham et al. </a:t>
            </a:r>
            <a:r>
              <a:rPr lang="en-US" altLang="en-US" sz="1000" i="1" dirty="0" smtClean="0">
                <a:solidFill>
                  <a:srgbClr val="808080"/>
                </a:solidFill>
              </a:rPr>
              <a:t>(CD 2017)</a:t>
            </a:r>
            <a:endParaRPr lang="en-US" altLang="en-US" sz="1000" i="1" dirty="0">
              <a:solidFill>
                <a:srgbClr val="808080"/>
              </a:solidFill>
            </a:endParaRPr>
          </a:p>
          <a:p>
            <a:pPr algn="ctr">
              <a:lnSpc>
                <a:spcPct val="93000"/>
              </a:lnSpc>
            </a:pPr>
            <a:r>
              <a:rPr lang="en-US" altLang="en-US" sz="1000" i="1" dirty="0">
                <a:solidFill>
                  <a:srgbClr val="808080"/>
                </a:solidFill>
              </a:rPr>
              <a:t>Atwood et al. </a:t>
            </a:r>
            <a:r>
              <a:rPr lang="en-US" altLang="en-US" sz="1000" i="1" dirty="0" smtClean="0">
                <a:solidFill>
                  <a:srgbClr val="808080"/>
                </a:solidFill>
              </a:rPr>
              <a:t>(CD 2017)</a:t>
            </a:r>
            <a:endParaRPr lang="en-US" altLang="en-US" sz="1000" i="1" dirty="0">
              <a:solidFill>
                <a:srgbClr val="808080"/>
              </a:solidFill>
            </a:endParaRPr>
          </a:p>
          <a:p>
            <a:pPr algn="ctr">
              <a:lnSpc>
                <a:spcPct val="93000"/>
              </a:lnSpc>
            </a:pPr>
            <a:r>
              <a:rPr lang="en-US" altLang="en-US" sz="1000" i="1" dirty="0" err="1">
                <a:solidFill>
                  <a:srgbClr val="808080"/>
                </a:solidFill>
              </a:rPr>
              <a:t>Timmermann</a:t>
            </a:r>
            <a:r>
              <a:rPr lang="en-US" altLang="en-US" sz="1000" i="1" dirty="0">
                <a:solidFill>
                  <a:srgbClr val="808080"/>
                </a:solidFill>
              </a:rPr>
              <a:t> et al. </a:t>
            </a:r>
            <a:r>
              <a:rPr lang="en-US" altLang="en-US" sz="1000" i="1" dirty="0" smtClean="0">
                <a:solidFill>
                  <a:srgbClr val="808080"/>
                </a:solidFill>
              </a:rPr>
              <a:t>(Nature 2018)</a:t>
            </a:r>
            <a:endParaRPr lang="en-US" altLang="en-US" sz="1000" i="1" dirty="0">
              <a:solidFill>
                <a:srgbClr val="808080"/>
              </a:solidFill>
            </a:endParaRPr>
          </a:p>
          <a:p>
            <a:pPr algn="ctr">
              <a:lnSpc>
                <a:spcPct val="93000"/>
              </a:lnSpc>
            </a:pPr>
            <a:r>
              <a:rPr lang="en-US" altLang="en-US" sz="1000" i="1" dirty="0" err="1">
                <a:solidFill>
                  <a:srgbClr val="808080"/>
                </a:solidFill>
              </a:rPr>
              <a:t>Fedorov</a:t>
            </a:r>
            <a:r>
              <a:rPr lang="en-US" altLang="en-US" sz="1000" i="1" dirty="0">
                <a:solidFill>
                  <a:srgbClr val="808080"/>
                </a:solidFill>
              </a:rPr>
              <a:t> et al. </a:t>
            </a:r>
            <a:r>
              <a:rPr lang="en-US" altLang="en-US" sz="1000" i="1" dirty="0" smtClean="0">
                <a:solidFill>
                  <a:srgbClr val="808080"/>
                </a:solidFill>
              </a:rPr>
              <a:t>(AGU 2020)</a:t>
            </a:r>
            <a:endParaRPr lang="en-US" altLang="en-US" sz="1000" i="1" dirty="0">
              <a:solidFill>
                <a:srgbClr val="808080"/>
              </a:solidFill>
            </a:endParaRPr>
          </a:p>
          <a:p>
            <a:pPr algn="ctr">
              <a:lnSpc>
                <a:spcPct val="93000"/>
              </a:lnSpc>
            </a:pPr>
            <a:r>
              <a:rPr lang="en-US" altLang="en-US" sz="1000" i="1" dirty="0">
                <a:solidFill>
                  <a:srgbClr val="808080"/>
                </a:solidFill>
              </a:rPr>
              <a:t>Stevenson et al. (in prep)</a:t>
            </a:r>
          </a:p>
        </p:txBody>
      </p:sp>
      <p:sp>
        <p:nvSpPr>
          <p:cNvPr id="58" name="Text Box 14"/>
          <p:cNvSpPr txBox="1">
            <a:spLocks noChangeArrowheads="1"/>
          </p:cNvSpPr>
          <p:nvPr/>
        </p:nvSpPr>
        <p:spPr bwMode="auto">
          <a:xfrm>
            <a:off x="2008113" y="4904934"/>
            <a:ext cx="412591" cy="2176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5pPr>
            <a:lvl6pPr marL="25146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6pPr>
            <a:lvl7pPr marL="29718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7pPr>
            <a:lvl8pPr marL="34290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8pPr>
            <a:lvl9pPr marL="38862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9pPr>
          </a:lstStyle>
          <a:p>
            <a:pPr algn="ctr">
              <a:lnSpc>
                <a:spcPct val="100000"/>
              </a:lnSpc>
              <a:buClrTx/>
              <a:buFontTx/>
              <a:buNone/>
            </a:pPr>
            <a:r>
              <a:rPr lang="en-US" altLang="en-US" sz="800" dirty="0" smtClean="0">
                <a:solidFill>
                  <a:srgbClr val="009400"/>
                </a:solidFill>
              </a:rPr>
              <a:t>1990</a:t>
            </a:r>
            <a:endParaRPr lang="en-US" altLang="en-US" sz="800" dirty="0">
              <a:solidFill>
                <a:srgbClr val="009400"/>
              </a:solidFill>
            </a:endParaRPr>
          </a:p>
        </p:txBody>
      </p:sp>
      <p:sp>
        <p:nvSpPr>
          <p:cNvPr id="56" name="Text Box 14"/>
          <p:cNvSpPr txBox="1">
            <a:spLocks noChangeArrowheads="1"/>
          </p:cNvSpPr>
          <p:nvPr/>
        </p:nvSpPr>
        <p:spPr bwMode="auto">
          <a:xfrm>
            <a:off x="1298042" y="5221791"/>
            <a:ext cx="412591" cy="2176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5pPr>
            <a:lvl6pPr marL="25146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6pPr>
            <a:lvl7pPr marL="29718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7pPr>
            <a:lvl8pPr marL="34290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8pPr>
            <a:lvl9pPr marL="38862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9pPr>
          </a:lstStyle>
          <a:p>
            <a:pPr algn="ctr">
              <a:lnSpc>
                <a:spcPct val="100000"/>
              </a:lnSpc>
              <a:buClrTx/>
              <a:buFontTx/>
              <a:buNone/>
            </a:pPr>
            <a:r>
              <a:rPr lang="en-US" altLang="en-US" sz="800" dirty="0" smtClean="0">
                <a:solidFill>
                  <a:srgbClr val="0000FF"/>
                </a:solidFill>
              </a:rPr>
              <a:t>1860</a:t>
            </a:r>
            <a:endParaRPr lang="en-US" altLang="en-US" sz="800" dirty="0">
              <a:solidFill>
                <a:srgbClr val="0000FF"/>
              </a:solidFill>
            </a:endParaRPr>
          </a:p>
        </p:txBody>
      </p:sp>
      <p:sp>
        <p:nvSpPr>
          <p:cNvPr id="59" name="Text Box 14"/>
          <p:cNvSpPr txBox="1">
            <a:spLocks noChangeArrowheads="1"/>
          </p:cNvSpPr>
          <p:nvPr/>
        </p:nvSpPr>
        <p:spPr bwMode="auto">
          <a:xfrm>
            <a:off x="1604878" y="4548988"/>
            <a:ext cx="290762" cy="2176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5pPr>
            <a:lvl6pPr marL="25146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6pPr>
            <a:lvl7pPr marL="29718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7pPr>
            <a:lvl8pPr marL="34290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8pPr>
            <a:lvl9pPr marL="38862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9pPr>
          </a:lstStyle>
          <a:p>
            <a:pPr algn="ctr">
              <a:lnSpc>
                <a:spcPct val="100000"/>
              </a:lnSpc>
              <a:buClrTx/>
              <a:buFontTx/>
              <a:buNone/>
            </a:pPr>
            <a:r>
              <a:rPr lang="en-US" altLang="en-US" sz="800" dirty="0" smtClean="0">
                <a:solidFill>
                  <a:srgbClr val="B0B400"/>
                </a:solidFill>
              </a:rPr>
              <a:t>2x</a:t>
            </a:r>
            <a:endParaRPr lang="en-US" altLang="en-US" sz="800" dirty="0">
              <a:solidFill>
                <a:srgbClr val="B0B400"/>
              </a:solidFill>
            </a:endParaRPr>
          </a:p>
        </p:txBody>
      </p:sp>
      <p:sp>
        <p:nvSpPr>
          <p:cNvPr id="60" name="Text Box 14"/>
          <p:cNvSpPr txBox="1">
            <a:spLocks noChangeArrowheads="1"/>
          </p:cNvSpPr>
          <p:nvPr/>
        </p:nvSpPr>
        <p:spPr bwMode="auto">
          <a:xfrm>
            <a:off x="1178511" y="4029497"/>
            <a:ext cx="290763" cy="2176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5pPr>
            <a:lvl6pPr marL="25146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6pPr>
            <a:lvl7pPr marL="29718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7pPr>
            <a:lvl8pPr marL="34290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8pPr>
            <a:lvl9pPr marL="38862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9pPr>
          </a:lstStyle>
          <a:p>
            <a:pPr algn="ctr">
              <a:lnSpc>
                <a:spcPct val="100000"/>
              </a:lnSpc>
              <a:buClrTx/>
              <a:buFontTx/>
              <a:buNone/>
            </a:pPr>
            <a:r>
              <a:rPr lang="en-US" altLang="en-US" sz="800" dirty="0">
                <a:solidFill>
                  <a:srgbClr val="FF0000"/>
                </a:solidFill>
              </a:rPr>
              <a:t>4</a:t>
            </a:r>
            <a:r>
              <a:rPr lang="en-US" altLang="en-US" sz="800" dirty="0" smtClean="0">
                <a:solidFill>
                  <a:srgbClr val="FF0000"/>
                </a:solidFill>
              </a:rPr>
              <a:t>x</a:t>
            </a:r>
            <a:endParaRPr lang="en-US" altLang="en-US" sz="800" dirty="0">
              <a:solidFill>
                <a:srgbClr val="FF0000"/>
              </a:solidFill>
            </a:endParaRPr>
          </a:p>
        </p:txBody>
      </p:sp>
      <p:sp>
        <p:nvSpPr>
          <p:cNvPr id="50" name="AutoShape 8"/>
          <p:cNvSpPr>
            <a:spLocks noChangeArrowheads="1"/>
          </p:cNvSpPr>
          <p:nvPr/>
        </p:nvSpPr>
        <p:spPr bwMode="auto">
          <a:xfrm>
            <a:off x="803081" y="3997060"/>
            <a:ext cx="866691" cy="1114508"/>
          </a:xfrm>
          <a:prstGeom prst="roundRect">
            <a:avLst>
              <a:gd name="adj" fmla="val 560"/>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1" name="AutoShape 8"/>
          <p:cNvSpPr>
            <a:spLocks noChangeArrowheads="1"/>
          </p:cNvSpPr>
          <p:nvPr/>
        </p:nvSpPr>
        <p:spPr bwMode="auto">
          <a:xfrm>
            <a:off x="1677730" y="3997060"/>
            <a:ext cx="866691" cy="1114508"/>
          </a:xfrm>
          <a:prstGeom prst="roundRect">
            <a:avLst>
              <a:gd name="adj" fmla="val 560"/>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7" name="Text Box 14"/>
          <p:cNvSpPr txBox="1">
            <a:spLocks noChangeArrowheads="1"/>
          </p:cNvSpPr>
          <p:nvPr/>
        </p:nvSpPr>
        <p:spPr bwMode="auto">
          <a:xfrm>
            <a:off x="2096791" y="3899513"/>
            <a:ext cx="508770" cy="34073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5pPr>
            <a:lvl6pPr marL="25146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6pPr>
            <a:lvl7pPr marL="29718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7pPr>
            <a:lvl8pPr marL="34290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8pPr>
            <a:lvl9pPr marL="38862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9pPr>
          </a:lstStyle>
          <a:p>
            <a:pPr algn="ctr">
              <a:lnSpc>
                <a:spcPct val="100000"/>
              </a:lnSpc>
              <a:buClrTx/>
              <a:buFontTx/>
              <a:buNone/>
            </a:pPr>
            <a:r>
              <a:rPr lang="en-US" altLang="en-US" sz="800" dirty="0" smtClean="0">
                <a:solidFill>
                  <a:schemeClr val="tx1"/>
                </a:solidFill>
              </a:rPr>
              <a:t>30yr</a:t>
            </a:r>
          </a:p>
          <a:p>
            <a:pPr algn="ctr">
              <a:lnSpc>
                <a:spcPct val="100000"/>
              </a:lnSpc>
              <a:buClrTx/>
              <a:buFontTx/>
              <a:buNone/>
            </a:pPr>
            <a:r>
              <a:rPr lang="en-US" altLang="en-US" sz="800" dirty="0" smtClean="0">
                <a:solidFill>
                  <a:schemeClr val="tx1"/>
                </a:solidFill>
              </a:rPr>
              <a:t>chunks</a:t>
            </a:r>
            <a:endParaRPr lang="en-US" altLang="en-US" sz="800" dirty="0">
              <a:solidFill>
                <a:schemeClr val="tx1"/>
              </a:solidFill>
            </a:endParaRPr>
          </a:p>
        </p:txBody>
      </p:sp>
    </p:spTree>
    <p:extLst>
      <p:ext uri="{BB962C8B-B14F-4D97-AF65-F5344CB8AC3E}">
        <p14:creationId xmlns:p14="http://schemas.microsoft.com/office/powerpoint/2010/main" val="695609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60"/>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5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1" nodeType="clickEffect">
                                  <p:stCondLst>
                                    <p:cond delay="0"/>
                                  </p:stCondLst>
                                  <p:childTnLst>
                                    <p:set>
                                      <p:cBhvr>
                                        <p:cTn id="34" dur="1" fill="hold">
                                          <p:stCondLst>
                                            <p:cond delay="0"/>
                                          </p:stCondLst>
                                        </p:cTn>
                                        <p:tgtEl>
                                          <p:spTgt spid="50"/>
                                        </p:tgtEl>
                                        <p:attrNameLst>
                                          <p:attrName>style.visibility</p:attrName>
                                        </p:attrNameLst>
                                      </p:cBhvr>
                                      <p:to>
                                        <p:strVal val="hidden"/>
                                      </p:to>
                                    </p:set>
                                  </p:childTnLst>
                                </p:cTn>
                              </p:par>
                              <p:par>
                                <p:cTn id="35" presetID="1" presetClass="exit" presetSubtype="0" fill="hold" grpId="1" nodeType="withEffect">
                                  <p:stCondLst>
                                    <p:cond delay="0"/>
                                  </p:stCondLst>
                                  <p:childTnLst>
                                    <p:set>
                                      <p:cBhvr>
                                        <p:cTn id="36" dur="1" fill="hold">
                                          <p:stCondLst>
                                            <p:cond delay="0"/>
                                          </p:stCondLst>
                                        </p:cTn>
                                        <p:tgtEl>
                                          <p:spTgt spid="51"/>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 presetClass="exit" presetSubtype="0" fill="hold" grpId="1" nodeType="clickEffect">
                                  <p:stCondLst>
                                    <p:cond delay="0"/>
                                  </p:stCondLst>
                                  <p:childTnLst>
                                    <p:set>
                                      <p:cBhvr>
                                        <p:cTn id="40" dur="1" fill="hold">
                                          <p:stCondLst>
                                            <p:cond delay="0"/>
                                          </p:stCondLst>
                                        </p:cTn>
                                        <p:tgtEl>
                                          <p:spTgt spid="48"/>
                                        </p:tgtEl>
                                        <p:attrNameLst>
                                          <p:attrName>style.visibility</p:attrName>
                                        </p:attrNameLst>
                                      </p:cBhvr>
                                      <p:to>
                                        <p:strVal val="hidden"/>
                                      </p:to>
                                    </p:set>
                                  </p:childTnLst>
                                </p:cTn>
                              </p:par>
                              <p:par>
                                <p:cTn id="41" presetID="1" presetClass="entr" presetSubtype="0" fill="hold" grpId="0" nodeType="withEffect">
                                  <p:stCondLst>
                                    <p:cond delay="0"/>
                                  </p:stCondLst>
                                  <p:childTnLst>
                                    <p:set>
                                      <p:cBhvr>
                                        <p:cTn id="42" dur="1" fill="hold">
                                          <p:stCondLst>
                                            <p:cond delay="0"/>
                                          </p:stCondLst>
                                        </p:cTn>
                                        <p:tgtEl>
                                          <p:spTgt spid="2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54"/>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52"/>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53"/>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xit" presetSubtype="0" fill="hold" grpId="1" nodeType="clickEffect">
                                  <p:stCondLst>
                                    <p:cond delay="0"/>
                                  </p:stCondLst>
                                  <p:childTnLst>
                                    <p:set>
                                      <p:cBhvr>
                                        <p:cTn id="56" dur="1" fill="hold">
                                          <p:stCondLst>
                                            <p:cond delay="0"/>
                                          </p:stCondLst>
                                        </p:cTn>
                                        <p:tgtEl>
                                          <p:spTgt spid="49"/>
                                        </p:tgtEl>
                                        <p:attrNameLst>
                                          <p:attrName>style.visibility</p:attrName>
                                        </p:attrNameLst>
                                      </p:cBhvr>
                                      <p:to>
                                        <p:strVal val="hidden"/>
                                      </p:to>
                                    </p:set>
                                  </p:childTnLst>
                                </p:cTn>
                              </p:par>
                              <p:par>
                                <p:cTn id="57" presetID="1" presetClass="entr" presetSubtype="0" fill="hold" grpId="0" nodeType="withEffect">
                                  <p:stCondLst>
                                    <p:cond delay="0"/>
                                  </p:stCondLst>
                                  <p:childTnLst>
                                    <p:set>
                                      <p:cBhvr>
                                        <p:cTn id="58" dur="1" fill="hold">
                                          <p:stCondLst>
                                            <p:cond delay="0"/>
                                          </p:stCondLst>
                                        </p:cTn>
                                        <p:tgtEl>
                                          <p:spTgt spid="27"/>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29"/>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38"/>
                                        </p:tgtEl>
                                        <p:attrNameLst>
                                          <p:attrName>style.visibility</p:attrName>
                                        </p:attrNameLst>
                                      </p:cBhvr>
                                      <p:to>
                                        <p:strVal val="visible"/>
                                      </p:to>
                                    </p:set>
                                  </p:childTnLst>
                                </p:cTn>
                              </p:par>
                              <p:par>
                                <p:cTn id="65" presetID="1" presetClass="exit" presetSubtype="0" fill="hold" grpId="1" nodeType="withEffect">
                                  <p:stCondLst>
                                    <p:cond delay="0"/>
                                  </p:stCondLst>
                                  <p:childTnLst>
                                    <p:set>
                                      <p:cBhvr>
                                        <p:cTn id="66" dur="1" fill="hold">
                                          <p:stCondLst>
                                            <p:cond delay="0"/>
                                          </p:stCondLst>
                                        </p:cTn>
                                        <p:tgtEl>
                                          <p:spTgt spid="28"/>
                                        </p:tgtEl>
                                        <p:attrNameLst>
                                          <p:attrName>style.visibility</p:attrName>
                                        </p:attrNameLst>
                                      </p:cBhvr>
                                      <p:to>
                                        <p:strVal val="hidden"/>
                                      </p:to>
                                    </p:set>
                                  </p:childTnLst>
                                </p:cTn>
                              </p:par>
                              <p:par>
                                <p:cTn id="67" presetID="1" presetClass="exit" presetSubtype="0" fill="hold" grpId="1" nodeType="withEffect">
                                  <p:stCondLst>
                                    <p:cond delay="0"/>
                                  </p:stCondLst>
                                  <p:childTnLst>
                                    <p:set>
                                      <p:cBhvr>
                                        <p:cTn id="68" dur="1" fill="hold">
                                          <p:stCondLst>
                                            <p:cond delay="0"/>
                                          </p:stCondLst>
                                        </p:cTn>
                                        <p:tgtEl>
                                          <p:spTgt spid="27"/>
                                        </p:tgtEl>
                                        <p:attrNameLst>
                                          <p:attrName>style.visibility</p:attrName>
                                        </p:attrNameLst>
                                      </p:cBhvr>
                                      <p:to>
                                        <p:strVal val="hidden"/>
                                      </p:to>
                                    </p:set>
                                  </p:childTnLst>
                                </p:cTn>
                              </p:par>
                              <p:par>
                                <p:cTn id="69" presetID="1" presetClass="exit" presetSubtype="0" fill="hold" grpId="1" nodeType="withEffect">
                                  <p:stCondLst>
                                    <p:cond delay="0"/>
                                  </p:stCondLst>
                                  <p:childTnLst>
                                    <p:set>
                                      <p:cBhvr>
                                        <p:cTn id="70" dur="1" fill="hold">
                                          <p:stCondLst>
                                            <p:cond delay="0"/>
                                          </p:stCondLst>
                                        </p:cTn>
                                        <p:tgtEl>
                                          <p:spTgt spid="26"/>
                                        </p:tgtEl>
                                        <p:attrNameLst>
                                          <p:attrName>style.visibility</p:attrName>
                                        </p:attrNameLst>
                                      </p:cBhvr>
                                      <p:to>
                                        <p:strVal val="hidden"/>
                                      </p:to>
                                    </p:set>
                                  </p:childTnLst>
                                </p:cTn>
                              </p:par>
                              <p:par>
                                <p:cTn id="71" presetID="1" presetClass="exit" presetSubtype="0" fill="hold" grpId="1" nodeType="withEffect">
                                  <p:stCondLst>
                                    <p:cond delay="0"/>
                                  </p:stCondLst>
                                  <p:childTnLst>
                                    <p:set>
                                      <p:cBhvr>
                                        <p:cTn id="72" dur="1" fill="hold">
                                          <p:stCondLst>
                                            <p:cond delay="0"/>
                                          </p:stCondLst>
                                        </p:cTn>
                                        <p:tgtEl>
                                          <p:spTgt spid="52"/>
                                        </p:tgtEl>
                                        <p:attrNameLst>
                                          <p:attrName>style.visibility</p:attrName>
                                        </p:attrNameLst>
                                      </p:cBhvr>
                                      <p:to>
                                        <p:strVal val="hidden"/>
                                      </p:to>
                                    </p:set>
                                  </p:childTnLst>
                                </p:cTn>
                              </p:par>
                              <p:par>
                                <p:cTn id="73" presetID="1" presetClass="exit" presetSubtype="0" fill="hold" grpId="1" nodeType="withEffect">
                                  <p:stCondLst>
                                    <p:cond delay="0"/>
                                  </p:stCondLst>
                                  <p:childTnLst>
                                    <p:set>
                                      <p:cBhvr>
                                        <p:cTn id="74" dur="1" fill="hold">
                                          <p:stCondLst>
                                            <p:cond delay="0"/>
                                          </p:stCondLst>
                                        </p:cTn>
                                        <p:tgtEl>
                                          <p:spTgt spid="53"/>
                                        </p:tgtEl>
                                        <p:attrNameLst>
                                          <p:attrName>style.visibility</p:attrName>
                                        </p:attrNameLst>
                                      </p:cBhvr>
                                      <p:to>
                                        <p:strVal val="hidden"/>
                                      </p:to>
                                    </p:set>
                                  </p:childTnLst>
                                </p:cTn>
                              </p:par>
                              <p:par>
                                <p:cTn id="75" presetID="1" presetClass="exit" presetSubtype="0" fill="hold" grpId="1" nodeType="withEffect">
                                  <p:stCondLst>
                                    <p:cond delay="0"/>
                                  </p:stCondLst>
                                  <p:childTnLst>
                                    <p:set>
                                      <p:cBhvr>
                                        <p:cTn id="76" dur="1" fill="hold">
                                          <p:stCondLst>
                                            <p:cond delay="0"/>
                                          </p:stCondLst>
                                        </p:cTn>
                                        <p:tgtEl>
                                          <p:spTgt spid="54"/>
                                        </p:tgtEl>
                                        <p:attrNameLst>
                                          <p:attrName>style.visibility</p:attrName>
                                        </p:attrNameLst>
                                      </p:cBhvr>
                                      <p:to>
                                        <p:strVal val="hidden"/>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47"/>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grpId="0" nodeType="clickEffect">
                                  <p:stCondLst>
                                    <p:cond delay="0"/>
                                  </p:stCondLst>
                                  <p:childTnLst>
                                    <p:set>
                                      <p:cBhvr>
                                        <p:cTn id="84" dur="1" fill="hold">
                                          <p:stCondLst>
                                            <p:cond delay="0"/>
                                          </p:stCondLst>
                                        </p:cTn>
                                        <p:tgtEl>
                                          <p:spTgt spid="43"/>
                                        </p:tgtEl>
                                        <p:attrNameLst>
                                          <p:attrName>style.visibility</p:attrName>
                                        </p:attrNameLst>
                                      </p:cBhvr>
                                      <p:to>
                                        <p:strVal val="visible"/>
                                      </p:to>
                                    </p:set>
                                  </p:childTnLst>
                                </p:cTn>
                              </p:par>
                              <p:par>
                                <p:cTn id="85" presetID="1" presetClass="exit" presetSubtype="0" fill="hold" grpId="1" nodeType="withEffect">
                                  <p:stCondLst>
                                    <p:cond delay="0"/>
                                  </p:stCondLst>
                                  <p:childTnLst>
                                    <p:set>
                                      <p:cBhvr>
                                        <p:cTn id="86" dur="1" fill="hold">
                                          <p:stCondLst>
                                            <p:cond delay="0"/>
                                          </p:stCondLst>
                                        </p:cTn>
                                        <p:tgtEl>
                                          <p:spTgt spid="47"/>
                                        </p:tgtEl>
                                        <p:attrNameLst>
                                          <p:attrName>style.visibility</p:attrName>
                                        </p:attrNameLst>
                                      </p:cBhvr>
                                      <p:to>
                                        <p:strVal val="hidden"/>
                                      </p:to>
                                    </p:set>
                                  </p:childTnLst>
                                </p:cTn>
                              </p:par>
                              <p:par>
                                <p:cTn id="87" presetID="1" presetClass="entr" presetSubtype="0" fill="hold" grpId="0" nodeType="withEffect">
                                  <p:stCondLst>
                                    <p:cond delay="0"/>
                                  </p:stCondLst>
                                  <p:childTnLst>
                                    <p:set>
                                      <p:cBhvr>
                                        <p:cTn id="88" dur="1" fill="hold">
                                          <p:stCondLst>
                                            <p:cond delay="0"/>
                                          </p:stCondLst>
                                        </p:cTn>
                                        <p:tgtEl>
                                          <p:spTgt spid="44"/>
                                        </p:tgtEl>
                                        <p:attrNameLst>
                                          <p:attrName>style.visibility</p:attrName>
                                        </p:attrNameLst>
                                      </p:cBhvr>
                                      <p:to>
                                        <p:strVal val="visible"/>
                                      </p:to>
                                    </p:set>
                                  </p:childTnLst>
                                </p:cTn>
                              </p:par>
                              <p:par>
                                <p:cTn id="89" presetID="1" presetClass="entr" presetSubtype="0" fill="hold" grpId="0" nodeType="withEffect">
                                  <p:stCondLst>
                                    <p:cond delay="0"/>
                                  </p:stCondLst>
                                  <p:childTnLst>
                                    <p:set>
                                      <p:cBhvr>
                                        <p:cTn id="90" dur="1" fill="hold">
                                          <p:stCondLst>
                                            <p:cond delay="0"/>
                                          </p:stCondLst>
                                        </p:cTn>
                                        <p:tgtEl>
                                          <p:spTgt spid="46"/>
                                        </p:tgtEl>
                                        <p:attrNameLst>
                                          <p:attrName>style.visibility</p:attrName>
                                        </p:attrNameLst>
                                      </p:cBhvr>
                                      <p:to>
                                        <p:strVal val="visible"/>
                                      </p:to>
                                    </p:set>
                                  </p:childTnLst>
                                </p:cTn>
                              </p:par>
                              <p:par>
                                <p:cTn id="91" presetID="1" presetClass="entr" presetSubtype="0" fill="hold" grpId="0" nodeType="withEffect">
                                  <p:stCondLst>
                                    <p:cond delay="0"/>
                                  </p:stCondLst>
                                  <p:childTnLst>
                                    <p:set>
                                      <p:cBhvr>
                                        <p:cTn id="92"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6" grpId="1" animBg="1"/>
      <p:bldP spid="27" grpId="0" animBg="1"/>
      <p:bldP spid="27" grpId="1" animBg="1"/>
      <p:bldP spid="28" grpId="0" animBg="1"/>
      <p:bldP spid="28" grpId="1" animBg="1"/>
      <p:bldP spid="43" grpId="0" animBg="1"/>
      <p:bldP spid="44" grpId="0" animBg="1"/>
      <p:bldP spid="45" grpId="0" animBg="1"/>
      <p:bldP spid="46" grpId="0" animBg="1"/>
      <p:bldP spid="47" grpId="0" animBg="1"/>
      <p:bldP spid="47" grpId="1" animBg="1"/>
      <p:bldP spid="48" grpId="0" animBg="1"/>
      <p:bldP spid="48" grpId="1" animBg="1"/>
      <p:bldP spid="49" grpId="0" animBg="1"/>
      <p:bldP spid="49" grpId="1" animBg="1"/>
      <p:bldP spid="52" grpId="0" animBg="1"/>
      <p:bldP spid="52" grpId="1" animBg="1"/>
      <p:bldP spid="53" grpId="0" animBg="1"/>
      <p:bldP spid="53" grpId="1" animBg="1"/>
      <p:bldP spid="54" grpId="0" animBg="1"/>
      <p:bldP spid="54" grpId="1" animBg="1"/>
      <p:bldP spid="58" grpId="0"/>
      <p:bldP spid="56" grpId="0"/>
      <p:bldP spid="59" grpId="0"/>
      <p:bldP spid="60" grpId="0"/>
      <p:bldP spid="50" grpId="0" animBg="1"/>
      <p:bldP spid="50" grpId="1" animBg="1"/>
      <p:bldP spid="51" grpId="0" animBg="1"/>
      <p:bldP spid="51" grpId="1" animBg="1"/>
      <p:bldP spid="5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200" dirty="0"/>
              <a:t>CMIP5 projections (</a:t>
            </a:r>
            <a:r>
              <a:rPr lang="en-US" sz="3200" dirty="0">
                <a:solidFill>
                  <a:schemeClr val="bg1">
                    <a:lumMod val="75000"/>
                  </a:schemeClr>
                </a:solidFill>
              </a:rPr>
              <a:t>PI</a:t>
            </a:r>
            <a:r>
              <a:rPr lang="en-US" sz="3200" dirty="0"/>
              <a:t>, </a:t>
            </a:r>
            <a:r>
              <a:rPr lang="en-US" sz="3200" dirty="0">
                <a:solidFill>
                  <a:schemeClr val="accent2"/>
                </a:solidFill>
              </a:rPr>
              <a:t>1900-99</a:t>
            </a:r>
            <a:r>
              <a:rPr lang="en-US" sz="3200" dirty="0"/>
              <a:t>, </a:t>
            </a:r>
            <a:r>
              <a:rPr lang="en-US" sz="3200" dirty="0">
                <a:solidFill>
                  <a:schemeClr val="accent1"/>
                </a:solidFill>
              </a:rPr>
              <a:t>2000-99</a:t>
            </a:r>
            <a:r>
              <a:rPr lang="en-US" sz="3200" dirty="0"/>
              <a:t>)</a:t>
            </a:r>
          </a:p>
        </p:txBody>
      </p:sp>
      <p:sp>
        <p:nvSpPr>
          <p:cNvPr id="3" name="Text Box 2"/>
          <p:cNvSpPr txBox="1">
            <a:spLocks noChangeArrowheads="1"/>
          </p:cNvSpPr>
          <p:nvPr/>
        </p:nvSpPr>
        <p:spPr bwMode="auto">
          <a:xfrm>
            <a:off x="3505694" y="5890296"/>
            <a:ext cx="2132613" cy="34073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5pPr>
            <a:lvl6pPr marL="25146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6pPr>
            <a:lvl7pPr marL="29718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7pPr>
            <a:lvl8pPr marL="34290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8pPr>
            <a:lvl9pPr marL="38862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9pPr>
          </a:lstStyle>
          <a:p>
            <a:pPr algn="ctr">
              <a:lnSpc>
                <a:spcPct val="100000"/>
              </a:lnSpc>
              <a:buClrTx/>
              <a:buFontTx/>
              <a:buNone/>
            </a:pPr>
            <a:r>
              <a:rPr lang="en-US" altLang="en-US" sz="1600" i="1" dirty="0">
                <a:solidFill>
                  <a:srgbClr val="808080"/>
                </a:solidFill>
              </a:rPr>
              <a:t>Chen et al. (JC 2017)</a:t>
            </a:r>
            <a:r>
              <a:rPr lang="ar-SA" altLang="en-US" sz="1600" i="1" dirty="0">
                <a:solidFill>
                  <a:srgbClr val="808080"/>
                </a:solidFill>
                <a:cs typeface="Arial" charset="0"/>
              </a:rPr>
              <a:t>‏</a:t>
            </a:r>
            <a:endParaRPr lang="en-US" altLang="en-US" sz="1600" i="1" dirty="0">
              <a:solidFill>
                <a:srgbClr val="808080"/>
              </a:solidFill>
            </a:endParaRPr>
          </a:p>
        </p:txBody>
      </p:sp>
      <p:pic>
        <p:nvPicPr>
          <p:cNvPr id="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6484" y="1117859"/>
            <a:ext cx="3980617" cy="367606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 name="Text Box 4"/>
          <p:cNvSpPr txBox="1">
            <a:spLocks noChangeArrowheads="1"/>
          </p:cNvSpPr>
          <p:nvPr/>
        </p:nvSpPr>
        <p:spPr bwMode="auto">
          <a:xfrm>
            <a:off x="1048197" y="838573"/>
            <a:ext cx="3314063" cy="32083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52560" rIns="0" bIns="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5pPr>
            <a:lvl6pPr marL="25146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6pPr>
            <a:lvl7pPr marL="29718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7pPr>
            <a:lvl8pPr marL="34290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8pPr>
            <a:lvl9pPr marL="38862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9pPr>
          </a:lstStyle>
          <a:p>
            <a:pPr algn="ctr">
              <a:lnSpc>
                <a:spcPct val="87000"/>
              </a:lnSpc>
              <a:buClrTx/>
              <a:buFontTx/>
              <a:buNone/>
            </a:pPr>
            <a:r>
              <a:rPr lang="en-GB" altLang="en-US" sz="2000" b="1" dirty="0" smtClean="0"/>
              <a:t>ENSO amplitude</a:t>
            </a:r>
            <a:endParaRPr lang="en-GB" altLang="en-US" sz="2000" b="1" dirty="0"/>
          </a:p>
        </p:txBody>
      </p:sp>
      <p:sp>
        <p:nvSpPr>
          <p:cNvPr id="7" name="Text Box 5"/>
          <p:cNvSpPr txBox="1">
            <a:spLocks noChangeArrowheads="1"/>
          </p:cNvSpPr>
          <p:nvPr/>
        </p:nvSpPr>
        <p:spPr bwMode="auto">
          <a:xfrm>
            <a:off x="180754" y="5161438"/>
            <a:ext cx="8782493" cy="58907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5pPr>
            <a:lvl6pPr marL="25146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6pPr>
            <a:lvl7pPr marL="29718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7pPr>
            <a:lvl8pPr marL="34290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8pPr>
            <a:lvl9pPr marL="38862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9pPr>
          </a:lstStyle>
          <a:p>
            <a:pPr algn="ctr">
              <a:lnSpc>
                <a:spcPct val="100000"/>
              </a:lnSpc>
              <a:buClrTx/>
              <a:buSzPct val="45000"/>
              <a:buFontTx/>
              <a:buNone/>
            </a:pPr>
            <a:r>
              <a:rPr lang="en-GB" altLang="en-US" sz="1800" dirty="0" smtClean="0"/>
              <a:t>No CMIP5-model consensus </a:t>
            </a:r>
            <a:r>
              <a:rPr lang="en-GB" altLang="en-US" sz="1800" dirty="0"/>
              <a:t>on future ENSO SSTA </a:t>
            </a:r>
            <a:r>
              <a:rPr lang="en-GB" altLang="en-US" sz="1800" dirty="0" smtClean="0"/>
              <a:t>amplitude.</a:t>
            </a:r>
            <a:endParaRPr lang="en-GB" altLang="en-US" sz="1800" dirty="0"/>
          </a:p>
          <a:p>
            <a:pPr algn="ctr">
              <a:lnSpc>
                <a:spcPct val="100000"/>
              </a:lnSpc>
              <a:buClrTx/>
              <a:buSzPct val="45000"/>
              <a:buFontTx/>
              <a:buNone/>
            </a:pPr>
            <a:r>
              <a:rPr lang="en-GB" altLang="en-US" sz="1800" dirty="0" smtClean="0"/>
              <a:t>But they do suggest </a:t>
            </a:r>
            <a:r>
              <a:rPr lang="en-GB" altLang="en-US" sz="1800" b="1" dirty="0"/>
              <a:t>changes in </a:t>
            </a:r>
            <a:r>
              <a:rPr lang="en-GB" altLang="en-US" sz="1800" b="1" dirty="0" smtClean="0"/>
              <a:t>ENSO’s dynamics &amp; evolution</a:t>
            </a:r>
            <a:r>
              <a:rPr lang="en-GB" altLang="en-US" sz="1800" dirty="0" smtClean="0"/>
              <a:t>.</a:t>
            </a:r>
            <a:endParaRPr lang="en-GB" altLang="en-US" sz="1800" dirty="0"/>
          </a:p>
        </p:txBody>
      </p:sp>
      <p:sp>
        <p:nvSpPr>
          <p:cNvPr id="8" name="Text Box 6"/>
          <p:cNvSpPr txBox="1">
            <a:spLocks noChangeArrowheads="1"/>
          </p:cNvSpPr>
          <p:nvPr/>
        </p:nvSpPr>
        <p:spPr bwMode="auto">
          <a:xfrm>
            <a:off x="3095867" y="1954087"/>
            <a:ext cx="1374935" cy="1466907"/>
          </a:xfrm>
          <a:prstGeom prst="rect">
            <a:avLst/>
          </a:prstGeom>
          <a:solidFill>
            <a:srgbClr val="FFFF00"/>
          </a:solidFill>
          <a:ln w="18360" cap="flat">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9000" tIns="55800" rIns="99000" bIns="55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5pPr>
            <a:lvl6pPr marL="25146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6pPr>
            <a:lvl7pPr marL="29718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7pPr>
            <a:lvl8pPr marL="34290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8pPr>
            <a:lvl9pPr marL="38862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9pPr>
          </a:lstStyle>
          <a:p>
            <a:pPr algn="ctr">
              <a:lnSpc>
                <a:spcPct val="100000"/>
              </a:lnSpc>
              <a:buClrTx/>
              <a:buFontTx/>
              <a:buNone/>
            </a:pPr>
            <a:r>
              <a:rPr lang="en-US" altLang="en-US" sz="1100" dirty="0" smtClean="0"/>
              <a:t>ENSO strengthens</a:t>
            </a:r>
          </a:p>
          <a:p>
            <a:pPr algn="ctr">
              <a:lnSpc>
                <a:spcPct val="100000"/>
              </a:lnSpc>
              <a:buClrTx/>
              <a:buFontTx/>
              <a:buNone/>
            </a:pPr>
            <a:r>
              <a:rPr lang="en-US" altLang="en-US" sz="1100" dirty="0" smtClean="0"/>
              <a:t>in some models,</a:t>
            </a:r>
          </a:p>
          <a:p>
            <a:pPr algn="ctr">
              <a:lnSpc>
                <a:spcPct val="100000"/>
              </a:lnSpc>
              <a:buClrTx/>
              <a:buFontTx/>
              <a:buNone/>
            </a:pPr>
            <a:r>
              <a:rPr lang="en-US" altLang="en-US" sz="1100" dirty="0" smtClean="0"/>
              <a:t>weakens in others.</a:t>
            </a:r>
          </a:p>
          <a:p>
            <a:pPr algn="ctr">
              <a:lnSpc>
                <a:spcPct val="100000"/>
              </a:lnSpc>
              <a:buClrTx/>
              <a:buFontTx/>
              <a:buNone/>
            </a:pPr>
            <a:endParaRPr lang="en-US" altLang="en-US" sz="1100" dirty="0" smtClean="0"/>
          </a:p>
          <a:p>
            <a:pPr algn="ctr">
              <a:lnSpc>
                <a:spcPct val="100000"/>
              </a:lnSpc>
              <a:buClrTx/>
              <a:buFontTx/>
              <a:buNone/>
            </a:pPr>
            <a:r>
              <a:rPr lang="en-US" altLang="en-US" sz="1100" dirty="0" smtClean="0"/>
              <a:t>Models that</a:t>
            </a:r>
          </a:p>
          <a:p>
            <a:pPr algn="ctr">
              <a:lnSpc>
                <a:spcPct val="100000"/>
              </a:lnSpc>
              <a:buClrTx/>
              <a:buFontTx/>
              <a:buNone/>
            </a:pPr>
            <a:r>
              <a:rPr lang="en-US" altLang="en-US" sz="1100" b="1" dirty="0" smtClean="0"/>
              <a:t>strengthen</a:t>
            </a:r>
            <a:r>
              <a:rPr lang="en-US" altLang="en-US" sz="1100" dirty="0" smtClean="0"/>
              <a:t> tend</a:t>
            </a:r>
          </a:p>
          <a:p>
            <a:pPr algn="ctr">
              <a:lnSpc>
                <a:spcPct val="100000"/>
              </a:lnSpc>
              <a:buClrTx/>
              <a:buFontTx/>
              <a:buNone/>
            </a:pPr>
            <a:r>
              <a:rPr lang="en-US" altLang="en-US" sz="1100" dirty="0" smtClean="0"/>
              <a:t>to do so more</a:t>
            </a:r>
          </a:p>
          <a:p>
            <a:pPr algn="ctr">
              <a:lnSpc>
                <a:spcPct val="100000"/>
              </a:lnSpc>
              <a:buClrTx/>
              <a:buFontTx/>
              <a:buNone/>
            </a:pPr>
            <a:r>
              <a:rPr lang="en-US" altLang="en-US" sz="1100" dirty="0" smtClean="0"/>
              <a:t>significantly.</a:t>
            </a:r>
          </a:p>
        </p:txBody>
      </p:sp>
      <p:sp>
        <p:nvSpPr>
          <p:cNvPr id="10" name="Text Box 8"/>
          <p:cNvSpPr txBox="1">
            <a:spLocks noChangeArrowheads="1"/>
          </p:cNvSpPr>
          <p:nvPr/>
        </p:nvSpPr>
        <p:spPr bwMode="auto">
          <a:xfrm rot="16200000">
            <a:off x="1886875" y="1543979"/>
            <a:ext cx="517328" cy="32813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8360"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9000" tIns="55800" rIns="99000" bIns="55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5pPr>
            <a:lvl6pPr marL="25146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6pPr>
            <a:lvl7pPr marL="29718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7pPr>
            <a:lvl8pPr marL="34290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8pPr>
            <a:lvl9pPr marL="38862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9pPr>
          </a:lstStyle>
          <a:p>
            <a:pPr algn="ctr">
              <a:lnSpc>
                <a:spcPct val="100000"/>
              </a:lnSpc>
              <a:buClrTx/>
              <a:buFontTx/>
              <a:buNone/>
            </a:pPr>
            <a:r>
              <a:rPr lang="en-US" altLang="en-US" sz="1400" b="1" dirty="0" err="1" smtClean="0"/>
              <a:t>obs</a:t>
            </a:r>
            <a:endParaRPr lang="en-US" altLang="en-US" sz="1400" b="1" dirty="0"/>
          </a:p>
        </p:txBody>
      </p:sp>
      <p:pic>
        <p:nvPicPr>
          <p:cNvPr id="11"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65482" y="938564"/>
            <a:ext cx="4012675" cy="380028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2" name="Text Box 10"/>
          <p:cNvSpPr txBox="1">
            <a:spLocks noChangeArrowheads="1"/>
          </p:cNvSpPr>
          <p:nvPr/>
        </p:nvSpPr>
        <p:spPr bwMode="auto">
          <a:xfrm>
            <a:off x="5082361" y="838573"/>
            <a:ext cx="3652500" cy="320839"/>
          </a:xfrm>
          <a:prstGeom prst="rect">
            <a:avLst/>
          </a:prstGeom>
          <a:solidFill>
            <a:schemeClr val="bg1"/>
          </a:solidFill>
          <a:ln>
            <a:noFill/>
          </a:ln>
          <a:effectLst/>
          <a:extLst/>
        </p:spPr>
        <p:txBody>
          <a:bodyPr wrap="square" lIns="0" tIns="52560" rIns="0" bIns="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5pPr>
            <a:lvl6pPr marL="25146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6pPr>
            <a:lvl7pPr marL="29718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7pPr>
            <a:lvl8pPr marL="34290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8pPr>
            <a:lvl9pPr marL="38862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9pPr>
          </a:lstStyle>
          <a:p>
            <a:pPr algn="ctr">
              <a:lnSpc>
                <a:spcPct val="87000"/>
              </a:lnSpc>
              <a:buClrTx/>
              <a:buFontTx/>
              <a:buNone/>
            </a:pPr>
            <a:r>
              <a:rPr lang="en-GB" altLang="en-US" sz="2000" b="1" dirty="0" smtClean="0"/>
              <a:t>Zonal propagation of SSTAs</a:t>
            </a:r>
            <a:endParaRPr lang="en-GB" altLang="en-US" sz="2000" b="1" dirty="0"/>
          </a:p>
        </p:txBody>
      </p:sp>
      <p:sp>
        <p:nvSpPr>
          <p:cNvPr id="14" name="Text Box 12"/>
          <p:cNvSpPr txBox="1">
            <a:spLocks noChangeArrowheads="1"/>
          </p:cNvSpPr>
          <p:nvPr/>
        </p:nvSpPr>
        <p:spPr bwMode="auto">
          <a:xfrm>
            <a:off x="7210898" y="1866044"/>
            <a:ext cx="1366920" cy="789798"/>
          </a:xfrm>
          <a:prstGeom prst="rect">
            <a:avLst/>
          </a:prstGeom>
          <a:solidFill>
            <a:srgbClr val="FFFF00"/>
          </a:solidFill>
          <a:ln w="18360" cap="flat">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9000" tIns="55800" rIns="99000" bIns="55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5pPr>
            <a:lvl6pPr marL="25146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6pPr>
            <a:lvl7pPr marL="29718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7pPr>
            <a:lvl8pPr marL="34290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8pPr>
            <a:lvl9pPr marL="38862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9pPr>
          </a:lstStyle>
          <a:p>
            <a:pPr algn="ctr">
              <a:lnSpc>
                <a:spcPct val="100000"/>
              </a:lnSpc>
              <a:buClrTx/>
              <a:buFontTx/>
              <a:buNone/>
            </a:pPr>
            <a:r>
              <a:rPr lang="en-US" altLang="en-US" sz="1100" dirty="0"/>
              <a:t>Most </a:t>
            </a:r>
            <a:r>
              <a:rPr lang="en-US" altLang="en-US" sz="1100" dirty="0" smtClean="0"/>
              <a:t>models show</a:t>
            </a:r>
            <a:endParaRPr lang="en-US" altLang="en-US" sz="1100" dirty="0"/>
          </a:p>
          <a:p>
            <a:pPr algn="ctr">
              <a:lnSpc>
                <a:spcPct val="100000"/>
              </a:lnSpc>
              <a:buClrTx/>
              <a:buFontTx/>
              <a:buNone/>
            </a:pPr>
            <a:r>
              <a:rPr lang="en-US" altLang="en-US" sz="1100" b="1" dirty="0"/>
              <a:t>more eastward</a:t>
            </a:r>
          </a:p>
          <a:p>
            <a:pPr algn="ctr">
              <a:lnSpc>
                <a:spcPct val="100000"/>
              </a:lnSpc>
              <a:buClrTx/>
              <a:buFontTx/>
              <a:buNone/>
            </a:pPr>
            <a:r>
              <a:rPr lang="en-US" altLang="en-US" sz="1100" b="1" dirty="0"/>
              <a:t>propagation</a:t>
            </a:r>
          </a:p>
          <a:p>
            <a:pPr algn="ctr">
              <a:lnSpc>
                <a:spcPct val="100000"/>
              </a:lnSpc>
              <a:buClrTx/>
              <a:buFontTx/>
              <a:buNone/>
            </a:pPr>
            <a:r>
              <a:rPr lang="en-US" altLang="en-US" sz="1100" b="1" dirty="0"/>
              <a:t>in the </a:t>
            </a:r>
            <a:r>
              <a:rPr lang="en-US" altLang="en-US" sz="1100" b="1" dirty="0" smtClean="0"/>
              <a:t>future</a:t>
            </a:r>
            <a:r>
              <a:rPr lang="en-US" altLang="en-US" sz="1100" dirty="0" smtClean="0"/>
              <a:t>.</a:t>
            </a:r>
            <a:endParaRPr lang="en-US" altLang="en-US" sz="1100" dirty="0"/>
          </a:p>
        </p:txBody>
      </p:sp>
      <p:sp>
        <p:nvSpPr>
          <p:cNvPr id="15" name="Text Box 10"/>
          <p:cNvSpPr txBox="1">
            <a:spLocks noChangeArrowheads="1"/>
          </p:cNvSpPr>
          <p:nvPr/>
        </p:nvSpPr>
        <p:spPr bwMode="auto">
          <a:xfrm>
            <a:off x="5245209" y="4502607"/>
            <a:ext cx="3314063" cy="267299"/>
          </a:xfrm>
          <a:prstGeom prst="rect">
            <a:avLst/>
          </a:prstGeom>
          <a:solidFill>
            <a:schemeClr val="bg1"/>
          </a:solidFill>
          <a:ln>
            <a:noFill/>
          </a:ln>
          <a:effectLst/>
          <a:extLst/>
        </p:spPr>
        <p:txBody>
          <a:bodyPr lIns="0" tIns="52560" rIns="0" bIns="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5pPr>
            <a:lvl6pPr marL="25146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6pPr>
            <a:lvl7pPr marL="29718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7pPr>
            <a:lvl8pPr marL="34290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8pPr>
            <a:lvl9pPr marL="38862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9pPr>
          </a:lstStyle>
          <a:p>
            <a:pPr algn="ctr">
              <a:lnSpc>
                <a:spcPct val="87000"/>
              </a:lnSpc>
              <a:buClrTx/>
              <a:buFontTx/>
              <a:buNone/>
            </a:pPr>
            <a:r>
              <a:rPr lang="en-GB" altLang="en-US" sz="1600" dirty="0" err="1" smtClean="0"/>
              <a:t>Prob</a:t>
            </a:r>
            <a:r>
              <a:rPr lang="en-GB" altLang="en-US" sz="1600" baseline="-25000" dirty="0" err="1" smtClean="0"/>
              <a:t>CPEN→EPEN</a:t>
            </a:r>
            <a:r>
              <a:rPr lang="en-GB" altLang="en-US" sz="1600" dirty="0" smtClean="0"/>
              <a:t> </a:t>
            </a:r>
            <a:r>
              <a:rPr lang="en-GB" altLang="en-US" sz="1600" dirty="0"/>
              <a:t>– </a:t>
            </a:r>
            <a:r>
              <a:rPr lang="en-GB" altLang="en-US" sz="1600" dirty="0" err="1" smtClean="0"/>
              <a:t>Prob</a:t>
            </a:r>
            <a:r>
              <a:rPr lang="en-GB" altLang="en-US" sz="1600" baseline="-25000" dirty="0" err="1" smtClean="0"/>
              <a:t>EPEN→CPEN</a:t>
            </a:r>
            <a:endParaRPr lang="en-GB" altLang="en-US" sz="1600" baseline="-25000" dirty="0"/>
          </a:p>
        </p:txBody>
      </p:sp>
      <p:sp>
        <p:nvSpPr>
          <p:cNvPr id="17" name="Text Box 8"/>
          <p:cNvSpPr txBox="1">
            <a:spLocks noChangeArrowheads="1"/>
          </p:cNvSpPr>
          <p:nvPr/>
        </p:nvSpPr>
        <p:spPr bwMode="auto">
          <a:xfrm rot="16200000">
            <a:off x="5608271" y="1515628"/>
            <a:ext cx="517328" cy="32813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8360"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9000" tIns="55800" rIns="99000" bIns="55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5pPr>
            <a:lvl6pPr marL="25146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6pPr>
            <a:lvl7pPr marL="29718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7pPr>
            <a:lvl8pPr marL="34290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8pPr>
            <a:lvl9pPr marL="38862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9pPr>
          </a:lstStyle>
          <a:p>
            <a:pPr algn="ctr">
              <a:lnSpc>
                <a:spcPct val="100000"/>
              </a:lnSpc>
              <a:buClrTx/>
              <a:buFontTx/>
              <a:buNone/>
            </a:pPr>
            <a:r>
              <a:rPr lang="en-US" altLang="en-US" sz="1400" b="1" dirty="0" err="1" smtClean="0"/>
              <a:t>obs</a:t>
            </a:r>
            <a:endParaRPr lang="en-US" altLang="en-US" sz="1400" b="1" dirty="0"/>
          </a:p>
        </p:txBody>
      </p:sp>
      <p:sp>
        <p:nvSpPr>
          <p:cNvPr id="18" name="Text Box 10"/>
          <p:cNvSpPr txBox="1">
            <a:spLocks noChangeArrowheads="1"/>
          </p:cNvSpPr>
          <p:nvPr/>
        </p:nvSpPr>
        <p:spPr bwMode="auto">
          <a:xfrm>
            <a:off x="1048197" y="4530959"/>
            <a:ext cx="3314063" cy="267299"/>
          </a:xfrm>
          <a:prstGeom prst="rect">
            <a:avLst/>
          </a:prstGeom>
          <a:solidFill>
            <a:schemeClr val="bg1"/>
          </a:solidFill>
          <a:ln>
            <a:noFill/>
          </a:ln>
          <a:effectLst/>
          <a:extLst/>
        </p:spPr>
        <p:txBody>
          <a:bodyPr lIns="0" tIns="52560" rIns="0" bIns="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5pPr>
            <a:lvl6pPr marL="25146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6pPr>
            <a:lvl7pPr marL="29718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7pPr>
            <a:lvl8pPr marL="34290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8pPr>
            <a:lvl9pPr marL="38862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9pPr>
          </a:lstStyle>
          <a:p>
            <a:pPr algn="ctr">
              <a:lnSpc>
                <a:spcPct val="87000"/>
              </a:lnSpc>
              <a:buClrTx/>
              <a:buFontTx/>
              <a:buNone/>
            </a:pPr>
            <a:r>
              <a:rPr lang="en-GB" altLang="en-US" sz="1600" dirty="0" smtClean="0"/>
              <a:t>NINO3.4 SSTA </a:t>
            </a:r>
            <a:r>
              <a:rPr lang="en-GB" altLang="en-US" sz="1600" dirty="0" err="1" smtClean="0"/>
              <a:t>stddev</a:t>
            </a:r>
            <a:r>
              <a:rPr lang="en-GB" altLang="en-US" sz="1600" dirty="0" smtClean="0"/>
              <a:t> (K)</a:t>
            </a:r>
            <a:endParaRPr lang="en-GB" altLang="en-US" sz="1600" dirty="0"/>
          </a:p>
        </p:txBody>
      </p:sp>
      <p:sp>
        <p:nvSpPr>
          <p:cNvPr id="19" name="Rectangle 3"/>
          <p:cNvSpPr>
            <a:spLocks noChangeArrowheads="1"/>
          </p:cNvSpPr>
          <p:nvPr/>
        </p:nvSpPr>
        <p:spPr bwMode="auto">
          <a:xfrm>
            <a:off x="6631331" y="4051400"/>
            <a:ext cx="1179737" cy="253868"/>
          </a:xfrm>
          <a:prstGeom prst="rect">
            <a:avLst/>
          </a:prstGeom>
          <a:noFill/>
          <a:ln w="12700">
            <a:noFill/>
          </a:ln>
          <a:effectLst/>
          <a:extLst/>
        </p:spPr>
        <p:txBody>
          <a:bodyPr wrap="none" lIns="81720" tIns="40680" rIns="81720" bIns="4068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5pPr>
            <a:lvl6pPr marL="25146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6pPr>
            <a:lvl7pPr marL="29718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7pPr>
            <a:lvl8pPr marL="34290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8pPr>
            <a:lvl9pPr marL="38862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9pPr>
          </a:lstStyle>
          <a:p>
            <a:pPr algn="ctr">
              <a:lnSpc>
                <a:spcPct val="93000"/>
              </a:lnSpc>
            </a:pPr>
            <a:r>
              <a:rPr lang="en-US" altLang="en-US" sz="1200" dirty="0" smtClean="0">
                <a:solidFill>
                  <a:srgbClr val="009400"/>
                </a:solidFill>
              </a:rPr>
              <a:t>more eastward</a:t>
            </a:r>
            <a:endParaRPr lang="en-US" altLang="en-US" sz="1200" dirty="0">
              <a:solidFill>
                <a:srgbClr val="009400"/>
              </a:solidFill>
            </a:endParaRPr>
          </a:p>
        </p:txBody>
      </p:sp>
      <p:sp>
        <p:nvSpPr>
          <p:cNvPr id="20" name="Rectangle 3"/>
          <p:cNvSpPr>
            <a:spLocks noChangeArrowheads="1"/>
          </p:cNvSpPr>
          <p:nvPr/>
        </p:nvSpPr>
        <p:spPr bwMode="auto">
          <a:xfrm>
            <a:off x="5234848" y="4051400"/>
            <a:ext cx="1205386" cy="253868"/>
          </a:xfrm>
          <a:prstGeom prst="rect">
            <a:avLst/>
          </a:prstGeom>
          <a:noFill/>
          <a:ln w="12700">
            <a:noFill/>
          </a:ln>
          <a:effectLst/>
          <a:extLst/>
        </p:spPr>
        <p:txBody>
          <a:bodyPr wrap="none" lIns="81720" tIns="40680" rIns="81720" bIns="4068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5pPr>
            <a:lvl6pPr marL="25146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6pPr>
            <a:lvl7pPr marL="29718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7pPr>
            <a:lvl8pPr marL="34290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8pPr>
            <a:lvl9pPr marL="38862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9pPr>
          </a:lstStyle>
          <a:p>
            <a:pPr algn="ctr">
              <a:lnSpc>
                <a:spcPct val="93000"/>
              </a:lnSpc>
            </a:pPr>
            <a:r>
              <a:rPr lang="en-US" altLang="en-US" sz="1200" dirty="0" smtClean="0">
                <a:solidFill>
                  <a:srgbClr val="009400"/>
                </a:solidFill>
              </a:rPr>
              <a:t>more westward</a:t>
            </a:r>
            <a:endParaRPr lang="en-US" altLang="en-US" sz="1200" dirty="0">
              <a:solidFill>
                <a:srgbClr val="009400"/>
              </a:solidFill>
            </a:endParaRPr>
          </a:p>
        </p:txBody>
      </p:sp>
      <p:sp>
        <p:nvSpPr>
          <p:cNvPr id="21" name="Rectangle 3"/>
          <p:cNvSpPr>
            <a:spLocks noChangeArrowheads="1"/>
          </p:cNvSpPr>
          <p:nvPr/>
        </p:nvSpPr>
        <p:spPr bwMode="auto">
          <a:xfrm>
            <a:off x="2849162" y="4051400"/>
            <a:ext cx="591436" cy="253868"/>
          </a:xfrm>
          <a:prstGeom prst="rect">
            <a:avLst/>
          </a:prstGeom>
          <a:noFill/>
          <a:ln w="12700">
            <a:noFill/>
          </a:ln>
          <a:effectLst/>
          <a:extLst/>
        </p:spPr>
        <p:txBody>
          <a:bodyPr wrap="none" lIns="81720" tIns="40680" rIns="81720" bIns="4068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5pPr>
            <a:lvl6pPr marL="25146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6pPr>
            <a:lvl7pPr marL="29718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7pPr>
            <a:lvl8pPr marL="34290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8pPr>
            <a:lvl9pPr marL="38862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9pPr>
          </a:lstStyle>
          <a:p>
            <a:pPr algn="ctr">
              <a:lnSpc>
                <a:spcPct val="93000"/>
              </a:lnSpc>
            </a:pPr>
            <a:r>
              <a:rPr lang="en-US" altLang="en-US" sz="1200" dirty="0" smtClean="0">
                <a:solidFill>
                  <a:srgbClr val="009400"/>
                </a:solidFill>
              </a:rPr>
              <a:t>strong</a:t>
            </a:r>
            <a:endParaRPr lang="en-US" altLang="en-US" sz="1200" dirty="0">
              <a:solidFill>
                <a:srgbClr val="009400"/>
              </a:solidFill>
            </a:endParaRPr>
          </a:p>
        </p:txBody>
      </p:sp>
      <p:sp>
        <p:nvSpPr>
          <p:cNvPr id="22" name="Rectangle 3"/>
          <p:cNvSpPr>
            <a:spLocks noChangeArrowheads="1"/>
          </p:cNvSpPr>
          <p:nvPr/>
        </p:nvSpPr>
        <p:spPr bwMode="auto">
          <a:xfrm>
            <a:off x="1152656" y="4051400"/>
            <a:ext cx="522506" cy="253868"/>
          </a:xfrm>
          <a:prstGeom prst="rect">
            <a:avLst/>
          </a:prstGeom>
          <a:noFill/>
          <a:ln w="12700">
            <a:noFill/>
          </a:ln>
          <a:effectLst/>
          <a:extLst/>
        </p:spPr>
        <p:txBody>
          <a:bodyPr wrap="none" lIns="81720" tIns="40680" rIns="81720" bIns="4068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5pPr>
            <a:lvl6pPr marL="25146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6pPr>
            <a:lvl7pPr marL="29718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7pPr>
            <a:lvl8pPr marL="34290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8pPr>
            <a:lvl9pPr marL="38862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9pPr>
          </a:lstStyle>
          <a:p>
            <a:pPr algn="ctr">
              <a:lnSpc>
                <a:spcPct val="93000"/>
              </a:lnSpc>
            </a:pPr>
            <a:r>
              <a:rPr lang="en-US" altLang="en-US" sz="1200" dirty="0" smtClean="0">
                <a:solidFill>
                  <a:srgbClr val="009400"/>
                </a:solidFill>
              </a:rPr>
              <a:t>weak</a:t>
            </a:r>
            <a:endParaRPr lang="en-US" altLang="en-US" sz="1200" dirty="0">
              <a:solidFill>
                <a:srgbClr val="009400"/>
              </a:solidFill>
            </a:endParaRPr>
          </a:p>
        </p:txBody>
      </p:sp>
      <p:sp>
        <p:nvSpPr>
          <p:cNvPr id="25" name="Line 10"/>
          <p:cNvSpPr>
            <a:spLocks noChangeShapeType="1"/>
          </p:cNvSpPr>
          <p:nvPr/>
        </p:nvSpPr>
        <p:spPr bwMode="auto">
          <a:xfrm>
            <a:off x="6176200" y="3318476"/>
            <a:ext cx="655652" cy="0"/>
          </a:xfrm>
          <a:prstGeom prst="line">
            <a:avLst/>
          </a:prstGeom>
          <a:noFill/>
          <a:ln w="73080">
            <a:gradFill>
              <a:gsLst>
                <a:gs pos="8000">
                  <a:srgbClr val="F88400"/>
                </a:gs>
                <a:gs pos="72000">
                  <a:srgbClr val="008CF8"/>
                </a:gs>
              </a:gsLst>
              <a:lin ang="0" scaled="0"/>
            </a:gradFill>
            <a:round/>
            <a:headEnd type="none" w="med" len="med"/>
            <a:tailEnd type="triangle" w="med" len="med"/>
          </a:ln>
          <a:effectLst>
            <a:outerShdw dist="35921" dir="2700000" algn="ctr" rotWithShape="0">
              <a:schemeClr val="tx1"/>
            </a:outerShdw>
          </a:effectLst>
          <a:extLst>
            <a:ext uri="{909E8E84-426E-40DD-AFC4-6F175D3DCCD1}">
              <a14:hiddenFill xmlns:a14="http://schemas.microsoft.com/office/drawing/2010/main">
                <a:noFill/>
              </a14:hiddenFill>
            </a:ext>
          </a:extLst>
        </p:spPr>
        <p:txBody>
          <a:bodyPr/>
          <a:lstStyle/>
          <a:p>
            <a:endParaRPr lang="en-US"/>
          </a:p>
        </p:txBody>
      </p:sp>
      <p:sp>
        <p:nvSpPr>
          <p:cNvPr id="27" name="AutoShape 8"/>
          <p:cNvSpPr>
            <a:spLocks noChangeArrowheads="1"/>
          </p:cNvSpPr>
          <p:nvPr/>
        </p:nvSpPr>
        <p:spPr bwMode="auto">
          <a:xfrm>
            <a:off x="4572000" y="1117859"/>
            <a:ext cx="623776" cy="3215761"/>
          </a:xfrm>
          <a:prstGeom prst="roundRect">
            <a:avLst>
              <a:gd name="adj" fmla="val 560"/>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8" name="Text Box 8"/>
          <p:cNvSpPr txBox="1">
            <a:spLocks noChangeArrowheads="1"/>
          </p:cNvSpPr>
          <p:nvPr/>
        </p:nvSpPr>
        <p:spPr bwMode="auto">
          <a:xfrm rot="16200000">
            <a:off x="39848" y="2554046"/>
            <a:ext cx="757779" cy="35891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8360"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9000" tIns="55800" rIns="99000" bIns="55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5pPr>
            <a:lvl6pPr marL="25146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6pPr>
            <a:lvl7pPr marL="29718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7pPr>
            <a:lvl8pPr marL="34290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8pPr>
            <a:lvl9pPr marL="38862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9pPr>
          </a:lstStyle>
          <a:p>
            <a:pPr algn="ctr">
              <a:lnSpc>
                <a:spcPct val="100000"/>
              </a:lnSpc>
              <a:buClrTx/>
              <a:buFontTx/>
              <a:buNone/>
            </a:pPr>
            <a:r>
              <a:rPr lang="en-US" altLang="en-US" sz="1600" dirty="0" smtClean="0"/>
              <a:t>Model</a:t>
            </a:r>
            <a:endParaRPr lang="en-US" altLang="en-US" sz="1600" dirty="0"/>
          </a:p>
        </p:txBody>
      </p:sp>
      <p:sp>
        <p:nvSpPr>
          <p:cNvPr id="29" name="AutoShape 8"/>
          <p:cNvSpPr>
            <a:spLocks noChangeArrowheads="1"/>
          </p:cNvSpPr>
          <p:nvPr/>
        </p:nvSpPr>
        <p:spPr bwMode="auto">
          <a:xfrm>
            <a:off x="576929" y="4180633"/>
            <a:ext cx="408880" cy="221250"/>
          </a:xfrm>
          <a:prstGeom prst="roundRect">
            <a:avLst>
              <a:gd name="adj" fmla="val 560"/>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30" name="AutoShape 8"/>
          <p:cNvSpPr>
            <a:spLocks noChangeArrowheads="1"/>
          </p:cNvSpPr>
          <p:nvPr/>
        </p:nvSpPr>
        <p:spPr bwMode="auto">
          <a:xfrm>
            <a:off x="397473" y="1157252"/>
            <a:ext cx="589984" cy="221250"/>
          </a:xfrm>
          <a:prstGeom prst="roundRect">
            <a:avLst>
              <a:gd name="adj" fmla="val 560"/>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Tree>
    <p:extLst>
      <p:ext uri="{BB962C8B-B14F-4D97-AF65-F5344CB8AC3E}">
        <p14:creationId xmlns:p14="http://schemas.microsoft.com/office/powerpoint/2010/main" val="1840138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2" grpId="0" animBg="1"/>
      <p:bldP spid="14" grpId="0" animBg="1"/>
      <p:bldP spid="15" grpId="0" animBg="1"/>
      <p:bldP spid="17" grpId="0"/>
      <p:bldP spid="19" grpId="0"/>
      <p:bldP spid="20" grpId="0"/>
      <p:bldP spid="2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1"/>
            <a:ext cx="9144000" cy="686225"/>
          </a:xfrm>
        </p:spPr>
        <p:txBody>
          <a:bodyPr>
            <a:normAutofit/>
          </a:bodyPr>
          <a:lstStyle/>
          <a:p>
            <a:r>
              <a:rPr lang="en-US" sz="3200" dirty="0"/>
              <a:t>Emergent constraints </a:t>
            </a:r>
            <a:r>
              <a:rPr lang="en-US" sz="3200" dirty="0" smtClean="0"/>
              <a:t>for </a:t>
            </a:r>
            <a:r>
              <a:rPr lang="en-US" sz="3200" dirty="0"/>
              <a:t>future </a:t>
            </a:r>
            <a:r>
              <a:rPr lang="en-US" sz="3200" dirty="0" smtClean="0"/>
              <a:t>ENSO extremes</a:t>
            </a:r>
            <a:endParaRPr lang="en-US" sz="3200" dirty="0"/>
          </a:p>
        </p:txBody>
      </p:sp>
      <p:pic>
        <p:nvPicPr>
          <p:cNvPr id="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954" y="731025"/>
            <a:ext cx="5846426" cy="185257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158" y="2791742"/>
            <a:ext cx="5908517" cy="347393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 name="Text Box 3"/>
          <p:cNvSpPr txBox="1">
            <a:spLocks noChangeArrowheads="1"/>
          </p:cNvSpPr>
          <p:nvPr/>
        </p:nvSpPr>
        <p:spPr bwMode="auto">
          <a:xfrm>
            <a:off x="6170317" y="820178"/>
            <a:ext cx="2782813" cy="1039937"/>
          </a:xfrm>
          <a:prstGeom prst="rect">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0" tIns="0" rIns="0" bIns="0" anchor="ctr">
            <a:no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5pPr>
            <a:lvl6pPr marL="25146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6pPr>
            <a:lvl7pPr marL="29718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7pPr>
            <a:lvl8pPr marL="34290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8pPr>
            <a:lvl9pPr marL="38862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9pPr>
          </a:lstStyle>
          <a:p>
            <a:pPr algn="ctr">
              <a:lnSpc>
                <a:spcPct val="93000"/>
              </a:lnSpc>
              <a:buClrTx/>
              <a:buFontTx/>
              <a:buNone/>
            </a:pPr>
            <a:r>
              <a:rPr lang="en-GB" altLang="en-US" sz="1600" dirty="0" smtClean="0"/>
              <a:t>Models project a wide range of changes in </a:t>
            </a:r>
            <a:r>
              <a:rPr lang="en-GB" altLang="en-US" sz="1600" b="1" dirty="0" smtClean="0"/>
              <a:t>El Niño rainfall extremes</a:t>
            </a:r>
            <a:r>
              <a:rPr lang="en-GB" altLang="en-US" sz="1600" dirty="0" smtClean="0"/>
              <a:t>: some </a:t>
            </a:r>
            <a:r>
              <a:rPr lang="en-GB" altLang="en-US" sz="1600" b="1" dirty="0" smtClean="0">
                <a:solidFill>
                  <a:srgbClr val="FF0000"/>
                </a:solidFill>
              </a:rPr>
              <a:t>strongly increase</a:t>
            </a:r>
            <a:r>
              <a:rPr lang="en-GB" altLang="en-US" sz="1600" dirty="0" smtClean="0"/>
              <a:t>, others </a:t>
            </a:r>
            <a:r>
              <a:rPr lang="en-GB" altLang="en-US" sz="1600" b="1" dirty="0" smtClean="0">
                <a:solidFill>
                  <a:srgbClr val="0000FF"/>
                </a:solidFill>
              </a:rPr>
              <a:t>decrease</a:t>
            </a:r>
            <a:r>
              <a:rPr lang="en-GB" altLang="en-US" sz="1600" dirty="0" smtClean="0"/>
              <a:t>.</a:t>
            </a:r>
            <a:endParaRPr lang="en-GB" altLang="en-US" sz="1600" dirty="0"/>
          </a:p>
        </p:txBody>
      </p:sp>
      <p:sp>
        <p:nvSpPr>
          <p:cNvPr id="9" name="Text Box 3"/>
          <p:cNvSpPr txBox="1">
            <a:spLocks noChangeArrowheads="1"/>
          </p:cNvSpPr>
          <p:nvPr/>
        </p:nvSpPr>
        <p:spPr bwMode="auto">
          <a:xfrm>
            <a:off x="6170317" y="2106069"/>
            <a:ext cx="2782813" cy="1657018"/>
          </a:xfrm>
          <a:prstGeom prst="rect">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0" tIns="0" rIns="0" bIns="0" anchor="ctr">
            <a:no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5pPr>
            <a:lvl6pPr marL="25146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6pPr>
            <a:lvl7pPr marL="29718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7pPr>
            <a:lvl8pPr marL="34290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8pPr>
            <a:lvl9pPr marL="38862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9pPr>
          </a:lstStyle>
          <a:p>
            <a:pPr algn="ctr">
              <a:lnSpc>
                <a:spcPct val="93000"/>
              </a:lnSpc>
              <a:buClrTx/>
              <a:buFontTx/>
              <a:buNone/>
            </a:pPr>
            <a:r>
              <a:rPr lang="en-GB" altLang="en-US" sz="1600" b="1" dirty="0" smtClean="0">
                <a:solidFill>
                  <a:srgbClr val="FF0000"/>
                </a:solidFill>
              </a:rPr>
              <a:t>“Increasers”</a:t>
            </a:r>
            <a:r>
              <a:rPr lang="en-GB" altLang="en-US" sz="1600" dirty="0" smtClean="0"/>
              <a:t> start with common biases: </a:t>
            </a:r>
            <a:r>
              <a:rPr lang="en-GB" altLang="en-US" sz="1600" b="1" dirty="0" smtClean="0">
                <a:solidFill>
                  <a:srgbClr val="0000FF"/>
                </a:solidFill>
              </a:rPr>
              <a:t>cooler</a:t>
            </a:r>
            <a:r>
              <a:rPr lang="en-GB" altLang="en-US" sz="1600" dirty="0" smtClean="0"/>
              <a:t> &amp; </a:t>
            </a:r>
            <a:r>
              <a:rPr lang="en-GB" altLang="en-US" sz="1600" b="1" dirty="0" smtClean="0">
                <a:solidFill>
                  <a:schemeClr val="accent4"/>
                </a:solidFill>
              </a:rPr>
              <a:t>drier </a:t>
            </a:r>
            <a:r>
              <a:rPr lang="en-GB" altLang="en-US" sz="1600" dirty="0" smtClean="0"/>
              <a:t>cold tongue, </a:t>
            </a:r>
            <a:r>
              <a:rPr lang="en-GB" altLang="en-US" sz="1600" b="1" dirty="0" smtClean="0">
                <a:solidFill>
                  <a:srgbClr val="009400"/>
                </a:solidFill>
              </a:rPr>
              <a:t>weaker ENSO</a:t>
            </a:r>
            <a:r>
              <a:rPr lang="en-GB" altLang="en-US" sz="1600" dirty="0" smtClean="0"/>
              <a:t>, and </a:t>
            </a:r>
            <a:r>
              <a:rPr lang="en-GB" altLang="en-US" sz="1600" b="1" dirty="0" smtClean="0">
                <a:solidFill>
                  <a:srgbClr val="FF0000"/>
                </a:solidFill>
              </a:rPr>
              <a:t>weaker heat flux damping</a:t>
            </a:r>
            <a:r>
              <a:rPr lang="en-GB" altLang="en-US" sz="1600" dirty="0" smtClean="0"/>
              <a:t> of SST changes.</a:t>
            </a:r>
          </a:p>
          <a:p>
            <a:pPr algn="ctr">
              <a:lnSpc>
                <a:spcPct val="93000"/>
              </a:lnSpc>
              <a:buClrTx/>
              <a:buFontTx/>
              <a:buNone/>
            </a:pPr>
            <a:r>
              <a:rPr lang="en-GB" altLang="en-US" sz="1600" dirty="0" smtClean="0"/>
              <a:t>→ More room to amplify</a:t>
            </a:r>
          </a:p>
          <a:p>
            <a:pPr algn="ctr">
              <a:lnSpc>
                <a:spcPct val="93000"/>
              </a:lnSpc>
              <a:buClrTx/>
              <a:buFontTx/>
              <a:buNone/>
            </a:pPr>
            <a:r>
              <a:rPr lang="en-GB" altLang="en-US" sz="1600" dirty="0" smtClean="0"/>
              <a:t>ENSO extremes.</a:t>
            </a:r>
            <a:endParaRPr lang="en-GB" altLang="en-US" sz="1600" dirty="0"/>
          </a:p>
        </p:txBody>
      </p:sp>
      <p:sp>
        <p:nvSpPr>
          <p:cNvPr id="10" name="Text Box 3"/>
          <p:cNvSpPr txBox="1">
            <a:spLocks noChangeArrowheads="1"/>
          </p:cNvSpPr>
          <p:nvPr/>
        </p:nvSpPr>
        <p:spPr bwMode="auto">
          <a:xfrm>
            <a:off x="6170316" y="4009041"/>
            <a:ext cx="2782813" cy="969271"/>
          </a:xfrm>
          <a:prstGeom prst="rect">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0" tIns="0" rIns="0" bIns="0" anchor="ctr">
            <a:no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5pPr>
            <a:lvl6pPr marL="25146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6pPr>
            <a:lvl7pPr marL="29718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7pPr>
            <a:lvl8pPr marL="34290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8pPr>
            <a:lvl9pPr marL="38862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9pPr>
          </a:lstStyle>
          <a:p>
            <a:pPr algn="ctr">
              <a:lnSpc>
                <a:spcPct val="93000"/>
              </a:lnSpc>
              <a:buClrTx/>
              <a:buFontTx/>
              <a:buNone/>
            </a:pPr>
            <a:r>
              <a:rPr lang="en-GB" altLang="en-US" sz="1600" dirty="0" smtClean="0"/>
              <a:t>Increasers also project </a:t>
            </a:r>
            <a:r>
              <a:rPr lang="en-GB" altLang="en-US" sz="1600" b="1" dirty="0" smtClean="0"/>
              <a:t>more future warming, wetting, and ENSO SSTA amplification</a:t>
            </a:r>
            <a:r>
              <a:rPr lang="en-GB" altLang="en-US" sz="1600" dirty="0" smtClean="0"/>
              <a:t> in the cold tongue.</a:t>
            </a:r>
            <a:endParaRPr lang="en-GB" altLang="en-US" sz="1600" dirty="0"/>
          </a:p>
        </p:txBody>
      </p:sp>
      <p:sp>
        <p:nvSpPr>
          <p:cNvPr id="11" name="Oval 10"/>
          <p:cNvSpPr/>
          <p:nvPr/>
        </p:nvSpPr>
        <p:spPr>
          <a:xfrm>
            <a:off x="1189973" y="3014342"/>
            <a:ext cx="1283917" cy="468230"/>
          </a:xfrm>
          <a:prstGeom prst="ellipse">
            <a:avLst/>
          </a:prstGeom>
          <a:no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FF"/>
              </a:solidFill>
            </a:endParaRPr>
          </a:p>
        </p:txBody>
      </p:sp>
      <p:sp>
        <p:nvSpPr>
          <p:cNvPr id="12" name="Oval 11"/>
          <p:cNvSpPr/>
          <p:nvPr/>
        </p:nvSpPr>
        <p:spPr>
          <a:xfrm>
            <a:off x="1189973" y="3847322"/>
            <a:ext cx="1283917" cy="468230"/>
          </a:xfrm>
          <a:prstGeom prst="ellipse">
            <a:avLst/>
          </a:prstGeom>
          <a:no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Oval 12"/>
          <p:cNvSpPr/>
          <p:nvPr/>
        </p:nvSpPr>
        <p:spPr>
          <a:xfrm>
            <a:off x="1189973" y="4717881"/>
            <a:ext cx="1283917" cy="468230"/>
          </a:xfrm>
          <a:prstGeom prst="ellipse">
            <a:avLst/>
          </a:prstGeom>
          <a:noFill/>
          <a:ln w="38100">
            <a:solidFill>
              <a:srgbClr val="0094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 name="Oval 14"/>
          <p:cNvSpPr/>
          <p:nvPr/>
        </p:nvSpPr>
        <p:spPr>
          <a:xfrm>
            <a:off x="1189973" y="5591387"/>
            <a:ext cx="1283917" cy="46823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Oval 15"/>
          <p:cNvSpPr/>
          <p:nvPr/>
        </p:nvSpPr>
        <p:spPr>
          <a:xfrm>
            <a:off x="3995804" y="3014342"/>
            <a:ext cx="1283917" cy="468230"/>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FF"/>
              </a:solidFill>
            </a:endParaRPr>
          </a:p>
        </p:txBody>
      </p:sp>
      <p:sp>
        <p:nvSpPr>
          <p:cNvPr id="17" name="Oval 16"/>
          <p:cNvSpPr/>
          <p:nvPr/>
        </p:nvSpPr>
        <p:spPr>
          <a:xfrm>
            <a:off x="3995804" y="3847322"/>
            <a:ext cx="1283917" cy="468230"/>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FF"/>
              </a:solidFill>
            </a:endParaRPr>
          </a:p>
        </p:txBody>
      </p:sp>
      <p:sp>
        <p:nvSpPr>
          <p:cNvPr id="18" name="Oval 17"/>
          <p:cNvSpPr/>
          <p:nvPr/>
        </p:nvSpPr>
        <p:spPr>
          <a:xfrm>
            <a:off x="3995804" y="4717881"/>
            <a:ext cx="1283917" cy="468230"/>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FF"/>
              </a:solidFill>
            </a:endParaRPr>
          </a:p>
        </p:txBody>
      </p:sp>
      <p:sp>
        <p:nvSpPr>
          <p:cNvPr id="19" name="Text Box 3"/>
          <p:cNvSpPr txBox="1">
            <a:spLocks noChangeArrowheads="1"/>
          </p:cNvSpPr>
          <p:nvPr/>
        </p:nvSpPr>
        <p:spPr bwMode="auto">
          <a:xfrm>
            <a:off x="6170316" y="5224265"/>
            <a:ext cx="2782813" cy="964139"/>
          </a:xfrm>
          <a:prstGeom prst="rect">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0" tIns="0" rIns="0" bIns="0" anchor="ctr">
            <a:no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5pPr>
            <a:lvl6pPr marL="25146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6pPr>
            <a:lvl7pPr marL="29718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7pPr>
            <a:lvl8pPr marL="34290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8pPr>
            <a:lvl9pPr marL="38862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9pPr>
          </a:lstStyle>
          <a:p>
            <a:pPr algn="ctr">
              <a:lnSpc>
                <a:spcPct val="93000"/>
              </a:lnSpc>
              <a:buClrTx/>
              <a:buFontTx/>
              <a:buNone/>
            </a:pPr>
            <a:r>
              <a:rPr lang="en-GB" altLang="en-US" sz="1600" dirty="0" smtClean="0"/>
              <a:t>Can use these </a:t>
            </a:r>
            <a:r>
              <a:rPr lang="en-GB" altLang="en-US" sz="1600" b="1" dirty="0" smtClean="0"/>
              <a:t>emergent constraints</a:t>
            </a:r>
            <a:r>
              <a:rPr lang="en-GB" altLang="en-US" sz="1600" dirty="0" smtClean="0"/>
              <a:t> to leverage</a:t>
            </a:r>
          </a:p>
          <a:p>
            <a:pPr algn="ctr">
              <a:lnSpc>
                <a:spcPct val="93000"/>
              </a:lnSpc>
              <a:buClrTx/>
              <a:buFontTx/>
              <a:buNone/>
            </a:pPr>
            <a:r>
              <a:rPr lang="en-GB" altLang="en-US" sz="1600" dirty="0" smtClean="0"/>
              <a:t>model diversity and inform future projections.</a:t>
            </a:r>
            <a:endParaRPr lang="en-GB" altLang="en-US" sz="1600" dirty="0"/>
          </a:p>
        </p:txBody>
      </p:sp>
      <p:sp>
        <p:nvSpPr>
          <p:cNvPr id="21" name="AutoShape 8"/>
          <p:cNvSpPr>
            <a:spLocks noChangeArrowheads="1"/>
          </p:cNvSpPr>
          <p:nvPr/>
        </p:nvSpPr>
        <p:spPr bwMode="auto">
          <a:xfrm>
            <a:off x="3087667" y="5338647"/>
            <a:ext cx="2893511" cy="987334"/>
          </a:xfrm>
          <a:prstGeom prst="roundRect">
            <a:avLst>
              <a:gd name="adj" fmla="val 560"/>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8" name="Rectangle 4"/>
          <p:cNvSpPr>
            <a:spLocks noChangeArrowheads="1"/>
          </p:cNvSpPr>
          <p:nvPr/>
        </p:nvSpPr>
        <p:spPr bwMode="auto">
          <a:xfrm>
            <a:off x="3413867" y="5923728"/>
            <a:ext cx="2316267" cy="29682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1720" tIns="40680" rIns="81720" bIns="4068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5pPr>
            <a:lvl6pPr marL="25146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6pPr>
            <a:lvl7pPr marL="29718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7pPr>
            <a:lvl8pPr marL="34290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8pPr>
            <a:lvl9pPr marL="38862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9pPr>
          </a:lstStyle>
          <a:p>
            <a:pPr algn="ctr">
              <a:lnSpc>
                <a:spcPct val="93000"/>
              </a:lnSpc>
            </a:pPr>
            <a:r>
              <a:rPr lang="en-US" altLang="en-US" sz="1500" i="1" dirty="0" smtClean="0">
                <a:solidFill>
                  <a:srgbClr val="808080"/>
                </a:solidFill>
              </a:rPr>
              <a:t>Stevenson et al. (in prep)</a:t>
            </a:r>
            <a:endParaRPr lang="en-US" altLang="en-US" sz="1500" i="1" dirty="0">
              <a:solidFill>
                <a:srgbClr val="808080"/>
              </a:solidFill>
            </a:endParaRPr>
          </a:p>
        </p:txBody>
      </p:sp>
      <p:sp>
        <p:nvSpPr>
          <p:cNvPr id="22" name="AutoShape 8"/>
          <p:cNvSpPr>
            <a:spLocks noChangeArrowheads="1"/>
          </p:cNvSpPr>
          <p:nvPr/>
        </p:nvSpPr>
        <p:spPr bwMode="auto">
          <a:xfrm>
            <a:off x="49881" y="886047"/>
            <a:ext cx="191124" cy="850604"/>
          </a:xfrm>
          <a:prstGeom prst="roundRect">
            <a:avLst>
              <a:gd name="adj" fmla="val 560"/>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3" name="Text Box 10"/>
          <p:cNvSpPr txBox="1">
            <a:spLocks noChangeArrowheads="1"/>
          </p:cNvSpPr>
          <p:nvPr/>
        </p:nvSpPr>
        <p:spPr bwMode="auto">
          <a:xfrm>
            <a:off x="452327" y="738007"/>
            <a:ext cx="5431053" cy="186956"/>
          </a:xfrm>
          <a:prstGeom prst="rect">
            <a:avLst/>
          </a:prstGeom>
          <a:solidFill>
            <a:schemeClr val="bg1"/>
          </a:solidFill>
          <a:ln>
            <a:noFill/>
          </a:ln>
          <a:effectLst/>
          <a:extLst/>
        </p:spPr>
        <p:txBody>
          <a:bodyPr wrap="square" lIns="0" tIns="52560" rIns="0" bIns="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5pPr>
            <a:lvl6pPr marL="25146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6pPr>
            <a:lvl7pPr marL="29718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7pPr>
            <a:lvl8pPr marL="34290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8pPr>
            <a:lvl9pPr marL="38862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9pPr>
          </a:lstStyle>
          <a:p>
            <a:pPr algn="ctr">
              <a:lnSpc>
                <a:spcPct val="87000"/>
              </a:lnSpc>
              <a:buClrTx/>
              <a:buFontTx/>
              <a:buNone/>
            </a:pPr>
            <a:r>
              <a:rPr lang="en-GB" altLang="en-US" sz="1000" b="1" dirty="0" smtClean="0"/>
              <a:t>Change in likelihood of extreme wet El Niño</a:t>
            </a:r>
            <a:r>
              <a:rPr lang="en-GB" altLang="en-US" sz="1000" dirty="0" smtClean="0"/>
              <a:t> in NINO3 (CMIP5, 2006-2100 minus 1950-2005)</a:t>
            </a:r>
            <a:endParaRPr lang="en-GB" altLang="en-US" sz="1000" dirty="0"/>
          </a:p>
        </p:txBody>
      </p:sp>
      <p:sp>
        <p:nvSpPr>
          <p:cNvPr id="24" name="Text Box 10"/>
          <p:cNvSpPr txBox="1">
            <a:spLocks noChangeArrowheads="1"/>
          </p:cNvSpPr>
          <p:nvPr/>
        </p:nvSpPr>
        <p:spPr bwMode="auto">
          <a:xfrm>
            <a:off x="709975" y="2576515"/>
            <a:ext cx="1683474" cy="186956"/>
          </a:xfrm>
          <a:prstGeom prst="rect">
            <a:avLst/>
          </a:prstGeom>
          <a:solidFill>
            <a:srgbClr val="FFFF00"/>
          </a:solidFill>
          <a:ln w="12700">
            <a:solidFill>
              <a:schemeClr val="tx1"/>
            </a:solidFill>
          </a:ln>
          <a:effectLst/>
          <a:extLst/>
        </p:spPr>
        <p:txBody>
          <a:bodyPr wrap="none" lIns="91440" tIns="52560" rIns="91440" bIns="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5pPr>
            <a:lvl6pPr marL="25146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6pPr>
            <a:lvl7pPr marL="29718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7pPr>
            <a:lvl8pPr marL="34290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8pPr>
            <a:lvl9pPr marL="38862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9pPr>
          </a:lstStyle>
          <a:p>
            <a:pPr algn="ctr">
              <a:lnSpc>
                <a:spcPct val="87000"/>
              </a:lnSpc>
              <a:buClrTx/>
              <a:buFontTx/>
              <a:buNone/>
            </a:pPr>
            <a:r>
              <a:rPr lang="en-GB" altLang="en-US" sz="1000" b="1" dirty="0" smtClean="0"/>
              <a:t>Different model biases…</a:t>
            </a:r>
            <a:endParaRPr lang="en-GB" altLang="en-US" sz="1000" dirty="0"/>
          </a:p>
        </p:txBody>
      </p:sp>
      <p:sp>
        <p:nvSpPr>
          <p:cNvPr id="25" name="Text Box 10"/>
          <p:cNvSpPr txBox="1">
            <a:spLocks noChangeArrowheads="1"/>
          </p:cNvSpPr>
          <p:nvPr/>
        </p:nvSpPr>
        <p:spPr bwMode="auto">
          <a:xfrm>
            <a:off x="3195618" y="2576515"/>
            <a:ext cx="2138727" cy="186956"/>
          </a:xfrm>
          <a:prstGeom prst="rect">
            <a:avLst/>
          </a:prstGeom>
          <a:solidFill>
            <a:srgbClr val="FFFF00"/>
          </a:solidFill>
          <a:ln w="12700">
            <a:solidFill>
              <a:schemeClr val="tx1"/>
            </a:solidFill>
          </a:ln>
          <a:effectLst/>
          <a:extLst/>
        </p:spPr>
        <p:txBody>
          <a:bodyPr wrap="none" lIns="91440" tIns="52560" rIns="91440" bIns="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5pPr>
            <a:lvl6pPr marL="25146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6pPr>
            <a:lvl7pPr marL="29718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7pPr>
            <a:lvl8pPr marL="34290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8pPr>
            <a:lvl9pPr marL="38862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9pPr>
          </a:lstStyle>
          <a:p>
            <a:pPr algn="ctr">
              <a:lnSpc>
                <a:spcPct val="87000"/>
              </a:lnSpc>
              <a:buClrTx/>
              <a:buFontTx/>
              <a:buNone/>
            </a:pPr>
            <a:r>
              <a:rPr lang="en-GB" altLang="en-US" sz="1000" b="1" dirty="0" smtClean="0"/>
              <a:t>…yield different future changes.</a:t>
            </a:r>
            <a:endParaRPr lang="en-GB" altLang="en-US" sz="1000" dirty="0"/>
          </a:p>
        </p:txBody>
      </p:sp>
      <p:sp>
        <p:nvSpPr>
          <p:cNvPr id="26" name="Text Box 10"/>
          <p:cNvSpPr txBox="1">
            <a:spLocks noChangeArrowheads="1"/>
          </p:cNvSpPr>
          <p:nvPr/>
        </p:nvSpPr>
        <p:spPr bwMode="auto">
          <a:xfrm>
            <a:off x="1760715" y="3135702"/>
            <a:ext cx="532518" cy="186956"/>
          </a:xfrm>
          <a:prstGeom prst="rect">
            <a:avLst/>
          </a:prstGeom>
          <a:noFill/>
          <a:ln w="12700">
            <a:noFill/>
          </a:ln>
          <a:effectLst/>
          <a:extLst/>
        </p:spPr>
        <p:txBody>
          <a:bodyPr wrap="none" lIns="91440" tIns="52560" rIns="91440" bIns="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5pPr>
            <a:lvl6pPr marL="25146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6pPr>
            <a:lvl7pPr marL="29718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7pPr>
            <a:lvl8pPr marL="34290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8pPr>
            <a:lvl9pPr marL="38862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9pPr>
          </a:lstStyle>
          <a:p>
            <a:pPr algn="ctr">
              <a:lnSpc>
                <a:spcPct val="87000"/>
              </a:lnSpc>
              <a:buClrTx/>
              <a:buFontTx/>
              <a:buNone/>
            </a:pPr>
            <a:r>
              <a:rPr lang="en-GB" altLang="en-US" sz="1000" dirty="0" smtClean="0"/>
              <a:t>cooler</a:t>
            </a:r>
            <a:endParaRPr lang="en-GB" altLang="en-US" sz="1000" dirty="0"/>
          </a:p>
        </p:txBody>
      </p:sp>
      <p:sp>
        <p:nvSpPr>
          <p:cNvPr id="27" name="Text Box 10"/>
          <p:cNvSpPr txBox="1">
            <a:spLocks noChangeArrowheads="1"/>
          </p:cNvSpPr>
          <p:nvPr/>
        </p:nvSpPr>
        <p:spPr bwMode="auto">
          <a:xfrm>
            <a:off x="1558305" y="3977759"/>
            <a:ext cx="441146" cy="186956"/>
          </a:xfrm>
          <a:prstGeom prst="rect">
            <a:avLst/>
          </a:prstGeom>
          <a:noFill/>
          <a:ln w="12700">
            <a:noFill/>
          </a:ln>
          <a:effectLst/>
          <a:extLst/>
        </p:spPr>
        <p:txBody>
          <a:bodyPr wrap="none" lIns="91440" tIns="52560" rIns="91440" bIns="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5pPr>
            <a:lvl6pPr marL="25146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6pPr>
            <a:lvl7pPr marL="29718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7pPr>
            <a:lvl8pPr marL="34290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8pPr>
            <a:lvl9pPr marL="38862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9pPr>
          </a:lstStyle>
          <a:p>
            <a:pPr algn="ctr">
              <a:lnSpc>
                <a:spcPct val="87000"/>
              </a:lnSpc>
              <a:buClrTx/>
              <a:buFontTx/>
              <a:buNone/>
            </a:pPr>
            <a:r>
              <a:rPr lang="en-GB" altLang="en-US" sz="1000" dirty="0" smtClean="0"/>
              <a:t>drier</a:t>
            </a:r>
            <a:endParaRPr lang="en-GB" altLang="en-US" sz="1000" dirty="0"/>
          </a:p>
        </p:txBody>
      </p:sp>
      <p:sp>
        <p:nvSpPr>
          <p:cNvPr id="28" name="Text Box 10"/>
          <p:cNvSpPr txBox="1">
            <a:spLocks noChangeArrowheads="1"/>
          </p:cNvSpPr>
          <p:nvPr/>
        </p:nvSpPr>
        <p:spPr bwMode="auto">
          <a:xfrm>
            <a:off x="1531084" y="4794586"/>
            <a:ext cx="615874" cy="320839"/>
          </a:xfrm>
          <a:prstGeom prst="rect">
            <a:avLst/>
          </a:prstGeom>
          <a:noFill/>
          <a:ln w="12700">
            <a:noFill/>
          </a:ln>
          <a:effectLst/>
          <a:extLst/>
        </p:spPr>
        <p:txBody>
          <a:bodyPr wrap="none" lIns="91440" tIns="52560" rIns="91440" bIns="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5pPr>
            <a:lvl6pPr marL="25146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6pPr>
            <a:lvl7pPr marL="29718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7pPr>
            <a:lvl8pPr marL="34290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8pPr>
            <a:lvl9pPr marL="38862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9pPr>
          </a:lstStyle>
          <a:p>
            <a:pPr algn="ctr">
              <a:lnSpc>
                <a:spcPct val="87000"/>
              </a:lnSpc>
              <a:buClrTx/>
              <a:buFontTx/>
              <a:buNone/>
            </a:pPr>
            <a:r>
              <a:rPr lang="en-GB" altLang="en-US" sz="1000" dirty="0" smtClean="0"/>
              <a:t>weaker</a:t>
            </a:r>
          </a:p>
          <a:p>
            <a:pPr algn="ctr">
              <a:lnSpc>
                <a:spcPct val="87000"/>
              </a:lnSpc>
              <a:buClrTx/>
              <a:buFontTx/>
              <a:buNone/>
            </a:pPr>
            <a:r>
              <a:rPr lang="en-GB" altLang="en-US" sz="1000" dirty="0" smtClean="0"/>
              <a:t>SSTAs</a:t>
            </a:r>
            <a:endParaRPr lang="en-GB" altLang="en-US" sz="1000" dirty="0"/>
          </a:p>
        </p:txBody>
      </p:sp>
      <p:sp>
        <p:nvSpPr>
          <p:cNvPr id="29" name="Text Box 10"/>
          <p:cNvSpPr txBox="1">
            <a:spLocks noChangeArrowheads="1"/>
          </p:cNvSpPr>
          <p:nvPr/>
        </p:nvSpPr>
        <p:spPr bwMode="auto">
          <a:xfrm>
            <a:off x="1154132" y="5673957"/>
            <a:ext cx="1305164" cy="320839"/>
          </a:xfrm>
          <a:prstGeom prst="rect">
            <a:avLst/>
          </a:prstGeom>
          <a:noFill/>
          <a:ln w="12700">
            <a:noFill/>
          </a:ln>
          <a:effectLst/>
          <a:extLst/>
        </p:spPr>
        <p:txBody>
          <a:bodyPr wrap="none" lIns="91440" tIns="52560" rIns="91440" bIns="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5pPr>
            <a:lvl6pPr marL="25146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6pPr>
            <a:lvl7pPr marL="29718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7pPr>
            <a:lvl8pPr marL="34290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8pPr>
            <a:lvl9pPr marL="38862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9pPr>
          </a:lstStyle>
          <a:p>
            <a:pPr algn="ctr">
              <a:lnSpc>
                <a:spcPct val="87000"/>
              </a:lnSpc>
              <a:buClrTx/>
              <a:buFontTx/>
              <a:buNone/>
            </a:pPr>
            <a:r>
              <a:rPr lang="en-GB" altLang="en-US" sz="1000" dirty="0" smtClean="0"/>
              <a:t>less SSTA damping</a:t>
            </a:r>
          </a:p>
          <a:p>
            <a:pPr algn="ctr">
              <a:lnSpc>
                <a:spcPct val="87000"/>
              </a:lnSpc>
              <a:buClrTx/>
              <a:buFontTx/>
              <a:buNone/>
            </a:pPr>
            <a:r>
              <a:rPr lang="en-GB" altLang="en-US" sz="1000" dirty="0" smtClean="0"/>
              <a:t>from cloud shading</a:t>
            </a:r>
            <a:endParaRPr lang="en-GB" altLang="en-US" sz="1000" dirty="0"/>
          </a:p>
        </p:txBody>
      </p:sp>
      <p:sp>
        <p:nvSpPr>
          <p:cNvPr id="30" name="Text Box 10"/>
          <p:cNvSpPr txBox="1">
            <a:spLocks noChangeArrowheads="1"/>
          </p:cNvSpPr>
          <p:nvPr/>
        </p:nvSpPr>
        <p:spPr bwMode="auto">
          <a:xfrm>
            <a:off x="4161264" y="3135362"/>
            <a:ext cx="995786" cy="186956"/>
          </a:xfrm>
          <a:prstGeom prst="rect">
            <a:avLst/>
          </a:prstGeom>
          <a:noFill/>
          <a:ln w="12700">
            <a:noFill/>
          </a:ln>
          <a:effectLst/>
          <a:extLst/>
        </p:spPr>
        <p:txBody>
          <a:bodyPr wrap="none" lIns="91440" tIns="52560" rIns="91440" bIns="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5pPr>
            <a:lvl6pPr marL="25146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6pPr>
            <a:lvl7pPr marL="29718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7pPr>
            <a:lvl8pPr marL="34290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8pPr>
            <a:lvl9pPr marL="38862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9pPr>
          </a:lstStyle>
          <a:p>
            <a:pPr algn="ctr">
              <a:lnSpc>
                <a:spcPct val="87000"/>
              </a:lnSpc>
              <a:buClrTx/>
              <a:buFontTx/>
              <a:buNone/>
            </a:pPr>
            <a:r>
              <a:rPr lang="en-GB" altLang="en-US" sz="1000" dirty="0" smtClean="0"/>
              <a:t>more warming</a:t>
            </a:r>
            <a:endParaRPr lang="en-GB" altLang="en-US" sz="1000" dirty="0"/>
          </a:p>
        </p:txBody>
      </p:sp>
      <p:sp>
        <p:nvSpPr>
          <p:cNvPr id="31" name="Text Box 10"/>
          <p:cNvSpPr txBox="1">
            <a:spLocks noChangeArrowheads="1"/>
          </p:cNvSpPr>
          <p:nvPr/>
        </p:nvSpPr>
        <p:spPr bwMode="auto">
          <a:xfrm>
            <a:off x="4201339" y="3987959"/>
            <a:ext cx="915635" cy="186956"/>
          </a:xfrm>
          <a:prstGeom prst="rect">
            <a:avLst/>
          </a:prstGeom>
          <a:noFill/>
          <a:ln w="12700">
            <a:noFill/>
          </a:ln>
          <a:effectLst/>
          <a:extLst/>
        </p:spPr>
        <p:txBody>
          <a:bodyPr wrap="none" lIns="91440" tIns="52560" rIns="91440" bIns="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5pPr>
            <a:lvl6pPr marL="25146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6pPr>
            <a:lvl7pPr marL="29718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7pPr>
            <a:lvl8pPr marL="34290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8pPr>
            <a:lvl9pPr marL="38862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9pPr>
          </a:lstStyle>
          <a:p>
            <a:pPr algn="ctr">
              <a:lnSpc>
                <a:spcPct val="87000"/>
              </a:lnSpc>
              <a:buClrTx/>
              <a:buFontTx/>
              <a:buNone/>
            </a:pPr>
            <a:r>
              <a:rPr lang="en-GB" altLang="en-US" sz="1000" dirty="0" smtClean="0"/>
              <a:t>more wetting</a:t>
            </a:r>
            <a:endParaRPr lang="en-GB" altLang="en-US" sz="1000" dirty="0"/>
          </a:p>
        </p:txBody>
      </p:sp>
      <p:sp>
        <p:nvSpPr>
          <p:cNvPr id="32" name="Text Box 10"/>
          <p:cNvSpPr txBox="1">
            <a:spLocks noChangeArrowheads="1"/>
          </p:cNvSpPr>
          <p:nvPr/>
        </p:nvSpPr>
        <p:spPr bwMode="auto">
          <a:xfrm>
            <a:off x="4211760" y="4794726"/>
            <a:ext cx="894797" cy="320839"/>
          </a:xfrm>
          <a:prstGeom prst="rect">
            <a:avLst/>
          </a:prstGeom>
          <a:noFill/>
          <a:ln w="12700">
            <a:noFill/>
          </a:ln>
          <a:effectLst/>
          <a:extLst/>
        </p:spPr>
        <p:txBody>
          <a:bodyPr wrap="none" lIns="91440" tIns="52560" rIns="91440" bIns="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5pPr>
            <a:lvl6pPr marL="25146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6pPr>
            <a:lvl7pPr marL="29718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7pPr>
            <a:lvl8pPr marL="34290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8pPr>
            <a:lvl9pPr marL="38862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9pPr>
          </a:lstStyle>
          <a:p>
            <a:pPr algn="ctr">
              <a:lnSpc>
                <a:spcPct val="87000"/>
              </a:lnSpc>
              <a:buClrTx/>
              <a:buFontTx/>
              <a:buNone/>
            </a:pPr>
            <a:r>
              <a:rPr lang="en-GB" altLang="en-US" sz="1000" dirty="0" smtClean="0"/>
              <a:t>more SSTA</a:t>
            </a:r>
          </a:p>
          <a:p>
            <a:pPr algn="ctr">
              <a:lnSpc>
                <a:spcPct val="87000"/>
              </a:lnSpc>
              <a:buClrTx/>
              <a:buFontTx/>
              <a:buNone/>
            </a:pPr>
            <a:r>
              <a:rPr lang="en-GB" altLang="en-US" sz="1000" dirty="0" smtClean="0"/>
              <a:t>amplification</a:t>
            </a:r>
            <a:endParaRPr lang="en-GB" altLang="en-US" sz="1000" dirty="0"/>
          </a:p>
        </p:txBody>
      </p:sp>
      <p:sp>
        <p:nvSpPr>
          <p:cNvPr id="33" name="AutoShape 8"/>
          <p:cNvSpPr>
            <a:spLocks noChangeArrowheads="1"/>
          </p:cNvSpPr>
          <p:nvPr/>
        </p:nvSpPr>
        <p:spPr bwMode="auto">
          <a:xfrm>
            <a:off x="2896543" y="2791742"/>
            <a:ext cx="3032132" cy="2730100"/>
          </a:xfrm>
          <a:prstGeom prst="roundRect">
            <a:avLst>
              <a:gd name="adj" fmla="val 560"/>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Tree>
    <p:extLst>
      <p:ext uri="{BB962C8B-B14F-4D97-AF65-F5344CB8AC3E}">
        <p14:creationId xmlns:p14="http://schemas.microsoft.com/office/powerpoint/2010/main" val="2982019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5"/>
                                        </p:tgtEl>
                                        <p:attrNameLst>
                                          <p:attrName>style.visibility</p:attrName>
                                        </p:attrNameLst>
                                      </p:cBhvr>
                                      <p:to>
                                        <p:strVal val="visible"/>
                                      </p:to>
                                    </p:set>
                                  </p:childTnLst>
                                </p:cTn>
                              </p:par>
                              <p:par>
                                <p:cTn id="39" presetID="1" presetClass="exit" presetSubtype="0" fill="hold" grpId="0" nodeType="withEffect">
                                  <p:stCondLst>
                                    <p:cond delay="0"/>
                                  </p:stCondLst>
                                  <p:childTnLst>
                                    <p:set>
                                      <p:cBhvr>
                                        <p:cTn id="40" dur="1" fill="hold">
                                          <p:stCondLst>
                                            <p:cond delay="0"/>
                                          </p:stCondLst>
                                        </p:cTn>
                                        <p:tgtEl>
                                          <p:spTgt spid="33"/>
                                        </p:tgtEl>
                                        <p:attrNameLst>
                                          <p:attrName>style.visibility</p:attrName>
                                        </p:attrNameLst>
                                      </p:cBhvr>
                                      <p:to>
                                        <p:strVal val="hidden"/>
                                      </p:to>
                                    </p:set>
                                  </p:childTnLst>
                                </p:cTn>
                              </p:par>
                              <p:par>
                                <p:cTn id="41" presetID="1" presetClass="entr" presetSubtype="0" fill="hold" grpId="0" nodeType="withEffect">
                                  <p:stCondLst>
                                    <p:cond delay="0"/>
                                  </p:stCondLst>
                                  <p:childTnLst>
                                    <p:set>
                                      <p:cBhvr>
                                        <p:cTn id="42" dur="1" fill="hold">
                                          <p:stCondLst>
                                            <p:cond delay="0"/>
                                          </p:stCondLst>
                                        </p:cTn>
                                        <p:tgtEl>
                                          <p:spTgt spid="30"/>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6"/>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31"/>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7"/>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2"/>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18"/>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P spid="15" grpId="0" animBg="1"/>
      <p:bldP spid="16" grpId="0" animBg="1"/>
      <p:bldP spid="17" grpId="0" animBg="1"/>
      <p:bldP spid="18" grpId="0" animBg="1"/>
      <p:bldP spid="19" grpId="0" animBg="1"/>
      <p:bldP spid="24" grpId="0" animBg="1"/>
      <p:bldP spid="25" grpId="0" animBg="1"/>
      <p:bldP spid="26" grpId="0"/>
      <p:bldP spid="27" grpId="0"/>
      <p:bldP spid="28" grpId="0"/>
      <p:bldP spid="29" grpId="0"/>
      <p:bldP spid="30" grpId="0"/>
      <p:bldP spid="31" grpId="0"/>
      <p:bldP spid="32" grpId="0"/>
      <p:bldP spid="3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200" smtClean="0"/>
              <a:t>Community </a:t>
            </a:r>
            <a:r>
              <a:rPr lang="en-US" sz="3200" dirty="0"/>
              <a:t>metrics for ENSO simulations</a:t>
            </a:r>
          </a:p>
        </p:txBody>
      </p:sp>
      <p:sp>
        <p:nvSpPr>
          <p:cNvPr id="3" name="Text Box 2"/>
          <p:cNvSpPr txBox="1">
            <a:spLocks noChangeArrowheads="1"/>
          </p:cNvSpPr>
          <p:nvPr/>
        </p:nvSpPr>
        <p:spPr bwMode="auto">
          <a:xfrm>
            <a:off x="347352" y="682309"/>
            <a:ext cx="8552639" cy="34073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5pPr>
            <a:lvl6pPr marL="25146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6pPr>
            <a:lvl7pPr marL="29718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7pPr>
            <a:lvl8pPr marL="34290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8pPr>
            <a:lvl9pPr marL="38862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9pPr>
          </a:lstStyle>
          <a:p>
            <a:pPr algn="ctr">
              <a:lnSpc>
                <a:spcPct val="100000"/>
              </a:lnSpc>
              <a:buClrTx/>
              <a:buFontTx/>
              <a:buNone/>
            </a:pPr>
            <a:r>
              <a:rPr lang="en-US" altLang="en-US" sz="1600" b="1" dirty="0" smtClean="0">
                <a:solidFill>
                  <a:schemeClr val="tx1"/>
                </a:solidFill>
              </a:rPr>
              <a:t>CLIVAR Research Focus on ENSO</a:t>
            </a:r>
            <a:r>
              <a:rPr lang="en-US" altLang="en-US" sz="1600" b="1" dirty="0" smtClean="0">
                <a:solidFill>
                  <a:schemeClr val="tx1">
                    <a:lumMod val="50000"/>
                    <a:lumOff val="50000"/>
                  </a:schemeClr>
                </a:solidFill>
              </a:rPr>
              <a:t> –</a:t>
            </a:r>
            <a:r>
              <a:rPr lang="en-US" altLang="en-US" sz="1600" dirty="0" smtClean="0">
                <a:solidFill>
                  <a:schemeClr val="tx1">
                    <a:lumMod val="50000"/>
                    <a:lumOff val="50000"/>
                  </a:schemeClr>
                </a:solidFill>
              </a:rPr>
              <a:t> </a:t>
            </a:r>
            <a:r>
              <a:rPr lang="en-US" altLang="en-US" sz="1600" i="1" dirty="0" err="1" smtClean="0">
                <a:solidFill>
                  <a:schemeClr val="tx1">
                    <a:lumMod val="50000"/>
                    <a:lumOff val="50000"/>
                  </a:schemeClr>
                </a:solidFill>
              </a:rPr>
              <a:t>Gu</a:t>
            </a:r>
            <a:r>
              <a:rPr lang="en-US" altLang="en-US" sz="1600" i="1" dirty="0" err="1" smtClean="0">
                <a:solidFill>
                  <a:srgbClr val="808080"/>
                </a:solidFill>
              </a:rPr>
              <a:t>ilyardi</a:t>
            </a:r>
            <a:r>
              <a:rPr lang="en-US" altLang="en-US" sz="1600" i="1" dirty="0" smtClean="0">
                <a:solidFill>
                  <a:srgbClr val="808080"/>
                </a:solidFill>
              </a:rPr>
              <a:t> et al. (AGU 2020); </a:t>
            </a:r>
            <a:r>
              <a:rPr lang="en-US" altLang="en-US" sz="1600" i="1" dirty="0" err="1" smtClean="0">
                <a:solidFill>
                  <a:srgbClr val="808080"/>
                </a:solidFill>
              </a:rPr>
              <a:t>Planton</a:t>
            </a:r>
            <a:r>
              <a:rPr lang="en-US" altLang="en-US" sz="1600" i="1" dirty="0" smtClean="0">
                <a:solidFill>
                  <a:srgbClr val="808080"/>
                </a:solidFill>
              </a:rPr>
              <a:t> </a:t>
            </a:r>
            <a:r>
              <a:rPr lang="en-US" altLang="en-US" sz="1600" i="1" dirty="0">
                <a:solidFill>
                  <a:srgbClr val="808080"/>
                </a:solidFill>
              </a:rPr>
              <a:t>et al. (in prep)</a:t>
            </a:r>
            <a:r>
              <a:rPr lang="ar-SA" altLang="en-US" sz="1600" i="1" dirty="0">
                <a:solidFill>
                  <a:srgbClr val="808080"/>
                </a:solidFill>
                <a:cs typeface="Arial" charset="0"/>
              </a:rPr>
              <a:t>‏</a:t>
            </a:r>
            <a:endParaRPr lang="en-US" altLang="en-US" sz="1600" i="1" dirty="0">
              <a:solidFill>
                <a:srgbClr val="808080"/>
              </a:solidFill>
            </a:endParaRPr>
          </a:p>
        </p:txBody>
      </p:sp>
      <p:pic>
        <p:nvPicPr>
          <p:cNvPr id="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42382" y="1168261"/>
            <a:ext cx="4195147" cy="175214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2" name="Picture 1" descr="page23image3288">
            <a:extLst>
              <a:ext uri="{FF2B5EF4-FFF2-40B4-BE49-F238E27FC236}">
                <a16:creationId xmlns:a16="http://schemas.microsoft.com/office/drawing/2014/main" xmlns="" id="{B108BB9E-6078-2D48-BA24-0740EF49B17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08287" y="2995905"/>
            <a:ext cx="3050927" cy="3291114"/>
          </a:xfrm>
          <a:prstGeom prst="rect">
            <a:avLst/>
          </a:prstGeom>
          <a:noFill/>
          <a:extLst>
            <a:ext uri="{909E8E84-426E-40DD-AFC4-6F175D3DCCD1}">
              <a14:hiddenFill xmlns:a14="http://schemas.microsoft.com/office/drawing/2010/main">
                <a:solidFill>
                  <a:srgbClr val="FFFFFF"/>
                </a:solidFill>
              </a14:hiddenFill>
            </a:ext>
          </a:extLst>
        </p:spPr>
      </p:pic>
      <p:pic>
        <p:nvPicPr>
          <p:cNvPr id="13" name="Image 13" descr="curves_ENSO_perf_historical_NinoSstTsRmse_v2.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28183" y="4303327"/>
            <a:ext cx="2486416" cy="1967999"/>
          </a:xfrm>
          <a:prstGeom prst="rect">
            <a:avLst/>
          </a:prstGeom>
        </p:spPr>
      </p:pic>
      <p:pic>
        <p:nvPicPr>
          <p:cNvPr id="6"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367" y="1208726"/>
            <a:ext cx="3768328" cy="282733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 name="Freeform 5"/>
          <p:cNvSpPr>
            <a:spLocks/>
          </p:cNvSpPr>
          <p:nvPr/>
        </p:nvSpPr>
        <p:spPr bwMode="auto">
          <a:xfrm>
            <a:off x="3403417" y="1286787"/>
            <a:ext cx="3402235" cy="507820"/>
          </a:xfrm>
          <a:custGeom>
            <a:avLst/>
            <a:gdLst>
              <a:gd name="T0" fmla="*/ 0 w 10114"/>
              <a:gd name="T1" fmla="*/ 422 h 1592"/>
              <a:gd name="T2" fmla="*/ 10113 w 10114"/>
              <a:gd name="T3" fmla="*/ 1591 h 1592"/>
              <a:gd name="connsiteX0" fmla="*/ 0 w 10810"/>
              <a:gd name="connsiteY0" fmla="*/ 7866 h 7866"/>
              <a:gd name="connsiteX1" fmla="*/ 10810 w 10810"/>
              <a:gd name="connsiteY1" fmla="*/ 2146 h 7866"/>
              <a:gd name="connsiteX0" fmla="*/ 0 w 10000"/>
              <a:gd name="connsiteY0" fmla="*/ 12541 h 12541"/>
              <a:gd name="connsiteX1" fmla="*/ 10000 w 10000"/>
              <a:gd name="connsiteY1" fmla="*/ 5269 h 12541"/>
              <a:gd name="connsiteX0" fmla="*/ 0 w 9477"/>
              <a:gd name="connsiteY0" fmla="*/ 12353 h 12353"/>
              <a:gd name="connsiteX1" fmla="*/ 9477 w 9477"/>
              <a:gd name="connsiteY1" fmla="*/ 5386 h 12353"/>
            </a:gdLst>
            <a:ahLst/>
            <a:cxnLst>
              <a:cxn ang="0">
                <a:pos x="connsiteX0" y="connsiteY0"/>
              </a:cxn>
              <a:cxn ang="0">
                <a:pos x="connsiteX1" y="connsiteY1"/>
              </a:cxn>
            </a:cxnLst>
            <a:rect l="l" t="t" r="r" b="b"/>
            <a:pathLst>
              <a:path w="9477" h="12353">
                <a:moveTo>
                  <a:pt x="0" y="12353"/>
                </a:moveTo>
                <a:cubicBezTo>
                  <a:pt x="3977" y="-2748"/>
                  <a:pt x="8095" y="-2647"/>
                  <a:pt x="9477" y="5386"/>
                </a:cubicBezTo>
              </a:path>
            </a:pathLst>
          </a:custGeom>
          <a:noFill/>
          <a:ln w="36720" cap="flat">
            <a:solidFill>
              <a:srgbClr val="0000FF"/>
            </a:solidFill>
            <a:round/>
            <a:headEn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0" name="Freeform 8"/>
          <p:cNvSpPr>
            <a:spLocks/>
          </p:cNvSpPr>
          <p:nvPr/>
        </p:nvSpPr>
        <p:spPr bwMode="auto">
          <a:xfrm>
            <a:off x="3019781" y="1981791"/>
            <a:ext cx="2925909" cy="1276771"/>
          </a:xfrm>
          <a:custGeom>
            <a:avLst/>
            <a:gdLst>
              <a:gd name="T0" fmla="*/ 0 w 13912"/>
              <a:gd name="T1" fmla="*/ 0 h 8507"/>
              <a:gd name="T2" fmla="*/ 13911 w 13912"/>
              <a:gd name="T3" fmla="*/ 8506 h 8507"/>
              <a:gd name="connsiteX0" fmla="*/ 0 w 6406"/>
              <a:gd name="connsiteY0" fmla="*/ 0 h 4572"/>
              <a:gd name="connsiteX1" fmla="*/ 6406 w 6406"/>
              <a:gd name="connsiteY1" fmla="*/ 4572 h 4572"/>
              <a:gd name="connsiteX0" fmla="*/ 0 w 10000"/>
              <a:gd name="connsiteY0" fmla="*/ 0 h 10001"/>
              <a:gd name="connsiteX1" fmla="*/ 10000 w 10000"/>
              <a:gd name="connsiteY1" fmla="*/ 10000 h 10001"/>
              <a:gd name="connsiteX0" fmla="*/ 0 w 10000"/>
              <a:gd name="connsiteY0" fmla="*/ 0 h 10000"/>
              <a:gd name="connsiteX1" fmla="*/ 10000 w 10000"/>
              <a:gd name="connsiteY1" fmla="*/ 10000 h 10000"/>
              <a:gd name="connsiteX0" fmla="*/ 0 w 10000"/>
              <a:gd name="connsiteY0" fmla="*/ 0 h 10000"/>
              <a:gd name="connsiteX1" fmla="*/ 10000 w 10000"/>
              <a:gd name="connsiteY1" fmla="*/ 10000 h 10000"/>
            </a:gdLst>
            <a:ahLst/>
            <a:cxnLst>
              <a:cxn ang="0">
                <a:pos x="connsiteX0" y="connsiteY0"/>
              </a:cxn>
              <a:cxn ang="0">
                <a:pos x="connsiteX1" y="connsiteY1"/>
              </a:cxn>
            </a:cxnLst>
            <a:rect l="l" t="t" r="r" b="b"/>
            <a:pathLst>
              <a:path w="10000" h="10000">
                <a:moveTo>
                  <a:pt x="0" y="0"/>
                </a:moveTo>
                <a:cubicBezTo>
                  <a:pt x="1198" y="5832"/>
                  <a:pt x="5517" y="9974"/>
                  <a:pt x="10000" y="10000"/>
                </a:cubicBezTo>
              </a:path>
            </a:pathLst>
          </a:custGeom>
          <a:noFill/>
          <a:ln w="36720" cap="flat">
            <a:solidFill>
              <a:srgbClr val="FF0000"/>
            </a:solidFill>
            <a:round/>
            <a:headEn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cxnSp>
        <p:nvCxnSpPr>
          <p:cNvPr id="23" name="Straight Connector 22"/>
          <p:cNvCxnSpPr/>
          <p:nvPr/>
        </p:nvCxnSpPr>
        <p:spPr>
          <a:xfrm>
            <a:off x="8404964" y="2995905"/>
            <a:ext cx="0" cy="253239"/>
          </a:xfrm>
          <a:prstGeom prst="line">
            <a:avLst/>
          </a:prstGeom>
          <a:ln w="2540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H="1">
            <a:off x="6344434" y="3249144"/>
            <a:ext cx="2060530" cy="0"/>
          </a:xfrm>
          <a:prstGeom prst="line">
            <a:avLst/>
          </a:prstGeom>
          <a:ln w="2540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28" name="Text Box 2"/>
          <p:cNvSpPr txBox="1">
            <a:spLocks noChangeArrowheads="1"/>
          </p:cNvSpPr>
          <p:nvPr/>
        </p:nvSpPr>
        <p:spPr bwMode="auto">
          <a:xfrm rot="935526">
            <a:off x="3774006" y="3081600"/>
            <a:ext cx="1468970" cy="55617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5pPr>
            <a:lvl6pPr marL="25146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6pPr>
            <a:lvl7pPr marL="29718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7pPr>
            <a:lvl8pPr marL="34290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8pPr>
            <a:lvl9pPr marL="38862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9pPr>
          </a:lstStyle>
          <a:p>
            <a:pPr algn="ctr">
              <a:lnSpc>
                <a:spcPct val="100000"/>
              </a:lnSpc>
              <a:buClrTx/>
              <a:buFontTx/>
              <a:buNone/>
            </a:pPr>
            <a:r>
              <a:rPr lang="en-US" altLang="en-US" sz="1000" dirty="0" smtClean="0">
                <a:solidFill>
                  <a:srgbClr val="FF0000"/>
                </a:solidFill>
              </a:rPr>
              <a:t>Discover </a:t>
            </a:r>
            <a:r>
              <a:rPr lang="en-US" altLang="en-US" sz="1000" b="1" dirty="0" smtClean="0">
                <a:solidFill>
                  <a:srgbClr val="FF0000"/>
                </a:solidFill>
              </a:rPr>
              <a:t>connections</a:t>
            </a:r>
          </a:p>
          <a:p>
            <a:pPr algn="ctr">
              <a:lnSpc>
                <a:spcPct val="100000"/>
              </a:lnSpc>
              <a:buClrTx/>
              <a:buFontTx/>
              <a:buNone/>
            </a:pPr>
            <a:r>
              <a:rPr lang="en-US" altLang="en-US" sz="1000" dirty="0" smtClean="0">
                <a:solidFill>
                  <a:srgbClr val="FF0000"/>
                </a:solidFill>
              </a:rPr>
              <a:t>among metrics, find</a:t>
            </a:r>
          </a:p>
          <a:p>
            <a:pPr algn="ctr">
              <a:lnSpc>
                <a:spcPct val="100000"/>
              </a:lnSpc>
              <a:buClrTx/>
              <a:buFontTx/>
              <a:buNone/>
            </a:pPr>
            <a:r>
              <a:rPr lang="en-US" altLang="en-US" sz="1000" b="1" dirty="0" smtClean="0">
                <a:solidFill>
                  <a:srgbClr val="FF0000"/>
                </a:solidFill>
              </a:rPr>
              <a:t>emergent constraints</a:t>
            </a:r>
            <a:endParaRPr lang="en-US" altLang="en-US" sz="1000" b="1" dirty="0">
              <a:solidFill>
                <a:srgbClr val="FF0000"/>
              </a:solidFill>
            </a:endParaRPr>
          </a:p>
        </p:txBody>
      </p:sp>
      <p:sp>
        <p:nvSpPr>
          <p:cNvPr id="29" name="Text Box 2"/>
          <p:cNvSpPr txBox="1">
            <a:spLocks noChangeArrowheads="1"/>
          </p:cNvSpPr>
          <p:nvPr/>
        </p:nvSpPr>
        <p:spPr bwMode="auto">
          <a:xfrm rot="20717314">
            <a:off x="3852224" y="1472404"/>
            <a:ext cx="919139" cy="55617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5pPr>
            <a:lvl6pPr marL="25146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6pPr>
            <a:lvl7pPr marL="29718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7pPr>
            <a:lvl8pPr marL="34290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8pPr>
            <a:lvl9pPr marL="38862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9pPr>
          </a:lstStyle>
          <a:p>
            <a:pPr algn="ctr">
              <a:lnSpc>
                <a:spcPct val="100000"/>
              </a:lnSpc>
              <a:buClrTx/>
              <a:buFontTx/>
              <a:buNone/>
            </a:pPr>
            <a:r>
              <a:rPr lang="en-US" altLang="en-US" sz="1000" b="1" dirty="0" smtClean="0">
                <a:solidFill>
                  <a:srgbClr val="0000FF"/>
                </a:solidFill>
              </a:rPr>
              <a:t>Compare</a:t>
            </a:r>
            <a:r>
              <a:rPr lang="en-US" altLang="en-US" sz="1000" dirty="0" smtClean="0">
                <a:solidFill>
                  <a:srgbClr val="0000FF"/>
                </a:solidFill>
              </a:rPr>
              <a:t> to</a:t>
            </a:r>
          </a:p>
          <a:p>
            <a:pPr algn="ctr">
              <a:lnSpc>
                <a:spcPct val="100000"/>
              </a:lnSpc>
              <a:buClrTx/>
              <a:buFontTx/>
              <a:buNone/>
            </a:pPr>
            <a:r>
              <a:rPr lang="en-US" altLang="en-US" sz="1000" dirty="0" smtClean="0">
                <a:solidFill>
                  <a:srgbClr val="0000FF"/>
                </a:solidFill>
              </a:rPr>
              <a:t>other models</a:t>
            </a:r>
          </a:p>
          <a:p>
            <a:pPr algn="ctr">
              <a:lnSpc>
                <a:spcPct val="100000"/>
              </a:lnSpc>
              <a:buClrTx/>
              <a:buFontTx/>
              <a:buNone/>
            </a:pPr>
            <a:r>
              <a:rPr lang="en-US" altLang="en-US" sz="1000" dirty="0" smtClean="0">
                <a:solidFill>
                  <a:srgbClr val="0000FF"/>
                </a:solidFill>
              </a:rPr>
              <a:t>&amp; metrics</a:t>
            </a:r>
            <a:endParaRPr lang="en-US" altLang="en-US" sz="1000" dirty="0">
              <a:solidFill>
                <a:srgbClr val="0000FF"/>
              </a:solidFill>
            </a:endParaRPr>
          </a:p>
        </p:txBody>
      </p:sp>
      <p:sp>
        <p:nvSpPr>
          <p:cNvPr id="30" name="Text Box 2"/>
          <p:cNvSpPr txBox="1">
            <a:spLocks noChangeArrowheads="1"/>
          </p:cNvSpPr>
          <p:nvPr/>
        </p:nvSpPr>
        <p:spPr bwMode="auto">
          <a:xfrm>
            <a:off x="2017739" y="4173539"/>
            <a:ext cx="843799" cy="55617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5pPr>
            <a:lvl6pPr marL="25146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6pPr>
            <a:lvl7pPr marL="29718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7pPr>
            <a:lvl8pPr marL="34290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8pPr>
            <a:lvl9pPr marL="38862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9pPr>
          </a:lstStyle>
          <a:p>
            <a:pPr algn="ctr">
              <a:lnSpc>
                <a:spcPct val="100000"/>
              </a:lnSpc>
              <a:buClrTx/>
              <a:buFontTx/>
              <a:buNone/>
            </a:pPr>
            <a:r>
              <a:rPr lang="en-US" altLang="en-US" sz="1000" dirty="0" smtClean="0">
                <a:solidFill>
                  <a:srgbClr val="009400"/>
                </a:solidFill>
              </a:rPr>
              <a:t>Provide</a:t>
            </a:r>
          </a:p>
          <a:p>
            <a:pPr algn="ctr">
              <a:lnSpc>
                <a:spcPct val="100000"/>
              </a:lnSpc>
              <a:buClrTx/>
              <a:buFontTx/>
              <a:buNone/>
            </a:pPr>
            <a:r>
              <a:rPr lang="en-US" altLang="en-US" sz="1000" dirty="0" smtClean="0">
                <a:solidFill>
                  <a:srgbClr val="009400"/>
                </a:solidFill>
              </a:rPr>
              <a:t>multi-model</a:t>
            </a:r>
          </a:p>
          <a:p>
            <a:pPr algn="ctr">
              <a:lnSpc>
                <a:spcPct val="100000"/>
              </a:lnSpc>
              <a:buClrTx/>
              <a:buFontTx/>
              <a:buNone/>
            </a:pPr>
            <a:r>
              <a:rPr lang="en-US" altLang="en-US" sz="1000" dirty="0" smtClean="0">
                <a:solidFill>
                  <a:srgbClr val="009400"/>
                </a:solidFill>
              </a:rPr>
              <a:t>context</a:t>
            </a:r>
            <a:endParaRPr lang="en-US" altLang="en-US" sz="1000" dirty="0">
              <a:solidFill>
                <a:srgbClr val="009400"/>
              </a:solidFill>
            </a:endParaRPr>
          </a:p>
        </p:txBody>
      </p:sp>
      <p:sp>
        <p:nvSpPr>
          <p:cNvPr id="31" name="Freeform 8"/>
          <p:cNvSpPr>
            <a:spLocks/>
          </p:cNvSpPr>
          <p:nvPr/>
        </p:nvSpPr>
        <p:spPr bwMode="auto">
          <a:xfrm>
            <a:off x="2568058" y="4024574"/>
            <a:ext cx="776475" cy="564569"/>
          </a:xfrm>
          <a:custGeom>
            <a:avLst/>
            <a:gdLst>
              <a:gd name="T0" fmla="*/ 0 w 13912"/>
              <a:gd name="T1" fmla="*/ 0 h 8507"/>
              <a:gd name="T2" fmla="*/ 13911 w 13912"/>
              <a:gd name="T3" fmla="*/ 8506 h 8507"/>
              <a:gd name="connsiteX0" fmla="*/ 0 w 6406"/>
              <a:gd name="connsiteY0" fmla="*/ 0 h 4572"/>
              <a:gd name="connsiteX1" fmla="*/ 6406 w 6406"/>
              <a:gd name="connsiteY1" fmla="*/ 4572 h 4572"/>
              <a:gd name="connsiteX0" fmla="*/ 50 w 2408"/>
              <a:gd name="connsiteY0" fmla="*/ 0 h 5536"/>
              <a:gd name="connsiteX1" fmla="*/ 2408 w 2408"/>
              <a:gd name="connsiteY1" fmla="*/ 5536 h 5536"/>
              <a:gd name="connsiteX0" fmla="*/ 0 w 9792"/>
              <a:gd name="connsiteY0" fmla="*/ 0 h 10000"/>
              <a:gd name="connsiteX1" fmla="*/ 9792 w 9792"/>
              <a:gd name="connsiteY1" fmla="*/ 10000 h 10000"/>
              <a:gd name="connsiteX0" fmla="*/ 0 w 10000"/>
              <a:gd name="connsiteY0" fmla="*/ 0 h 10000"/>
              <a:gd name="connsiteX1" fmla="*/ 10000 w 10000"/>
              <a:gd name="connsiteY1" fmla="*/ 10000 h 10000"/>
              <a:gd name="connsiteX0" fmla="*/ 0 w 18427"/>
              <a:gd name="connsiteY0" fmla="*/ 0 h 20101"/>
              <a:gd name="connsiteX1" fmla="*/ 18427 w 18427"/>
              <a:gd name="connsiteY1" fmla="*/ 20101 h 20101"/>
              <a:gd name="connsiteX0" fmla="*/ 0 w 21685"/>
              <a:gd name="connsiteY0" fmla="*/ 0 h 17266"/>
              <a:gd name="connsiteX1" fmla="*/ 21685 w 21685"/>
              <a:gd name="connsiteY1" fmla="*/ 17266 h 17266"/>
              <a:gd name="connsiteX0" fmla="*/ 0 w 21685"/>
              <a:gd name="connsiteY0" fmla="*/ 0 h 17266"/>
              <a:gd name="connsiteX1" fmla="*/ 21685 w 21685"/>
              <a:gd name="connsiteY1" fmla="*/ 17266 h 17266"/>
              <a:gd name="connsiteX0" fmla="*/ 0 w 21685"/>
              <a:gd name="connsiteY0" fmla="*/ 0 h 17266"/>
              <a:gd name="connsiteX1" fmla="*/ 21685 w 21685"/>
              <a:gd name="connsiteY1" fmla="*/ 17266 h 17266"/>
              <a:gd name="connsiteX0" fmla="*/ 0 w 12657"/>
              <a:gd name="connsiteY0" fmla="*/ 0 h 16363"/>
              <a:gd name="connsiteX1" fmla="*/ 12657 w 12657"/>
              <a:gd name="connsiteY1" fmla="*/ 16363 h 16363"/>
              <a:gd name="connsiteX0" fmla="*/ 1297 w 6706"/>
              <a:gd name="connsiteY0" fmla="*/ 0 h 15761"/>
              <a:gd name="connsiteX1" fmla="*/ 6706 w 6706"/>
              <a:gd name="connsiteY1" fmla="*/ 15761 h 15761"/>
              <a:gd name="connsiteX0" fmla="*/ 3902 w 11968"/>
              <a:gd name="connsiteY0" fmla="*/ 0 h 10000"/>
              <a:gd name="connsiteX1" fmla="*/ 11968 w 11968"/>
              <a:gd name="connsiteY1" fmla="*/ 10000 h 10000"/>
              <a:gd name="connsiteX0" fmla="*/ 1437 w 9503"/>
              <a:gd name="connsiteY0" fmla="*/ 0 h 10000"/>
              <a:gd name="connsiteX1" fmla="*/ 9503 w 9503"/>
              <a:gd name="connsiteY1" fmla="*/ 10000 h 10000"/>
              <a:gd name="connsiteX0" fmla="*/ 985 w 13863"/>
              <a:gd name="connsiteY0" fmla="*/ 0 h 3892"/>
              <a:gd name="connsiteX1" fmla="*/ 13863 w 13863"/>
              <a:gd name="connsiteY1" fmla="*/ 3892 h 3892"/>
              <a:gd name="connsiteX0" fmla="*/ 582 w 9871"/>
              <a:gd name="connsiteY0" fmla="*/ 0 h 10000"/>
              <a:gd name="connsiteX1" fmla="*/ 9871 w 9871"/>
              <a:gd name="connsiteY1" fmla="*/ 10000 h 10000"/>
              <a:gd name="connsiteX0" fmla="*/ 0 w 9410"/>
              <a:gd name="connsiteY0" fmla="*/ 0 h 10000"/>
              <a:gd name="connsiteX1" fmla="*/ 9410 w 9410"/>
              <a:gd name="connsiteY1" fmla="*/ 10000 h 10000"/>
              <a:gd name="connsiteX0" fmla="*/ 0 w 19917"/>
              <a:gd name="connsiteY0" fmla="*/ 0 h 18992"/>
              <a:gd name="connsiteX1" fmla="*/ 19917 w 19917"/>
              <a:gd name="connsiteY1" fmla="*/ 18992 h 18992"/>
              <a:gd name="connsiteX0" fmla="*/ 0 w 19917"/>
              <a:gd name="connsiteY0" fmla="*/ 0 h 18992"/>
              <a:gd name="connsiteX1" fmla="*/ 19917 w 19917"/>
              <a:gd name="connsiteY1" fmla="*/ 18992 h 18992"/>
              <a:gd name="connsiteX0" fmla="*/ 0 w 19917"/>
              <a:gd name="connsiteY0" fmla="*/ 0 h 18992"/>
              <a:gd name="connsiteX1" fmla="*/ 19917 w 19917"/>
              <a:gd name="connsiteY1" fmla="*/ 18992 h 18992"/>
              <a:gd name="connsiteX0" fmla="*/ 0 w 19917"/>
              <a:gd name="connsiteY0" fmla="*/ 0 h 18992"/>
              <a:gd name="connsiteX1" fmla="*/ 19917 w 19917"/>
              <a:gd name="connsiteY1" fmla="*/ 18992 h 18992"/>
              <a:gd name="connsiteX0" fmla="*/ 0 w 12324"/>
              <a:gd name="connsiteY0" fmla="*/ 0 h 14578"/>
              <a:gd name="connsiteX1" fmla="*/ 12324 w 12324"/>
              <a:gd name="connsiteY1" fmla="*/ 14578 h 14578"/>
              <a:gd name="connsiteX0" fmla="*/ 0 w 12324"/>
              <a:gd name="connsiteY0" fmla="*/ 0 h 14578"/>
              <a:gd name="connsiteX1" fmla="*/ 12324 w 12324"/>
              <a:gd name="connsiteY1" fmla="*/ 14578 h 14578"/>
              <a:gd name="connsiteX0" fmla="*/ 0 w 12324"/>
              <a:gd name="connsiteY0" fmla="*/ 0 h 14578"/>
              <a:gd name="connsiteX1" fmla="*/ 12324 w 12324"/>
              <a:gd name="connsiteY1" fmla="*/ 14578 h 14578"/>
              <a:gd name="connsiteX0" fmla="*/ 0 w 4770"/>
              <a:gd name="connsiteY0" fmla="*/ 0 h 13273"/>
              <a:gd name="connsiteX1" fmla="*/ 4770 w 4770"/>
              <a:gd name="connsiteY1" fmla="*/ 13273 h 13273"/>
              <a:gd name="connsiteX0" fmla="*/ 13 w 10013"/>
              <a:gd name="connsiteY0" fmla="*/ 0 h 10000"/>
              <a:gd name="connsiteX1" fmla="*/ 10013 w 10013"/>
              <a:gd name="connsiteY1" fmla="*/ 10000 h 10000"/>
              <a:gd name="connsiteX0" fmla="*/ 0 w 16810"/>
              <a:gd name="connsiteY0" fmla="*/ 0 h 10843"/>
              <a:gd name="connsiteX1" fmla="*/ 16810 w 16810"/>
              <a:gd name="connsiteY1" fmla="*/ 10843 h 10843"/>
              <a:gd name="connsiteX0" fmla="*/ 0 w 16810"/>
              <a:gd name="connsiteY0" fmla="*/ 0 h 10843"/>
              <a:gd name="connsiteX1" fmla="*/ 16810 w 16810"/>
              <a:gd name="connsiteY1" fmla="*/ 10843 h 10843"/>
              <a:gd name="connsiteX0" fmla="*/ 0 w 16810"/>
              <a:gd name="connsiteY0" fmla="*/ 0 h 10843"/>
              <a:gd name="connsiteX1" fmla="*/ 16810 w 16810"/>
              <a:gd name="connsiteY1" fmla="*/ 10843 h 10843"/>
              <a:gd name="connsiteX0" fmla="*/ 0 w 16810"/>
              <a:gd name="connsiteY0" fmla="*/ 0 h 10843"/>
              <a:gd name="connsiteX1" fmla="*/ 16810 w 16810"/>
              <a:gd name="connsiteY1" fmla="*/ 10843 h 10843"/>
            </a:gdLst>
            <a:ahLst/>
            <a:cxnLst>
              <a:cxn ang="0">
                <a:pos x="connsiteX0" y="connsiteY0"/>
              </a:cxn>
              <a:cxn ang="0">
                <a:pos x="connsiteX1" y="connsiteY1"/>
              </a:cxn>
            </a:cxnLst>
            <a:rect l="l" t="t" r="r" b="b"/>
            <a:pathLst>
              <a:path w="16810" h="10843">
                <a:moveTo>
                  <a:pt x="0" y="0"/>
                </a:moveTo>
                <a:cubicBezTo>
                  <a:pt x="1615" y="4338"/>
                  <a:pt x="8500" y="9501"/>
                  <a:pt x="16810" y="10843"/>
                </a:cubicBezTo>
              </a:path>
            </a:pathLst>
          </a:custGeom>
          <a:noFill/>
          <a:ln w="36720" cap="flat">
            <a:solidFill>
              <a:srgbClr val="009400"/>
            </a:solidFill>
            <a:round/>
            <a:headEn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8" name="Text Box 2"/>
          <p:cNvSpPr txBox="1">
            <a:spLocks noChangeArrowheads="1"/>
          </p:cNvSpPr>
          <p:nvPr/>
        </p:nvSpPr>
        <p:spPr bwMode="auto">
          <a:xfrm>
            <a:off x="7540657" y="5159048"/>
            <a:ext cx="1020129" cy="556179"/>
          </a:xfrm>
          <a:prstGeom prst="rect">
            <a:avLst/>
          </a:prstGeom>
          <a:solidFill>
            <a:srgbClr val="FFFF00"/>
          </a:solidFill>
          <a:ln w="12700">
            <a:solidFill>
              <a:schemeClr val="tx1"/>
            </a:solidFill>
          </a:ln>
          <a:effectLst/>
          <a:extLst/>
        </p:spPr>
        <p:txBody>
          <a:bodyPr wrap="none"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5pPr>
            <a:lvl6pPr marL="25146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6pPr>
            <a:lvl7pPr marL="29718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7pPr>
            <a:lvl8pPr marL="34290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8pPr>
            <a:lvl9pPr marL="38862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9pPr>
          </a:lstStyle>
          <a:p>
            <a:pPr algn="ctr">
              <a:lnSpc>
                <a:spcPct val="100000"/>
              </a:lnSpc>
              <a:buClrTx/>
              <a:buFontTx/>
              <a:buNone/>
            </a:pPr>
            <a:r>
              <a:rPr lang="en-US" altLang="en-US" sz="1000" dirty="0" smtClean="0">
                <a:solidFill>
                  <a:schemeClr val="tx1"/>
                </a:solidFill>
              </a:rPr>
              <a:t>Inter-model</a:t>
            </a:r>
          </a:p>
          <a:p>
            <a:pPr algn="ctr">
              <a:lnSpc>
                <a:spcPct val="100000"/>
              </a:lnSpc>
              <a:buClrTx/>
              <a:buFontTx/>
              <a:buNone/>
            </a:pPr>
            <a:r>
              <a:rPr lang="en-US" altLang="en-US" sz="1000" dirty="0" smtClean="0">
                <a:solidFill>
                  <a:schemeClr val="tx1"/>
                </a:solidFill>
              </a:rPr>
              <a:t>correlations</a:t>
            </a:r>
          </a:p>
          <a:p>
            <a:pPr algn="ctr">
              <a:lnSpc>
                <a:spcPct val="100000"/>
              </a:lnSpc>
              <a:buClrTx/>
              <a:buFontTx/>
              <a:buNone/>
            </a:pPr>
            <a:r>
              <a:rPr lang="en-US" altLang="en-US" sz="1000" dirty="0" smtClean="0">
                <a:solidFill>
                  <a:schemeClr val="tx1"/>
                </a:solidFill>
              </a:rPr>
              <a:t>among metrics</a:t>
            </a:r>
            <a:endParaRPr lang="en-US" altLang="en-US" sz="1000" dirty="0">
              <a:solidFill>
                <a:schemeClr val="tx1"/>
              </a:solidFill>
            </a:endParaRPr>
          </a:p>
        </p:txBody>
      </p:sp>
      <p:sp>
        <p:nvSpPr>
          <p:cNvPr id="19" name="Text Box 2"/>
          <p:cNvSpPr txBox="1">
            <a:spLocks noChangeArrowheads="1"/>
          </p:cNvSpPr>
          <p:nvPr/>
        </p:nvSpPr>
        <p:spPr bwMode="auto">
          <a:xfrm rot="19743294">
            <a:off x="121933" y="1104306"/>
            <a:ext cx="669071" cy="510012"/>
          </a:xfrm>
          <a:prstGeom prst="rect">
            <a:avLst/>
          </a:prstGeom>
          <a:solidFill>
            <a:srgbClr val="FFFF00"/>
          </a:solidFill>
          <a:ln w="12700">
            <a:solidFill>
              <a:schemeClr val="tx1"/>
            </a:solidFill>
          </a:ln>
          <a:effectLst/>
          <a:extLst/>
        </p:spPr>
        <p:txBody>
          <a:bodyPr wrap="none"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5pPr>
            <a:lvl6pPr marL="25146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6pPr>
            <a:lvl7pPr marL="29718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7pPr>
            <a:lvl8pPr marL="34290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8pPr>
            <a:lvl9pPr marL="38862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9pPr>
          </a:lstStyle>
          <a:p>
            <a:pPr algn="ctr">
              <a:lnSpc>
                <a:spcPct val="100000"/>
              </a:lnSpc>
              <a:buClrTx/>
              <a:buFontTx/>
              <a:buNone/>
            </a:pPr>
            <a:r>
              <a:rPr lang="en-US" altLang="en-US" sz="900" i="1" dirty="0" smtClean="0">
                <a:solidFill>
                  <a:schemeClr val="tx1"/>
                </a:solidFill>
              </a:rPr>
              <a:t>Example:</a:t>
            </a:r>
          </a:p>
          <a:p>
            <a:pPr algn="ctr">
              <a:lnSpc>
                <a:spcPct val="100000"/>
              </a:lnSpc>
              <a:buClrTx/>
              <a:buFontTx/>
              <a:buNone/>
            </a:pPr>
            <a:r>
              <a:rPr lang="en-US" altLang="en-US" sz="900" b="1" i="1" dirty="0" smtClean="0">
                <a:solidFill>
                  <a:schemeClr val="tx1"/>
                </a:solidFill>
              </a:rPr>
              <a:t>El Niño</a:t>
            </a:r>
          </a:p>
          <a:p>
            <a:pPr algn="ctr">
              <a:lnSpc>
                <a:spcPct val="100000"/>
              </a:lnSpc>
              <a:buClrTx/>
              <a:buFontTx/>
              <a:buNone/>
            </a:pPr>
            <a:r>
              <a:rPr lang="en-US" altLang="en-US" sz="900" b="1" i="1" dirty="0" smtClean="0">
                <a:solidFill>
                  <a:schemeClr val="tx1"/>
                </a:solidFill>
              </a:rPr>
              <a:t>life cycle</a:t>
            </a:r>
            <a:endParaRPr lang="en-US" altLang="en-US" sz="900" b="1" i="1" dirty="0">
              <a:solidFill>
                <a:schemeClr val="tx1"/>
              </a:solidFill>
            </a:endParaRPr>
          </a:p>
        </p:txBody>
      </p:sp>
      <p:grpSp>
        <p:nvGrpSpPr>
          <p:cNvPr id="14" name="Group 13"/>
          <p:cNvGrpSpPr/>
          <p:nvPr/>
        </p:nvGrpSpPr>
        <p:grpSpPr>
          <a:xfrm>
            <a:off x="156426" y="4744408"/>
            <a:ext cx="1394657" cy="605228"/>
            <a:chOff x="443586" y="5009467"/>
            <a:chExt cx="1766887" cy="766762"/>
          </a:xfrm>
        </p:grpSpPr>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43586" y="5009467"/>
              <a:ext cx="1766887" cy="766762"/>
            </a:xfrm>
            <a:prstGeom prst="rect">
              <a:avLst/>
            </a:prstGeom>
          </p:spPr>
        </p:pic>
        <p:sp>
          <p:nvSpPr>
            <p:cNvPr id="9" name="Rectangle 8"/>
            <p:cNvSpPr/>
            <p:nvPr/>
          </p:nvSpPr>
          <p:spPr>
            <a:xfrm>
              <a:off x="443586" y="5093593"/>
              <a:ext cx="1700746" cy="566671"/>
            </a:xfrm>
            <a:prstGeom prst="rect">
              <a:avLst/>
            </a:prstGeom>
            <a:noFill/>
            <a:ln w="254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5" name="Picture 1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313" y="5777233"/>
            <a:ext cx="1646323" cy="333791"/>
          </a:xfrm>
          <a:prstGeom prst="rect">
            <a:avLst/>
          </a:prstGeom>
        </p:spPr>
      </p:pic>
      <p:pic>
        <p:nvPicPr>
          <p:cNvPr id="17" name="Picture 1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011921" y="5485246"/>
            <a:ext cx="902612" cy="734632"/>
          </a:xfrm>
          <a:prstGeom prst="rect">
            <a:avLst/>
          </a:prstGeom>
        </p:spPr>
      </p:pic>
      <p:sp>
        <p:nvSpPr>
          <p:cNvPr id="35" name="Line 5"/>
          <p:cNvSpPr>
            <a:spLocks noChangeShapeType="1"/>
          </p:cNvSpPr>
          <p:nvPr/>
        </p:nvSpPr>
        <p:spPr bwMode="auto">
          <a:xfrm flipV="1">
            <a:off x="827651" y="5258101"/>
            <a:ext cx="0" cy="457126"/>
          </a:xfrm>
          <a:prstGeom prst="line">
            <a:avLst/>
          </a:prstGeom>
          <a:noFill/>
          <a:ln w="38100">
            <a:solidFill>
              <a:schemeClr val="tx1">
                <a:lumMod val="50000"/>
                <a:lumOff val="50000"/>
              </a:schemeClr>
            </a:solidFill>
            <a:round/>
            <a:headEnd type="triangl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37" name="Line 5"/>
          <p:cNvSpPr>
            <a:spLocks noChangeShapeType="1"/>
          </p:cNvSpPr>
          <p:nvPr/>
        </p:nvSpPr>
        <p:spPr bwMode="auto">
          <a:xfrm flipH="1" flipV="1">
            <a:off x="1498875" y="5255629"/>
            <a:ext cx="441655" cy="314481"/>
          </a:xfrm>
          <a:prstGeom prst="line">
            <a:avLst/>
          </a:prstGeom>
          <a:noFill/>
          <a:ln w="38100">
            <a:solidFill>
              <a:schemeClr val="tx1">
                <a:lumMod val="50000"/>
                <a:lumOff val="50000"/>
              </a:schemeClr>
            </a:solidFill>
            <a:round/>
            <a:headEnd type="triangl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pic>
        <p:nvPicPr>
          <p:cNvPr id="21" name="Picture 20"/>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043555" y="4814366"/>
            <a:ext cx="957611" cy="437977"/>
          </a:xfrm>
          <a:prstGeom prst="rect">
            <a:avLst/>
          </a:prstGeom>
        </p:spPr>
      </p:pic>
      <p:sp>
        <p:nvSpPr>
          <p:cNvPr id="26" name="Line 5"/>
          <p:cNvSpPr>
            <a:spLocks noChangeShapeType="1"/>
          </p:cNvSpPr>
          <p:nvPr/>
        </p:nvSpPr>
        <p:spPr bwMode="auto">
          <a:xfrm flipH="1" flipV="1">
            <a:off x="1498873" y="5044138"/>
            <a:ext cx="497352" cy="0"/>
          </a:xfrm>
          <a:prstGeom prst="line">
            <a:avLst/>
          </a:prstGeom>
          <a:noFill/>
          <a:ln w="38100">
            <a:solidFill>
              <a:schemeClr val="tx1">
                <a:lumMod val="50000"/>
                <a:lumOff val="50000"/>
              </a:schemeClr>
            </a:solidFill>
            <a:round/>
            <a:headEnd type="triangl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Tree>
    <p:extLst>
      <p:ext uri="{BB962C8B-B14F-4D97-AF65-F5344CB8AC3E}">
        <p14:creationId xmlns:p14="http://schemas.microsoft.com/office/powerpoint/2010/main" val="2535620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1"/>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8"/>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2"/>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4"/>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3"/>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1"/>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6"/>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15"/>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35"/>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17"/>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P spid="28" grpId="0"/>
      <p:bldP spid="29" grpId="0"/>
      <p:bldP spid="30" grpId="0"/>
      <p:bldP spid="31" grpId="0" animBg="1"/>
      <p:bldP spid="18" grpId="0" animBg="1"/>
      <p:bldP spid="19" grpId="0" animBg="1"/>
      <p:bldP spid="35" grpId="0" animBg="1"/>
      <p:bldP spid="37" grpId="0" animBg="1"/>
      <p:bldP spid="2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200" dirty="0" smtClean="0"/>
              <a:t>ENSO forecasts using model-analogs</a:t>
            </a:r>
            <a:endParaRPr lang="en-US" sz="3200" dirty="0"/>
          </a:p>
        </p:txBody>
      </p:sp>
      <p:sp>
        <p:nvSpPr>
          <p:cNvPr id="3" name="Text Box 2"/>
          <p:cNvSpPr txBox="1">
            <a:spLocks noChangeArrowheads="1"/>
          </p:cNvSpPr>
          <p:nvPr/>
        </p:nvSpPr>
        <p:spPr bwMode="auto">
          <a:xfrm>
            <a:off x="0" y="769020"/>
            <a:ext cx="9143999" cy="515269"/>
          </a:xfrm>
          <a:prstGeom prst="rect">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0" tIns="0" rIns="0" bIns="0" anchor="ctr">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 pos="9883775" algn="l"/>
              </a:tabLst>
              <a:defRPr>
                <a:solidFill>
                  <a:srgbClr val="000000"/>
                </a:solidFill>
                <a:latin typeface="Arial" charset="0"/>
                <a:ea typeface="msmincho" charset="0"/>
                <a:cs typeface="msmincho"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 pos="9883775" algn="l"/>
              </a:tabLst>
              <a:defRPr>
                <a:solidFill>
                  <a:srgbClr val="000000"/>
                </a:solidFill>
                <a:latin typeface="Arial" charset="0"/>
                <a:ea typeface="msmincho" charset="0"/>
                <a:cs typeface="msmincho"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 pos="9883775" algn="l"/>
              </a:tabLst>
              <a:defRPr>
                <a:solidFill>
                  <a:srgbClr val="000000"/>
                </a:solidFill>
                <a:latin typeface="Arial" charset="0"/>
                <a:ea typeface="msmincho" charset="0"/>
                <a:cs typeface="msmincho"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 pos="9883775" algn="l"/>
              </a:tabLst>
              <a:defRPr>
                <a:solidFill>
                  <a:srgbClr val="000000"/>
                </a:solidFill>
                <a:latin typeface="Arial" charset="0"/>
                <a:ea typeface="msmincho" charset="0"/>
                <a:cs typeface="msmincho"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 pos="9883775" algn="l"/>
              </a:tabLst>
              <a:defRPr>
                <a:solidFill>
                  <a:srgbClr val="000000"/>
                </a:solidFill>
                <a:latin typeface="Arial" charset="0"/>
                <a:ea typeface="msmincho" charset="0"/>
                <a:cs typeface="msmincho" charset="0"/>
              </a:defRPr>
            </a:lvl5pPr>
            <a:lvl6pPr marL="25146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 pos="9883775" algn="l"/>
              </a:tabLst>
              <a:defRPr>
                <a:solidFill>
                  <a:srgbClr val="000000"/>
                </a:solidFill>
                <a:latin typeface="Arial" charset="0"/>
                <a:ea typeface="msmincho" charset="0"/>
                <a:cs typeface="msmincho" charset="0"/>
              </a:defRPr>
            </a:lvl6pPr>
            <a:lvl7pPr marL="29718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 pos="9883775" algn="l"/>
              </a:tabLst>
              <a:defRPr>
                <a:solidFill>
                  <a:srgbClr val="000000"/>
                </a:solidFill>
                <a:latin typeface="Arial" charset="0"/>
                <a:ea typeface="msmincho" charset="0"/>
                <a:cs typeface="msmincho" charset="0"/>
              </a:defRPr>
            </a:lvl7pPr>
            <a:lvl8pPr marL="34290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 pos="9883775" algn="l"/>
              </a:tabLst>
              <a:defRPr>
                <a:solidFill>
                  <a:srgbClr val="000000"/>
                </a:solidFill>
                <a:latin typeface="Arial" charset="0"/>
                <a:ea typeface="msmincho" charset="0"/>
                <a:cs typeface="msmincho" charset="0"/>
              </a:defRPr>
            </a:lvl8pPr>
            <a:lvl9pPr marL="38862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 pos="9883775" algn="l"/>
              </a:tabLst>
              <a:defRPr>
                <a:solidFill>
                  <a:srgbClr val="000000"/>
                </a:solidFill>
                <a:latin typeface="Arial" charset="0"/>
                <a:ea typeface="msmincho" charset="0"/>
                <a:cs typeface="msmincho" charset="0"/>
              </a:defRPr>
            </a:lvl9pPr>
          </a:lstStyle>
          <a:p>
            <a:pPr algn="ctr">
              <a:lnSpc>
                <a:spcPct val="93000"/>
              </a:lnSpc>
              <a:buClrTx/>
              <a:buFontTx/>
              <a:buNone/>
            </a:pPr>
            <a:r>
              <a:rPr lang="en-GB" altLang="en-US" sz="1800" i="1" dirty="0" smtClean="0">
                <a:solidFill>
                  <a:srgbClr val="009400"/>
                </a:solidFill>
              </a:rPr>
              <a:t>Existing </a:t>
            </a:r>
            <a:r>
              <a:rPr lang="en-GB" altLang="en-US" sz="1800" b="1" i="1" dirty="0" smtClean="0">
                <a:solidFill>
                  <a:srgbClr val="009400"/>
                </a:solidFill>
              </a:rPr>
              <a:t>long model control </a:t>
            </a:r>
            <a:r>
              <a:rPr lang="en-GB" altLang="en-US" sz="1800" b="1" i="1" dirty="0">
                <a:solidFill>
                  <a:srgbClr val="009400"/>
                </a:solidFill>
              </a:rPr>
              <a:t>runs</a:t>
            </a:r>
            <a:r>
              <a:rPr lang="en-GB" altLang="en-US" sz="1800" i="1" dirty="0">
                <a:solidFill>
                  <a:srgbClr val="009400"/>
                </a:solidFill>
              </a:rPr>
              <a:t> </a:t>
            </a:r>
            <a:r>
              <a:rPr lang="en-GB" altLang="en-US" sz="1800" i="1" dirty="0" smtClean="0">
                <a:solidFill>
                  <a:srgbClr val="009400"/>
                </a:solidFill>
              </a:rPr>
              <a:t>are like “</a:t>
            </a:r>
            <a:r>
              <a:rPr lang="en-GB" altLang="en-US" sz="1800" i="1" dirty="0">
                <a:solidFill>
                  <a:srgbClr val="009400"/>
                </a:solidFill>
              </a:rPr>
              <a:t>libraries” of ENSO </a:t>
            </a:r>
            <a:r>
              <a:rPr lang="en-GB" altLang="en-US" sz="1800" i="1" dirty="0" err="1" smtClean="0">
                <a:solidFill>
                  <a:srgbClr val="009400"/>
                </a:solidFill>
              </a:rPr>
              <a:t>behavior</a:t>
            </a:r>
            <a:r>
              <a:rPr lang="en-GB" altLang="en-US" sz="1800" i="1" dirty="0" smtClean="0">
                <a:solidFill>
                  <a:srgbClr val="009400"/>
                </a:solidFill>
              </a:rPr>
              <a:t>.</a:t>
            </a:r>
          </a:p>
          <a:p>
            <a:pPr algn="ctr">
              <a:lnSpc>
                <a:spcPct val="93000"/>
              </a:lnSpc>
              <a:buClrTx/>
              <a:buFontTx/>
              <a:buNone/>
            </a:pPr>
            <a:r>
              <a:rPr lang="en-GB" altLang="en-US" sz="1800" i="1" dirty="0" smtClean="0">
                <a:solidFill>
                  <a:srgbClr val="009400"/>
                </a:solidFill>
              </a:rPr>
              <a:t>Find </a:t>
            </a:r>
            <a:r>
              <a:rPr lang="en-GB" altLang="en-US" sz="1800" b="1" i="1" dirty="0" err="1" smtClean="0">
                <a:solidFill>
                  <a:srgbClr val="009400"/>
                </a:solidFill>
              </a:rPr>
              <a:t>analogs</a:t>
            </a:r>
            <a:r>
              <a:rPr lang="en-GB" altLang="en-US" sz="1800" i="1" dirty="0" smtClean="0">
                <a:solidFill>
                  <a:srgbClr val="009400"/>
                </a:solidFill>
              </a:rPr>
              <a:t> of </a:t>
            </a:r>
            <a:r>
              <a:rPr lang="en-GB" altLang="en-US" sz="1800" i="1" dirty="0" err="1" smtClean="0">
                <a:solidFill>
                  <a:srgbClr val="009400"/>
                </a:solidFill>
              </a:rPr>
              <a:t>obs</a:t>
            </a:r>
            <a:r>
              <a:rPr lang="en-GB" altLang="en-US" sz="1800" i="1" dirty="0" smtClean="0">
                <a:solidFill>
                  <a:srgbClr val="009400"/>
                </a:solidFill>
              </a:rPr>
              <a:t> SST </a:t>
            </a:r>
            <a:r>
              <a:rPr lang="en-GB" altLang="en-US" sz="1800" i="1" dirty="0">
                <a:solidFill>
                  <a:srgbClr val="009400"/>
                </a:solidFill>
              </a:rPr>
              <a:t>&amp; </a:t>
            </a:r>
            <a:r>
              <a:rPr lang="en-GB" altLang="en-US" sz="1800" i="1" dirty="0" smtClean="0">
                <a:solidFill>
                  <a:srgbClr val="009400"/>
                </a:solidFill>
              </a:rPr>
              <a:t>SSH → trace how those states evolved in control runs.</a:t>
            </a:r>
            <a:endParaRPr lang="en-GB" altLang="en-US" sz="1800" i="1" dirty="0">
              <a:solidFill>
                <a:srgbClr val="009400"/>
              </a:solidFill>
            </a:endParaRPr>
          </a:p>
        </p:txBody>
      </p:sp>
      <p:sp>
        <p:nvSpPr>
          <p:cNvPr id="5" name="Text Box 3"/>
          <p:cNvSpPr txBox="1">
            <a:spLocks noChangeArrowheads="1"/>
          </p:cNvSpPr>
          <p:nvPr/>
        </p:nvSpPr>
        <p:spPr bwMode="auto">
          <a:xfrm>
            <a:off x="6170317" y="2010631"/>
            <a:ext cx="2782813" cy="1398700"/>
          </a:xfrm>
          <a:prstGeom prst="rect">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0" tIns="0" rIns="0" bIns="0" anchor="ctr">
            <a:no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5pPr>
            <a:lvl6pPr marL="25146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6pPr>
            <a:lvl7pPr marL="29718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7pPr>
            <a:lvl8pPr marL="34290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8pPr>
            <a:lvl9pPr marL="38862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9pPr>
          </a:lstStyle>
          <a:p>
            <a:pPr algn="ctr">
              <a:lnSpc>
                <a:spcPct val="93000"/>
              </a:lnSpc>
              <a:buClrTx/>
              <a:buFontTx/>
              <a:buNone/>
            </a:pPr>
            <a:r>
              <a:rPr lang="en-GB" altLang="en-US" sz="1800" dirty="0" smtClean="0"/>
              <a:t>At 6-month leads in the tropics, </a:t>
            </a:r>
            <a:r>
              <a:rPr lang="en-GB" altLang="en-US" sz="1800" b="1" dirty="0" err="1" smtClean="0">
                <a:solidFill>
                  <a:srgbClr val="009400"/>
                </a:solidFill>
              </a:rPr>
              <a:t>analogs</a:t>
            </a:r>
            <a:r>
              <a:rPr lang="en-GB" altLang="en-US" sz="1800" dirty="0" smtClean="0">
                <a:solidFill>
                  <a:schemeClr val="tx1"/>
                </a:solidFill>
              </a:rPr>
              <a:t> from</a:t>
            </a:r>
          </a:p>
          <a:p>
            <a:pPr algn="ctr">
              <a:lnSpc>
                <a:spcPct val="93000"/>
              </a:lnSpc>
              <a:buClrTx/>
              <a:buFontTx/>
              <a:buNone/>
            </a:pPr>
            <a:r>
              <a:rPr lang="en-GB" altLang="en-US" sz="1800" dirty="0" smtClean="0">
                <a:solidFill>
                  <a:schemeClr val="tx1"/>
                </a:solidFill>
              </a:rPr>
              <a:t>the NMME control runs</a:t>
            </a:r>
            <a:r>
              <a:rPr lang="en-GB" altLang="en-US" sz="1800" dirty="0" smtClean="0"/>
              <a:t> beat the same models’ </a:t>
            </a:r>
            <a:r>
              <a:rPr lang="en-GB" altLang="en-US" sz="1800" b="1" dirty="0" smtClean="0">
                <a:solidFill>
                  <a:schemeClr val="accent2"/>
                </a:solidFill>
              </a:rPr>
              <a:t>initialized forecasts</a:t>
            </a:r>
            <a:r>
              <a:rPr lang="en-GB" altLang="en-US" sz="1800" dirty="0" smtClean="0"/>
              <a:t>!</a:t>
            </a:r>
            <a:endParaRPr lang="en-GB" altLang="en-US" sz="1800" dirty="0"/>
          </a:p>
        </p:txBody>
      </p:sp>
      <p:sp>
        <p:nvSpPr>
          <p:cNvPr id="6" name="Rectangle 4"/>
          <p:cNvSpPr>
            <a:spLocks noChangeArrowheads="1"/>
          </p:cNvSpPr>
          <p:nvPr/>
        </p:nvSpPr>
        <p:spPr bwMode="auto">
          <a:xfrm>
            <a:off x="6103832" y="5925328"/>
            <a:ext cx="2915789" cy="29682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1720" tIns="40680" rIns="81720" bIns="4068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5pPr>
            <a:lvl6pPr marL="25146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6pPr>
            <a:lvl7pPr marL="29718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7pPr>
            <a:lvl8pPr marL="34290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8pPr>
            <a:lvl9pPr marL="38862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9pPr>
          </a:lstStyle>
          <a:p>
            <a:pPr algn="ctr">
              <a:lnSpc>
                <a:spcPct val="93000"/>
              </a:lnSpc>
            </a:pPr>
            <a:r>
              <a:rPr lang="en-US" altLang="en-US" sz="1500" i="1" dirty="0">
                <a:solidFill>
                  <a:srgbClr val="808080"/>
                </a:solidFill>
              </a:rPr>
              <a:t>Ding et al. </a:t>
            </a:r>
            <a:r>
              <a:rPr lang="en-US" altLang="en-US" sz="1500" i="1" dirty="0" smtClean="0">
                <a:solidFill>
                  <a:srgbClr val="808080"/>
                </a:solidFill>
              </a:rPr>
              <a:t>(JC 2018; GRL </a:t>
            </a:r>
            <a:r>
              <a:rPr lang="en-US" altLang="en-US" sz="1500" i="1" dirty="0">
                <a:solidFill>
                  <a:srgbClr val="808080"/>
                </a:solidFill>
              </a:rPr>
              <a:t>2019)</a:t>
            </a:r>
          </a:p>
        </p:txBody>
      </p:sp>
      <p:pic>
        <p:nvPicPr>
          <p:cNvPr id="8"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072" y="1499219"/>
            <a:ext cx="5786913" cy="285983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0" name="Picture 8"/>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269" y="4519448"/>
            <a:ext cx="5765716" cy="174982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1" name="Oval 10"/>
          <p:cNvSpPr/>
          <p:nvPr/>
        </p:nvSpPr>
        <p:spPr>
          <a:xfrm>
            <a:off x="1452166" y="2718148"/>
            <a:ext cx="1328612" cy="469726"/>
          </a:xfrm>
          <a:prstGeom prst="ellipse">
            <a:avLst/>
          </a:prstGeom>
          <a:noFill/>
          <a:ln w="57150">
            <a:solidFill>
              <a:srgbClr val="0094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Text Box 3"/>
          <p:cNvSpPr txBox="1">
            <a:spLocks noChangeArrowheads="1"/>
          </p:cNvSpPr>
          <p:nvPr/>
        </p:nvSpPr>
        <p:spPr bwMode="auto">
          <a:xfrm>
            <a:off x="6170317" y="3562487"/>
            <a:ext cx="2782813" cy="1194135"/>
          </a:xfrm>
          <a:prstGeom prst="rect">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0" tIns="0" rIns="0" bIns="0" anchor="ctr">
            <a:no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5pPr>
            <a:lvl6pPr marL="25146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6pPr>
            <a:lvl7pPr marL="29718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7pPr>
            <a:lvl8pPr marL="34290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8pPr>
            <a:lvl9pPr marL="38862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9pPr>
          </a:lstStyle>
          <a:p>
            <a:pPr algn="ctr">
              <a:lnSpc>
                <a:spcPct val="93000"/>
              </a:lnSpc>
              <a:buClrTx/>
              <a:buFontTx/>
              <a:buNone/>
            </a:pPr>
            <a:r>
              <a:rPr lang="en-GB" altLang="en-US" sz="1800" dirty="0" smtClean="0"/>
              <a:t>Suggests that even models </a:t>
            </a:r>
            <a:r>
              <a:rPr lang="en-GB" altLang="en-US" sz="1800" b="1" dirty="0" smtClean="0"/>
              <a:t>without assimilation</a:t>
            </a:r>
            <a:r>
              <a:rPr lang="en-GB" altLang="en-US" sz="1800" dirty="0" smtClean="0"/>
              <a:t> (e.g. CMIP5) could offer useful forecast guidance.</a:t>
            </a:r>
            <a:endParaRPr lang="en-GB" altLang="en-US" sz="1800" dirty="0"/>
          </a:p>
        </p:txBody>
      </p:sp>
      <p:sp>
        <p:nvSpPr>
          <p:cNvPr id="14" name="Oval 13"/>
          <p:cNvSpPr/>
          <p:nvPr/>
        </p:nvSpPr>
        <p:spPr>
          <a:xfrm>
            <a:off x="1452166" y="1954060"/>
            <a:ext cx="1328612" cy="469726"/>
          </a:xfrm>
          <a:prstGeom prst="ellipse">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endParaRPr>
          </a:p>
        </p:txBody>
      </p:sp>
      <p:sp>
        <p:nvSpPr>
          <p:cNvPr id="16" name="Text Box 3"/>
          <p:cNvSpPr txBox="1">
            <a:spLocks noChangeArrowheads="1"/>
          </p:cNvSpPr>
          <p:nvPr/>
        </p:nvSpPr>
        <p:spPr bwMode="auto">
          <a:xfrm>
            <a:off x="6170317" y="4909779"/>
            <a:ext cx="2782813" cy="845507"/>
          </a:xfrm>
          <a:prstGeom prst="rect">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0" tIns="0" rIns="0" bIns="0" anchor="ctr">
            <a:no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5pPr>
            <a:lvl6pPr marL="25146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6pPr>
            <a:lvl7pPr marL="29718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7pPr>
            <a:lvl8pPr marL="34290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8pPr>
            <a:lvl9pPr marL="38862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9pPr>
          </a:lstStyle>
          <a:p>
            <a:pPr algn="ctr">
              <a:lnSpc>
                <a:spcPct val="93000"/>
              </a:lnSpc>
              <a:buClrTx/>
              <a:buFontTx/>
              <a:buNone/>
            </a:pPr>
            <a:r>
              <a:rPr lang="en-GB" altLang="en-US" sz="1800" dirty="0" smtClean="0"/>
              <a:t>Also permits rapid assessment of secular variations in </a:t>
            </a:r>
            <a:r>
              <a:rPr lang="en-GB" altLang="en-US" sz="1800" b="1" dirty="0" smtClean="0">
                <a:solidFill>
                  <a:srgbClr val="0000FF"/>
                </a:solidFill>
              </a:rPr>
              <a:t>predictability</a:t>
            </a:r>
            <a:r>
              <a:rPr lang="en-GB" altLang="en-US" sz="1800" dirty="0" smtClean="0"/>
              <a:t>.</a:t>
            </a:r>
            <a:endParaRPr lang="en-GB" altLang="en-US" sz="1800" dirty="0"/>
          </a:p>
        </p:txBody>
      </p:sp>
      <p:sp>
        <p:nvSpPr>
          <p:cNvPr id="17" name="Text Box 3"/>
          <p:cNvSpPr txBox="1">
            <a:spLocks noChangeArrowheads="1"/>
          </p:cNvSpPr>
          <p:nvPr/>
        </p:nvSpPr>
        <p:spPr bwMode="auto">
          <a:xfrm>
            <a:off x="6170317" y="1366231"/>
            <a:ext cx="2782813" cy="491244"/>
          </a:xfrm>
          <a:prstGeom prst="rect">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0" tIns="0" rIns="0" bIns="0" anchor="ctr">
            <a:no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5pPr>
            <a:lvl6pPr marL="25146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6pPr>
            <a:lvl7pPr marL="29718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7pPr>
            <a:lvl8pPr marL="34290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8pPr>
            <a:lvl9pPr marL="38862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9pPr>
          </a:lstStyle>
          <a:p>
            <a:pPr algn="ctr">
              <a:lnSpc>
                <a:spcPct val="93000"/>
              </a:lnSpc>
              <a:buClrTx/>
              <a:buFontTx/>
              <a:buNone/>
            </a:pPr>
            <a:r>
              <a:rPr lang="en-GB" altLang="en-US" sz="1800" i="1" dirty="0">
                <a:solidFill>
                  <a:srgbClr val="009400"/>
                </a:solidFill>
              </a:rPr>
              <a:t>→ </a:t>
            </a:r>
            <a:r>
              <a:rPr lang="en-GB" altLang="en-US" sz="1800" i="1" dirty="0" smtClean="0">
                <a:solidFill>
                  <a:srgbClr val="009400"/>
                </a:solidFill>
              </a:rPr>
              <a:t>Like a forecast with</a:t>
            </a:r>
          </a:p>
          <a:p>
            <a:pPr algn="ctr">
              <a:lnSpc>
                <a:spcPct val="93000"/>
              </a:lnSpc>
              <a:buClrTx/>
              <a:buFontTx/>
              <a:buNone/>
            </a:pPr>
            <a:r>
              <a:rPr lang="en-GB" altLang="en-US" sz="1800" b="1" i="1" dirty="0" smtClean="0">
                <a:solidFill>
                  <a:srgbClr val="009400"/>
                </a:solidFill>
              </a:rPr>
              <a:t>no initialization shock</a:t>
            </a:r>
            <a:r>
              <a:rPr lang="en-GB" altLang="en-US" sz="1800" i="1" dirty="0" smtClean="0">
                <a:solidFill>
                  <a:srgbClr val="009400"/>
                </a:solidFill>
              </a:rPr>
              <a:t>.</a:t>
            </a:r>
            <a:endParaRPr lang="en-GB" altLang="en-US" sz="1800" i="1" dirty="0">
              <a:solidFill>
                <a:srgbClr val="009400"/>
              </a:solidFill>
            </a:endParaRPr>
          </a:p>
        </p:txBody>
      </p:sp>
      <p:sp>
        <p:nvSpPr>
          <p:cNvPr id="18" name="AutoShape 8"/>
          <p:cNvSpPr>
            <a:spLocks noChangeArrowheads="1"/>
          </p:cNvSpPr>
          <p:nvPr/>
        </p:nvSpPr>
        <p:spPr bwMode="auto">
          <a:xfrm>
            <a:off x="85071" y="3263030"/>
            <a:ext cx="5786913" cy="870559"/>
          </a:xfrm>
          <a:prstGeom prst="roundRect">
            <a:avLst>
              <a:gd name="adj" fmla="val 560"/>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9" name="AutoShape 8"/>
          <p:cNvSpPr>
            <a:spLocks noChangeArrowheads="1"/>
          </p:cNvSpPr>
          <p:nvPr/>
        </p:nvSpPr>
        <p:spPr bwMode="auto">
          <a:xfrm>
            <a:off x="3062614" y="1747941"/>
            <a:ext cx="2809370" cy="1515090"/>
          </a:xfrm>
          <a:prstGeom prst="roundRect">
            <a:avLst>
              <a:gd name="adj" fmla="val 560"/>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9" name="Text Box 7"/>
          <p:cNvSpPr txBox="1">
            <a:spLocks noChangeArrowheads="1"/>
          </p:cNvSpPr>
          <p:nvPr/>
        </p:nvSpPr>
        <p:spPr bwMode="auto">
          <a:xfrm>
            <a:off x="4204855" y="1508768"/>
            <a:ext cx="1538883" cy="143116"/>
          </a:xfrm>
          <a:prstGeom prst="rect">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nchor="ctr">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5pPr>
            <a:lvl6pPr marL="25146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6pPr>
            <a:lvl7pPr marL="29718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7pPr>
            <a:lvl8pPr marL="34290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8pPr>
            <a:lvl9pPr marL="38862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9pPr>
          </a:lstStyle>
          <a:p>
            <a:pPr algn="ctr">
              <a:lnSpc>
                <a:spcPct val="93000"/>
              </a:lnSpc>
              <a:buClrTx/>
              <a:buFontTx/>
              <a:buNone/>
            </a:pPr>
            <a:r>
              <a:rPr lang="en-GB" altLang="en-US" sz="1000" dirty="0" smtClean="0">
                <a:solidFill>
                  <a:srgbClr val="808080"/>
                </a:solidFill>
              </a:rPr>
              <a:t>(bias-corrected,1982-2009)</a:t>
            </a:r>
            <a:endParaRPr lang="en-GB" altLang="en-US" sz="1000" dirty="0">
              <a:solidFill>
                <a:srgbClr val="808080"/>
              </a:solidFill>
            </a:endParaRPr>
          </a:p>
        </p:txBody>
      </p:sp>
      <p:sp>
        <p:nvSpPr>
          <p:cNvPr id="20" name="Text Box 2"/>
          <p:cNvSpPr txBox="1">
            <a:spLocks noChangeArrowheads="1"/>
          </p:cNvSpPr>
          <p:nvPr/>
        </p:nvSpPr>
        <p:spPr bwMode="auto">
          <a:xfrm>
            <a:off x="2533458" y="5653353"/>
            <a:ext cx="1933841" cy="402291"/>
          </a:xfrm>
          <a:prstGeom prst="rect">
            <a:avLst/>
          </a:prstGeom>
          <a:solidFill>
            <a:srgbClr val="FFFF00"/>
          </a:solidFill>
          <a:ln w="12700">
            <a:solidFill>
              <a:schemeClr val="tx1"/>
            </a:solidFill>
          </a:ln>
          <a:effectLst/>
          <a:extLst/>
        </p:spPr>
        <p:txBody>
          <a:bodyPr wrap="none"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5pPr>
            <a:lvl6pPr marL="25146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6pPr>
            <a:lvl7pPr marL="29718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7pPr>
            <a:lvl8pPr marL="34290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8pPr>
            <a:lvl9pPr marL="38862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9pPr>
          </a:lstStyle>
          <a:p>
            <a:pPr algn="ctr">
              <a:lnSpc>
                <a:spcPct val="100000"/>
              </a:lnSpc>
              <a:buClrTx/>
              <a:buFontTx/>
              <a:buNone/>
            </a:pPr>
            <a:r>
              <a:rPr lang="en-US" altLang="en-US" sz="1000" dirty="0" smtClean="0">
                <a:solidFill>
                  <a:schemeClr val="tx1"/>
                </a:solidFill>
              </a:rPr>
              <a:t>Roughly tracks NMME skill</a:t>
            </a:r>
          </a:p>
          <a:p>
            <a:pPr algn="ctr">
              <a:lnSpc>
                <a:spcPct val="100000"/>
              </a:lnSpc>
              <a:buClrTx/>
              <a:buFontTx/>
              <a:buNone/>
            </a:pPr>
            <a:r>
              <a:rPr lang="en-US" altLang="en-US" sz="1000" dirty="0" smtClean="0">
                <a:solidFill>
                  <a:schemeClr val="tx1"/>
                </a:solidFill>
              </a:rPr>
              <a:t>(highest when ENSO is strong)</a:t>
            </a:r>
            <a:endParaRPr lang="en-US" altLang="en-US" sz="1000" dirty="0">
              <a:solidFill>
                <a:schemeClr val="tx1"/>
              </a:solidFill>
            </a:endParaRPr>
          </a:p>
        </p:txBody>
      </p:sp>
    </p:spTree>
    <p:extLst>
      <p:ext uri="{BB962C8B-B14F-4D97-AF65-F5344CB8AC3E}">
        <p14:creationId xmlns:p14="http://schemas.microsoft.com/office/powerpoint/2010/main" val="2354442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par>
                                <p:cTn id="27" presetID="1" presetClass="exit" presetSubtype="0" fill="hold" grpId="0" nodeType="withEffect">
                                  <p:stCondLst>
                                    <p:cond delay="0"/>
                                  </p:stCondLst>
                                  <p:childTnLst>
                                    <p:set>
                                      <p:cBhvr>
                                        <p:cTn id="28" dur="1" fill="hold">
                                          <p:stCondLst>
                                            <p:cond delay="0"/>
                                          </p:stCondLst>
                                        </p:cTn>
                                        <p:tgtEl>
                                          <p:spTgt spid="18"/>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0"/>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1" grpId="0" animBg="1"/>
      <p:bldP spid="12" grpId="0" animBg="1"/>
      <p:bldP spid="14" grpId="0" animBg="1"/>
      <p:bldP spid="16" grpId="0" animBg="1"/>
      <p:bldP spid="17" grpId="0" animBg="1"/>
      <p:bldP spid="18" grpId="0" animBg="1"/>
      <p:bldP spid="19" grpId="0" animBg="1"/>
      <p:bldP spid="9" grpId="0" animBg="1"/>
      <p:bldP spid="2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200" dirty="0"/>
              <a:t>Future plans and challenges</a:t>
            </a:r>
          </a:p>
        </p:txBody>
      </p:sp>
      <p:pic>
        <p:nvPicPr>
          <p:cNvPr id="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1844" y="3393299"/>
            <a:ext cx="7268554" cy="290527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 name="Text Box 3"/>
          <p:cNvSpPr txBox="1">
            <a:spLocks noChangeArrowheads="1"/>
          </p:cNvSpPr>
          <p:nvPr/>
        </p:nvSpPr>
        <p:spPr bwMode="auto">
          <a:xfrm>
            <a:off x="979381" y="822631"/>
            <a:ext cx="7382776" cy="125644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21240" rIns="0" bIns="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5pPr>
            <a:lvl6pPr marL="25146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6pPr>
            <a:lvl7pPr marL="29718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7pPr>
            <a:lvl8pPr marL="34290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8pPr>
            <a:lvl9pPr marL="38862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9pPr>
          </a:lstStyle>
          <a:p>
            <a:pPr>
              <a:lnSpc>
                <a:spcPct val="100000"/>
              </a:lnSpc>
              <a:spcAft>
                <a:spcPts val="2888"/>
              </a:spcAft>
            </a:pPr>
            <a:r>
              <a:rPr lang="en-GB" altLang="en-US" sz="2400" b="1" dirty="0">
                <a:solidFill>
                  <a:srgbClr val="000080"/>
                </a:solidFill>
                <a:ea typeface="DejaVu LGC Sans" charset="0"/>
                <a:cs typeface="DejaVu LGC Sans" charset="0"/>
              </a:rPr>
              <a:t>1. Better understand </a:t>
            </a:r>
            <a:r>
              <a:rPr lang="en-GB" altLang="en-US" sz="2400" b="1" dirty="0" smtClean="0">
                <a:solidFill>
                  <a:srgbClr val="000080"/>
                </a:solidFill>
                <a:ea typeface="DejaVu LGC Sans" charset="0"/>
                <a:cs typeface="DejaVu LGC Sans" charset="0"/>
              </a:rPr>
              <a:t>ENSO &amp; </a:t>
            </a:r>
            <a:r>
              <a:rPr lang="en-GB" altLang="en-US" sz="2400" b="1" dirty="0">
                <a:solidFill>
                  <a:srgbClr val="000080"/>
                </a:solidFill>
                <a:ea typeface="DejaVu LGC Sans" charset="0"/>
                <a:cs typeface="DejaVu LGC Sans" charset="0"/>
              </a:rPr>
              <a:t>improve models</a:t>
            </a:r>
            <a:r>
              <a:rPr lang="en-GB" altLang="en-US" sz="2200" dirty="0">
                <a:solidFill>
                  <a:srgbClr val="008000"/>
                </a:solidFill>
                <a:ea typeface="DejaVu LGC Sans" charset="0"/>
                <a:cs typeface="DejaVu LGC Sans" charset="0"/>
              </a:rPr>
              <a:t/>
            </a:r>
            <a:br>
              <a:rPr lang="en-GB" altLang="en-US" sz="2200" dirty="0">
                <a:solidFill>
                  <a:srgbClr val="008000"/>
                </a:solidFill>
                <a:ea typeface="DejaVu LGC Sans" charset="0"/>
                <a:cs typeface="DejaVu LGC Sans" charset="0"/>
              </a:rPr>
            </a:br>
            <a:r>
              <a:rPr lang="en-GB" altLang="en-US" dirty="0">
                <a:ea typeface="DejaVu LGC Sans" charset="0"/>
                <a:cs typeface="DejaVu LGC Sans" charset="0"/>
              </a:rPr>
              <a:t>     a. </a:t>
            </a:r>
            <a:r>
              <a:rPr lang="en-GB" altLang="en-US" b="1" dirty="0">
                <a:ea typeface="DejaVu LGC Sans" charset="0"/>
                <a:cs typeface="DejaVu LGC Sans" charset="0"/>
              </a:rPr>
              <a:t>Background climate</a:t>
            </a:r>
            <a:r>
              <a:rPr lang="en-GB" altLang="en-US" dirty="0">
                <a:ea typeface="DejaVu LGC Sans" charset="0"/>
                <a:cs typeface="DejaVu LGC Sans" charset="0"/>
              </a:rPr>
              <a:t> is key (flux adjustments, </a:t>
            </a:r>
            <a:r>
              <a:rPr lang="en-GB" altLang="en-US" dirty="0" smtClean="0">
                <a:ea typeface="DejaVu LGC Sans" charset="0"/>
                <a:cs typeface="DejaVu LGC Sans" charset="0"/>
              </a:rPr>
              <a:t>heat/momentum budgets)</a:t>
            </a:r>
            <a:r>
              <a:rPr lang="en-GB" altLang="en-US" dirty="0">
                <a:ea typeface="DejaVu LGC Sans" charset="0"/>
                <a:cs typeface="DejaVu LGC Sans" charset="0"/>
              </a:rPr>
              <a:t/>
            </a:r>
            <a:br>
              <a:rPr lang="en-GB" altLang="en-US" dirty="0">
                <a:ea typeface="DejaVu LGC Sans" charset="0"/>
                <a:cs typeface="DejaVu LGC Sans" charset="0"/>
              </a:rPr>
            </a:br>
            <a:r>
              <a:rPr lang="en-GB" altLang="en-US" dirty="0">
                <a:ea typeface="DejaVu LGC Sans" charset="0"/>
                <a:cs typeface="DejaVu LGC Sans" charset="0"/>
              </a:rPr>
              <a:t>     b. Community metrics &amp; </a:t>
            </a:r>
            <a:r>
              <a:rPr lang="en-GB" altLang="en-US" dirty="0" err="1">
                <a:ea typeface="DejaVu LGC Sans" charset="0"/>
                <a:cs typeface="DejaVu LGC Sans" charset="0"/>
              </a:rPr>
              <a:t>obs</a:t>
            </a:r>
            <a:r>
              <a:rPr lang="en-GB" altLang="en-US" dirty="0">
                <a:ea typeface="DejaVu LGC Sans" charset="0"/>
                <a:cs typeface="DejaVu LGC Sans" charset="0"/>
              </a:rPr>
              <a:t> </a:t>
            </a:r>
            <a:r>
              <a:rPr lang="en-GB" altLang="en-US" b="1" dirty="0">
                <a:ea typeface="DejaVu LGC Sans" charset="0"/>
                <a:cs typeface="DejaVu LGC Sans" charset="0"/>
              </a:rPr>
              <a:t>constraints</a:t>
            </a:r>
            <a:r>
              <a:rPr lang="en-GB" altLang="en-US" dirty="0">
                <a:ea typeface="DejaVu LGC Sans" charset="0"/>
                <a:cs typeface="DejaVu LGC Sans" charset="0"/>
              </a:rPr>
              <a:t> (TPOS2020, </a:t>
            </a:r>
            <a:r>
              <a:rPr lang="en-GB" altLang="en-US" dirty="0" smtClean="0">
                <a:ea typeface="DejaVu LGC Sans" charset="0"/>
                <a:cs typeface="DejaVu LGC Sans" charset="0"/>
              </a:rPr>
              <a:t>LES, reanalyses</a:t>
            </a:r>
            <a:r>
              <a:rPr lang="en-GB" altLang="en-US" dirty="0">
                <a:ea typeface="DejaVu LGC Sans" charset="0"/>
                <a:cs typeface="DejaVu LGC Sans" charset="0"/>
              </a:rPr>
              <a:t>, paleo)</a:t>
            </a:r>
            <a:br>
              <a:rPr lang="en-GB" altLang="en-US" dirty="0">
                <a:ea typeface="DejaVu LGC Sans" charset="0"/>
                <a:cs typeface="DejaVu LGC Sans" charset="0"/>
              </a:rPr>
            </a:br>
            <a:r>
              <a:rPr lang="en-GB" altLang="en-US" dirty="0">
                <a:ea typeface="DejaVu LGC Sans" charset="0"/>
                <a:cs typeface="DejaVu LGC Sans" charset="0"/>
              </a:rPr>
              <a:t>     c. </a:t>
            </a:r>
            <a:r>
              <a:rPr lang="en-GB" altLang="en-US" dirty="0" smtClean="0">
                <a:ea typeface="DejaVu LGC Sans" charset="0"/>
                <a:cs typeface="DejaVu LGC Sans" charset="0"/>
              </a:rPr>
              <a:t>Enhance </a:t>
            </a:r>
            <a:r>
              <a:rPr lang="en-GB" altLang="en-US" dirty="0">
                <a:ea typeface="DejaVu LGC Sans" charset="0"/>
                <a:cs typeface="DejaVu LGC Sans" charset="0"/>
              </a:rPr>
              <a:t>model </a:t>
            </a:r>
            <a:r>
              <a:rPr lang="en-GB" altLang="en-US" b="1" dirty="0">
                <a:ea typeface="DejaVu LGC Sans" charset="0"/>
                <a:cs typeface="DejaVu LGC Sans" charset="0"/>
              </a:rPr>
              <a:t>resolution &amp; physics</a:t>
            </a:r>
            <a:r>
              <a:rPr lang="en-GB" altLang="en-US" dirty="0">
                <a:ea typeface="DejaVu LGC Sans" charset="0"/>
                <a:cs typeface="DejaVu LGC Sans" charset="0"/>
              </a:rPr>
              <a:t/>
            </a:r>
            <a:br>
              <a:rPr lang="en-GB" altLang="en-US" dirty="0">
                <a:ea typeface="DejaVu LGC Sans" charset="0"/>
                <a:cs typeface="DejaVu LGC Sans" charset="0"/>
              </a:rPr>
            </a:br>
            <a:r>
              <a:rPr lang="en-GB" altLang="en-US" dirty="0">
                <a:ea typeface="DejaVu LGC Sans" charset="0"/>
                <a:cs typeface="DejaVu LGC Sans" charset="0"/>
              </a:rPr>
              <a:t>	</a:t>
            </a:r>
            <a:r>
              <a:rPr lang="en-GB" altLang="en-US" dirty="0" smtClean="0">
                <a:ea typeface="DejaVu LGC Sans" charset="0"/>
                <a:cs typeface="DejaVu LGC Sans" charset="0"/>
              </a:rPr>
              <a:t>          - </a:t>
            </a:r>
            <a:r>
              <a:rPr lang="en-GB" altLang="en-US" i="1" dirty="0" smtClean="0">
                <a:ea typeface="DejaVu LGC Sans" charset="0"/>
                <a:cs typeface="DejaVu LGC Sans" charset="0"/>
              </a:rPr>
              <a:t>clouds </a:t>
            </a:r>
            <a:r>
              <a:rPr lang="en-GB" altLang="en-US" i="1" dirty="0">
                <a:ea typeface="DejaVu LGC Sans" charset="0"/>
                <a:cs typeface="DejaVu LGC Sans" charset="0"/>
              </a:rPr>
              <a:t>&amp; convection, surface </a:t>
            </a:r>
            <a:r>
              <a:rPr lang="en-GB" altLang="en-US" i="1" dirty="0" smtClean="0">
                <a:ea typeface="DejaVu LGC Sans" charset="0"/>
                <a:cs typeface="DejaVu LGC Sans" charset="0"/>
              </a:rPr>
              <a:t>winds &amp; fluxes</a:t>
            </a:r>
            <a:r>
              <a:rPr lang="en-GB" altLang="en-US" i="1" dirty="0">
                <a:ea typeface="DejaVu LGC Sans" charset="0"/>
                <a:cs typeface="DejaVu LGC Sans" charset="0"/>
              </a:rPr>
              <a:t>, ocean mixing (TIWs), diurnal cycle</a:t>
            </a:r>
          </a:p>
        </p:txBody>
      </p:sp>
      <p:sp>
        <p:nvSpPr>
          <p:cNvPr id="6" name="Text Box 4"/>
          <p:cNvSpPr txBox="1">
            <a:spLocks noChangeArrowheads="1"/>
          </p:cNvSpPr>
          <p:nvPr/>
        </p:nvSpPr>
        <p:spPr bwMode="auto">
          <a:xfrm>
            <a:off x="979381" y="2204046"/>
            <a:ext cx="7382776" cy="103711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21240" rIns="0" bIns="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5pPr>
            <a:lvl6pPr marL="25146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6pPr>
            <a:lvl7pPr marL="29718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7pPr>
            <a:lvl8pPr marL="34290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8pPr>
            <a:lvl9pPr marL="38862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9pPr>
          </a:lstStyle>
          <a:p>
            <a:pPr>
              <a:lnSpc>
                <a:spcPct val="100000"/>
              </a:lnSpc>
              <a:spcAft>
                <a:spcPts val="2888"/>
              </a:spcAft>
            </a:pPr>
            <a:r>
              <a:rPr lang="en-GB" altLang="en-US" sz="2400" b="1" dirty="0">
                <a:solidFill>
                  <a:srgbClr val="800000"/>
                </a:solidFill>
                <a:ea typeface="DejaVu LGC Sans" charset="0"/>
                <a:cs typeface="DejaVu LGC Sans" charset="0"/>
              </a:rPr>
              <a:t>2. Improve predictions </a:t>
            </a:r>
            <a:r>
              <a:rPr lang="en-GB" altLang="en-US" sz="2400" b="1" dirty="0" smtClean="0">
                <a:solidFill>
                  <a:srgbClr val="800000"/>
                </a:solidFill>
                <a:ea typeface="DejaVu LGC Sans" charset="0"/>
                <a:cs typeface="DejaVu LGC Sans" charset="0"/>
              </a:rPr>
              <a:t>&amp; projections</a:t>
            </a:r>
            <a:r>
              <a:rPr lang="en-GB" altLang="en-US" sz="2200" dirty="0">
                <a:solidFill>
                  <a:srgbClr val="800000"/>
                </a:solidFill>
                <a:ea typeface="DejaVu LGC Sans" charset="0"/>
                <a:cs typeface="DejaVu LGC Sans" charset="0"/>
              </a:rPr>
              <a:t/>
            </a:r>
            <a:br>
              <a:rPr lang="en-GB" altLang="en-US" sz="2200" dirty="0">
                <a:solidFill>
                  <a:srgbClr val="800000"/>
                </a:solidFill>
                <a:ea typeface="DejaVu LGC Sans" charset="0"/>
                <a:cs typeface="DejaVu LGC Sans" charset="0"/>
              </a:rPr>
            </a:br>
            <a:r>
              <a:rPr lang="en-GB" altLang="en-US" dirty="0">
                <a:ea typeface="DejaVu LGC Sans" charset="0"/>
                <a:cs typeface="DejaVu LGC Sans" charset="0"/>
              </a:rPr>
              <a:t>     a. </a:t>
            </a:r>
            <a:r>
              <a:rPr lang="en-GB" altLang="en-US" dirty="0" smtClean="0">
                <a:ea typeface="DejaVu LGC Sans" charset="0"/>
                <a:cs typeface="DejaVu LGC Sans" charset="0"/>
              </a:rPr>
              <a:t>Clarify ENSO </a:t>
            </a:r>
            <a:r>
              <a:rPr lang="en-GB" altLang="en-US" dirty="0">
                <a:ea typeface="DejaVu LGC Sans" charset="0"/>
                <a:cs typeface="DejaVu LGC Sans" charset="0"/>
              </a:rPr>
              <a:t>connections to </a:t>
            </a:r>
            <a:r>
              <a:rPr lang="en-GB" altLang="en-US" b="1" dirty="0">
                <a:ea typeface="DejaVu LGC Sans" charset="0"/>
                <a:cs typeface="DejaVu LGC Sans" charset="0"/>
              </a:rPr>
              <a:t>extremes &amp; regional</a:t>
            </a:r>
            <a:r>
              <a:rPr lang="en-GB" altLang="en-US" dirty="0">
                <a:ea typeface="DejaVu LGC Sans" charset="0"/>
                <a:cs typeface="DejaVu LGC Sans" charset="0"/>
              </a:rPr>
              <a:t> impacts</a:t>
            </a:r>
            <a:r>
              <a:rPr lang="en-GB" altLang="en-US" sz="1500" dirty="0">
                <a:ea typeface="DejaVu LGC Sans" charset="0"/>
                <a:cs typeface="DejaVu LGC Sans" charset="0"/>
              </a:rPr>
              <a:t/>
            </a:r>
            <a:br>
              <a:rPr lang="en-GB" altLang="en-US" sz="1500" dirty="0">
                <a:ea typeface="DejaVu LGC Sans" charset="0"/>
                <a:cs typeface="DejaVu LGC Sans" charset="0"/>
              </a:rPr>
            </a:br>
            <a:r>
              <a:rPr lang="en-GB" altLang="en-US" dirty="0">
                <a:ea typeface="DejaVu LGC Sans" charset="0"/>
                <a:cs typeface="DejaVu LGC Sans" charset="0"/>
              </a:rPr>
              <a:t>     b. Understand sources &amp; limits of </a:t>
            </a:r>
            <a:r>
              <a:rPr lang="en-GB" altLang="en-US" b="1" dirty="0">
                <a:ea typeface="DejaVu LGC Sans" charset="0"/>
                <a:cs typeface="DejaVu LGC Sans" charset="0"/>
              </a:rPr>
              <a:t>predictability</a:t>
            </a:r>
            <a:r>
              <a:rPr lang="en-GB" altLang="en-US" dirty="0">
                <a:ea typeface="DejaVu LGC Sans" charset="0"/>
                <a:cs typeface="DejaVu LGC Sans" charset="0"/>
              </a:rPr>
              <a:t> (model </a:t>
            </a:r>
            <a:r>
              <a:rPr lang="en-GB" altLang="en-US" dirty="0" err="1">
                <a:ea typeface="DejaVu LGC Sans" charset="0"/>
                <a:cs typeface="DejaVu LGC Sans" charset="0"/>
              </a:rPr>
              <a:t>analogs</a:t>
            </a:r>
            <a:r>
              <a:rPr lang="en-GB" altLang="en-US" dirty="0">
                <a:ea typeface="DejaVu LGC Sans" charset="0"/>
                <a:cs typeface="DejaVu LGC Sans" charset="0"/>
              </a:rPr>
              <a:t>)</a:t>
            </a:r>
            <a:br>
              <a:rPr lang="en-GB" altLang="en-US" dirty="0">
                <a:ea typeface="DejaVu LGC Sans" charset="0"/>
                <a:cs typeface="DejaVu LGC Sans" charset="0"/>
              </a:rPr>
            </a:br>
            <a:r>
              <a:rPr lang="en-GB" altLang="en-US" dirty="0">
                <a:ea typeface="DejaVu LGC Sans" charset="0"/>
                <a:cs typeface="DejaVu LGC Sans" charset="0"/>
              </a:rPr>
              <a:t>     c. </a:t>
            </a:r>
            <a:r>
              <a:rPr lang="en-GB" altLang="en-US" b="1" dirty="0" smtClean="0">
                <a:ea typeface="DejaVu LGC Sans" charset="0"/>
                <a:cs typeface="DejaVu LGC Sans" charset="0"/>
              </a:rPr>
              <a:t>Emergent constraints</a:t>
            </a:r>
            <a:r>
              <a:rPr lang="en-GB" altLang="en-US" dirty="0" smtClean="0">
                <a:ea typeface="DejaVu LGC Sans" charset="0"/>
                <a:cs typeface="DejaVu LGC Sans" charset="0"/>
              </a:rPr>
              <a:t> to improve future projections</a:t>
            </a:r>
            <a:endParaRPr lang="en-GB" altLang="en-US" dirty="0">
              <a:ea typeface="DejaVu LGC Sans" charset="0"/>
              <a:cs typeface="DejaVu LGC Sans" charset="0"/>
            </a:endParaRPr>
          </a:p>
        </p:txBody>
      </p:sp>
      <p:sp>
        <p:nvSpPr>
          <p:cNvPr id="7" name="Text Box 7"/>
          <p:cNvSpPr txBox="1">
            <a:spLocks noChangeArrowheads="1"/>
          </p:cNvSpPr>
          <p:nvPr/>
        </p:nvSpPr>
        <p:spPr bwMode="auto">
          <a:xfrm>
            <a:off x="806337" y="6147091"/>
            <a:ext cx="1372171" cy="143116"/>
          </a:xfrm>
          <a:prstGeom prst="rect">
            <a:avLst/>
          </a:prstGeom>
          <a:noFill/>
          <a:ln>
            <a:noFill/>
          </a:ln>
          <a:effectLst/>
          <a:extLst/>
        </p:spPr>
        <p:txBody>
          <a:bodyPr wrap="none" lIns="0" tIns="0" rIns="0" bIns="0" anchor="ctr">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5pPr>
            <a:lvl6pPr marL="25146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6pPr>
            <a:lvl7pPr marL="29718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7pPr>
            <a:lvl8pPr marL="34290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8pPr>
            <a:lvl9pPr marL="38862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9pPr>
          </a:lstStyle>
          <a:p>
            <a:pPr>
              <a:lnSpc>
                <a:spcPct val="93000"/>
              </a:lnSpc>
              <a:buClrTx/>
              <a:buFontTx/>
              <a:buNone/>
            </a:pPr>
            <a:r>
              <a:rPr lang="en-GB" altLang="en-US" sz="1000" dirty="0" smtClean="0">
                <a:solidFill>
                  <a:schemeClr val="bg1">
                    <a:lumMod val="50000"/>
                  </a:schemeClr>
                </a:solidFill>
              </a:rPr>
              <a:t>GFDL-CM2.6 simulation</a:t>
            </a:r>
            <a:endParaRPr lang="en-GB" altLang="en-US" sz="1000" dirty="0">
              <a:solidFill>
                <a:schemeClr val="bg1">
                  <a:lumMod val="50000"/>
                </a:schemeClr>
              </a:solidFill>
            </a:endParaRPr>
          </a:p>
        </p:txBody>
      </p:sp>
    </p:spTree>
    <p:extLst>
      <p:ext uri="{BB962C8B-B14F-4D97-AF65-F5344CB8AC3E}">
        <p14:creationId xmlns:p14="http://schemas.microsoft.com/office/powerpoint/2010/main" val="4080817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200" dirty="0" smtClean="0"/>
              <a:t>Summary</a:t>
            </a:r>
            <a:endParaRPr lang="en-US" sz="3200" dirty="0"/>
          </a:p>
        </p:txBody>
      </p:sp>
      <p:sp>
        <p:nvSpPr>
          <p:cNvPr id="3" name="Text Box 1"/>
          <p:cNvSpPr txBox="1">
            <a:spLocks noChangeArrowheads="1"/>
          </p:cNvSpPr>
          <p:nvPr/>
        </p:nvSpPr>
        <p:spPr bwMode="auto">
          <a:xfrm>
            <a:off x="613775" y="1151058"/>
            <a:ext cx="8319209" cy="4762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457200"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charset="0"/>
                <a:ea typeface="msmincho" charset="0"/>
                <a:cs typeface="msmincho" charset="0"/>
              </a:defRPr>
            </a:lvl1pPr>
            <a:lvl2pPr>
              <a:tabLst>
                <a:tab pos="457200"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charset="0"/>
                <a:ea typeface="msmincho" charset="0"/>
                <a:cs typeface="msmincho" charset="0"/>
              </a:defRPr>
            </a:lvl2pPr>
            <a:lvl3pPr>
              <a:tabLst>
                <a:tab pos="457200"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charset="0"/>
                <a:ea typeface="msmincho" charset="0"/>
                <a:cs typeface="msmincho" charset="0"/>
              </a:defRPr>
            </a:lvl3pPr>
            <a:lvl4pPr>
              <a:tabLst>
                <a:tab pos="457200"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charset="0"/>
                <a:ea typeface="msmincho" charset="0"/>
                <a:cs typeface="msmincho" charset="0"/>
              </a:defRPr>
            </a:lvl4pPr>
            <a:lvl5pPr>
              <a:tabLst>
                <a:tab pos="457200"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charset="0"/>
                <a:ea typeface="msmincho" charset="0"/>
                <a:cs typeface="msmincho" charset="0"/>
              </a:defRPr>
            </a:lvl5pPr>
            <a:lvl6pPr marL="2514600" indent="-228600" defTabSz="449263" fontAlgn="base" hangingPunct="0">
              <a:lnSpc>
                <a:spcPts val="4225"/>
              </a:lnSpc>
              <a:spcBef>
                <a:spcPct val="0"/>
              </a:spcBef>
              <a:spcAft>
                <a:spcPct val="0"/>
              </a:spcAft>
              <a:buClr>
                <a:srgbClr val="000000"/>
              </a:buClr>
              <a:buSzPct val="100000"/>
              <a:buFont typeface="Times New Roman" pitchFamily="16" charset="0"/>
              <a:tabLst>
                <a:tab pos="457200"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charset="0"/>
                <a:ea typeface="msmincho" charset="0"/>
                <a:cs typeface="msmincho" charset="0"/>
              </a:defRPr>
            </a:lvl6pPr>
            <a:lvl7pPr marL="2971800" indent="-228600" defTabSz="449263" fontAlgn="base" hangingPunct="0">
              <a:lnSpc>
                <a:spcPts val="4225"/>
              </a:lnSpc>
              <a:spcBef>
                <a:spcPct val="0"/>
              </a:spcBef>
              <a:spcAft>
                <a:spcPct val="0"/>
              </a:spcAft>
              <a:buClr>
                <a:srgbClr val="000000"/>
              </a:buClr>
              <a:buSzPct val="100000"/>
              <a:buFont typeface="Times New Roman" pitchFamily="16" charset="0"/>
              <a:tabLst>
                <a:tab pos="457200"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charset="0"/>
                <a:ea typeface="msmincho" charset="0"/>
                <a:cs typeface="msmincho" charset="0"/>
              </a:defRPr>
            </a:lvl7pPr>
            <a:lvl8pPr marL="3429000" indent="-228600" defTabSz="449263" fontAlgn="base" hangingPunct="0">
              <a:lnSpc>
                <a:spcPts val="4225"/>
              </a:lnSpc>
              <a:spcBef>
                <a:spcPct val="0"/>
              </a:spcBef>
              <a:spcAft>
                <a:spcPct val="0"/>
              </a:spcAft>
              <a:buClr>
                <a:srgbClr val="000000"/>
              </a:buClr>
              <a:buSzPct val="100000"/>
              <a:buFont typeface="Times New Roman" pitchFamily="16" charset="0"/>
              <a:tabLst>
                <a:tab pos="457200"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charset="0"/>
                <a:ea typeface="msmincho" charset="0"/>
                <a:cs typeface="msmincho" charset="0"/>
              </a:defRPr>
            </a:lvl8pPr>
            <a:lvl9pPr marL="3886200" indent="-228600" defTabSz="449263" fontAlgn="base" hangingPunct="0">
              <a:lnSpc>
                <a:spcPts val="4225"/>
              </a:lnSpc>
              <a:spcBef>
                <a:spcPct val="0"/>
              </a:spcBef>
              <a:spcAft>
                <a:spcPct val="0"/>
              </a:spcAft>
              <a:buClr>
                <a:srgbClr val="000000"/>
              </a:buClr>
              <a:buSzPct val="100000"/>
              <a:buFont typeface="Times New Roman" pitchFamily="16" charset="0"/>
              <a:tabLst>
                <a:tab pos="457200"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charset="0"/>
                <a:ea typeface="msmincho" charset="0"/>
                <a:cs typeface="msmincho" charset="0"/>
              </a:defRPr>
            </a:lvl9pPr>
          </a:lstStyle>
          <a:p>
            <a:pPr marL="515937" indent="-514350" hangingPunct="1">
              <a:lnSpc>
                <a:spcPct val="100000"/>
              </a:lnSpc>
              <a:spcBef>
                <a:spcPts val="650"/>
              </a:spcBef>
              <a:spcAft>
                <a:spcPts val="2400"/>
              </a:spcAft>
              <a:buAutoNum type="arabicPeriod"/>
            </a:pPr>
            <a:r>
              <a:rPr lang="en-US" altLang="en-US" sz="2800" dirty="0" smtClean="0">
                <a:ea typeface="WenQuanYi Zen Hei Sharp" charset="0"/>
                <a:cs typeface="WenQuanYi Zen Hei Sharp" charset="0"/>
              </a:rPr>
              <a:t>ENSO </a:t>
            </a:r>
            <a:r>
              <a:rPr lang="en-US" altLang="en-US" sz="2800" dirty="0">
                <a:ea typeface="WenQuanYi Zen Hei Sharp" charset="0"/>
                <a:cs typeface="WenQuanYi Zen Hei Sharp" charset="0"/>
              </a:rPr>
              <a:t>understanding &amp; predictions </a:t>
            </a:r>
            <a:r>
              <a:rPr lang="en-US" altLang="en-US" sz="2800" dirty="0" smtClean="0">
                <a:ea typeface="WenQuanYi Zen Hei Sharp" charset="0"/>
                <a:cs typeface="WenQuanYi Zen Hei Sharp" charset="0"/>
              </a:rPr>
              <a:t>are</a:t>
            </a:r>
            <a:br>
              <a:rPr lang="en-US" altLang="en-US" sz="2800" dirty="0" smtClean="0">
                <a:ea typeface="WenQuanYi Zen Hei Sharp" charset="0"/>
                <a:cs typeface="WenQuanYi Zen Hei Sharp" charset="0"/>
              </a:rPr>
            </a:br>
            <a:r>
              <a:rPr lang="en-US" altLang="en-US" sz="2800" b="1" dirty="0" smtClean="0">
                <a:solidFill>
                  <a:srgbClr val="FF0000"/>
                </a:solidFill>
                <a:ea typeface="WenQuanYi Zen Hei Sharp" charset="0"/>
                <a:cs typeface="WenQuanYi Zen Hei Sharp" charset="0"/>
              </a:rPr>
              <a:t>critical </a:t>
            </a:r>
            <a:r>
              <a:rPr lang="en-US" altLang="en-US" sz="2800" b="1" dirty="0">
                <a:solidFill>
                  <a:srgbClr val="FF0000"/>
                </a:solidFill>
                <a:ea typeface="WenQuanYi Zen Hei Sharp" charset="0"/>
                <a:cs typeface="WenQuanYi Zen Hei Sharp" charset="0"/>
              </a:rPr>
              <a:t>to NOAA’s mission</a:t>
            </a:r>
            <a:r>
              <a:rPr lang="en-US" altLang="en-US" sz="2800" dirty="0">
                <a:ea typeface="WenQuanYi Zen Hei Sharp" charset="0"/>
                <a:cs typeface="WenQuanYi Zen Hei Sharp" charset="0"/>
              </a:rPr>
              <a:t>.</a:t>
            </a:r>
          </a:p>
          <a:p>
            <a:pPr marL="457200" indent="-455613" hangingPunct="1">
              <a:lnSpc>
                <a:spcPct val="100000"/>
              </a:lnSpc>
              <a:spcBef>
                <a:spcPts val="650"/>
              </a:spcBef>
              <a:spcAft>
                <a:spcPts val="2400"/>
              </a:spcAft>
            </a:pPr>
            <a:r>
              <a:rPr lang="en-US" altLang="en-US" sz="2800" dirty="0">
                <a:ea typeface="WenQuanYi Zen Hei Sharp" charset="0"/>
                <a:cs typeface="WenQuanYi Zen Hei Sharp" charset="0"/>
              </a:rPr>
              <a:t>2. GFDL’s ENSO simulations, forecasts, and projections are </a:t>
            </a:r>
            <a:r>
              <a:rPr lang="en-US" altLang="en-US" sz="2800" b="1" dirty="0">
                <a:solidFill>
                  <a:srgbClr val="FF6633"/>
                </a:solidFill>
                <a:ea typeface="WenQuanYi Zen Hei Sharp" charset="0"/>
                <a:cs typeface="WenQuanYi Zen Hei Sharp" charset="0"/>
              </a:rPr>
              <a:t>among the world’s best</a:t>
            </a:r>
            <a:r>
              <a:rPr lang="en-US" altLang="en-US" sz="2800" dirty="0" smtClean="0">
                <a:ea typeface="WenQuanYi Zen Hei Sharp" charset="0"/>
                <a:cs typeface="WenQuanYi Zen Hei Sharp" charset="0"/>
              </a:rPr>
              <a:t>.</a:t>
            </a:r>
            <a:br>
              <a:rPr lang="en-US" altLang="en-US" sz="2800" dirty="0" smtClean="0">
                <a:ea typeface="WenQuanYi Zen Hei Sharp" charset="0"/>
                <a:cs typeface="WenQuanYi Zen Hei Sharp" charset="0"/>
              </a:rPr>
            </a:br>
            <a:r>
              <a:rPr lang="en-US" altLang="en-US" sz="2800" dirty="0" smtClean="0">
                <a:ea typeface="WenQuanYi Zen Hei Sharp" charset="0"/>
                <a:cs typeface="WenQuanYi Zen Hei Sharp" charset="0"/>
              </a:rPr>
              <a:t>They </a:t>
            </a:r>
            <a:r>
              <a:rPr lang="en-US" altLang="en-US" sz="2800" dirty="0">
                <a:ea typeface="WenQuanYi Zen Hei Sharp" charset="0"/>
                <a:cs typeface="WenQuanYi Zen Hei Sharp" charset="0"/>
              </a:rPr>
              <a:t>are widely </a:t>
            </a:r>
            <a:r>
              <a:rPr lang="en-US" altLang="en-US" sz="2800" dirty="0" smtClean="0">
                <a:ea typeface="WenQuanYi Zen Hei Sharp" charset="0"/>
                <a:cs typeface="WenQuanYi Zen Hei Sharp" charset="0"/>
              </a:rPr>
              <a:t>used, </a:t>
            </a:r>
            <a:r>
              <a:rPr lang="en-US" altLang="en-US" sz="2800" dirty="0">
                <a:ea typeface="WenQuanYi Zen Hei Sharp" charset="0"/>
                <a:cs typeface="WenQuanYi Zen Hei Sharp" charset="0"/>
              </a:rPr>
              <a:t>and improving.</a:t>
            </a:r>
          </a:p>
          <a:p>
            <a:pPr marL="457200" indent="-455613" hangingPunct="1">
              <a:lnSpc>
                <a:spcPct val="100000"/>
              </a:lnSpc>
              <a:spcBef>
                <a:spcPts val="650"/>
              </a:spcBef>
              <a:spcAft>
                <a:spcPts val="2400"/>
              </a:spcAft>
            </a:pPr>
            <a:r>
              <a:rPr lang="en-US" altLang="en-US" sz="2800" dirty="0">
                <a:ea typeface="WenQuanYi Zen Hei Sharp" charset="0"/>
                <a:cs typeface="WenQuanYi Zen Hei Sharp" charset="0"/>
              </a:rPr>
              <a:t>3. GFDL is rapidly </a:t>
            </a:r>
            <a:r>
              <a:rPr lang="en-US" altLang="en-US" sz="2800" b="1" dirty="0">
                <a:solidFill>
                  <a:srgbClr val="00B050"/>
                </a:solidFill>
                <a:ea typeface="WenQuanYi Zen Hei Sharp" charset="0"/>
                <a:cs typeface="WenQuanYi Zen Hei Sharp" charset="0"/>
              </a:rPr>
              <a:t>advancing community understanding</a:t>
            </a:r>
            <a:r>
              <a:rPr lang="en-US" altLang="en-US" sz="2800" dirty="0">
                <a:ea typeface="WenQuanYi Zen Hei Sharp" charset="0"/>
                <a:cs typeface="WenQuanYi Zen Hei Sharp" charset="0"/>
              </a:rPr>
              <a:t> of ENSO’s diversity, dynamics, sensitivities, impacts, and predictability.</a:t>
            </a:r>
          </a:p>
        </p:txBody>
      </p:sp>
    </p:spTree>
    <p:extLst>
      <p:ext uri="{BB962C8B-B14F-4D97-AF65-F5344CB8AC3E}">
        <p14:creationId xmlns:p14="http://schemas.microsoft.com/office/powerpoint/2010/main" val="123282642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200" dirty="0" smtClean="0"/>
              <a:t>2014-2019 ENSO Publications (1 of 2)</a:t>
            </a:r>
            <a:endParaRPr lang="en-US" sz="3200" dirty="0"/>
          </a:p>
        </p:txBody>
      </p:sp>
      <p:sp>
        <p:nvSpPr>
          <p:cNvPr id="2" name="TextBox 1"/>
          <p:cNvSpPr txBox="1"/>
          <p:nvPr/>
        </p:nvSpPr>
        <p:spPr>
          <a:xfrm>
            <a:off x="0" y="837164"/>
            <a:ext cx="4623515" cy="5386090"/>
          </a:xfrm>
          <a:prstGeom prst="rect">
            <a:avLst/>
          </a:prstGeom>
          <a:noFill/>
        </p:spPr>
        <p:txBody>
          <a:bodyPr wrap="square" numCol="1" spcCol="182880" rtlCol="0">
            <a:spAutoFit/>
          </a:bodyPr>
          <a:lstStyle/>
          <a:p>
            <a:pPr marL="227013" indent="-227013"/>
            <a:r>
              <a:rPr lang="en-US" sz="800" dirty="0"/>
              <a:t>Atwood, A. R., et al., 2017: Characterizing unforced multi-decadal variability of ENSO: A case study with the GFDL CM2.1 coupled GCM.  </a:t>
            </a:r>
            <a:r>
              <a:rPr lang="en-US" sz="800" i="1" dirty="0"/>
              <a:t>Climate </a:t>
            </a:r>
            <a:r>
              <a:rPr lang="en-US" sz="800" i="1" dirty="0" err="1"/>
              <a:t>Dyn</a:t>
            </a:r>
            <a:r>
              <a:rPr lang="en-US" sz="800" i="1" dirty="0"/>
              <a:t>.</a:t>
            </a:r>
            <a:r>
              <a:rPr lang="en-US" sz="800" dirty="0"/>
              <a:t>, </a:t>
            </a:r>
            <a:r>
              <a:rPr lang="en-US" sz="800" b="1" dirty="0" smtClean="0"/>
              <a:t>49</a:t>
            </a:r>
            <a:r>
              <a:rPr lang="en-US" sz="800" dirty="0" smtClean="0"/>
              <a:t>, </a:t>
            </a:r>
            <a:r>
              <a:rPr lang="en-US" sz="800" dirty="0"/>
              <a:t>2845-2862.  doi: 10.1007/s00382-016-3477-9</a:t>
            </a:r>
          </a:p>
          <a:p>
            <a:pPr marL="227013" indent="-227013"/>
            <a:r>
              <a:rPr lang="en-US" sz="800" dirty="0" err="1"/>
              <a:t>Capotondi</a:t>
            </a:r>
            <a:r>
              <a:rPr lang="en-US" sz="800" dirty="0"/>
              <a:t>, A., et al., 2015a: Climate model biases and El Niño Southern Oscillation (ENSO) simulation.  </a:t>
            </a:r>
            <a:r>
              <a:rPr lang="en-US" sz="800" i="1" dirty="0"/>
              <a:t>U.S. CLIVAR Variations</a:t>
            </a:r>
            <a:r>
              <a:rPr lang="en-US" sz="800" dirty="0"/>
              <a:t>, </a:t>
            </a:r>
            <a:r>
              <a:rPr lang="en-US" sz="800" b="1" dirty="0" smtClean="0"/>
              <a:t>13</a:t>
            </a:r>
            <a:r>
              <a:rPr lang="en-US" sz="800" dirty="0" smtClean="0"/>
              <a:t>, </a:t>
            </a:r>
            <a:r>
              <a:rPr lang="en-US" sz="800" dirty="0"/>
              <a:t>21-25.</a:t>
            </a:r>
          </a:p>
          <a:p>
            <a:pPr marL="227013" indent="-227013"/>
            <a:r>
              <a:rPr lang="en-US" sz="800" dirty="0" err="1"/>
              <a:t>Capotondi</a:t>
            </a:r>
            <a:r>
              <a:rPr lang="en-US" sz="800" dirty="0"/>
              <a:t>, A., A. T. Wittenberg, et al., 2015b: Understanding ENSO diversity.  </a:t>
            </a:r>
            <a:r>
              <a:rPr lang="en-US" sz="800" i="1" dirty="0"/>
              <a:t>Bull. Amer. Meteor. Soc.</a:t>
            </a:r>
            <a:r>
              <a:rPr lang="en-US" sz="800" dirty="0"/>
              <a:t>, </a:t>
            </a:r>
            <a:r>
              <a:rPr lang="en-US" sz="800" b="1" dirty="0"/>
              <a:t>96</a:t>
            </a:r>
            <a:r>
              <a:rPr lang="en-US" sz="800" dirty="0"/>
              <a:t>, 921-938.  doi: 10.1175/BAMS-D-13-00117.1</a:t>
            </a:r>
          </a:p>
          <a:p>
            <a:pPr marL="227013" indent="-227013"/>
            <a:r>
              <a:rPr lang="en-US" sz="800" dirty="0" err="1"/>
              <a:t>Capotondi</a:t>
            </a:r>
            <a:r>
              <a:rPr lang="en-US" sz="800" dirty="0"/>
              <a:t>, A., A. T. Wittenberg, et al., 2020: ENSO diversity.  Ch. 5 of: </a:t>
            </a:r>
            <a:r>
              <a:rPr lang="en-US" sz="800" i="1" dirty="0"/>
              <a:t>ENSO in a Changing Climate</a:t>
            </a:r>
            <a:r>
              <a:rPr lang="en-US" sz="800" dirty="0"/>
              <a:t>, an AGU monograph.</a:t>
            </a:r>
          </a:p>
          <a:p>
            <a:pPr marL="227013" indent="-227013"/>
            <a:r>
              <a:rPr lang="en-US" sz="800" dirty="0"/>
              <a:t>Chen, C., et al., 2017: ENSO in the CMIP5 simulations: Life cycles, diversity, and responses to climate change.  </a:t>
            </a:r>
            <a:r>
              <a:rPr lang="en-US" sz="800" i="1" dirty="0"/>
              <a:t>J. Climate</a:t>
            </a:r>
            <a:r>
              <a:rPr lang="en-US" sz="800" dirty="0"/>
              <a:t>, </a:t>
            </a:r>
            <a:r>
              <a:rPr lang="en-US" sz="800" b="1" dirty="0" smtClean="0"/>
              <a:t>30</a:t>
            </a:r>
            <a:r>
              <a:rPr lang="en-US" sz="800" dirty="0" smtClean="0"/>
              <a:t>, </a:t>
            </a:r>
            <a:r>
              <a:rPr lang="en-US" sz="800" dirty="0"/>
              <a:t>775-801.  doi: 10.1175/JCLI-D-15-0901.1</a:t>
            </a:r>
          </a:p>
          <a:p>
            <a:pPr marL="227013" indent="-227013"/>
            <a:r>
              <a:rPr lang="en-US" sz="800" dirty="0" err="1"/>
              <a:t>Chiodi</a:t>
            </a:r>
            <a:r>
              <a:rPr lang="en-US" sz="800" dirty="0"/>
              <a:t>, A. M., J. P Dunne, et al., 2019: Estimating Air-Sea Carbon Flux Uncertainty over the Tropical Pacific: Importance of Winds and Wind Analysis Uncertainty. </a:t>
            </a:r>
            <a:r>
              <a:rPr lang="en-US" sz="800" i="1" dirty="0"/>
              <a:t>Global Biogeochemical Cycles</a:t>
            </a:r>
            <a:r>
              <a:rPr lang="en-US" sz="800" dirty="0"/>
              <a:t>, </a:t>
            </a:r>
            <a:r>
              <a:rPr lang="en-US" sz="800" b="1" dirty="0"/>
              <a:t>33</a:t>
            </a:r>
            <a:r>
              <a:rPr lang="en-US" sz="800" dirty="0"/>
              <a:t>, doi:10.1029/2018GB006047</a:t>
            </a:r>
          </a:p>
          <a:p>
            <a:pPr marL="227013" indent="-227013"/>
            <a:r>
              <a:rPr lang="en-US" sz="800" dirty="0"/>
              <a:t>Choi, K.-Y., et al., 2015: Nonlinear zonal wind response to ENSO in the CMIP5 models: Roles of the zonal and meridional shift of the ITCZ/SPCZ and the simulated climatological precipitation.  </a:t>
            </a:r>
            <a:r>
              <a:rPr lang="en-US" sz="800" i="1" dirty="0"/>
              <a:t>J. Climate</a:t>
            </a:r>
            <a:r>
              <a:rPr lang="en-US" sz="800" dirty="0"/>
              <a:t>, </a:t>
            </a:r>
            <a:r>
              <a:rPr lang="en-US" sz="800" b="1" dirty="0"/>
              <a:t>28</a:t>
            </a:r>
            <a:r>
              <a:rPr lang="en-US" sz="800" dirty="0"/>
              <a:t>, 8556-8573.  doi: 10.1175/JCLI-D-15-0211.1</a:t>
            </a:r>
          </a:p>
          <a:p>
            <a:pPr marL="227013" indent="-227013"/>
            <a:r>
              <a:rPr lang="en-US" sz="800" dirty="0"/>
              <a:t>Christensen, J. H., et al., 2014: Climate phenomena and their relevance for future regional climate change.  Chapter 14 of: </a:t>
            </a:r>
            <a:r>
              <a:rPr lang="en-US" sz="800" i="1" dirty="0"/>
              <a:t>Climate Change 2013: The Physical Science Basis. Contribution of Working Group I to the Fifth Assessment Report of the Intergovernmental Panel on Climate Change.</a:t>
            </a:r>
            <a:r>
              <a:rPr lang="en-US" sz="800" dirty="0"/>
              <a:t> Cambridge University Press, Cambridge, United Kingdom, pp. 1217-1308. doi: 10.1017/CBO9781107415324.028</a:t>
            </a:r>
          </a:p>
          <a:p>
            <a:pPr marL="227013" indent="-227013"/>
            <a:r>
              <a:rPr lang="en-US" sz="800" dirty="0" err="1"/>
              <a:t>Cravatte</a:t>
            </a:r>
            <a:r>
              <a:rPr lang="en-US" sz="800" dirty="0"/>
              <a:t>, S., et al., 2016: </a:t>
            </a:r>
            <a:r>
              <a:rPr lang="en-US" sz="800" i="1" dirty="0"/>
              <a:t>First Report of TPOS 2020.</a:t>
            </a:r>
            <a:r>
              <a:rPr lang="en-US" sz="800" dirty="0"/>
              <a:t>  GOOS-</a:t>
            </a:r>
            <a:r>
              <a:rPr lang="en-US" sz="800" b="1" dirty="0"/>
              <a:t>215</a:t>
            </a:r>
            <a:r>
              <a:rPr lang="en-US" sz="800" dirty="0"/>
              <a:t>, 200 pp.  http://tpos2020.org/first-report</a:t>
            </a:r>
          </a:p>
          <a:p>
            <a:pPr marL="227013" indent="-227013"/>
            <a:r>
              <a:rPr lang="en-US" sz="800" dirty="0"/>
              <a:t>Delworth, T. L., et al., 2015: A link between the hiatus in global warming and North American drought.  </a:t>
            </a:r>
            <a:r>
              <a:rPr lang="en-US" sz="800" i="1" dirty="0"/>
              <a:t>J. Climate</a:t>
            </a:r>
            <a:r>
              <a:rPr lang="en-US" sz="800" dirty="0"/>
              <a:t>, </a:t>
            </a:r>
            <a:r>
              <a:rPr lang="en-US" sz="800" b="1" dirty="0"/>
              <a:t>28</a:t>
            </a:r>
            <a:r>
              <a:rPr lang="en-US" sz="800" dirty="0"/>
              <a:t>, 3834-3845.  doi: 10.1175/JCLI-D-14-00616.1</a:t>
            </a:r>
          </a:p>
          <a:p>
            <a:pPr marL="227013" indent="-227013"/>
            <a:r>
              <a:rPr lang="en-US" sz="800" dirty="0"/>
              <a:t>Delworth, T. L., et al.: SPEAR — The next generation GFDL modeling system for seasonal to </a:t>
            </a:r>
            <a:r>
              <a:rPr lang="en-US" sz="800" dirty="0" err="1"/>
              <a:t>multidecadal</a:t>
            </a:r>
            <a:r>
              <a:rPr lang="en-US" sz="800" dirty="0"/>
              <a:t> prediction and projection.  </a:t>
            </a:r>
            <a:r>
              <a:rPr lang="en-US" sz="800" dirty="0" err="1"/>
              <a:t>Subm</a:t>
            </a:r>
            <a:r>
              <a:rPr lang="en-US" sz="800" dirty="0"/>
              <a:t>. to </a:t>
            </a:r>
            <a:r>
              <a:rPr lang="en-US" sz="800" i="1" dirty="0"/>
              <a:t>J. Adv. Model. Earth Syst.</a:t>
            </a:r>
          </a:p>
          <a:p>
            <a:pPr marL="227013" indent="-227013"/>
            <a:r>
              <a:rPr lang="en-US" sz="800" dirty="0"/>
              <a:t>Ding, H., et al., 2018: Skillful climate forecasts of the tropical Indo-Pacific Ocean using model-analogs.  </a:t>
            </a:r>
            <a:r>
              <a:rPr lang="en-US" sz="800" i="1" dirty="0"/>
              <a:t>J. Climate</a:t>
            </a:r>
            <a:r>
              <a:rPr lang="en-US" sz="800" dirty="0"/>
              <a:t>, </a:t>
            </a:r>
            <a:r>
              <a:rPr lang="en-US" sz="800" b="1" dirty="0" smtClean="0"/>
              <a:t>31</a:t>
            </a:r>
            <a:r>
              <a:rPr lang="en-US" sz="800" dirty="0" smtClean="0"/>
              <a:t>, </a:t>
            </a:r>
            <a:r>
              <a:rPr lang="en-US" sz="800" dirty="0"/>
              <a:t>5437-5459.  doi:10.1175/JCLI-D-17-0661.1</a:t>
            </a:r>
          </a:p>
          <a:p>
            <a:pPr marL="227013" indent="-227013"/>
            <a:r>
              <a:rPr lang="en-US" sz="800" dirty="0"/>
              <a:t>Ding, H., et al., 2019: Diagnosing secular variations in retrospective ENSO seasonal forecast skill using CMIP5 model-analogs.  </a:t>
            </a:r>
            <a:r>
              <a:rPr lang="en-US" sz="800" i="1" dirty="0" err="1"/>
              <a:t>Geophys</a:t>
            </a:r>
            <a:r>
              <a:rPr lang="en-US" sz="800" i="1" dirty="0"/>
              <a:t>. Res. Lett.</a:t>
            </a:r>
            <a:r>
              <a:rPr lang="en-US" sz="800" dirty="0"/>
              <a:t>, </a:t>
            </a:r>
            <a:r>
              <a:rPr lang="en-US" sz="800" b="1" dirty="0" smtClean="0"/>
              <a:t>46</a:t>
            </a:r>
            <a:r>
              <a:rPr lang="en-US" sz="800" dirty="0" smtClean="0"/>
              <a:t>, </a:t>
            </a:r>
            <a:r>
              <a:rPr lang="en-US" sz="800" dirty="0"/>
              <a:t>1721-1730.  doi:10.1029/2018GL080598</a:t>
            </a:r>
          </a:p>
          <a:p>
            <a:pPr marL="227013" indent="-227013"/>
            <a:r>
              <a:rPr lang="en-US" sz="800" dirty="0"/>
              <a:t>Dunne, J. P., et al.: The GFDL Earth System Model version 4.1 (GFDL-ESM4.1): Model description and simulation characteristics.  In prep for </a:t>
            </a:r>
            <a:r>
              <a:rPr lang="en-US" sz="800" i="1" dirty="0"/>
              <a:t>J. Adv. Model. Earth Syst.</a:t>
            </a:r>
          </a:p>
          <a:p>
            <a:pPr marL="227013" indent="-227013"/>
            <a:r>
              <a:rPr lang="en-US" sz="800" dirty="0" err="1"/>
              <a:t>Erb</a:t>
            </a:r>
            <a:r>
              <a:rPr lang="en-US" sz="800" dirty="0"/>
              <a:t>, M. P., et al., 2015: Response of the equatorial Pacific seasonal cycle to orbital forcing.  </a:t>
            </a:r>
            <a:r>
              <a:rPr lang="en-US" sz="800" i="1" dirty="0"/>
              <a:t>J. Climate</a:t>
            </a:r>
            <a:r>
              <a:rPr lang="en-US" sz="800" dirty="0"/>
              <a:t>, </a:t>
            </a:r>
            <a:r>
              <a:rPr lang="en-US" sz="800" b="1" dirty="0"/>
              <a:t>28</a:t>
            </a:r>
            <a:r>
              <a:rPr lang="en-US" sz="800" dirty="0"/>
              <a:t>, 9258-9276.  doi: </a:t>
            </a:r>
            <a:r>
              <a:rPr lang="en-US" sz="800" dirty="0" smtClean="0"/>
              <a:t>10.1175/JCLI-D-15-0242.1</a:t>
            </a:r>
          </a:p>
          <a:p>
            <a:pPr marL="227013" indent="-227013"/>
            <a:r>
              <a:rPr lang="en-US" sz="800" dirty="0" err="1"/>
              <a:t>Fedorov</a:t>
            </a:r>
            <a:r>
              <a:rPr lang="en-US" sz="800" dirty="0"/>
              <a:t>, A., et al., 2020: ENSO low-frequency modulations and mean state interactions.  Ch. 8 of: </a:t>
            </a:r>
            <a:r>
              <a:rPr lang="en-US" sz="800" i="1" dirty="0"/>
              <a:t>ENSO in a Changing Climate</a:t>
            </a:r>
            <a:r>
              <a:rPr lang="en-US" sz="800" dirty="0"/>
              <a:t>, an AGU monograph.</a:t>
            </a:r>
          </a:p>
          <a:p>
            <a:pPr marL="227013" indent="-227013"/>
            <a:r>
              <a:rPr lang="en-US" sz="800" dirty="0"/>
              <a:t>Graham, F. S., et al., 2014: Effectiveness of the Bjerknes stability index in representing ocean dynamics.  </a:t>
            </a:r>
            <a:r>
              <a:rPr lang="en-US" sz="800" i="1" dirty="0"/>
              <a:t>Climate </a:t>
            </a:r>
            <a:r>
              <a:rPr lang="en-US" sz="800" i="1" dirty="0" err="1"/>
              <a:t>Dyn</a:t>
            </a:r>
            <a:r>
              <a:rPr lang="en-US" sz="800" i="1" dirty="0"/>
              <a:t>.</a:t>
            </a:r>
            <a:r>
              <a:rPr lang="en-US" sz="800" dirty="0"/>
              <a:t>, </a:t>
            </a:r>
            <a:r>
              <a:rPr lang="en-US" sz="800" b="1" dirty="0"/>
              <a:t>43</a:t>
            </a:r>
            <a:r>
              <a:rPr lang="en-US" sz="800" dirty="0"/>
              <a:t>, 2399-2414.  doi: 10.1007/s00382-014-2062-3</a:t>
            </a:r>
          </a:p>
          <a:p>
            <a:pPr marL="227013" indent="-227013"/>
            <a:r>
              <a:rPr lang="en-US" sz="800" dirty="0"/>
              <a:t>Graham, F. S., et al., 2015: Reassessing conceptual models of ENSO.  </a:t>
            </a:r>
            <a:r>
              <a:rPr lang="en-US" sz="800" i="1" dirty="0"/>
              <a:t>J. Climate</a:t>
            </a:r>
            <a:r>
              <a:rPr lang="en-US" sz="800" dirty="0"/>
              <a:t>, </a:t>
            </a:r>
            <a:r>
              <a:rPr lang="en-US" sz="800" b="1" dirty="0"/>
              <a:t>28</a:t>
            </a:r>
            <a:r>
              <a:rPr lang="en-US" sz="800" dirty="0"/>
              <a:t>, 9121-9142.  doi: </a:t>
            </a:r>
            <a:r>
              <a:rPr lang="en-US" sz="800" dirty="0" smtClean="0"/>
              <a:t>10.1175/JCLI-D-14-00812.1</a:t>
            </a:r>
          </a:p>
        </p:txBody>
      </p:sp>
      <p:sp>
        <p:nvSpPr>
          <p:cNvPr id="5" name="TextBox 4"/>
          <p:cNvSpPr txBox="1"/>
          <p:nvPr/>
        </p:nvSpPr>
        <p:spPr>
          <a:xfrm>
            <a:off x="4623515" y="837164"/>
            <a:ext cx="4461279" cy="5386090"/>
          </a:xfrm>
          <a:prstGeom prst="rect">
            <a:avLst/>
          </a:prstGeom>
          <a:noFill/>
        </p:spPr>
        <p:txBody>
          <a:bodyPr wrap="square" numCol="1" spcCol="182880" rtlCol="0">
            <a:spAutoFit/>
          </a:bodyPr>
          <a:lstStyle/>
          <a:p>
            <a:pPr marL="227013" indent="-227013"/>
            <a:r>
              <a:rPr lang="en-US" sz="800" dirty="0" smtClean="0"/>
              <a:t>Graham</a:t>
            </a:r>
            <a:r>
              <a:rPr lang="en-US" sz="800" dirty="0"/>
              <a:t>, F. S., A. T. Wittenberg, et al., 2017: Understanding the double peaked El Niño in coupled GCMs.  </a:t>
            </a:r>
            <a:r>
              <a:rPr lang="en-US" sz="800" i="1" dirty="0"/>
              <a:t>Climate </a:t>
            </a:r>
            <a:r>
              <a:rPr lang="en-US" sz="800" i="1" dirty="0" err="1"/>
              <a:t>Dyn</a:t>
            </a:r>
            <a:r>
              <a:rPr lang="en-US" sz="800" i="1" dirty="0"/>
              <a:t>.</a:t>
            </a:r>
            <a:r>
              <a:rPr lang="en-US" sz="800" dirty="0"/>
              <a:t>, </a:t>
            </a:r>
            <a:r>
              <a:rPr lang="en-US" sz="800" b="1" dirty="0" smtClean="0"/>
              <a:t>48</a:t>
            </a:r>
            <a:r>
              <a:rPr lang="en-US" sz="800" dirty="0" smtClean="0"/>
              <a:t>, </a:t>
            </a:r>
            <a:r>
              <a:rPr lang="en-US" sz="800" dirty="0"/>
              <a:t>2045-2063.  doi: 10.1007/s00382-016-3189-1</a:t>
            </a:r>
          </a:p>
          <a:p>
            <a:pPr marL="227013" indent="-227013"/>
            <a:r>
              <a:rPr lang="en-US" sz="800" dirty="0" err="1"/>
              <a:t>Griffies</a:t>
            </a:r>
            <a:r>
              <a:rPr lang="en-US" sz="800" dirty="0"/>
              <a:t>, S. M., et al., 2015: Impacts on ocean heat from transient mesoscale eddies in a hierarchy of climate models.  </a:t>
            </a:r>
            <a:r>
              <a:rPr lang="en-US" sz="800" i="1" dirty="0"/>
              <a:t>J. Climate</a:t>
            </a:r>
            <a:r>
              <a:rPr lang="en-US" sz="800" dirty="0"/>
              <a:t>, </a:t>
            </a:r>
            <a:r>
              <a:rPr lang="en-US" sz="800" b="1" dirty="0"/>
              <a:t>28</a:t>
            </a:r>
            <a:r>
              <a:rPr lang="en-US" sz="800" dirty="0"/>
              <a:t>, 952-977.  doi: 10.1175/JCLI-D-14-00353.1</a:t>
            </a:r>
          </a:p>
          <a:p>
            <a:pPr marL="227013" indent="-227013"/>
            <a:r>
              <a:rPr lang="en-US" sz="800" dirty="0" err="1"/>
              <a:t>Guilyardi</a:t>
            </a:r>
            <a:r>
              <a:rPr lang="en-US" sz="800" dirty="0"/>
              <a:t>, E., A. Wittenberg, et al., 2016: Fourth CLIVAR Workshop on the Evaluation of ENSO Processes in Climate Models: ENSO in a Changing Climate.  </a:t>
            </a:r>
            <a:r>
              <a:rPr lang="en-US" sz="800" i="1" dirty="0"/>
              <a:t>Bull. Amer. Meteor. Soc.</a:t>
            </a:r>
            <a:r>
              <a:rPr lang="en-US" sz="800" dirty="0"/>
              <a:t>, </a:t>
            </a:r>
            <a:r>
              <a:rPr lang="en-US" sz="800" b="1" dirty="0" smtClean="0"/>
              <a:t>97</a:t>
            </a:r>
            <a:r>
              <a:rPr lang="en-US" sz="800" dirty="0" smtClean="0"/>
              <a:t>, </a:t>
            </a:r>
            <a:r>
              <a:rPr lang="en-US" sz="800" dirty="0"/>
              <a:t>817-820.  doi: 10.1175/BAMS-D-15-00287.1</a:t>
            </a:r>
          </a:p>
          <a:p>
            <a:pPr marL="227013" indent="-227013"/>
            <a:r>
              <a:rPr lang="en-US" sz="800" dirty="0" err="1"/>
              <a:t>Guilyardi</a:t>
            </a:r>
            <a:r>
              <a:rPr lang="en-US" sz="800" dirty="0"/>
              <a:t>, E., et al., 2020: ENSO modeling: History, progress, and challenges.  Ch. 9 of: </a:t>
            </a:r>
            <a:r>
              <a:rPr lang="en-US" sz="800" i="1" dirty="0"/>
              <a:t>ENSO in a Changing Climate</a:t>
            </a:r>
            <a:r>
              <a:rPr lang="en-US" sz="800" dirty="0"/>
              <a:t>, an AGU monograph.</a:t>
            </a:r>
          </a:p>
          <a:p>
            <a:pPr marL="227013" indent="-227013"/>
            <a:r>
              <a:rPr lang="en-US" sz="800" dirty="0"/>
              <a:t>He, J., et al., 2018: Precipitation sensitivity to local variations in tropical sea surface temperature.  </a:t>
            </a:r>
            <a:r>
              <a:rPr lang="en-US" sz="800" i="1" dirty="0"/>
              <a:t>J. Climate</a:t>
            </a:r>
            <a:r>
              <a:rPr lang="en-US" sz="800" dirty="0"/>
              <a:t>, </a:t>
            </a:r>
            <a:r>
              <a:rPr lang="en-US" sz="800" b="1" dirty="0" smtClean="0"/>
              <a:t>31</a:t>
            </a:r>
            <a:r>
              <a:rPr lang="en-US" sz="800" dirty="0" smtClean="0"/>
              <a:t>, </a:t>
            </a:r>
            <a:r>
              <a:rPr lang="en-US" sz="800" dirty="0"/>
              <a:t>9225-9238.  doi:10.1175/JCLI-D-18-0262.1</a:t>
            </a:r>
          </a:p>
          <a:p>
            <a:pPr marL="227013" indent="-227013"/>
            <a:r>
              <a:rPr lang="en-US" sz="800" dirty="0"/>
              <a:t>Held, I., et al., 2020: Structure and performance of GFDL's CM4.0 climate model.  </a:t>
            </a:r>
            <a:r>
              <a:rPr lang="en-US" sz="800" i="1" dirty="0"/>
              <a:t>J. Adv. Model. Earth Syst.</a:t>
            </a:r>
            <a:r>
              <a:rPr lang="en-US" sz="800" dirty="0"/>
              <a:t>, in press.</a:t>
            </a:r>
          </a:p>
          <a:p>
            <a:pPr marL="227013" indent="-227013"/>
            <a:r>
              <a:rPr lang="en-US" sz="800" dirty="0" err="1"/>
              <a:t>Jia</a:t>
            </a:r>
            <a:r>
              <a:rPr lang="en-US" sz="800" dirty="0"/>
              <a:t>, L., et al., et al., 2015: Improved seasonal prediction of temperature and precipitation over land in a high-resolution GFDL climate model.  </a:t>
            </a:r>
            <a:r>
              <a:rPr lang="en-US" sz="800" i="1" dirty="0"/>
              <a:t>J. Climate</a:t>
            </a:r>
            <a:r>
              <a:rPr lang="en-US" sz="800" dirty="0"/>
              <a:t>, </a:t>
            </a:r>
            <a:r>
              <a:rPr lang="en-US" sz="800" b="1" dirty="0"/>
              <a:t>28</a:t>
            </a:r>
            <a:r>
              <a:rPr lang="en-US" sz="800" dirty="0"/>
              <a:t>, 2044-2062.  doi: 10.1175/JCLI-D-14-00112.1</a:t>
            </a:r>
          </a:p>
          <a:p>
            <a:pPr marL="227013" indent="-227013"/>
            <a:r>
              <a:rPr lang="en-US" sz="800" dirty="0"/>
              <a:t>Johnson, N. C., et al., 2019: On the delayed coupling between ocean and atmosphere in recent weak El Niño episodes. </a:t>
            </a:r>
            <a:r>
              <a:rPr lang="en-US" sz="800" i="1" dirty="0" err="1"/>
              <a:t>Geophys</a:t>
            </a:r>
            <a:r>
              <a:rPr lang="en-US" sz="800" i="1" dirty="0"/>
              <a:t>. Res. Lett.</a:t>
            </a:r>
            <a:r>
              <a:rPr lang="en-US" sz="800" dirty="0"/>
              <a:t>, in press.</a:t>
            </a:r>
          </a:p>
          <a:p>
            <a:pPr marL="227013" indent="-227013"/>
            <a:r>
              <a:rPr lang="en-US" sz="800" dirty="0"/>
              <a:t>Johnson, N. C., et al., 2020: The impact of sea surface temperature biases on North American precipitation in a high-resolution climate model.  </a:t>
            </a:r>
            <a:r>
              <a:rPr lang="en-US" sz="800" i="1" dirty="0"/>
              <a:t>J. Climate</a:t>
            </a:r>
            <a:r>
              <a:rPr lang="en-US" sz="800" dirty="0"/>
              <a:t>, in press.</a:t>
            </a:r>
          </a:p>
          <a:p>
            <a:pPr marL="227013" indent="-227013"/>
            <a:r>
              <a:rPr lang="en-US" sz="800" dirty="0"/>
              <a:t>Kam, J., et al., 2016: </a:t>
            </a:r>
            <a:r>
              <a:rPr lang="en-US" sz="800" dirty="0" err="1"/>
              <a:t>Multimodel</a:t>
            </a:r>
            <a:r>
              <a:rPr lang="en-US" sz="800" dirty="0"/>
              <a:t> assessment of anthropogenic influence on record global and regional warmth during 2015.   Section 2 of: "Explaining extreme events of 2015 from a climate perspective."  </a:t>
            </a:r>
            <a:r>
              <a:rPr lang="en-US" sz="800" i="1" dirty="0"/>
              <a:t>Bull. Amer. Meteor. Soc.</a:t>
            </a:r>
            <a:r>
              <a:rPr lang="en-US" sz="800" dirty="0"/>
              <a:t>, </a:t>
            </a:r>
            <a:r>
              <a:rPr lang="en-US" sz="800" b="1" dirty="0" smtClean="0"/>
              <a:t>97</a:t>
            </a:r>
            <a:r>
              <a:rPr lang="en-US" sz="800" dirty="0" smtClean="0"/>
              <a:t>, </a:t>
            </a:r>
            <a:r>
              <a:rPr lang="en-US" sz="800" dirty="0"/>
              <a:t>S4-S8.  doi: 10.1175/BAMS-D-16-0138.1</a:t>
            </a:r>
          </a:p>
          <a:p>
            <a:pPr marL="227013" indent="-227013"/>
            <a:r>
              <a:rPr lang="en-US" sz="800" dirty="0" err="1" smtClean="0"/>
              <a:t>Karamperidou</a:t>
            </a:r>
            <a:r>
              <a:rPr lang="en-US" sz="800" dirty="0"/>
              <a:t>, C., M. A. Cane, U. </a:t>
            </a:r>
            <a:r>
              <a:rPr lang="en-US" sz="800" dirty="0" err="1"/>
              <a:t>Lall</a:t>
            </a:r>
            <a:r>
              <a:rPr lang="en-US" sz="800" dirty="0"/>
              <a:t>, and A. T. Wittenberg, 2014: Intrinsic modulation of ENSO predictability viewed through a local </a:t>
            </a:r>
            <a:r>
              <a:rPr lang="en-US" sz="800" dirty="0" err="1"/>
              <a:t>Lyapunov</a:t>
            </a:r>
            <a:r>
              <a:rPr lang="en-US" sz="800" dirty="0"/>
              <a:t> lens.  </a:t>
            </a:r>
            <a:r>
              <a:rPr lang="en-US" sz="800" i="1" dirty="0"/>
              <a:t>Climate </a:t>
            </a:r>
            <a:r>
              <a:rPr lang="en-US" sz="800" i="1" dirty="0" err="1"/>
              <a:t>Dyn</a:t>
            </a:r>
            <a:r>
              <a:rPr lang="en-US" sz="800" i="1" dirty="0"/>
              <a:t>.</a:t>
            </a:r>
            <a:r>
              <a:rPr lang="en-US" sz="800" dirty="0"/>
              <a:t>, </a:t>
            </a:r>
            <a:r>
              <a:rPr lang="en-US" sz="800" b="1" dirty="0"/>
              <a:t>42</a:t>
            </a:r>
            <a:r>
              <a:rPr lang="en-US" sz="800" dirty="0"/>
              <a:t>, 253-270.  doi: 10.1007/s00382-013-1759-z.</a:t>
            </a:r>
          </a:p>
          <a:p>
            <a:pPr marL="227013" indent="-227013"/>
            <a:r>
              <a:rPr lang="en-US" sz="800" dirty="0"/>
              <a:t>Kessler, W., et al., 2019: </a:t>
            </a:r>
            <a:r>
              <a:rPr lang="en-US" sz="800" i="1" dirty="0"/>
              <a:t>Second Report of TPOS 2020.</a:t>
            </a:r>
            <a:r>
              <a:rPr lang="en-US" sz="800" dirty="0"/>
              <a:t>  GOOS-234, 265 pp.  http://tpos2020.org/project-reports/second-report</a:t>
            </a:r>
          </a:p>
          <a:p>
            <a:pPr marL="227013" indent="-227013"/>
            <a:r>
              <a:rPr lang="en-US" sz="800" dirty="0"/>
              <a:t>Knutson, T. R., et al., 2014: </a:t>
            </a:r>
            <a:r>
              <a:rPr lang="en-US" sz="800" dirty="0" err="1"/>
              <a:t>Multimodel</a:t>
            </a:r>
            <a:r>
              <a:rPr lang="en-US" sz="800" dirty="0"/>
              <a:t> assessment of extreme annual-mean warm anomalies during 2013 over regions of Australia and the western tropical Pacific.  Section 8 of: "Explaining extreme events of 2013 from a climate perspective."  </a:t>
            </a:r>
            <a:r>
              <a:rPr lang="en-US" sz="800" i="1" dirty="0"/>
              <a:t>Bull. Amer. Meteor. Soc.</a:t>
            </a:r>
            <a:r>
              <a:rPr lang="en-US" sz="800" dirty="0"/>
              <a:t>, </a:t>
            </a:r>
            <a:r>
              <a:rPr lang="en-US" sz="800" b="1" dirty="0" smtClean="0"/>
              <a:t>95</a:t>
            </a:r>
            <a:r>
              <a:rPr lang="en-US" sz="800" dirty="0" smtClean="0"/>
              <a:t>, </a:t>
            </a:r>
            <a:r>
              <a:rPr lang="en-US" sz="800" dirty="0"/>
              <a:t>S26-S30.  doi: 10.1175/1520-0477-95.9.S1.1</a:t>
            </a:r>
          </a:p>
          <a:p>
            <a:pPr marL="227013" indent="-227013"/>
            <a:r>
              <a:rPr lang="en-US" sz="800" dirty="0"/>
              <a:t>Knutson, T. R., et al., 2018: CMIP5 model-based assessment of anthropogenic influence on record global warmth during 2016.  Section 3 of: "Explaining extreme events of 2016 from a climate perspective."  </a:t>
            </a:r>
            <a:r>
              <a:rPr lang="en-US" sz="800" i="1" dirty="0"/>
              <a:t>Bull. Amer. Meteor. Soc.</a:t>
            </a:r>
            <a:r>
              <a:rPr lang="en-US" sz="800" dirty="0"/>
              <a:t>, </a:t>
            </a:r>
            <a:r>
              <a:rPr lang="en-US" sz="800" b="1" dirty="0" smtClean="0"/>
              <a:t>99</a:t>
            </a:r>
            <a:r>
              <a:rPr lang="en-US" sz="800" dirty="0" smtClean="0"/>
              <a:t>, </a:t>
            </a:r>
            <a:r>
              <a:rPr lang="en-US" sz="800" dirty="0"/>
              <a:t>S11-S15.  doi: </a:t>
            </a:r>
            <a:r>
              <a:rPr lang="en-US" sz="800" dirty="0" smtClean="0"/>
              <a:t>10.1175/BAMS-D-17-0104.1</a:t>
            </a:r>
          </a:p>
          <a:p>
            <a:pPr marL="227013" indent="-227013"/>
            <a:r>
              <a:rPr lang="en-US" sz="800" dirty="0"/>
              <a:t>Krishnamurthy, L., et al., 2015: The seasonality of the Great Plains Low-Level Jet and ENSO relationship.  </a:t>
            </a:r>
            <a:r>
              <a:rPr lang="en-US" sz="800" i="1" dirty="0"/>
              <a:t>J. Climate</a:t>
            </a:r>
            <a:r>
              <a:rPr lang="en-US" sz="800" dirty="0"/>
              <a:t>, </a:t>
            </a:r>
            <a:r>
              <a:rPr lang="en-US" sz="800" b="1" dirty="0"/>
              <a:t>28</a:t>
            </a:r>
            <a:r>
              <a:rPr lang="en-US" sz="800" dirty="0"/>
              <a:t>, 4525-4544.  doi: </a:t>
            </a:r>
            <a:r>
              <a:rPr lang="en-US" sz="800" dirty="0" smtClean="0"/>
              <a:t>10.1175/JCLI-D-14-00590.1</a:t>
            </a:r>
          </a:p>
          <a:p>
            <a:pPr marL="227013" indent="-227013"/>
            <a:r>
              <a:rPr lang="en-US" sz="800" dirty="0"/>
              <a:t>Krishnamurthy, L., et al., 2016: Impact of strong ENSO on regional tropical cyclone activity in a high-resolution climate model in the North Pacific and North Atlantic.  </a:t>
            </a:r>
            <a:r>
              <a:rPr lang="en-US" sz="800" i="1" dirty="0"/>
              <a:t>J. Climate</a:t>
            </a:r>
            <a:r>
              <a:rPr lang="en-US" sz="800" dirty="0"/>
              <a:t>, </a:t>
            </a:r>
            <a:r>
              <a:rPr lang="en-US" sz="800" b="1" dirty="0"/>
              <a:t>29</a:t>
            </a:r>
            <a:r>
              <a:rPr lang="en-US" sz="800" dirty="0"/>
              <a:t>, 2375-2394.  doi: </a:t>
            </a:r>
            <a:r>
              <a:rPr lang="en-US" sz="800" dirty="0" smtClean="0"/>
              <a:t>10.1175/JCLI-D-0468.1</a:t>
            </a:r>
          </a:p>
        </p:txBody>
      </p:sp>
    </p:spTree>
    <p:extLst>
      <p:ext uri="{BB962C8B-B14F-4D97-AF65-F5344CB8AC3E}">
        <p14:creationId xmlns:p14="http://schemas.microsoft.com/office/powerpoint/2010/main" val="342906407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1"/>
            <a:ext cx="9144000" cy="686225"/>
          </a:xfrm>
        </p:spPr>
        <p:txBody>
          <a:bodyPr>
            <a:normAutofit/>
          </a:bodyPr>
          <a:lstStyle/>
          <a:p>
            <a:r>
              <a:rPr lang="en-US" sz="3200" dirty="0"/>
              <a:t>ENSO: Earth’s dominant </a:t>
            </a:r>
            <a:r>
              <a:rPr lang="en-US" sz="3200" dirty="0" smtClean="0"/>
              <a:t>year-to-year climate </a:t>
            </a:r>
            <a:r>
              <a:rPr lang="en-US" sz="3200" dirty="0"/>
              <a:t>signal</a:t>
            </a:r>
          </a:p>
        </p:txBody>
      </p:sp>
      <p:grpSp>
        <p:nvGrpSpPr>
          <p:cNvPr id="2" name="Group 1"/>
          <p:cNvGrpSpPr/>
          <p:nvPr/>
        </p:nvGrpSpPr>
        <p:grpSpPr>
          <a:xfrm>
            <a:off x="5134304" y="829581"/>
            <a:ext cx="3853022" cy="2008188"/>
            <a:chOff x="4927625" y="898474"/>
            <a:chExt cx="3853022" cy="2008188"/>
          </a:xfrm>
        </p:grpSpPr>
        <p:pic>
          <p:nvPicPr>
            <p:cNvPr id="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27625" y="898474"/>
              <a:ext cx="3660775" cy="200818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 name="Rectangle 5"/>
            <p:cNvSpPr>
              <a:spLocks noChangeArrowheads="1"/>
            </p:cNvSpPr>
            <p:nvPr/>
          </p:nvSpPr>
          <p:spPr bwMode="auto">
            <a:xfrm rot="19020000">
              <a:off x="7411846" y="1929870"/>
              <a:ext cx="1368801" cy="4111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720" tIns="58320" rIns="81720" bIns="4068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5pPr>
              <a:lvl6pPr marL="25146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6pPr>
              <a:lvl7pPr marL="29718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7pPr>
              <a:lvl8pPr marL="34290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8pPr>
              <a:lvl9pPr marL="38862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9pPr>
            </a:lstStyle>
            <a:p>
              <a:pPr algn="ctr">
                <a:lnSpc>
                  <a:spcPct val="93000"/>
                </a:lnSpc>
              </a:pPr>
              <a:r>
                <a:rPr lang="en-US" altLang="en-US" sz="2000" b="1" dirty="0"/>
                <a:t>El Niño</a:t>
              </a:r>
            </a:p>
          </p:txBody>
        </p:sp>
      </p:grpSp>
      <p:grpSp>
        <p:nvGrpSpPr>
          <p:cNvPr id="13" name="Group 12"/>
          <p:cNvGrpSpPr/>
          <p:nvPr/>
        </p:nvGrpSpPr>
        <p:grpSpPr>
          <a:xfrm>
            <a:off x="274453" y="829581"/>
            <a:ext cx="3660775" cy="2008188"/>
            <a:chOff x="274453" y="898474"/>
            <a:chExt cx="3660775" cy="2008188"/>
          </a:xfrm>
        </p:grpSpPr>
        <p:pic>
          <p:nvPicPr>
            <p:cNvPr id="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4453" y="898474"/>
              <a:ext cx="3660775" cy="200818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 name="Rectangle 6"/>
            <p:cNvSpPr>
              <a:spLocks noChangeArrowheads="1"/>
            </p:cNvSpPr>
            <p:nvPr/>
          </p:nvSpPr>
          <p:spPr bwMode="auto">
            <a:xfrm rot="18894763">
              <a:off x="2736231" y="1906620"/>
              <a:ext cx="1412875" cy="4111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720" tIns="58320" rIns="81720" bIns="4068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5pPr>
              <a:lvl6pPr marL="25146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6pPr>
              <a:lvl7pPr marL="29718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7pPr>
              <a:lvl8pPr marL="34290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8pPr>
              <a:lvl9pPr marL="38862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9pPr>
            </a:lstStyle>
            <a:p>
              <a:pPr algn="ctr">
                <a:lnSpc>
                  <a:spcPct val="93000"/>
                </a:lnSpc>
              </a:pPr>
              <a:r>
                <a:rPr lang="en-US" altLang="en-US" sz="2000" b="1" dirty="0"/>
                <a:t>Normal</a:t>
              </a:r>
            </a:p>
          </p:txBody>
        </p:sp>
      </p:grpSp>
      <p:sp>
        <p:nvSpPr>
          <p:cNvPr id="8" name="Rectangle 7"/>
          <p:cNvSpPr>
            <a:spLocks noChangeArrowheads="1"/>
          </p:cNvSpPr>
          <p:nvPr/>
        </p:nvSpPr>
        <p:spPr bwMode="auto">
          <a:xfrm>
            <a:off x="1160923" y="3095520"/>
            <a:ext cx="7021772" cy="122657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5000" rIns="90000" bIns="45000">
            <a:spAutoFit/>
          </a:bodyPr>
          <a:lstStyle>
            <a:lvl1pPr marL="758825" indent="-2460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5pPr>
            <a:lvl6pPr marL="25146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6pPr>
            <a:lvl7pPr marL="29718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7pPr>
            <a:lvl8pPr marL="34290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8pPr>
            <a:lvl9pPr marL="38862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9pPr>
          </a:lstStyle>
          <a:p>
            <a:pPr hangingPunct="1">
              <a:lnSpc>
                <a:spcPct val="93000"/>
              </a:lnSpc>
            </a:pPr>
            <a:r>
              <a:rPr lang="en-US" altLang="en-US" sz="2000" b="1" dirty="0">
                <a:solidFill>
                  <a:srgbClr val="1F497D"/>
                </a:solidFill>
              </a:rPr>
              <a:t>Global i</a:t>
            </a:r>
            <a:r>
              <a:rPr lang="en-US" altLang="en-US" sz="2000" b="1" dirty="0" smtClean="0">
                <a:solidFill>
                  <a:srgbClr val="1F497D"/>
                </a:solidFill>
              </a:rPr>
              <a:t>mpacts:</a:t>
            </a:r>
            <a:endParaRPr lang="en-US" altLang="en-US" sz="2000" b="1" dirty="0">
              <a:solidFill>
                <a:srgbClr val="1F497D"/>
              </a:solidFill>
            </a:endParaRPr>
          </a:p>
          <a:p>
            <a:pPr hangingPunct="1">
              <a:lnSpc>
                <a:spcPct val="115000"/>
              </a:lnSpc>
              <a:buFont typeface="Arial" charset="0"/>
              <a:buChar char="•"/>
            </a:pPr>
            <a:r>
              <a:rPr lang="en-US" altLang="en-US" sz="1600" b="1" dirty="0"/>
              <a:t>weather &amp; climate</a:t>
            </a:r>
            <a:r>
              <a:rPr lang="en-US" altLang="en-US" sz="1600" dirty="0"/>
              <a:t>, extremes, natural disasters</a:t>
            </a:r>
          </a:p>
          <a:p>
            <a:pPr hangingPunct="1">
              <a:lnSpc>
                <a:spcPct val="115000"/>
              </a:lnSpc>
              <a:buFont typeface="Arial" charset="0"/>
              <a:buChar char="•"/>
            </a:pPr>
            <a:r>
              <a:rPr lang="en-US" altLang="en-US" sz="1600" b="1" dirty="0"/>
              <a:t>ecosystems</a:t>
            </a:r>
            <a:r>
              <a:rPr lang="en-US" altLang="en-US" sz="1600" dirty="0"/>
              <a:t>, fisheries, agriculture, forests</a:t>
            </a:r>
          </a:p>
          <a:p>
            <a:pPr hangingPunct="1">
              <a:lnSpc>
                <a:spcPct val="115000"/>
              </a:lnSpc>
              <a:buFont typeface="Arial" charset="0"/>
              <a:buChar char="•"/>
            </a:pPr>
            <a:r>
              <a:rPr lang="en-US" altLang="en-US" sz="1600" b="1" dirty="0"/>
              <a:t>economies: </a:t>
            </a:r>
            <a:r>
              <a:rPr lang="en-US" altLang="en-US" sz="1600" dirty="0"/>
              <a:t>commerce, transportation, energy, water, food, health</a:t>
            </a:r>
          </a:p>
        </p:txBody>
      </p:sp>
      <p:sp>
        <p:nvSpPr>
          <p:cNvPr id="9" name="Rectangle 8"/>
          <p:cNvSpPr>
            <a:spLocks noChangeArrowheads="1"/>
          </p:cNvSpPr>
          <p:nvPr/>
        </p:nvSpPr>
        <p:spPr bwMode="auto">
          <a:xfrm>
            <a:off x="1160923" y="4426404"/>
            <a:ext cx="7026580" cy="179288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5000" rIns="90000" bIns="45000">
            <a:spAutoFit/>
          </a:bodyPr>
          <a:lstStyle>
            <a:lvl1pPr marL="758825" indent="-2460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5pPr>
            <a:lvl6pPr marL="25146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6pPr>
            <a:lvl7pPr marL="29718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7pPr>
            <a:lvl8pPr marL="34290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8pPr>
            <a:lvl9pPr marL="38862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9pPr>
          </a:lstStyle>
          <a:p>
            <a:pPr hangingPunct="1">
              <a:lnSpc>
                <a:spcPct val="93000"/>
              </a:lnSpc>
            </a:pPr>
            <a:r>
              <a:rPr lang="en-US" altLang="en-US" sz="2000" b="1" dirty="0">
                <a:solidFill>
                  <a:srgbClr val="1F497D"/>
                </a:solidFill>
              </a:rPr>
              <a:t>How vulnerable are we to </a:t>
            </a:r>
            <a:r>
              <a:rPr lang="en-US" altLang="en-US" sz="2000" b="1" dirty="0" smtClean="0">
                <a:solidFill>
                  <a:srgbClr val="1F497D"/>
                </a:solidFill>
              </a:rPr>
              <a:t>ENSO?</a:t>
            </a:r>
            <a:endParaRPr lang="en-US" altLang="en-US" sz="2000" b="1" dirty="0">
              <a:solidFill>
                <a:srgbClr val="1F497D"/>
              </a:solidFill>
            </a:endParaRPr>
          </a:p>
          <a:p>
            <a:pPr hangingPunct="1">
              <a:lnSpc>
                <a:spcPct val="115000"/>
              </a:lnSpc>
              <a:buFont typeface="Arial" charset="0"/>
              <a:buChar char="•"/>
            </a:pPr>
            <a:r>
              <a:rPr lang="en-US" altLang="en-US" sz="1600" dirty="0"/>
              <a:t>sources &amp; limits of seasonal-to-decadal </a:t>
            </a:r>
            <a:r>
              <a:rPr lang="en-US" altLang="en-US" sz="1600" b="1" dirty="0"/>
              <a:t>predictability</a:t>
            </a:r>
          </a:p>
          <a:p>
            <a:pPr hangingPunct="1">
              <a:lnSpc>
                <a:spcPct val="115000"/>
              </a:lnSpc>
              <a:buFont typeface="Arial" charset="0"/>
              <a:buChar char="•"/>
            </a:pPr>
            <a:r>
              <a:rPr lang="en-US" altLang="en-US" sz="1600" b="1" dirty="0"/>
              <a:t>natural vs. anthropogenic risks</a:t>
            </a:r>
          </a:p>
          <a:p>
            <a:pPr hangingPunct="1">
              <a:lnSpc>
                <a:spcPct val="115000"/>
              </a:lnSpc>
              <a:buFont typeface="Arial" charset="0"/>
              <a:buChar char="•"/>
            </a:pPr>
            <a:r>
              <a:rPr lang="en-US" altLang="en-US" sz="1600" dirty="0"/>
              <a:t>changes in </a:t>
            </a:r>
            <a:r>
              <a:rPr lang="en-US" altLang="en-US" sz="1600" b="1" dirty="0"/>
              <a:t>dynamics</a:t>
            </a:r>
            <a:r>
              <a:rPr lang="en-US" altLang="en-US" sz="1600" dirty="0"/>
              <a:t> vs. </a:t>
            </a:r>
            <a:r>
              <a:rPr lang="en-US" altLang="en-US" sz="1600" b="1" dirty="0"/>
              <a:t>impacts</a:t>
            </a:r>
          </a:p>
          <a:p>
            <a:pPr hangingPunct="1">
              <a:lnSpc>
                <a:spcPct val="115000"/>
              </a:lnSpc>
              <a:buFont typeface="Arial" charset="0"/>
              <a:buChar char="•"/>
            </a:pPr>
            <a:r>
              <a:rPr lang="en-US" altLang="en-US" sz="1600" dirty="0"/>
              <a:t>short, </a:t>
            </a:r>
            <a:r>
              <a:rPr lang="en-US" altLang="en-US" sz="1600" dirty="0" err="1"/>
              <a:t>gappy</a:t>
            </a:r>
            <a:r>
              <a:rPr lang="en-US" altLang="en-US" sz="1600" dirty="0"/>
              <a:t>, nonstationary observing system </a:t>
            </a:r>
            <a:r>
              <a:rPr lang="en-US" altLang="en-US" sz="1600" dirty="0" smtClean="0"/>
              <a:t>→ </a:t>
            </a:r>
            <a:r>
              <a:rPr lang="en-US" altLang="en-US" sz="1600" b="1" dirty="0">
                <a:solidFill>
                  <a:srgbClr val="00B050"/>
                </a:solidFill>
              </a:rPr>
              <a:t>models crucial</a:t>
            </a:r>
          </a:p>
          <a:p>
            <a:pPr hangingPunct="1">
              <a:lnSpc>
                <a:spcPct val="115000"/>
              </a:lnSpc>
              <a:buFont typeface="Arial" charset="0"/>
              <a:buChar char="•"/>
            </a:pPr>
            <a:r>
              <a:rPr lang="en-US" altLang="en-US" sz="1600" dirty="0"/>
              <a:t>coupling </a:t>
            </a:r>
            <a:r>
              <a:rPr lang="en-US" altLang="en-US" sz="1600" dirty="0" smtClean="0"/>
              <a:t>&amp; </a:t>
            </a:r>
            <a:r>
              <a:rPr lang="en-US" altLang="en-US" sz="1600" dirty="0"/>
              <a:t>scale interactions </a:t>
            </a:r>
            <a:r>
              <a:rPr lang="en-US" altLang="en-US" sz="1600" dirty="0" smtClean="0"/>
              <a:t>→ </a:t>
            </a:r>
            <a:r>
              <a:rPr lang="en-US" altLang="en-US" sz="1600" b="1" dirty="0">
                <a:solidFill>
                  <a:srgbClr val="00B050"/>
                </a:solidFill>
              </a:rPr>
              <a:t>key test</a:t>
            </a:r>
            <a:r>
              <a:rPr lang="en-US" altLang="en-US" sz="1600" dirty="0">
                <a:solidFill>
                  <a:srgbClr val="00B050"/>
                </a:solidFill>
              </a:rPr>
              <a:t> for models</a:t>
            </a:r>
          </a:p>
        </p:txBody>
      </p:sp>
      <p:sp>
        <p:nvSpPr>
          <p:cNvPr id="11" name="Rectangle 15"/>
          <p:cNvSpPr>
            <a:spLocks noChangeArrowheads="1"/>
          </p:cNvSpPr>
          <p:nvPr/>
        </p:nvSpPr>
        <p:spPr bwMode="auto">
          <a:xfrm>
            <a:off x="4128199" y="1545638"/>
            <a:ext cx="1113943" cy="26439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8360"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 tIns="9000" rIns="9000" bIns="90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5pPr>
            <a:lvl6pPr marL="25146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6pPr>
            <a:lvl7pPr marL="29718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7pPr>
            <a:lvl8pPr marL="34290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8pPr>
            <a:lvl9pPr marL="38862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9pPr>
          </a:lstStyle>
          <a:p>
            <a:pPr algn="ctr" hangingPunct="1">
              <a:lnSpc>
                <a:spcPct val="100000"/>
              </a:lnSpc>
            </a:pPr>
            <a:r>
              <a:rPr lang="en-US" altLang="en-US" sz="1600" b="1" dirty="0" smtClean="0">
                <a:solidFill>
                  <a:srgbClr val="009400"/>
                </a:solidFill>
              </a:rPr>
              <a:t>2-7 years</a:t>
            </a:r>
            <a:endParaRPr lang="en-US" altLang="en-US" sz="1600" b="1" dirty="0">
              <a:solidFill>
                <a:srgbClr val="009400"/>
              </a:solidFill>
            </a:endParaRPr>
          </a:p>
        </p:txBody>
      </p:sp>
      <p:sp>
        <p:nvSpPr>
          <p:cNvPr id="12" name="Line 16"/>
          <p:cNvSpPr>
            <a:spLocks noChangeShapeType="1"/>
          </p:cNvSpPr>
          <p:nvPr/>
        </p:nvSpPr>
        <p:spPr bwMode="auto">
          <a:xfrm>
            <a:off x="4401535" y="1915057"/>
            <a:ext cx="567270" cy="0"/>
          </a:xfrm>
          <a:prstGeom prst="line">
            <a:avLst/>
          </a:prstGeom>
          <a:noFill/>
          <a:ln w="57240" cap="flat">
            <a:solidFill>
              <a:srgbClr val="0094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4" name="Rectangle 15"/>
          <p:cNvSpPr>
            <a:spLocks noChangeArrowheads="1"/>
          </p:cNvSpPr>
          <p:nvPr/>
        </p:nvSpPr>
        <p:spPr bwMode="auto">
          <a:xfrm>
            <a:off x="1029836" y="1730020"/>
            <a:ext cx="625428" cy="32595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8360"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 tIns="9000" rIns="9000" bIns="90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5pPr>
            <a:lvl6pPr marL="25146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6pPr>
            <a:lvl7pPr marL="29718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7pPr>
            <a:lvl8pPr marL="34290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8pPr>
            <a:lvl9pPr marL="38862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9pPr>
          </a:lstStyle>
          <a:p>
            <a:pPr algn="ctr" hangingPunct="1">
              <a:lnSpc>
                <a:spcPct val="100000"/>
              </a:lnSpc>
            </a:pPr>
            <a:r>
              <a:rPr lang="en-US" altLang="en-US" sz="1000" i="1" dirty="0" smtClean="0">
                <a:solidFill>
                  <a:schemeClr val="bg1"/>
                </a:solidFill>
                <a:effectLst>
                  <a:outerShdw blurRad="38100" dist="38100" dir="2700000" algn="tl">
                    <a:srgbClr val="000000">
                      <a:alpha val="43137"/>
                    </a:srgbClr>
                  </a:outerShdw>
                </a:effectLst>
              </a:rPr>
              <a:t>warm</a:t>
            </a:r>
          </a:p>
          <a:p>
            <a:pPr algn="ctr" hangingPunct="1">
              <a:lnSpc>
                <a:spcPct val="100000"/>
              </a:lnSpc>
            </a:pPr>
            <a:r>
              <a:rPr lang="en-US" altLang="en-US" sz="1000" i="1" dirty="0" smtClean="0">
                <a:solidFill>
                  <a:schemeClr val="bg1"/>
                </a:solidFill>
                <a:effectLst>
                  <a:outerShdw blurRad="38100" dist="38100" dir="2700000" algn="tl">
                    <a:srgbClr val="000000">
                      <a:alpha val="43137"/>
                    </a:srgbClr>
                  </a:outerShdw>
                </a:effectLst>
              </a:rPr>
              <a:t>pool</a:t>
            </a:r>
            <a:endParaRPr lang="en-US" altLang="en-US" sz="1000" i="1" dirty="0">
              <a:solidFill>
                <a:schemeClr val="bg1"/>
              </a:solidFill>
              <a:effectLst>
                <a:outerShdw blurRad="38100" dist="38100" dir="2700000" algn="tl">
                  <a:srgbClr val="000000">
                    <a:alpha val="43137"/>
                  </a:srgbClr>
                </a:outerShdw>
              </a:effectLst>
            </a:endParaRPr>
          </a:p>
        </p:txBody>
      </p:sp>
      <p:sp>
        <p:nvSpPr>
          <p:cNvPr id="15" name="Rectangle 15"/>
          <p:cNvSpPr>
            <a:spLocks noChangeArrowheads="1"/>
          </p:cNvSpPr>
          <p:nvPr/>
        </p:nvSpPr>
        <p:spPr bwMode="auto">
          <a:xfrm>
            <a:off x="2494127" y="1745818"/>
            <a:ext cx="625428" cy="32595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8360"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 tIns="9000" rIns="9000" bIns="90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5pPr>
            <a:lvl6pPr marL="25146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6pPr>
            <a:lvl7pPr marL="29718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7pPr>
            <a:lvl8pPr marL="34290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8pPr>
            <a:lvl9pPr marL="38862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9pPr>
          </a:lstStyle>
          <a:p>
            <a:pPr algn="ctr" hangingPunct="1">
              <a:lnSpc>
                <a:spcPct val="100000"/>
              </a:lnSpc>
            </a:pPr>
            <a:r>
              <a:rPr lang="en-US" altLang="en-US" sz="1000" i="1" dirty="0" smtClean="0">
                <a:solidFill>
                  <a:schemeClr val="bg1"/>
                </a:solidFill>
                <a:effectLst>
                  <a:outerShdw blurRad="38100" dist="38100" dir="2700000" algn="tl">
                    <a:srgbClr val="000000">
                      <a:alpha val="43137"/>
                    </a:srgbClr>
                  </a:outerShdw>
                </a:effectLst>
              </a:rPr>
              <a:t>cold</a:t>
            </a:r>
          </a:p>
          <a:p>
            <a:pPr algn="ctr" hangingPunct="1">
              <a:lnSpc>
                <a:spcPct val="100000"/>
              </a:lnSpc>
            </a:pPr>
            <a:r>
              <a:rPr lang="en-US" altLang="en-US" sz="1000" i="1" dirty="0" smtClean="0">
                <a:solidFill>
                  <a:schemeClr val="bg1"/>
                </a:solidFill>
                <a:effectLst>
                  <a:outerShdw blurRad="38100" dist="38100" dir="2700000" algn="tl">
                    <a:srgbClr val="000000">
                      <a:alpha val="43137"/>
                    </a:srgbClr>
                  </a:outerShdw>
                </a:effectLst>
              </a:rPr>
              <a:t>tongue</a:t>
            </a:r>
            <a:endParaRPr lang="en-US" altLang="en-US" sz="1000" i="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074146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200" dirty="0" smtClean="0"/>
              <a:t>2014-2019 ENSO Publications (2 of 2)</a:t>
            </a:r>
            <a:endParaRPr lang="en-US" sz="3200" dirty="0"/>
          </a:p>
        </p:txBody>
      </p:sp>
      <p:sp>
        <p:nvSpPr>
          <p:cNvPr id="2" name="TextBox 1"/>
          <p:cNvSpPr txBox="1"/>
          <p:nvPr/>
        </p:nvSpPr>
        <p:spPr>
          <a:xfrm>
            <a:off x="0" y="842727"/>
            <a:ext cx="4564036" cy="5274734"/>
          </a:xfrm>
          <a:prstGeom prst="rect">
            <a:avLst/>
          </a:prstGeom>
          <a:noFill/>
        </p:spPr>
        <p:txBody>
          <a:bodyPr wrap="square" numCol="1" spcCol="182880" rtlCol="0">
            <a:spAutoFit/>
          </a:bodyPr>
          <a:lstStyle/>
          <a:p>
            <a:pPr marL="227013" indent="-227013"/>
            <a:r>
              <a:rPr lang="en-US" sz="800" dirty="0"/>
              <a:t>Krishnamurthy, L., et al., 2019: Assessment of summer rainfall forecast skill in the Intra-Americas in GFDL high and low-resolution models.  </a:t>
            </a:r>
            <a:r>
              <a:rPr lang="en-US" sz="800" i="1" dirty="0"/>
              <a:t>Climate </a:t>
            </a:r>
            <a:r>
              <a:rPr lang="en-US" sz="800" i="1" dirty="0" err="1"/>
              <a:t>Dyn</a:t>
            </a:r>
            <a:r>
              <a:rPr lang="en-US" sz="800" i="1" dirty="0"/>
              <a:t>.</a:t>
            </a:r>
            <a:r>
              <a:rPr lang="en-US" sz="800" dirty="0"/>
              <a:t>, </a:t>
            </a:r>
            <a:r>
              <a:rPr lang="en-US" sz="800" b="1" dirty="0"/>
              <a:t>52</a:t>
            </a:r>
            <a:r>
              <a:rPr lang="en-US" sz="800" dirty="0"/>
              <a:t>, 1965-1982.  doi:10.1007/s00382-018-4234-z</a:t>
            </a:r>
          </a:p>
          <a:p>
            <a:pPr marL="227013" indent="-227013"/>
            <a:r>
              <a:rPr lang="en-US" sz="800" dirty="0"/>
              <a:t>Lee, S.-K., et al., 2014: Spring persistence, transition and resurgence of El Niño.  </a:t>
            </a:r>
            <a:r>
              <a:rPr lang="en-US" sz="800" i="1" dirty="0" err="1"/>
              <a:t>Geophys</a:t>
            </a:r>
            <a:r>
              <a:rPr lang="en-US" sz="800" i="1" dirty="0"/>
              <a:t>. Res. Lett.</a:t>
            </a:r>
            <a:r>
              <a:rPr lang="en-US" sz="800" dirty="0"/>
              <a:t>, </a:t>
            </a:r>
            <a:r>
              <a:rPr lang="en-US" sz="800" b="1" dirty="0"/>
              <a:t>41</a:t>
            </a:r>
            <a:r>
              <a:rPr lang="en-US" sz="800" dirty="0"/>
              <a:t>, 8578-8585.  doi: 10.1002/2014GL062484 </a:t>
            </a:r>
            <a:endParaRPr lang="en-US" sz="800" dirty="0" smtClean="0"/>
          </a:p>
          <a:p>
            <a:pPr marL="227013" indent="-227013"/>
            <a:r>
              <a:rPr lang="en-US" sz="800" dirty="0" smtClean="0"/>
              <a:t>Lee</a:t>
            </a:r>
            <a:r>
              <a:rPr lang="en-US" sz="800" dirty="0"/>
              <a:t>, S.-K., A. T. Wittenberg, et al., 2016: U.S. regional tornado outbreaks and their links to spring ENSO phases and North Atlantic SST variability. </a:t>
            </a:r>
            <a:r>
              <a:rPr lang="en-US" sz="800" i="1" dirty="0"/>
              <a:t>Environ. Res. Lett.</a:t>
            </a:r>
            <a:r>
              <a:rPr lang="en-US" sz="800" dirty="0"/>
              <a:t>, </a:t>
            </a:r>
            <a:r>
              <a:rPr lang="en-US" sz="800" b="1" dirty="0" smtClean="0"/>
              <a:t>11</a:t>
            </a:r>
            <a:r>
              <a:rPr lang="en-US" sz="800" dirty="0" smtClean="0"/>
              <a:t>, </a:t>
            </a:r>
            <a:r>
              <a:rPr lang="en-US" sz="800" dirty="0"/>
              <a:t>044008.  doi: 10.1088/1748-9326/11/4/044008</a:t>
            </a:r>
          </a:p>
          <a:p>
            <a:pPr marL="227013" indent="-227013"/>
            <a:r>
              <a:rPr lang="en-US" sz="800" dirty="0"/>
              <a:t>Lee, S.-K., et al., 2018: On the fragile relationship between El Niño and California rainfall.  </a:t>
            </a:r>
            <a:r>
              <a:rPr lang="en-US" sz="800" i="1" dirty="0" err="1"/>
              <a:t>Geophys</a:t>
            </a:r>
            <a:r>
              <a:rPr lang="en-US" sz="800" i="1" dirty="0"/>
              <a:t>. Res. Lett.</a:t>
            </a:r>
            <a:r>
              <a:rPr lang="en-US" sz="800" dirty="0"/>
              <a:t>, </a:t>
            </a:r>
            <a:r>
              <a:rPr lang="en-US" sz="800" b="1" dirty="0" smtClean="0"/>
              <a:t>45</a:t>
            </a:r>
            <a:r>
              <a:rPr lang="en-US" sz="800" dirty="0" smtClean="0"/>
              <a:t>, </a:t>
            </a:r>
            <a:r>
              <a:rPr lang="en-US" sz="800" dirty="0"/>
              <a:t>907-915.  doi:10.1002/2017GL076197</a:t>
            </a:r>
          </a:p>
          <a:p>
            <a:pPr marL="227013" indent="-227013"/>
            <a:r>
              <a:rPr lang="en-US" sz="800" dirty="0"/>
              <a:t>Lee, S.-K., et al.: A seasonal outlook for U.S. tornado activity based on the leading patterns of large-scale atmospheric anomalies.  In prep for </a:t>
            </a:r>
            <a:r>
              <a:rPr lang="en-US" sz="800" i="1" dirty="0"/>
              <a:t>Mon. </a:t>
            </a:r>
            <a:r>
              <a:rPr lang="en-US" sz="800" i="1" dirty="0" err="1"/>
              <a:t>Wea</a:t>
            </a:r>
            <a:r>
              <a:rPr lang="en-US" sz="800" i="1" dirty="0"/>
              <a:t>. Rev.</a:t>
            </a:r>
          </a:p>
          <a:p>
            <a:pPr marL="227013" indent="-227013"/>
            <a:r>
              <a:rPr lang="en-US" sz="800" dirty="0" err="1"/>
              <a:t>L'Heureux</a:t>
            </a:r>
            <a:r>
              <a:rPr lang="en-US" sz="800" dirty="0"/>
              <a:t>, M. L., et al., 2017: Observing and predicting the 2015/16 El Niño.  </a:t>
            </a:r>
            <a:r>
              <a:rPr lang="en-US" sz="800" i="1" dirty="0"/>
              <a:t>Bull. Amer. Meteor. Soc.</a:t>
            </a:r>
            <a:r>
              <a:rPr lang="en-US" sz="800" dirty="0"/>
              <a:t>, </a:t>
            </a:r>
            <a:r>
              <a:rPr lang="en-US" sz="800" b="1" dirty="0" smtClean="0"/>
              <a:t>98</a:t>
            </a:r>
            <a:r>
              <a:rPr lang="en-US" sz="800" dirty="0" smtClean="0"/>
              <a:t>, </a:t>
            </a:r>
            <a:r>
              <a:rPr lang="en-US" sz="800" dirty="0"/>
              <a:t>1363-1382.  doi: 10.1175/BAMS-D-16-0009.1</a:t>
            </a:r>
          </a:p>
          <a:p>
            <a:pPr marL="227013" indent="-227013"/>
            <a:r>
              <a:rPr lang="en-US" sz="800" dirty="0" err="1"/>
              <a:t>L’Heureux</a:t>
            </a:r>
            <a:r>
              <a:rPr lang="en-US" sz="800" dirty="0"/>
              <a:t>, M. L., et al., 2019: Strength </a:t>
            </a:r>
            <a:r>
              <a:rPr lang="en-US" sz="800" dirty="0" smtClean="0"/>
              <a:t>outlooks </a:t>
            </a:r>
            <a:r>
              <a:rPr lang="en-US" sz="800" dirty="0"/>
              <a:t>for the El Niño–Southern Oscillation. </a:t>
            </a:r>
            <a:r>
              <a:rPr lang="en-US" sz="800" i="1" dirty="0" err="1"/>
              <a:t>Wea</a:t>
            </a:r>
            <a:r>
              <a:rPr lang="en-US" sz="800" i="1" dirty="0"/>
              <a:t>. Forecasting</a:t>
            </a:r>
            <a:r>
              <a:rPr lang="en-US" sz="800" dirty="0"/>
              <a:t>, </a:t>
            </a:r>
            <a:r>
              <a:rPr lang="en-US" sz="800" b="1" dirty="0"/>
              <a:t>34</a:t>
            </a:r>
            <a:r>
              <a:rPr lang="en-US" sz="800" dirty="0"/>
              <a:t>, 165–175. doi:10.1175/WAF-D-18-0126.1 </a:t>
            </a:r>
          </a:p>
          <a:p>
            <a:pPr marL="227013" indent="-227013"/>
            <a:r>
              <a:rPr lang="en-US" sz="800" dirty="0"/>
              <a:t>McGregor, H., et al.: Orbital forcing of increasing ENSO variability over the past 6,000 years. In prep.</a:t>
            </a:r>
          </a:p>
          <a:p>
            <a:pPr marL="227013" indent="-227013"/>
            <a:r>
              <a:rPr lang="en-US" sz="800" dirty="0"/>
              <a:t>Murakami, H., et al., 2015: Simulation and prediction of category 4 and 5 hurricanes in the high-resolution GFDL </a:t>
            </a:r>
            <a:r>
              <a:rPr lang="en-US" sz="800" dirty="0" err="1"/>
              <a:t>HiFLOR</a:t>
            </a:r>
            <a:r>
              <a:rPr lang="en-US" sz="800" dirty="0"/>
              <a:t> coupled climate model.  </a:t>
            </a:r>
            <a:r>
              <a:rPr lang="en-US" sz="800" i="1" dirty="0"/>
              <a:t>J. Climate</a:t>
            </a:r>
            <a:r>
              <a:rPr lang="en-US" sz="800" dirty="0"/>
              <a:t>, </a:t>
            </a:r>
            <a:r>
              <a:rPr lang="en-US" sz="800" b="1" dirty="0"/>
              <a:t>28</a:t>
            </a:r>
            <a:r>
              <a:rPr lang="en-US" sz="800" dirty="0"/>
              <a:t>, 9058-9079.  doi: 10.1175/JCLI-D-15-0216.1</a:t>
            </a:r>
          </a:p>
          <a:p>
            <a:pPr marL="227013" indent="-227013"/>
            <a:r>
              <a:rPr lang="en-US" sz="800" dirty="0"/>
              <a:t>Murakami, H., et al., 2017: Dominant role of subtropical Pacific warming in extreme eastern Pacific hurricane seasons: 2015 and the future.  </a:t>
            </a:r>
            <a:r>
              <a:rPr lang="en-US" sz="800" i="1" dirty="0"/>
              <a:t>J. Climate</a:t>
            </a:r>
            <a:r>
              <a:rPr lang="en-US" sz="800" dirty="0"/>
              <a:t>, </a:t>
            </a:r>
            <a:r>
              <a:rPr lang="en-US" sz="800" b="1" dirty="0"/>
              <a:t>30</a:t>
            </a:r>
            <a:r>
              <a:rPr lang="en-US" sz="800" dirty="0"/>
              <a:t>, 243-264.  doi: 10.1175/JCLI-D-16-0424.1</a:t>
            </a:r>
          </a:p>
          <a:p>
            <a:pPr marL="227013" indent="-227013"/>
            <a:r>
              <a:rPr lang="en-US" sz="800" dirty="0" err="1"/>
              <a:t>Naiman</a:t>
            </a:r>
            <a:r>
              <a:rPr lang="en-US" sz="800" dirty="0"/>
              <a:t>, Z., et al., 2017: Impact of mountains on tropical circulation in two Earth System Models.  </a:t>
            </a:r>
            <a:r>
              <a:rPr lang="en-US" sz="800" i="1" dirty="0"/>
              <a:t>J. Climate</a:t>
            </a:r>
            <a:r>
              <a:rPr lang="en-US" sz="800" dirty="0"/>
              <a:t>, </a:t>
            </a:r>
            <a:r>
              <a:rPr lang="en-US" sz="800" b="1" dirty="0" smtClean="0"/>
              <a:t>30</a:t>
            </a:r>
            <a:r>
              <a:rPr lang="en-US" sz="800" dirty="0" smtClean="0"/>
              <a:t>, </a:t>
            </a:r>
            <a:r>
              <a:rPr lang="en-US" sz="800" dirty="0"/>
              <a:t>4149-4163.  doi: 10.1175/JCLI-D-16-0512.1</a:t>
            </a:r>
          </a:p>
          <a:p>
            <a:pPr marL="227013" indent="-227013"/>
            <a:r>
              <a:rPr lang="en-US" sz="800" dirty="0"/>
              <a:t>Newman, M., A. T. Wittenberg, et al., 2018: The extreme 2015/16 El Niño, in the context of historical climate variability and change.  Section 4 of: "Explaining extreme events of 2016 from a climate perspective."  </a:t>
            </a:r>
            <a:r>
              <a:rPr lang="en-US" sz="800" i="1" dirty="0"/>
              <a:t>Bull. Amer. Meteor. Soc.</a:t>
            </a:r>
            <a:r>
              <a:rPr lang="en-US" sz="800" dirty="0"/>
              <a:t>, </a:t>
            </a:r>
            <a:r>
              <a:rPr lang="en-US" sz="800" b="1" dirty="0" smtClean="0"/>
              <a:t>99</a:t>
            </a:r>
            <a:r>
              <a:rPr lang="en-US" sz="800" dirty="0" smtClean="0"/>
              <a:t>, </a:t>
            </a:r>
            <a:r>
              <a:rPr lang="en-US" sz="800" dirty="0"/>
              <a:t>S16-S20.  doi: 10.1175/BAMS-D-17-0116.1</a:t>
            </a:r>
          </a:p>
          <a:p>
            <a:pPr marL="227013" indent="-227013"/>
            <a:r>
              <a:rPr lang="en-US" sz="800" dirty="0"/>
              <a:t>Park, J.-Y., et al., 2018: Ocean chlorophyll as a precursor of ENSO: An earth system modeling study. </a:t>
            </a:r>
            <a:r>
              <a:rPr lang="en-US" sz="800" i="1" dirty="0" err="1"/>
              <a:t>Geophys</a:t>
            </a:r>
            <a:r>
              <a:rPr lang="en-US" sz="800" i="1" dirty="0"/>
              <a:t>. Res. Lett.</a:t>
            </a:r>
            <a:r>
              <a:rPr lang="en-US" sz="800" dirty="0"/>
              <a:t>, </a:t>
            </a:r>
            <a:r>
              <a:rPr lang="en-US" sz="800" b="1" dirty="0"/>
              <a:t>45</a:t>
            </a:r>
            <a:r>
              <a:rPr lang="en-US" sz="800" dirty="0"/>
              <a:t>, doi:10.1002/2017GL076077</a:t>
            </a:r>
          </a:p>
          <a:p>
            <a:pPr marL="227013" indent="-227013"/>
            <a:r>
              <a:rPr lang="en-US" sz="800" dirty="0"/>
              <a:t>Power, S., et al.: Tropical Pacific decadal variability.  In prep for </a:t>
            </a:r>
            <a:r>
              <a:rPr lang="en-US" sz="800" i="1" dirty="0"/>
              <a:t>Nature Geoscience</a:t>
            </a:r>
            <a:r>
              <a:rPr lang="en-US" sz="800" dirty="0"/>
              <a:t>. </a:t>
            </a:r>
          </a:p>
          <a:p>
            <a:pPr marL="227013" indent="-227013"/>
            <a:r>
              <a:rPr lang="en-US" sz="800" dirty="0" err="1"/>
              <a:t>Predybaylo</a:t>
            </a:r>
            <a:r>
              <a:rPr lang="en-US" sz="800" dirty="0"/>
              <a:t>, E., et al., 2017: Impacts of a Pinatubo-scale volcanic eruption on ENSO.  </a:t>
            </a:r>
            <a:r>
              <a:rPr lang="en-US" sz="800" i="1" dirty="0"/>
              <a:t>J. </a:t>
            </a:r>
            <a:r>
              <a:rPr lang="en-US" sz="800" i="1" dirty="0" err="1"/>
              <a:t>Geophys</a:t>
            </a:r>
            <a:r>
              <a:rPr lang="en-US" sz="800" i="1" dirty="0"/>
              <a:t>. Res. Atmos.</a:t>
            </a:r>
            <a:r>
              <a:rPr lang="en-US" sz="800" dirty="0"/>
              <a:t>, </a:t>
            </a:r>
            <a:r>
              <a:rPr lang="en-US" sz="800" b="1" dirty="0"/>
              <a:t>122</a:t>
            </a:r>
            <a:r>
              <a:rPr lang="en-US" sz="800" dirty="0"/>
              <a:t>, 925-947.  doi: 10.1002/2016JD025796</a:t>
            </a:r>
          </a:p>
          <a:p>
            <a:pPr marL="227013" indent="-227013"/>
            <a:r>
              <a:rPr lang="en-US" sz="800" dirty="0" err="1"/>
              <a:t>Predybaylo</a:t>
            </a:r>
            <a:r>
              <a:rPr lang="en-US" sz="800" dirty="0"/>
              <a:t>, E., et al.: Grand ensemble test of ENSO response to explosive equatorial volcanic eruptions  </a:t>
            </a:r>
            <a:r>
              <a:rPr lang="en-US" sz="800" dirty="0" err="1"/>
              <a:t>Subm</a:t>
            </a:r>
            <a:r>
              <a:rPr lang="en-US" sz="800" dirty="0"/>
              <a:t>. to </a:t>
            </a:r>
            <a:r>
              <a:rPr lang="en-US" sz="800" i="1" dirty="0"/>
              <a:t>Science Advances.</a:t>
            </a:r>
          </a:p>
          <a:p>
            <a:pPr marL="227013" indent="-227013"/>
            <a:r>
              <a:rPr lang="en-US" sz="800" dirty="0"/>
              <a:t>Ray, S., et al., 2018a: Understanding the equatorial Pacific cold tongue time-mean heat budget, Part I: Diagnostic framework.  </a:t>
            </a:r>
            <a:r>
              <a:rPr lang="en-US" sz="800" i="1" dirty="0"/>
              <a:t>J. Climate</a:t>
            </a:r>
            <a:r>
              <a:rPr lang="en-US" sz="800" dirty="0"/>
              <a:t>, </a:t>
            </a:r>
            <a:r>
              <a:rPr lang="en-US" sz="800" b="1" dirty="0" smtClean="0"/>
              <a:t>31</a:t>
            </a:r>
            <a:r>
              <a:rPr lang="en-US" sz="800" dirty="0" smtClean="0"/>
              <a:t>, </a:t>
            </a:r>
            <a:r>
              <a:rPr lang="en-US" sz="800" dirty="0"/>
              <a:t>9965-9985.  doi:10.1175/JCLI-D-18-0152.1</a:t>
            </a:r>
          </a:p>
          <a:p>
            <a:pPr marL="227013" indent="-227013"/>
            <a:r>
              <a:rPr lang="en-US" sz="800" dirty="0"/>
              <a:t>Ray, S. et al., 2018b: Understanding the equatorial Pacific cold tongue time-mean heat budget, Part II: Evaluation of the GFDL-FLOR coupled GCM.  </a:t>
            </a:r>
            <a:r>
              <a:rPr lang="en-US" sz="800" i="1" dirty="0"/>
              <a:t>J. Climate</a:t>
            </a:r>
            <a:r>
              <a:rPr lang="en-US" sz="800" dirty="0"/>
              <a:t>, </a:t>
            </a:r>
            <a:r>
              <a:rPr lang="en-US" sz="800" b="1" dirty="0" smtClean="0"/>
              <a:t>31</a:t>
            </a:r>
            <a:r>
              <a:rPr lang="en-US" sz="800" dirty="0" smtClean="0"/>
              <a:t>, </a:t>
            </a:r>
            <a:r>
              <a:rPr lang="en-US" sz="800" dirty="0"/>
              <a:t>9987-10011.  </a:t>
            </a:r>
            <a:r>
              <a:rPr lang="en-US" sz="800" dirty="0" smtClean="0"/>
              <a:t>doi:10.1175/JCLI-D-18-0153.1</a:t>
            </a:r>
            <a:endParaRPr lang="en-US" sz="800" dirty="0"/>
          </a:p>
        </p:txBody>
      </p:sp>
      <p:sp>
        <p:nvSpPr>
          <p:cNvPr id="5" name="TextBox 4"/>
          <p:cNvSpPr txBox="1"/>
          <p:nvPr/>
        </p:nvSpPr>
        <p:spPr>
          <a:xfrm>
            <a:off x="4564036" y="842727"/>
            <a:ext cx="4572000" cy="5139869"/>
          </a:xfrm>
          <a:prstGeom prst="rect">
            <a:avLst/>
          </a:prstGeom>
          <a:noFill/>
        </p:spPr>
        <p:txBody>
          <a:bodyPr wrap="square" numCol="1" spcCol="182880" rtlCol="0">
            <a:spAutoFit/>
          </a:bodyPr>
          <a:lstStyle/>
          <a:p>
            <a:pPr marL="227013" indent="-227013"/>
            <a:r>
              <a:rPr lang="en-US" sz="800" dirty="0" err="1" smtClean="0"/>
              <a:t>Santidrian</a:t>
            </a:r>
            <a:r>
              <a:rPr lang="en-US" sz="800" dirty="0" smtClean="0"/>
              <a:t> </a:t>
            </a:r>
            <a:r>
              <a:rPr lang="en-US" sz="800" dirty="0" err="1"/>
              <a:t>Tomillo</a:t>
            </a:r>
            <a:r>
              <a:rPr lang="en-US" sz="800" dirty="0"/>
              <a:t>, P., et al.: On the effect of extreme El Niño events on long-lived sea turtles.  </a:t>
            </a:r>
            <a:r>
              <a:rPr lang="en-US" sz="800" dirty="0" err="1"/>
              <a:t>Subm</a:t>
            </a:r>
            <a:r>
              <a:rPr lang="en-US" sz="800" dirty="0"/>
              <a:t> to </a:t>
            </a:r>
            <a:r>
              <a:rPr lang="en-US" sz="800" i="1" dirty="0"/>
              <a:t>Climatic Change</a:t>
            </a:r>
            <a:r>
              <a:rPr lang="en-US" sz="800" dirty="0"/>
              <a:t>. </a:t>
            </a:r>
          </a:p>
          <a:p>
            <a:pPr marL="227013" indent="-227013"/>
            <a:r>
              <a:rPr lang="en-US" sz="800" dirty="0" err="1"/>
              <a:t>Sentman</a:t>
            </a:r>
            <a:r>
              <a:rPr lang="en-US" sz="800" dirty="0"/>
              <a:t>, L. T., et al.: The mechanistic role of the Central American Seaway in the GFDL Earth System Model.  Part II: Global mean climate and ENSO variability response</a:t>
            </a:r>
            <a:r>
              <a:rPr lang="en-US" sz="800" dirty="0" smtClean="0"/>
              <a:t>.  In prep.</a:t>
            </a:r>
            <a:endParaRPr lang="en-US" sz="800" dirty="0"/>
          </a:p>
          <a:p>
            <a:pPr marL="227013" indent="-227013"/>
            <a:r>
              <a:rPr lang="en-US" sz="800" dirty="0"/>
              <a:t>Stevenson, S., A. T. Wittenberg, et al.: Do climate models overestimate future extreme El Niño frequency?  In prep</a:t>
            </a:r>
            <a:r>
              <a:rPr lang="en-US" sz="800" dirty="0" smtClean="0"/>
              <a:t>. for </a:t>
            </a:r>
            <a:r>
              <a:rPr lang="en-US" sz="800" i="1" dirty="0" smtClean="0"/>
              <a:t>J. Climate</a:t>
            </a:r>
            <a:r>
              <a:rPr lang="en-US" sz="800" dirty="0" smtClean="0"/>
              <a:t>.</a:t>
            </a:r>
            <a:endParaRPr lang="en-US" sz="800" dirty="0"/>
          </a:p>
          <a:p>
            <a:pPr marL="227013" indent="-227013"/>
            <a:r>
              <a:rPr lang="en-US" sz="800" dirty="0" err="1"/>
              <a:t>Stuecker</a:t>
            </a:r>
            <a:r>
              <a:rPr lang="en-US" sz="800" dirty="0"/>
              <a:t>, M. F., et al., 2017: Revisiting ENSO/Indian Ocean Dipole phase relationships.  </a:t>
            </a:r>
            <a:r>
              <a:rPr lang="en-US" sz="800" i="1" dirty="0" err="1"/>
              <a:t>Geophys</a:t>
            </a:r>
            <a:r>
              <a:rPr lang="en-US" sz="800" i="1" dirty="0"/>
              <a:t>. Res. Lett.</a:t>
            </a:r>
            <a:r>
              <a:rPr lang="en-US" sz="800" dirty="0"/>
              <a:t>, </a:t>
            </a:r>
            <a:r>
              <a:rPr lang="en-US" sz="800" b="1" dirty="0" smtClean="0"/>
              <a:t>44</a:t>
            </a:r>
            <a:r>
              <a:rPr lang="en-US" sz="800" dirty="0" smtClean="0"/>
              <a:t>, </a:t>
            </a:r>
            <a:r>
              <a:rPr lang="en-US" sz="800" dirty="0"/>
              <a:t>2481-2492.  doi:10.1002/2016GL072308</a:t>
            </a:r>
          </a:p>
          <a:p>
            <a:pPr marL="227013" indent="-227013"/>
            <a:r>
              <a:rPr lang="en-US" sz="800" dirty="0" err="1"/>
              <a:t>Timmermann</a:t>
            </a:r>
            <a:r>
              <a:rPr lang="en-US" sz="800" dirty="0"/>
              <a:t>, A., et al., 2018: El Niño-Southern Oscillation complexity.  </a:t>
            </a:r>
            <a:r>
              <a:rPr lang="en-US" sz="800" i="1" dirty="0"/>
              <a:t>Nature</a:t>
            </a:r>
            <a:r>
              <a:rPr lang="en-US" sz="800" dirty="0"/>
              <a:t>, </a:t>
            </a:r>
            <a:r>
              <a:rPr lang="en-US" sz="800" b="1" dirty="0" smtClean="0"/>
              <a:t>559</a:t>
            </a:r>
            <a:r>
              <a:rPr lang="en-US" sz="800" dirty="0" smtClean="0"/>
              <a:t>, </a:t>
            </a:r>
            <a:r>
              <a:rPr lang="en-US" sz="800" dirty="0"/>
              <a:t>535-545.  doi:10.1038/s41586-018-0252-6</a:t>
            </a:r>
          </a:p>
          <a:p>
            <a:pPr marL="227013" indent="-227013"/>
            <a:r>
              <a:rPr lang="en-US" sz="800" dirty="0"/>
              <a:t>Vecchi, G. A., et al., 2014: On the seasonal forecasting of regional tropical cyclone activity.  </a:t>
            </a:r>
            <a:r>
              <a:rPr lang="en-US" sz="800" i="1" dirty="0"/>
              <a:t>J. Climate</a:t>
            </a:r>
            <a:r>
              <a:rPr lang="en-US" sz="800" dirty="0"/>
              <a:t>, </a:t>
            </a:r>
            <a:r>
              <a:rPr lang="en-US" sz="800" b="1" dirty="0"/>
              <a:t>27</a:t>
            </a:r>
            <a:r>
              <a:rPr lang="en-US" sz="800" dirty="0"/>
              <a:t>, 7994-8016.  doi: 10.1175/JCLI-D-14-00158.1 </a:t>
            </a:r>
          </a:p>
          <a:p>
            <a:pPr marL="227013" indent="-227013"/>
            <a:r>
              <a:rPr lang="en-US" sz="800" dirty="0"/>
              <a:t>Vecchi, G., et al., 2019: Tropical cyclone sensitivities to CO2 doubling: Roles of atmospheric resolution, synoptic variability and background climate changes.  </a:t>
            </a:r>
            <a:r>
              <a:rPr lang="en-US" sz="800" i="1" dirty="0"/>
              <a:t>Climate </a:t>
            </a:r>
            <a:r>
              <a:rPr lang="en-US" sz="800" i="1" dirty="0" err="1"/>
              <a:t>Dyn</a:t>
            </a:r>
            <a:r>
              <a:rPr lang="en-US" sz="800" i="1" dirty="0"/>
              <a:t>.</a:t>
            </a:r>
            <a:r>
              <a:rPr lang="en-US" sz="800" dirty="0"/>
              <a:t>, doi:10.1007/s00382-019-04913-y</a:t>
            </a:r>
          </a:p>
          <a:p>
            <a:pPr marL="227013" indent="-227013"/>
            <a:r>
              <a:rPr lang="en-US" sz="800" dirty="0"/>
              <a:t>Ward, D. S., E. </a:t>
            </a:r>
            <a:r>
              <a:rPr lang="en-US" sz="800" dirty="0" err="1"/>
              <a:t>Shevliakova</a:t>
            </a:r>
            <a:r>
              <a:rPr lang="en-US" sz="800" dirty="0"/>
              <a:t>, S. </a:t>
            </a:r>
            <a:r>
              <a:rPr lang="en-US" sz="800" dirty="0" err="1"/>
              <a:t>Malyshev</a:t>
            </a:r>
            <a:r>
              <a:rPr lang="en-US" sz="800" dirty="0"/>
              <a:t>, J.-F. </a:t>
            </a:r>
            <a:r>
              <a:rPr lang="en-US" sz="800" dirty="0" err="1"/>
              <a:t>Lamarque</a:t>
            </a:r>
            <a:r>
              <a:rPr lang="en-US" sz="800" dirty="0"/>
              <a:t>, and A. T. Wittenberg, 2016: Variability of fire emissions on interannual to multi-decadal timescales in two Earth System models.  </a:t>
            </a:r>
            <a:r>
              <a:rPr lang="en-US" sz="800" i="1" dirty="0"/>
              <a:t>Environ. Res. Lett.</a:t>
            </a:r>
            <a:r>
              <a:rPr lang="en-US" sz="800" dirty="0"/>
              <a:t>, </a:t>
            </a:r>
            <a:r>
              <a:rPr lang="en-US" sz="800" b="1" dirty="0" smtClean="0"/>
              <a:t>11</a:t>
            </a:r>
            <a:r>
              <a:rPr lang="en-US" sz="800" dirty="0" smtClean="0"/>
              <a:t>, </a:t>
            </a:r>
            <a:r>
              <a:rPr lang="en-US" sz="800" dirty="0"/>
              <a:t>125008.  doi:10.1088/1748-9326/11/12/125008</a:t>
            </a:r>
          </a:p>
          <a:p>
            <a:pPr marL="227013" indent="-227013"/>
            <a:r>
              <a:rPr lang="en-US" sz="800" dirty="0"/>
              <a:t>Wittenberg, A. T., 2015: Low-frequency variations of ENSO.  </a:t>
            </a:r>
            <a:r>
              <a:rPr lang="en-US" sz="800" i="1" dirty="0"/>
              <a:t>U.S. CLIVAR Variations</a:t>
            </a:r>
            <a:r>
              <a:rPr lang="en-US" sz="800" dirty="0"/>
              <a:t>, </a:t>
            </a:r>
            <a:r>
              <a:rPr lang="en-US" sz="800" b="1" dirty="0" smtClean="0"/>
              <a:t>13</a:t>
            </a:r>
            <a:r>
              <a:rPr lang="en-US" sz="800" dirty="0" smtClean="0"/>
              <a:t>, </a:t>
            </a:r>
            <a:r>
              <a:rPr lang="en-US" sz="800" dirty="0"/>
              <a:t>26-31.</a:t>
            </a:r>
          </a:p>
          <a:p>
            <a:pPr marL="227013" indent="-227013"/>
            <a:r>
              <a:rPr lang="en-US" sz="800" dirty="0"/>
              <a:t>Wittenberg, A. T., et al., 2014: ENSO modulation: Is it </a:t>
            </a:r>
            <a:r>
              <a:rPr lang="en-US" sz="800" dirty="0" err="1"/>
              <a:t>decadally</a:t>
            </a:r>
            <a:r>
              <a:rPr lang="en-US" sz="800" dirty="0"/>
              <a:t> predictable?  </a:t>
            </a:r>
            <a:r>
              <a:rPr lang="en-US" sz="800" i="1" dirty="0"/>
              <a:t>J. Climate</a:t>
            </a:r>
            <a:r>
              <a:rPr lang="en-US" sz="800" dirty="0"/>
              <a:t>, </a:t>
            </a:r>
            <a:r>
              <a:rPr lang="en-US" sz="800" b="1" dirty="0"/>
              <a:t>27</a:t>
            </a:r>
            <a:r>
              <a:rPr lang="en-US" sz="800" dirty="0"/>
              <a:t>, 2667-2681.  doi: 10.1175/JCLI-D-13-00577.1</a:t>
            </a:r>
          </a:p>
          <a:p>
            <a:pPr marL="227013" indent="-227013"/>
            <a:r>
              <a:rPr lang="en-US" sz="800" dirty="0"/>
              <a:t>Wittenberg, A. T., et al., 2018: Improved simulations of tropical Pacific annual-mean climate in the GFDL FLOR and </a:t>
            </a:r>
            <a:r>
              <a:rPr lang="en-US" sz="800" dirty="0" err="1"/>
              <a:t>HiFLOR</a:t>
            </a:r>
            <a:r>
              <a:rPr lang="en-US" sz="800" dirty="0"/>
              <a:t> coupled GCMs.  </a:t>
            </a:r>
            <a:r>
              <a:rPr lang="en-US" sz="800" i="1" dirty="0"/>
              <a:t>J. Adv. Model. Earth Syst.</a:t>
            </a:r>
            <a:r>
              <a:rPr lang="en-US" sz="800" dirty="0"/>
              <a:t>, </a:t>
            </a:r>
            <a:r>
              <a:rPr lang="en-US" sz="800" b="1" dirty="0" smtClean="0"/>
              <a:t>10</a:t>
            </a:r>
            <a:r>
              <a:rPr lang="en-US" sz="800" dirty="0" smtClean="0"/>
              <a:t>, </a:t>
            </a:r>
            <a:r>
              <a:rPr lang="en-US" sz="800" dirty="0"/>
              <a:t>3176-3220. doi:10.1029/2018MS001372</a:t>
            </a:r>
          </a:p>
          <a:p>
            <a:pPr marL="227013" indent="-227013"/>
            <a:r>
              <a:rPr lang="en-US" sz="800" dirty="0"/>
              <a:t>Wittenberg, A. T., et al.: Understanding tropical Pacific annual-mean climate via flux adjustments. In prep</a:t>
            </a:r>
            <a:r>
              <a:rPr lang="en-US" sz="800" dirty="0" smtClean="0"/>
              <a:t>. for </a:t>
            </a:r>
            <a:r>
              <a:rPr lang="en-US" sz="800" i="1" dirty="0" smtClean="0"/>
              <a:t>J. Climate.</a:t>
            </a:r>
            <a:endParaRPr lang="en-US" sz="800" i="1" dirty="0"/>
          </a:p>
          <a:p>
            <a:pPr marL="227013" indent="-227013"/>
            <a:r>
              <a:rPr lang="en-US" sz="800" dirty="0"/>
              <a:t>Yang, X., et al., 2015: Seasonal predictability of extratropical storm tracks in GFDL's high-resolution climate prediction model.  </a:t>
            </a:r>
            <a:r>
              <a:rPr lang="en-US" sz="800" i="1" dirty="0"/>
              <a:t>J. Climate</a:t>
            </a:r>
            <a:r>
              <a:rPr lang="en-US" sz="800" dirty="0"/>
              <a:t>, </a:t>
            </a:r>
            <a:r>
              <a:rPr lang="en-US" sz="800" b="1" dirty="0"/>
              <a:t>28</a:t>
            </a:r>
            <a:r>
              <a:rPr lang="en-US" sz="800" dirty="0"/>
              <a:t>, 3592-3611.  doi: 10.1175/JCLI-D-14-00517.1</a:t>
            </a:r>
          </a:p>
          <a:p>
            <a:pPr marL="227013" indent="-227013"/>
            <a:r>
              <a:rPr lang="en-US" sz="800" dirty="0"/>
              <a:t>Yang, X., et al., 2018: On the seasonal prediction of the western United States El Niño precipitation during the 2015/16 winter. </a:t>
            </a:r>
            <a:r>
              <a:rPr lang="en-US" sz="800" i="1" dirty="0"/>
              <a:t>Climate </a:t>
            </a:r>
            <a:r>
              <a:rPr lang="en-US" sz="800" i="1" dirty="0" err="1"/>
              <a:t>Dyn</a:t>
            </a:r>
            <a:r>
              <a:rPr lang="en-US" sz="800" i="1" dirty="0"/>
              <a:t>.</a:t>
            </a:r>
            <a:r>
              <a:rPr lang="en-US" sz="800" dirty="0"/>
              <a:t>, </a:t>
            </a:r>
            <a:r>
              <a:rPr lang="en-US" sz="800" b="1" dirty="0"/>
              <a:t>51</a:t>
            </a:r>
            <a:r>
              <a:rPr lang="en-US" sz="800" dirty="0"/>
              <a:t>, 3765-3783.  doi:10.1007/s00382-018-4109-3</a:t>
            </a:r>
          </a:p>
          <a:p>
            <a:pPr marL="227013" indent="-227013"/>
            <a:r>
              <a:rPr lang="en-US" sz="800" dirty="0"/>
              <a:t>Zhang, W., et al., 2016: Improved simulation of tropical cyclone responses to ENSO in the western north Pacific in the high-resolution GFDL </a:t>
            </a:r>
            <a:r>
              <a:rPr lang="en-US" sz="800" dirty="0" err="1"/>
              <a:t>HiFLOR</a:t>
            </a:r>
            <a:r>
              <a:rPr lang="en-US" sz="800" dirty="0"/>
              <a:t> coupled climate model.  </a:t>
            </a:r>
            <a:r>
              <a:rPr lang="en-US" sz="800" i="1" dirty="0"/>
              <a:t>J. Climate</a:t>
            </a:r>
            <a:r>
              <a:rPr lang="en-US" sz="800" dirty="0"/>
              <a:t>, </a:t>
            </a:r>
            <a:r>
              <a:rPr lang="en-US" sz="800" b="1" dirty="0"/>
              <a:t>29</a:t>
            </a:r>
            <a:r>
              <a:rPr lang="en-US" sz="800" dirty="0"/>
              <a:t>, 1391-1415.  doi: 10.1175/JCLI-D-15-0475.1</a:t>
            </a:r>
          </a:p>
          <a:p>
            <a:pPr marL="227013" indent="-227013"/>
            <a:r>
              <a:rPr lang="en-US" sz="800" dirty="0"/>
              <a:t>Zhang, W., et al., 2016: Unraveling El Niño's impact on the East Asian monsoon and Yangtze River summer flooding.  </a:t>
            </a:r>
            <a:r>
              <a:rPr lang="en-US" sz="800" i="1" dirty="0" err="1"/>
              <a:t>Geophys</a:t>
            </a:r>
            <a:r>
              <a:rPr lang="en-US" sz="800" i="1" dirty="0"/>
              <a:t>. Res. Lett.</a:t>
            </a:r>
            <a:r>
              <a:rPr lang="en-US" sz="800" dirty="0"/>
              <a:t>, </a:t>
            </a:r>
            <a:r>
              <a:rPr lang="en-US" sz="800" b="1" dirty="0" smtClean="0"/>
              <a:t>43</a:t>
            </a:r>
            <a:r>
              <a:rPr lang="en-US" sz="800" dirty="0" smtClean="0"/>
              <a:t>, </a:t>
            </a:r>
            <a:r>
              <a:rPr lang="en-US" sz="800" dirty="0"/>
              <a:t>11375-11382.  doi: 10.1002/2016GL071190</a:t>
            </a:r>
          </a:p>
          <a:p>
            <a:pPr marL="227013" indent="-227013"/>
            <a:r>
              <a:rPr lang="en-US" sz="800" dirty="0"/>
              <a:t>Zhao, M., et al., 2018a: The GFDL global atmosphere and land model AM4.0/LM4.0: 1. Simulation characteristics with prescribed SSTs.  </a:t>
            </a:r>
            <a:r>
              <a:rPr lang="en-US" sz="800" i="1" dirty="0"/>
              <a:t>J. Adv. Model. Earth Syst.</a:t>
            </a:r>
            <a:r>
              <a:rPr lang="en-US" sz="800" dirty="0"/>
              <a:t>, </a:t>
            </a:r>
            <a:r>
              <a:rPr lang="en-US" sz="800" b="1" dirty="0" smtClean="0"/>
              <a:t>10</a:t>
            </a:r>
            <a:r>
              <a:rPr lang="en-US" sz="800" dirty="0" smtClean="0"/>
              <a:t>, </a:t>
            </a:r>
            <a:r>
              <a:rPr lang="en-US" sz="800" dirty="0"/>
              <a:t>691-734.  </a:t>
            </a:r>
            <a:r>
              <a:rPr lang="en-US" sz="800" dirty="0" smtClean="0"/>
              <a:t>doi:10.1002/2017MS001208</a:t>
            </a:r>
            <a:endParaRPr lang="en-US" sz="800" dirty="0"/>
          </a:p>
        </p:txBody>
      </p:sp>
    </p:spTree>
    <p:extLst>
      <p:ext uri="{BB962C8B-B14F-4D97-AF65-F5344CB8AC3E}">
        <p14:creationId xmlns:p14="http://schemas.microsoft.com/office/powerpoint/2010/main" val="169134237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1"/>
            <a:ext cx="9144000" cy="686225"/>
          </a:xfrm>
        </p:spPr>
        <p:txBody>
          <a:bodyPr>
            <a:normAutofit/>
          </a:bodyPr>
          <a:lstStyle/>
          <a:p>
            <a:r>
              <a:rPr lang="en-US" sz="3200" dirty="0"/>
              <a:t>GFDL: Strongly positioned in the ENSO community</a:t>
            </a:r>
          </a:p>
        </p:txBody>
      </p:sp>
      <p:sp>
        <p:nvSpPr>
          <p:cNvPr id="6" name="Rectangle 3"/>
          <p:cNvSpPr>
            <a:spLocks noChangeArrowheads="1"/>
          </p:cNvSpPr>
          <p:nvPr/>
        </p:nvSpPr>
        <p:spPr bwMode="auto">
          <a:xfrm>
            <a:off x="966662" y="849945"/>
            <a:ext cx="7789634" cy="122657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5000" rIns="90000" bIns="45000">
            <a:spAutoFit/>
          </a:bodyPr>
          <a:lstStyle>
            <a:lvl1pPr marL="758825" indent="-2460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5pPr>
            <a:lvl6pPr marL="25146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6pPr>
            <a:lvl7pPr marL="29718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7pPr>
            <a:lvl8pPr marL="34290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8pPr>
            <a:lvl9pPr marL="38862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9pPr>
          </a:lstStyle>
          <a:p>
            <a:pPr hangingPunct="1">
              <a:lnSpc>
                <a:spcPct val="93000"/>
              </a:lnSpc>
            </a:pPr>
            <a:r>
              <a:rPr lang="en-US" altLang="en-US" sz="2000" b="1" dirty="0">
                <a:solidFill>
                  <a:srgbClr val="1F497D"/>
                </a:solidFill>
              </a:rPr>
              <a:t>ENSO simulations </a:t>
            </a:r>
            <a:r>
              <a:rPr lang="en-US" altLang="en-US" sz="2000" b="1" dirty="0" smtClean="0">
                <a:solidFill>
                  <a:srgbClr val="1F497D"/>
                </a:solidFill>
              </a:rPr>
              <a:t>among </a:t>
            </a:r>
            <a:r>
              <a:rPr lang="en-US" altLang="en-US" sz="2000" b="1" dirty="0">
                <a:solidFill>
                  <a:srgbClr val="1F497D"/>
                </a:solidFill>
              </a:rPr>
              <a:t>the best in the world</a:t>
            </a:r>
          </a:p>
          <a:p>
            <a:pPr hangingPunct="1">
              <a:lnSpc>
                <a:spcPct val="115000"/>
              </a:lnSpc>
              <a:buFont typeface="Arial" charset="0"/>
              <a:buChar char="•"/>
            </a:pPr>
            <a:r>
              <a:rPr lang="en-US" altLang="en-US" sz="1600" b="1" dirty="0"/>
              <a:t>realistic</a:t>
            </a:r>
            <a:r>
              <a:rPr lang="en-US" altLang="en-US" sz="1600" dirty="0"/>
              <a:t> ENSO </a:t>
            </a:r>
            <a:r>
              <a:rPr lang="en-US" altLang="en-US" sz="1600" dirty="0" smtClean="0"/>
              <a:t>behavior: patterns</a:t>
            </a:r>
            <a:r>
              <a:rPr lang="en-US" altLang="en-US" sz="1600" dirty="0"/>
              <a:t>, </a:t>
            </a:r>
            <a:r>
              <a:rPr lang="en-US" altLang="en-US" sz="1600" dirty="0" smtClean="0"/>
              <a:t>spectra, mechanisms</a:t>
            </a:r>
            <a:r>
              <a:rPr lang="en-US" altLang="en-US" sz="1600" dirty="0"/>
              <a:t>, teleconnections</a:t>
            </a:r>
          </a:p>
          <a:p>
            <a:pPr hangingPunct="1">
              <a:lnSpc>
                <a:spcPct val="115000"/>
              </a:lnSpc>
              <a:buFont typeface="Arial" charset="0"/>
              <a:buChar char="•"/>
            </a:pPr>
            <a:r>
              <a:rPr lang="en-US" altLang="en-US" sz="1600" b="1" dirty="0" smtClean="0"/>
              <a:t>stable</a:t>
            </a:r>
            <a:r>
              <a:rPr lang="en-US" altLang="en-US" sz="1600" dirty="0" smtClean="0"/>
              <a:t> </a:t>
            </a:r>
            <a:r>
              <a:rPr lang="en-US" altLang="en-US" sz="1600" dirty="0"/>
              <a:t>multi-millennial control </a:t>
            </a:r>
            <a:r>
              <a:rPr lang="en-US" altLang="en-US" sz="1600" dirty="0" smtClean="0"/>
              <a:t>runs, </a:t>
            </a:r>
            <a:r>
              <a:rPr lang="en-US" altLang="en-US" sz="1600" dirty="0"/>
              <a:t>large ensembles</a:t>
            </a:r>
          </a:p>
          <a:p>
            <a:pPr hangingPunct="1">
              <a:lnSpc>
                <a:spcPct val="115000"/>
              </a:lnSpc>
              <a:buFont typeface="Arial" charset="0"/>
              <a:buChar char="•"/>
            </a:pPr>
            <a:r>
              <a:rPr lang="en-US" altLang="en-US" sz="1600" b="1" dirty="0" smtClean="0"/>
              <a:t>diverse</a:t>
            </a:r>
            <a:r>
              <a:rPr lang="en-US" altLang="en-US" sz="1600" dirty="0" smtClean="0"/>
              <a:t> model tools, complementary </a:t>
            </a:r>
            <a:r>
              <a:rPr lang="en-US" altLang="en-US" sz="1600" b="1" dirty="0"/>
              <a:t>assimilation &amp; forecast</a:t>
            </a:r>
            <a:r>
              <a:rPr lang="en-US" altLang="en-US" sz="1600" dirty="0"/>
              <a:t> systems</a:t>
            </a:r>
          </a:p>
        </p:txBody>
      </p:sp>
      <p:sp>
        <p:nvSpPr>
          <p:cNvPr id="7" name="Rectangle 4"/>
          <p:cNvSpPr>
            <a:spLocks noChangeArrowheads="1"/>
          </p:cNvSpPr>
          <p:nvPr/>
        </p:nvSpPr>
        <p:spPr bwMode="auto">
          <a:xfrm>
            <a:off x="966663" y="2993965"/>
            <a:ext cx="6891928" cy="150972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5000" rIns="90000" bIns="45000">
            <a:spAutoFit/>
          </a:bodyPr>
          <a:lstStyle>
            <a:lvl1pPr marL="758825" indent="-2460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5pPr>
            <a:lvl6pPr marL="25146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6pPr>
            <a:lvl7pPr marL="29718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7pPr>
            <a:lvl8pPr marL="34290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8pPr>
            <a:lvl9pPr marL="38862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9pPr>
          </a:lstStyle>
          <a:p>
            <a:pPr hangingPunct="1">
              <a:lnSpc>
                <a:spcPct val="93000"/>
              </a:lnSpc>
            </a:pPr>
            <a:r>
              <a:rPr lang="en-US" altLang="en-US" sz="2000" b="1" dirty="0" smtClean="0">
                <a:solidFill>
                  <a:srgbClr val="1F497D"/>
                </a:solidFill>
              </a:rPr>
              <a:t>Groundbreaking ENSO </a:t>
            </a:r>
            <a:r>
              <a:rPr lang="en-US" altLang="en-US" sz="2000" b="1" dirty="0">
                <a:solidFill>
                  <a:srgbClr val="1F497D"/>
                </a:solidFill>
              </a:rPr>
              <a:t>research &amp; collaborations</a:t>
            </a:r>
          </a:p>
          <a:p>
            <a:pPr hangingPunct="1">
              <a:lnSpc>
                <a:spcPct val="115000"/>
              </a:lnSpc>
              <a:buFont typeface="Arial" charset="0"/>
              <a:buChar char="•"/>
            </a:pPr>
            <a:r>
              <a:rPr lang="en-US" altLang="en-US" sz="1600" b="1" dirty="0">
                <a:solidFill>
                  <a:srgbClr val="00B050"/>
                </a:solidFill>
              </a:rPr>
              <a:t>Diversity, sensitivities &amp; trends,</a:t>
            </a:r>
            <a:r>
              <a:rPr lang="en-US" altLang="en-US" sz="1600" dirty="0"/>
              <a:t> mechanisms</a:t>
            </a:r>
          </a:p>
          <a:p>
            <a:pPr hangingPunct="1">
              <a:lnSpc>
                <a:spcPct val="115000"/>
              </a:lnSpc>
              <a:buFont typeface="Arial" charset="0"/>
              <a:buChar char="•"/>
            </a:pPr>
            <a:r>
              <a:rPr lang="en-US" altLang="en-US" sz="1600" b="1" dirty="0">
                <a:solidFill>
                  <a:srgbClr val="00B050"/>
                </a:solidFill>
              </a:rPr>
              <a:t>Predictability</a:t>
            </a:r>
            <a:r>
              <a:rPr lang="en-US" altLang="en-US" sz="1600" dirty="0"/>
              <a:t>, forecasts, observing system design</a:t>
            </a:r>
          </a:p>
          <a:p>
            <a:pPr hangingPunct="1">
              <a:lnSpc>
                <a:spcPct val="115000"/>
              </a:lnSpc>
              <a:buFont typeface="Arial" charset="0"/>
              <a:buChar char="•"/>
            </a:pPr>
            <a:r>
              <a:rPr lang="en-US" altLang="en-US" sz="1600" b="1" dirty="0">
                <a:solidFill>
                  <a:srgbClr val="00B050"/>
                </a:solidFill>
              </a:rPr>
              <a:t>Impacts</a:t>
            </a:r>
            <a:r>
              <a:rPr lang="en-US" altLang="en-US" sz="1600" dirty="0"/>
              <a:t> on hydroclimate, storms, extremes, ecosystems</a:t>
            </a:r>
          </a:p>
          <a:p>
            <a:pPr hangingPunct="1">
              <a:lnSpc>
                <a:spcPct val="115000"/>
              </a:lnSpc>
              <a:buFont typeface="Arial" charset="0"/>
              <a:buChar char="•"/>
            </a:pPr>
            <a:r>
              <a:rPr lang="en-US" altLang="en-US" sz="1600" b="1" dirty="0">
                <a:solidFill>
                  <a:srgbClr val="00B050"/>
                </a:solidFill>
              </a:rPr>
              <a:t>Community metrics, emergent constraints</a:t>
            </a:r>
            <a:r>
              <a:rPr lang="en-US" altLang="en-US" sz="1600" dirty="0"/>
              <a:t>, </a:t>
            </a:r>
            <a:r>
              <a:rPr lang="en-US" altLang="en-US" sz="1600" dirty="0" smtClean="0"/>
              <a:t>model hierarchy</a:t>
            </a:r>
            <a:endParaRPr lang="en-US" altLang="en-US" sz="1600" dirty="0"/>
          </a:p>
        </p:txBody>
      </p:sp>
      <p:sp>
        <p:nvSpPr>
          <p:cNvPr id="8" name="Rectangle 5"/>
          <p:cNvSpPr>
            <a:spLocks noChangeArrowheads="1"/>
          </p:cNvSpPr>
          <p:nvPr/>
        </p:nvSpPr>
        <p:spPr bwMode="auto">
          <a:xfrm>
            <a:off x="168275" y="2094003"/>
            <a:ext cx="8881940" cy="62974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720" tIns="40680" rIns="81720" bIns="4068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Lst>
              <a:defRPr>
                <a:solidFill>
                  <a:srgbClr val="000000"/>
                </a:solidFill>
                <a:latin typeface="Arial" charset="0"/>
                <a:ea typeface="msmincho" charset="0"/>
                <a:cs typeface="msmincho"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Lst>
              <a:defRPr>
                <a:solidFill>
                  <a:srgbClr val="000000"/>
                </a:solidFill>
                <a:latin typeface="Arial" charset="0"/>
                <a:ea typeface="msmincho" charset="0"/>
                <a:cs typeface="msmincho"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Lst>
              <a:defRPr>
                <a:solidFill>
                  <a:srgbClr val="000000"/>
                </a:solidFill>
                <a:latin typeface="Arial" charset="0"/>
                <a:ea typeface="msmincho" charset="0"/>
                <a:cs typeface="msmincho"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Lst>
              <a:defRPr>
                <a:solidFill>
                  <a:srgbClr val="000000"/>
                </a:solidFill>
                <a:latin typeface="Arial" charset="0"/>
                <a:ea typeface="msmincho" charset="0"/>
                <a:cs typeface="msmincho"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Lst>
              <a:defRPr>
                <a:solidFill>
                  <a:srgbClr val="000000"/>
                </a:solidFill>
                <a:latin typeface="Arial" charset="0"/>
                <a:ea typeface="msmincho" charset="0"/>
                <a:cs typeface="msmincho" charset="0"/>
              </a:defRPr>
            </a:lvl5pPr>
            <a:lvl6pPr marL="25146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Lst>
              <a:defRPr>
                <a:solidFill>
                  <a:srgbClr val="000000"/>
                </a:solidFill>
                <a:latin typeface="Arial" charset="0"/>
                <a:ea typeface="msmincho" charset="0"/>
                <a:cs typeface="msmincho" charset="0"/>
              </a:defRPr>
            </a:lvl6pPr>
            <a:lvl7pPr marL="29718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Lst>
              <a:defRPr>
                <a:solidFill>
                  <a:srgbClr val="000000"/>
                </a:solidFill>
                <a:latin typeface="Arial" charset="0"/>
                <a:ea typeface="msmincho" charset="0"/>
                <a:cs typeface="msmincho" charset="0"/>
              </a:defRPr>
            </a:lvl7pPr>
            <a:lvl8pPr marL="34290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Lst>
              <a:defRPr>
                <a:solidFill>
                  <a:srgbClr val="000000"/>
                </a:solidFill>
                <a:latin typeface="Arial" charset="0"/>
                <a:ea typeface="msmincho" charset="0"/>
                <a:cs typeface="msmincho" charset="0"/>
              </a:defRPr>
            </a:lvl8pPr>
            <a:lvl9pPr marL="38862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Lst>
              <a:defRPr>
                <a:solidFill>
                  <a:srgbClr val="000000"/>
                </a:solidFill>
                <a:latin typeface="Arial" charset="0"/>
                <a:ea typeface="msmincho" charset="0"/>
                <a:cs typeface="msmincho" charset="0"/>
              </a:defRPr>
            </a:lvl9pPr>
          </a:lstStyle>
          <a:p>
            <a:pPr algn="ctr">
              <a:lnSpc>
                <a:spcPct val="93000"/>
              </a:lnSpc>
            </a:pPr>
            <a:r>
              <a:rPr lang="en-US" altLang="en-US" sz="1000" i="1" dirty="0" smtClean="0">
                <a:solidFill>
                  <a:srgbClr val="808080"/>
                </a:solidFill>
              </a:rPr>
              <a:t>Wittenberg </a:t>
            </a:r>
            <a:r>
              <a:rPr lang="en-US" altLang="en-US" sz="1000" i="1" dirty="0">
                <a:solidFill>
                  <a:srgbClr val="808080"/>
                </a:solidFill>
              </a:rPr>
              <a:t>et al. </a:t>
            </a:r>
            <a:r>
              <a:rPr lang="en-US" altLang="en-US" sz="1000" i="1" dirty="0" smtClean="0">
                <a:solidFill>
                  <a:srgbClr val="808080"/>
                </a:solidFill>
              </a:rPr>
              <a:t>(JC 2014</a:t>
            </a:r>
            <a:r>
              <a:rPr lang="en-US" altLang="en-US" sz="1000" i="1" dirty="0">
                <a:solidFill>
                  <a:srgbClr val="808080"/>
                </a:solidFill>
              </a:rPr>
              <a:t>;</a:t>
            </a:r>
            <a:r>
              <a:rPr lang="en-US" altLang="en-US" sz="1000" i="1" dirty="0" smtClean="0">
                <a:solidFill>
                  <a:srgbClr val="808080"/>
                </a:solidFill>
              </a:rPr>
              <a:t> JAMES 2018</a:t>
            </a:r>
            <a:r>
              <a:rPr lang="en-US" altLang="en-US" sz="1000" i="1" dirty="0">
                <a:solidFill>
                  <a:srgbClr val="808080"/>
                </a:solidFill>
              </a:rPr>
              <a:t>); Vecchi et al. </a:t>
            </a:r>
            <a:r>
              <a:rPr lang="en-US" altLang="en-US" sz="1000" i="1" dirty="0" smtClean="0">
                <a:solidFill>
                  <a:srgbClr val="808080"/>
                </a:solidFill>
              </a:rPr>
              <a:t>(JC 2014</a:t>
            </a:r>
            <a:r>
              <a:rPr lang="en-US" altLang="en-US" sz="1000" i="1" dirty="0">
                <a:solidFill>
                  <a:srgbClr val="808080"/>
                </a:solidFill>
              </a:rPr>
              <a:t>); Wittenberg </a:t>
            </a:r>
            <a:r>
              <a:rPr lang="en-US" altLang="en-US" sz="1000" i="1" dirty="0" smtClean="0">
                <a:solidFill>
                  <a:srgbClr val="808080"/>
                </a:solidFill>
              </a:rPr>
              <a:t>(CV 2015</a:t>
            </a:r>
            <a:r>
              <a:rPr lang="en-US" altLang="en-US" sz="1000" i="1" dirty="0">
                <a:solidFill>
                  <a:srgbClr val="808080"/>
                </a:solidFill>
              </a:rPr>
              <a:t>); Choi et al. </a:t>
            </a:r>
            <a:r>
              <a:rPr lang="en-US" altLang="en-US" sz="1000" i="1" dirty="0" smtClean="0">
                <a:solidFill>
                  <a:srgbClr val="808080"/>
                </a:solidFill>
              </a:rPr>
              <a:t>(JC 2015</a:t>
            </a:r>
            <a:r>
              <a:rPr lang="en-US" altLang="en-US" sz="1000" i="1" dirty="0">
                <a:solidFill>
                  <a:srgbClr val="808080"/>
                </a:solidFill>
              </a:rPr>
              <a:t>); Delworth et al. </a:t>
            </a:r>
            <a:r>
              <a:rPr lang="en-US" altLang="en-US" sz="1000" i="1" dirty="0" smtClean="0">
                <a:solidFill>
                  <a:srgbClr val="808080"/>
                </a:solidFill>
              </a:rPr>
              <a:t>(JC 2015);</a:t>
            </a:r>
          </a:p>
          <a:p>
            <a:pPr algn="ctr">
              <a:lnSpc>
                <a:spcPct val="93000"/>
              </a:lnSpc>
            </a:pPr>
            <a:r>
              <a:rPr lang="en-US" altLang="en-US" sz="1000" i="1" dirty="0" smtClean="0">
                <a:solidFill>
                  <a:srgbClr val="808080"/>
                </a:solidFill>
              </a:rPr>
              <a:t>Krishnamurthy </a:t>
            </a:r>
            <a:r>
              <a:rPr lang="en-US" altLang="en-US" sz="1000" i="1" dirty="0">
                <a:solidFill>
                  <a:srgbClr val="808080"/>
                </a:solidFill>
              </a:rPr>
              <a:t>et al. (JC 2015, 2016; CD 2019</a:t>
            </a:r>
            <a:r>
              <a:rPr lang="en-US" altLang="en-US" sz="1000" i="1" dirty="0" smtClean="0">
                <a:solidFill>
                  <a:srgbClr val="808080"/>
                </a:solidFill>
              </a:rPr>
              <a:t>); </a:t>
            </a:r>
            <a:r>
              <a:rPr lang="en-US" altLang="en-US" sz="1000" i="1" dirty="0" err="1" smtClean="0">
                <a:solidFill>
                  <a:srgbClr val="808080"/>
                </a:solidFill>
              </a:rPr>
              <a:t>Griffies</a:t>
            </a:r>
            <a:r>
              <a:rPr lang="en-US" altLang="en-US" sz="1000" i="1" dirty="0" smtClean="0">
                <a:solidFill>
                  <a:srgbClr val="808080"/>
                </a:solidFill>
              </a:rPr>
              <a:t> et al. (JC 2015); </a:t>
            </a:r>
            <a:r>
              <a:rPr lang="en-US" altLang="en-US" sz="1000" i="1" dirty="0" err="1" smtClean="0">
                <a:solidFill>
                  <a:srgbClr val="808080"/>
                </a:solidFill>
              </a:rPr>
              <a:t>Jia</a:t>
            </a:r>
            <a:r>
              <a:rPr lang="en-US" altLang="en-US" sz="1000" i="1" dirty="0" smtClean="0">
                <a:solidFill>
                  <a:srgbClr val="808080"/>
                </a:solidFill>
              </a:rPr>
              <a:t> et al. (JC 2015); Yang et al. (JC 2015; CD 2018);</a:t>
            </a:r>
          </a:p>
          <a:p>
            <a:pPr algn="ctr">
              <a:lnSpc>
                <a:spcPct val="93000"/>
              </a:lnSpc>
            </a:pPr>
            <a:r>
              <a:rPr lang="en-US" altLang="en-US" sz="1000" i="1" dirty="0" smtClean="0">
                <a:solidFill>
                  <a:srgbClr val="808080"/>
                </a:solidFill>
              </a:rPr>
              <a:t>Ward et al. (ERL 2016); Zhang et al. (JC 2016); Ray et al. (JC 2018ab); Zhao et al. (JAMES 2018a); He et al. (JC 2018);</a:t>
            </a:r>
          </a:p>
          <a:p>
            <a:pPr algn="ctr">
              <a:lnSpc>
                <a:spcPct val="93000"/>
              </a:lnSpc>
            </a:pPr>
            <a:r>
              <a:rPr lang="en-US" altLang="en-US" sz="1000" i="1" dirty="0" smtClean="0">
                <a:solidFill>
                  <a:srgbClr val="808080"/>
                </a:solidFill>
              </a:rPr>
              <a:t>Park et al. (GRL 2018); Held et al. (JAMES 2020); Johnson et al. (JC 2020); Delworth et al. (JAMES </a:t>
            </a:r>
            <a:r>
              <a:rPr lang="en-US" altLang="en-US" sz="1000" i="1" dirty="0" err="1" smtClean="0">
                <a:solidFill>
                  <a:srgbClr val="808080"/>
                </a:solidFill>
              </a:rPr>
              <a:t>subm</a:t>
            </a:r>
            <a:r>
              <a:rPr lang="en-US" altLang="en-US" sz="1000" i="1" dirty="0" smtClean="0">
                <a:solidFill>
                  <a:srgbClr val="808080"/>
                </a:solidFill>
              </a:rPr>
              <a:t>); Dunne et al. (in prep)</a:t>
            </a:r>
            <a:endParaRPr lang="en-US" altLang="en-US" sz="1000" i="1" dirty="0">
              <a:solidFill>
                <a:srgbClr val="808080"/>
              </a:solidFill>
            </a:endParaRPr>
          </a:p>
        </p:txBody>
      </p:sp>
      <p:sp>
        <p:nvSpPr>
          <p:cNvPr id="9" name="Rectangle 6"/>
          <p:cNvSpPr>
            <a:spLocks noChangeArrowheads="1"/>
          </p:cNvSpPr>
          <p:nvPr/>
        </p:nvSpPr>
        <p:spPr bwMode="auto">
          <a:xfrm>
            <a:off x="226890" y="4564686"/>
            <a:ext cx="8764710" cy="159353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720" tIns="40680" rIns="81720" bIns="4068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Lst>
              <a:defRPr>
                <a:solidFill>
                  <a:srgbClr val="000000"/>
                </a:solidFill>
                <a:latin typeface="Arial" charset="0"/>
                <a:ea typeface="msmincho" charset="0"/>
                <a:cs typeface="msmincho"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Lst>
              <a:defRPr>
                <a:solidFill>
                  <a:srgbClr val="000000"/>
                </a:solidFill>
                <a:latin typeface="Arial" charset="0"/>
                <a:ea typeface="msmincho" charset="0"/>
                <a:cs typeface="msmincho"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Lst>
              <a:defRPr>
                <a:solidFill>
                  <a:srgbClr val="000000"/>
                </a:solidFill>
                <a:latin typeface="Arial" charset="0"/>
                <a:ea typeface="msmincho" charset="0"/>
                <a:cs typeface="msmincho"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Lst>
              <a:defRPr>
                <a:solidFill>
                  <a:srgbClr val="000000"/>
                </a:solidFill>
                <a:latin typeface="Arial" charset="0"/>
                <a:ea typeface="msmincho" charset="0"/>
                <a:cs typeface="msmincho"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Lst>
              <a:defRPr>
                <a:solidFill>
                  <a:srgbClr val="000000"/>
                </a:solidFill>
                <a:latin typeface="Arial" charset="0"/>
                <a:ea typeface="msmincho" charset="0"/>
                <a:cs typeface="msmincho" charset="0"/>
              </a:defRPr>
            </a:lvl5pPr>
            <a:lvl6pPr marL="25146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Lst>
              <a:defRPr>
                <a:solidFill>
                  <a:srgbClr val="000000"/>
                </a:solidFill>
                <a:latin typeface="Arial" charset="0"/>
                <a:ea typeface="msmincho" charset="0"/>
                <a:cs typeface="msmincho" charset="0"/>
              </a:defRPr>
            </a:lvl6pPr>
            <a:lvl7pPr marL="29718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Lst>
              <a:defRPr>
                <a:solidFill>
                  <a:srgbClr val="000000"/>
                </a:solidFill>
                <a:latin typeface="Arial" charset="0"/>
                <a:ea typeface="msmincho" charset="0"/>
                <a:cs typeface="msmincho" charset="0"/>
              </a:defRPr>
            </a:lvl7pPr>
            <a:lvl8pPr marL="34290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Lst>
              <a:defRPr>
                <a:solidFill>
                  <a:srgbClr val="000000"/>
                </a:solidFill>
                <a:latin typeface="Arial" charset="0"/>
                <a:ea typeface="msmincho" charset="0"/>
                <a:cs typeface="msmincho" charset="0"/>
              </a:defRPr>
            </a:lvl8pPr>
            <a:lvl9pPr marL="38862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Lst>
              <a:defRPr>
                <a:solidFill>
                  <a:srgbClr val="000000"/>
                </a:solidFill>
                <a:latin typeface="Arial" charset="0"/>
                <a:ea typeface="msmincho" charset="0"/>
                <a:cs typeface="msmincho" charset="0"/>
              </a:defRPr>
            </a:lvl9pPr>
          </a:lstStyle>
          <a:p>
            <a:pPr algn="ctr">
              <a:lnSpc>
                <a:spcPct val="93000"/>
              </a:lnSpc>
            </a:pPr>
            <a:r>
              <a:rPr lang="en-US" altLang="en-US" sz="1000" b="1" dirty="0" smtClean="0">
                <a:solidFill>
                  <a:srgbClr val="808080"/>
                </a:solidFill>
              </a:rPr>
              <a:t>60+ peer-reviewed papers</a:t>
            </a:r>
            <a:r>
              <a:rPr lang="en-US" altLang="en-US" sz="1000" dirty="0" smtClean="0">
                <a:solidFill>
                  <a:srgbClr val="808080"/>
                </a:solidFill>
              </a:rPr>
              <a:t> related to ENSO during 2014-19, with 2300+ </a:t>
            </a:r>
            <a:r>
              <a:rPr lang="en-US" altLang="en-US" sz="1000" dirty="0">
                <a:solidFill>
                  <a:srgbClr val="808080"/>
                </a:solidFill>
              </a:rPr>
              <a:t>citations (Google </a:t>
            </a:r>
            <a:r>
              <a:rPr lang="en-US" altLang="en-US" sz="1000" dirty="0" smtClean="0">
                <a:solidFill>
                  <a:srgbClr val="808080"/>
                </a:solidFill>
              </a:rPr>
              <a:t>Scholar, </a:t>
            </a:r>
            <a:r>
              <a:rPr lang="en-US" altLang="en-US" sz="1000" dirty="0">
                <a:solidFill>
                  <a:srgbClr val="808080"/>
                </a:solidFill>
              </a:rPr>
              <a:t>Sept</a:t>
            </a:r>
            <a:r>
              <a:rPr lang="en-US" altLang="en-US" sz="1000" dirty="0" smtClean="0">
                <a:solidFill>
                  <a:srgbClr val="808080"/>
                </a:solidFill>
              </a:rPr>
              <a:t>. 2019)</a:t>
            </a:r>
          </a:p>
          <a:p>
            <a:pPr algn="ctr">
              <a:lnSpc>
                <a:spcPct val="93000"/>
              </a:lnSpc>
            </a:pPr>
            <a:endParaRPr lang="en-US" altLang="en-US" sz="1000" dirty="0" smtClean="0">
              <a:solidFill>
                <a:srgbClr val="808080"/>
              </a:solidFill>
            </a:endParaRPr>
          </a:p>
          <a:p>
            <a:pPr algn="ctr">
              <a:lnSpc>
                <a:spcPct val="93000"/>
              </a:lnSpc>
            </a:pPr>
            <a:r>
              <a:rPr lang="en-US" altLang="en-US" sz="1000" i="1" dirty="0" smtClean="0">
                <a:solidFill>
                  <a:srgbClr val="808080"/>
                </a:solidFill>
              </a:rPr>
              <a:t>NOAA &amp; U.S. collaborations: </a:t>
            </a:r>
            <a:r>
              <a:rPr lang="en-US" altLang="en-US" sz="1000" b="1" i="1" dirty="0">
                <a:solidFill>
                  <a:srgbClr val="808080"/>
                </a:solidFill>
              </a:rPr>
              <a:t>ESRL, AOML, PMEL, NCEP, </a:t>
            </a:r>
            <a:r>
              <a:rPr lang="en-US" altLang="en-US" sz="1000" b="1" i="1" dirty="0" smtClean="0">
                <a:solidFill>
                  <a:srgbClr val="808080"/>
                </a:solidFill>
              </a:rPr>
              <a:t>NDBC, CPO; U.S</a:t>
            </a:r>
            <a:r>
              <a:rPr lang="en-US" altLang="en-US" sz="1000" b="1" i="1" dirty="0">
                <a:solidFill>
                  <a:srgbClr val="808080"/>
                </a:solidFill>
              </a:rPr>
              <a:t>. CLIVAR </a:t>
            </a:r>
            <a:r>
              <a:rPr lang="en-US" altLang="en-US" sz="1000" b="1" i="1" dirty="0" smtClean="0">
                <a:solidFill>
                  <a:srgbClr val="808080"/>
                </a:solidFill>
              </a:rPr>
              <a:t>Working </a:t>
            </a:r>
            <a:r>
              <a:rPr lang="en-US" altLang="en-US" sz="1000" b="1" i="1" dirty="0">
                <a:solidFill>
                  <a:srgbClr val="808080"/>
                </a:solidFill>
              </a:rPr>
              <a:t>Group on ENSO </a:t>
            </a:r>
            <a:r>
              <a:rPr lang="en-US" altLang="en-US" sz="1000" b="1" i="1" dirty="0" smtClean="0">
                <a:solidFill>
                  <a:srgbClr val="808080"/>
                </a:solidFill>
              </a:rPr>
              <a:t>Diversity</a:t>
            </a:r>
            <a:r>
              <a:rPr lang="en-US" altLang="en-US" sz="1000" i="1" dirty="0" smtClean="0">
                <a:solidFill>
                  <a:srgbClr val="808080"/>
                </a:solidFill>
              </a:rPr>
              <a:t>.</a:t>
            </a:r>
          </a:p>
          <a:p>
            <a:pPr algn="ctr">
              <a:lnSpc>
                <a:spcPct val="93000"/>
              </a:lnSpc>
            </a:pPr>
            <a:r>
              <a:rPr lang="en-US" altLang="en-US" sz="1000" i="1" dirty="0" smtClean="0">
                <a:solidFill>
                  <a:srgbClr val="808080"/>
                </a:solidFill>
              </a:rPr>
              <a:t>International: </a:t>
            </a:r>
            <a:r>
              <a:rPr lang="en-US" altLang="en-US" sz="1000" b="1" i="1" dirty="0" smtClean="0">
                <a:solidFill>
                  <a:srgbClr val="808080"/>
                </a:solidFill>
              </a:rPr>
              <a:t>CLIVAR (Research </a:t>
            </a:r>
            <a:r>
              <a:rPr lang="en-US" altLang="en-US" sz="1000" b="1" i="1" dirty="0">
                <a:solidFill>
                  <a:srgbClr val="808080"/>
                </a:solidFill>
              </a:rPr>
              <a:t>Focus on </a:t>
            </a:r>
            <a:r>
              <a:rPr lang="en-US" altLang="en-US" sz="1000" b="1" i="1" dirty="0" smtClean="0">
                <a:solidFill>
                  <a:srgbClr val="808080"/>
                </a:solidFill>
              </a:rPr>
              <a:t>ENSO; Working Group on ENSO Metrics; Pacific Region </a:t>
            </a:r>
            <a:r>
              <a:rPr lang="en-US" altLang="en-US" sz="1000" b="1" i="1" dirty="0">
                <a:solidFill>
                  <a:srgbClr val="808080"/>
                </a:solidFill>
              </a:rPr>
              <a:t>Panel); CMIP; IPCC; NMME; </a:t>
            </a:r>
            <a:r>
              <a:rPr lang="en-US" altLang="en-US" sz="1000" b="1" i="1" dirty="0" smtClean="0">
                <a:solidFill>
                  <a:srgbClr val="808080"/>
                </a:solidFill>
              </a:rPr>
              <a:t>TPOS2020.</a:t>
            </a:r>
          </a:p>
          <a:p>
            <a:pPr algn="ctr">
              <a:lnSpc>
                <a:spcPct val="93000"/>
              </a:lnSpc>
            </a:pPr>
            <a:endParaRPr lang="en-US" altLang="en-US" sz="1000" i="1" dirty="0">
              <a:solidFill>
                <a:srgbClr val="808080"/>
              </a:solidFill>
            </a:endParaRPr>
          </a:p>
          <a:p>
            <a:pPr algn="ctr">
              <a:lnSpc>
                <a:spcPct val="93000"/>
              </a:lnSpc>
            </a:pPr>
            <a:r>
              <a:rPr lang="en-US" altLang="en-US" sz="1000" i="1" dirty="0" smtClean="0">
                <a:solidFill>
                  <a:srgbClr val="808080"/>
                </a:solidFill>
              </a:rPr>
              <a:t>Collaborative studies: Lee </a:t>
            </a:r>
            <a:r>
              <a:rPr lang="en-US" altLang="en-US" sz="1000" i="1" dirty="0">
                <a:solidFill>
                  <a:srgbClr val="808080"/>
                </a:solidFill>
              </a:rPr>
              <a:t>et al. (GRL 2014, 2018; ERL 2016); </a:t>
            </a:r>
            <a:r>
              <a:rPr lang="en-US" altLang="en-US" sz="1000" i="1" dirty="0" err="1">
                <a:solidFill>
                  <a:srgbClr val="808080"/>
                </a:solidFill>
              </a:rPr>
              <a:t>Capotondi</a:t>
            </a:r>
            <a:r>
              <a:rPr lang="en-US" altLang="en-US" sz="1000" i="1" dirty="0">
                <a:solidFill>
                  <a:srgbClr val="808080"/>
                </a:solidFill>
              </a:rPr>
              <a:t> et al. </a:t>
            </a:r>
            <a:r>
              <a:rPr lang="en-US" altLang="en-US" sz="1000" i="1" dirty="0" smtClean="0">
                <a:solidFill>
                  <a:srgbClr val="808080"/>
                </a:solidFill>
              </a:rPr>
              <a:t>(BAMS 2015; CV 2015); </a:t>
            </a:r>
            <a:r>
              <a:rPr lang="en-US" altLang="en-US" sz="1000" i="1" dirty="0" err="1">
                <a:solidFill>
                  <a:srgbClr val="808080"/>
                </a:solidFill>
              </a:rPr>
              <a:t>Erb</a:t>
            </a:r>
            <a:r>
              <a:rPr lang="en-US" altLang="en-US" sz="1000" i="1" dirty="0">
                <a:solidFill>
                  <a:srgbClr val="808080"/>
                </a:solidFill>
              </a:rPr>
              <a:t> et al. </a:t>
            </a:r>
            <a:r>
              <a:rPr lang="en-US" altLang="en-US" sz="1000" i="1" dirty="0" smtClean="0">
                <a:solidFill>
                  <a:srgbClr val="808080"/>
                </a:solidFill>
              </a:rPr>
              <a:t>(JC 2015); </a:t>
            </a:r>
            <a:r>
              <a:rPr lang="en-US" altLang="en-US" sz="1000" i="1" dirty="0" err="1" smtClean="0">
                <a:solidFill>
                  <a:srgbClr val="808080"/>
                </a:solidFill>
              </a:rPr>
              <a:t>Cravatte</a:t>
            </a:r>
            <a:r>
              <a:rPr lang="en-US" altLang="en-US" sz="1000" i="1" dirty="0" smtClean="0">
                <a:solidFill>
                  <a:srgbClr val="808080"/>
                </a:solidFill>
              </a:rPr>
              <a:t> </a:t>
            </a:r>
            <a:r>
              <a:rPr lang="en-US" altLang="en-US" sz="1000" i="1" dirty="0">
                <a:solidFill>
                  <a:srgbClr val="808080"/>
                </a:solidFill>
              </a:rPr>
              <a:t>et al. </a:t>
            </a:r>
            <a:r>
              <a:rPr lang="en-US" altLang="en-US" sz="1000" i="1" dirty="0" smtClean="0">
                <a:solidFill>
                  <a:srgbClr val="808080"/>
                </a:solidFill>
              </a:rPr>
              <a:t>(TPOS 2016); </a:t>
            </a:r>
            <a:r>
              <a:rPr lang="en-US" altLang="en-US" sz="1000" i="1" dirty="0" err="1" smtClean="0">
                <a:solidFill>
                  <a:srgbClr val="808080"/>
                </a:solidFill>
              </a:rPr>
              <a:t>Guilyardi</a:t>
            </a:r>
            <a:r>
              <a:rPr lang="en-US" altLang="en-US" sz="1000" i="1" dirty="0" smtClean="0">
                <a:solidFill>
                  <a:srgbClr val="808080"/>
                </a:solidFill>
              </a:rPr>
              <a:t> </a:t>
            </a:r>
            <a:r>
              <a:rPr lang="en-US" altLang="en-US" sz="1000" i="1" dirty="0">
                <a:solidFill>
                  <a:srgbClr val="808080"/>
                </a:solidFill>
              </a:rPr>
              <a:t>et al. </a:t>
            </a:r>
            <a:r>
              <a:rPr lang="en-US" altLang="en-US" sz="1000" i="1" dirty="0" smtClean="0">
                <a:solidFill>
                  <a:srgbClr val="808080"/>
                </a:solidFill>
              </a:rPr>
              <a:t>(BAMS 2016</a:t>
            </a:r>
            <a:r>
              <a:rPr lang="en-US" altLang="en-US" sz="1000" i="1" dirty="0">
                <a:solidFill>
                  <a:srgbClr val="808080"/>
                </a:solidFill>
              </a:rPr>
              <a:t>); Zhang et al. (GRL 2016) Atwood et al. </a:t>
            </a:r>
            <a:r>
              <a:rPr lang="en-US" altLang="en-US" sz="1000" i="1" dirty="0" smtClean="0">
                <a:solidFill>
                  <a:srgbClr val="808080"/>
                </a:solidFill>
              </a:rPr>
              <a:t>(CD 2017</a:t>
            </a:r>
            <a:r>
              <a:rPr lang="en-US" altLang="en-US" sz="1000" i="1" dirty="0">
                <a:solidFill>
                  <a:srgbClr val="808080"/>
                </a:solidFill>
              </a:rPr>
              <a:t>); Chen et al. </a:t>
            </a:r>
            <a:r>
              <a:rPr lang="en-US" altLang="en-US" sz="1000" i="1" dirty="0" smtClean="0">
                <a:solidFill>
                  <a:srgbClr val="808080"/>
                </a:solidFill>
              </a:rPr>
              <a:t>(JC 2017); Graham </a:t>
            </a:r>
            <a:r>
              <a:rPr lang="en-US" altLang="en-US" sz="1000" i="1" dirty="0">
                <a:solidFill>
                  <a:srgbClr val="808080"/>
                </a:solidFill>
              </a:rPr>
              <a:t>et al. </a:t>
            </a:r>
            <a:r>
              <a:rPr lang="en-US" altLang="en-US" sz="1000" i="1" dirty="0" smtClean="0">
                <a:solidFill>
                  <a:srgbClr val="808080"/>
                </a:solidFill>
              </a:rPr>
              <a:t>(CD 2014</a:t>
            </a:r>
            <a:r>
              <a:rPr lang="en-US" altLang="en-US" sz="1000" i="1" dirty="0">
                <a:solidFill>
                  <a:srgbClr val="808080"/>
                </a:solidFill>
              </a:rPr>
              <a:t>, </a:t>
            </a:r>
            <a:r>
              <a:rPr lang="en-US" altLang="en-US" sz="1000" i="1" dirty="0" smtClean="0">
                <a:solidFill>
                  <a:srgbClr val="808080"/>
                </a:solidFill>
              </a:rPr>
              <a:t>2017; JC 2015); </a:t>
            </a:r>
            <a:r>
              <a:rPr lang="en-US" altLang="en-US" sz="1000" i="1" dirty="0" err="1" smtClean="0">
                <a:solidFill>
                  <a:srgbClr val="808080"/>
                </a:solidFill>
              </a:rPr>
              <a:t>L’Heureux</a:t>
            </a:r>
            <a:r>
              <a:rPr lang="en-US" altLang="en-US" sz="1000" i="1" dirty="0" smtClean="0">
                <a:solidFill>
                  <a:srgbClr val="808080"/>
                </a:solidFill>
              </a:rPr>
              <a:t> </a:t>
            </a:r>
            <a:r>
              <a:rPr lang="en-US" altLang="en-US" sz="1000" i="1" dirty="0">
                <a:solidFill>
                  <a:srgbClr val="808080"/>
                </a:solidFill>
              </a:rPr>
              <a:t>et al. </a:t>
            </a:r>
            <a:r>
              <a:rPr lang="en-US" altLang="en-US" sz="1000" i="1" dirty="0" smtClean="0">
                <a:solidFill>
                  <a:srgbClr val="808080"/>
                </a:solidFill>
              </a:rPr>
              <a:t>(BAMS 2017; WF 2019); </a:t>
            </a:r>
            <a:r>
              <a:rPr lang="en-US" altLang="en-US" sz="1000" i="1" dirty="0" err="1">
                <a:solidFill>
                  <a:srgbClr val="808080"/>
                </a:solidFill>
              </a:rPr>
              <a:t>Naiman</a:t>
            </a:r>
            <a:r>
              <a:rPr lang="en-US" altLang="en-US" sz="1000" i="1" dirty="0">
                <a:solidFill>
                  <a:srgbClr val="808080"/>
                </a:solidFill>
              </a:rPr>
              <a:t> et al. </a:t>
            </a:r>
            <a:r>
              <a:rPr lang="en-US" altLang="en-US" sz="1000" i="1" dirty="0" smtClean="0">
                <a:solidFill>
                  <a:srgbClr val="808080"/>
                </a:solidFill>
              </a:rPr>
              <a:t>(JC 2017</a:t>
            </a:r>
            <a:r>
              <a:rPr lang="en-US" altLang="en-US" sz="1000" i="1" dirty="0">
                <a:solidFill>
                  <a:srgbClr val="808080"/>
                </a:solidFill>
              </a:rPr>
              <a:t>); </a:t>
            </a:r>
            <a:r>
              <a:rPr lang="en-US" altLang="en-US" sz="1000" i="1" dirty="0" err="1">
                <a:solidFill>
                  <a:srgbClr val="808080"/>
                </a:solidFill>
              </a:rPr>
              <a:t>Stuecker</a:t>
            </a:r>
            <a:r>
              <a:rPr lang="en-US" altLang="en-US" sz="1000" i="1" dirty="0">
                <a:solidFill>
                  <a:srgbClr val="808080"/>
                </a:solidFill>
              </a:rPr>
              <a:t> et al. </a:t>
            </a:r>
            <a:r>
              <a:rPr lang="en-US" altLang="en-US" sz="1000" i="1" dirty="0" smtClean="0">
                <a:solidFill>
                  <a:srgbClr val="808080"/>
                </a:solidFill>
              </a:rPr>
              <a:t>(GRL 2017); </a:t>
            </a:r>
            <a:r>
              <a:rPr lang="en-US" altLang="en-US" sz="1000" i="1" dirty="0" err="1" smtClean="0">
                <a:solidFill>
                  <a:srgbClr val="808080"/>
                </a:solidFill>
              </a:rPr>
              <a:t>Predybaylo</a:t>
            </a:r>
            <a:r>
              <a:rPr lang="en-US" altLang="en-US" sz="1000" i="1" dirty="0" smtClean="0">
                <a:solidFill>
                  <a:srgbClr val="808080"/>
                </a:solidFill>
              </a:rPr>
              <a:t> </a:t>
            </a:r>
            <a:r>
              <a:rPr lang="en-US" altLang="en-US" sz="1000" i="1" dirty="0">
                <a:solidFill>
                  <a:srgbClr val="808080"/>
                </a:solidFill>
              </a:rPr>
              <a:t>et al. </a:t>
            </a:r>
            <a:r>
              <a:rPr lang="en-US" altLang="en-US" sz="1000" i="1" dirty="0" smtClean="0">
                <a:solidFill>
                  <a:srgbClr val="808080"/>
                </a:solidFill>
              </a:rPr>
              <a:t>(JGRA 2017); Newman </a:t>
            </a:r>
            <a:r>
              <a:rPr lang="en-US" altLang="en-US" sz="1000" i="1" dirty="0">
                <a:solidFill>
                  <a:srgbClr val="808080"/>
                </a:solidFill>
              </a:rPr>
              <a:t>et al. </a:t>
            </a:r>
            <a:r>
              <a:rPr lang="en-US" altLang="en-US" sz="1000" i="1" dirty="0" smtClean="0">
                <a:solidFill>
                  <a:srgbClr val="808080"/>
                </a:solidFill>
              </a:rPr>
              <a:t>(BAMS 2018</a:t>
            </a:r>
            <a:r>
              <a:rPr lang="en-US" altLang="en-US" sz="1000" i="1" dirty="0">
                <a:solidFill>
                  <a:srgbClr val="808080"/>
                </a:solidFill>
              </a:rPr>
              <a:t>); Ding et al. </a:t>
            </a:r>
            <a:r>
              <a:rPr lang="en-US" altLang="en-US" sz="1000" i="1" dirty="0" smtClean="0">
                <a:solidFill>
                  <a:srgbClr val="808080"/>
                </a:solidFill>
              </a:rPr>
              <a:t>(JC 2018; GRL </a:t>
            </a:r>
            <a:r>
              <a:rPr lang="en-US" altLang="en-US" sz="1000" i="1" dirty="0">
                <a:solidFill>
                  <a:srgbClr val="808080"/>
                </a:solidFill>
              </a:rPr>
              <a:t>2019); </a:t>
            </a:r>
            <a:r>
              <a:rPr lang="en-US" altLang="en-US" sz="1000" i="1" dirty="0" err="1" smtClean="0">
                <a:solidFill>
                  <a:srgbClr val="808080"/>
                </a:solidFill>
              </a:rPr>
              <a:t>Timmermann</a:t>
            </a:r>
            <a:r>
              <a:rPr lang="en-US" altLang="en-US" sz="1000" i="1" dirty="0" smtClean="0">
                <a:solidFill>
                  <a:srgbClr val="808080"/>
                </a:solidFill>
              </a:rPr>
              <a:t> </a:t>
            </a:r>
            <a:r>
              <a:rPr lang="en-US" altLang="en-US" sz="1000" i="1" dirty="0">
                <a:solidFill>
                  <a:srgbClr val="808080"/>
                </a:solidFill>
              </a:rPr>
              <a:t>et al. </a:t>
            </a:r>
            <a:r>
              <a:rPr lang="en-US" altLang="en-US" sz="1000" i="1" dirty="0" smtClean="0">
                <a:solidFill>
                  <a:srgbClr val="808080"/>
                </a:solidFill>
              </a:rPr>
              <a:t>(Nature 2018); </a:t>
            </a:r>
            <a:r>
              <a:rPr lang="en-US" altLang="en-US" sz="1000" i="1" dirty="0" err="1" smtClean="0">
                <a:solidFill>
                  <a:srgbClr val="808080"/>
                </a:solidFill>
              </a:rPr>
              <a:t>Chiodi</a:t>
            </a:r>
            <a:r>
              <a:rPr lang="en-US" altLang="en-US" sz="1000" i="1" dirty="0" smtClean="0">
                <a:solidFill>
                  <a:srgbClr val="808080"/>
                </a:solidFill>
              </a:rPr>
              <a:t> </a:t>
            </a:r>
            <a:r>
              <a:rPr lang="en-US" altLang="en-US" sz="1000" i="1" dirty="0">
                <a:solidFill>
                  <a:srgbClr val="808080"/>
                </a:solidFill>
              </a:rPr>
              <a:t>et al. </a:t>
            </a:r>
            <a:r>
              <a:rPr lang="en-US" altLang="en-US" sz="1000" i="1" dirty="0" smtClean="0">
                <a:solidFill>
                  <a:srgbClr val="808080"/>
                </a:solidFill>
              </a:rPr>
              <a:t>(GBC 2019); Kessler </a:t>
            </a:r>
            <a:r>
              <a:rPr lang="en-US" altLang="en-US" sz="1000" i="1" dirty="0">
                <a:solidFill>
                  <a:srgbClr val="808080"/>
                </a:solidFill>
              </a:rPr>
              <a:t>et al. </a:t>
            </a:r>
            <a:r>
              <a:rPr lang="en-US" altLang="en-US" sz="1000" i="1" dirty="0" smtClean="0">
                <a:solidFill>
                  <a:srgbClr val="808080"/>
                </a:solidFill>
              </a:rPr>
              <a:t>(TPOS 2019); Vecchi </a:t>
            </a:r>
            <a:r>
              <a:rPr lang="en-US" altLang="en-US" sz="1000" i="1" dirty="0">
                <a:solidFill>
                  <a:srgbClr val="808080"/>
                </a:solidFill>
              </a:rPr>
              <a:t>et al. </a:t>
            </a:r>
            <a:r>
              <a:rPr lang="en-US" altLang="en-US" sz="1000" i="1" dirty="0" smtClean="0">
                <a:solidFill>
                  <a:srgbClr val="808080"/>
                </a:solidFill>
              </a:rPr>
              <a:t>(CD 2019); </a:t>
            </a:r>
            <a:r>
              <a:rPr lang="en-US" altLang="en-US" sz="1000" i="1" dirty="0" err="1" smtClean="0">
                <a:solidFill>
                  <a:srgbClr val="808080"/>
                </a:solidFill>
              </a:rPr>
              <a:t>Capotondi</a:t>
            </a:r>
            <a:r>
              <a:rPr lang="en-US" altLang="en-US" sz="1000" i="1" dirty="0" smtClean="0">
                <a:solidFill>
                  <a:srgbClr val="808080"/>
                </a:solidFill>
              </a:rPr>
              <a:t> </a:t>
            </a:r>
            <a:r>
              <a:rPr lang="en-US" altLang="en-US" sz="1000" i="1" dirty="0">
                <a:solidFill>
                  <a:srgbClr val="808080"/>
                </a:solidFill>
              </a:rPr>
              <a:t>et al. </a:t>
            </a:r>
            <a:r>
              <a:rPr lang="en-US" altLang="en-US" sz="1000" i="1" dirty="0" smtClean="0">
                <a:solidFill>
                  <a:srgbClr val="808080"/>
                </a:solidFill>
              </a:rPr>
              <a:t>(AGU 2020); </a:t>
            </a:r>
            <a:r>
              <a:rPr lang="en-US" altLang="en-US" sz="1000" i="1" dirty="0" err="1">
                <a:solidFill>
                  <a:srgbClr val="808080"/>
                </a:solidFill>
              </a:rPr>
              <a:t>Fedorov</a:t>
            </a:r>
            <a:r>
              <a:rPr lang="en-US" altLang="en-US" sz="1000" i="1" dirty="0">
                <a:solidFill>
                  <a:srgbClr val="808080"/>
                </a:solidFill>
              </a:rPr>
              <a:t> et al. </a:t>
            </a:r>
            <a:r>
              <a:rPr lang="en-US" altLang="en-US" sz="1000" i="1" dirty="0" smtClean="0">
                <a:solidFill>
                  <a:srgbClr val="808080"/>
                </a:solidFill>
              </a:rPr>
              <a:t>(AGU 2020); </a:t>
            </a:r>
            <a:r>
              <a:rPr lang="en-US" altLang="en-US" sz="1000" i="1" dirty="0" err="1" smtClean="0">
                <a:solidFill>
                  <a:srgbClr val="808080"/>
                </a:solidFill>
              </a:rPr>
              <a:t>Guilyardi</a:t>
            </a:r>
            <a:r>
              <a:rPr lang="en-US" altLang="en-US" sz="1000" i="1" dirty="0" smtClean="0">
                <a:solidFill>
                  <a:srgbClr val="808080"/>
                </a:solidFill>
              </a:rPr>
              <a:t> </a:t>
            </a:r>
            <a:r>
              <a:rPr lang="en-US" altLang="en-US" sz="1000" i="1" dirty="0">
                <a:solidFill>
                  <a:srgbClr val="808080"/>
                </a:solidFill>
              </a:rPr>
              <a:t>et al. </a:t>
            </a:r>
            <a:r>
              <a:rPr lang="en-US" altLang="en-US" sz="1000" i="1" dirty="0" smtClean="0">
                <a:solidFill>
                  <a:srgbClr val="808080"/>
                </a:solidFill>
              </a:rPr>
              <a:t>(AGU 2020); </a:t>
            </a:r>
            <a:r>
              <a:rPr lang="en-US" altLang="en-US" sz="1000" i="1" dirty="0" err="1" smtClean="0">
                <a:solidFill>
                  <a:srgbClr val="808080"/>
                </a:solidFill>
              </a:rPr>
              <a:t>Predybaylo</a:t>
            </a:r>
            <a:r>
              <a:rPr lang="en-US" altLang="en-US" sz="1000" i="1" dirty="0" smtClean="0">
                <a:solidFill>
                  <a:srgbClr val="808080"/>
                </a:solidFill>
              </a:rPr>
              <a:t> </a:t>
            </a:r>
            <a:r>
              <a:rPr lang="en-US" altLang="en-US" sz="1000" i="1" dirty="0">
                <a:solidFill>
                  <a:srgbClr val="808080"/>
                </a:solidFill>
              </a:rPr>
              <a:t>et al. </a:t>
            </a:r>
            <a:r>
              <a:rPr lang="en-US" altLang="en-US" sz="1000" i="1" dirty="0" smtClean="0">
                <a:solidFill>
                  <a:srgbClr val="808080"/>
                </a:solidFill>
              </a:rPr>
              <a:t>(SA </a:t>
            </a:r>
            <a:r>
              <a:rPr lang="en-US" altLang="en-US" sz="1000" i="1" dirty="0" err="1" smtClean="0">
                <a:solidFill>
                  <a:srgbClr val="808080"/>
                </a:solidFill>
              </a:rPr>
              <a:t>subm</a:t>
            </a:r>
            <a:r>
              <a:rPr lang="en-US" altLang="en-US" sz="1000" i="1" dirty="0" smtClean="0">
                <a:solidFill>
                  <a:srgbClr val="808080"/>
                </a:solidFill>
              </a:rPr>
              <a:t>); </a:t>
            </a:r>
            <a:r>
              <a:rPr lang="en-US" altLang="en-US" sz="1000" i="1" dirty="0" err="1" smtClean="0">
                <a:solidFill>
                  <a:srgbClr val="808080"/>
                </a:solidFill>
              </a:rPr>
              <a:t>Santidrian</a:t>
            </a:r>
            <a:r>
              <a:rPr lang="en-US" altLang="en-US" sz="1000" i="1" dirty="0" smtClean="0">
                <a:solidFill>
                  <a:srgbClr val="808080"/>
                </a:solidFill>
              </a:rPr>
              <a:t> et al. (CC </a:t>
            </a:r>
            <a:r>
              <a:rPr lang="en-US" altLang="en-US" sz="1000" i="1" dirty="0" err="1" smtClean="0">
                <a:solidFill>
                  <a:srgbClr val="808080"/>
                </a:solidFill>
              </a:rPr>
              <a:t>subm</a:t>
            </a:r>
            <a:r>
              <a:rPr lang="en-US" altLang="en-US" sz="1000" i="1" dirty="0" smtClean="0">
                <a:solidFill>
                  <a:srgbClr val="808080"/>
                </a:solidFill>
              </a:rPr>
              <a:t>);</a:t>
            </a:r>
          </a:p>
          <a:p>
            <a:pPr algn="ctr">
              <a:lnSpc>
                <a:spcPct val="93000"/>
              </a:lnSpc>
            </a:pPr>
            <a:r>
              <a:rPr lang="en-US" altLang="en-US" sz="1000" i="1" dirty="0" smtClean="0">
                <a:solidFill>
                  <a:srgbClr val="808080"/>
                </a:solidFill>
              </a:rPr>
              <a:t>Lee </a:t>
            </a:r>
            <a:r>
              <a:rPr lang="en-US" altLang="en-US" sz="1000" i="1" dirty="0">
                <a:solidFill>
                  <a:srgbClr val="808080"/>
                </a:solidFill>
              </a:rPr>
              <a:t>et al</a:t>
            </a:r>
            <a:r>
              <a:rPr lang="en-US" altLang="en-US" sz="1000" i="1" dirty="0" smtClean="0">
                <a:solidFill>
                  <a:srgbClr val="808080"/>
                </a:solidFill>
              </a:rPr>
              <a:t>. (</a:t>
            </a:r>
            <a:r>
              <a:rPr lang="en-US" altLang="en-US" sz="1000" i="1" dirty="0">
                <a:solidFill>
                  <a:srgbClr val="808080"/>
                </a:solidFill>
              </a:rPr>
              <a:t>in prep</a:t>
            </a:r>
            <a:r>
              <a:rPr lang="en-US" altLang="en-US" sz="1000" i="1" dirty="0" smtClean="0">
                <a:solidFill>
                  <a:srgbClr val="808080"/>
                </a:solidFill>
              </a:rPr>
              <a:t>); McGregor </a:t>
            </a:r>
            <a:r>
              <a:rPr lang="en-US" altLang="en-US" sz="1000" i="1" dirty="0">
                <a:solidFill>
                  <a:srgbClr val="808080"/>
                </a:solidFill>
              </a:rPr>
              <a:t>et al. (in prep); Power et al. (in prep); Stevenson et al. (in prep)</a:t>
            </a:r>
          </a:p>
        </p:txBody>
      </p:sp>
    </p:spTree>
    <p:extLst>
      <p:ext uri="{BB962C8B-B14F-4D97-AF65-F5344CB8AC3E}">
        <p14:creationId xmlns:p14="http://schemas.microsoft.com/office/powerpoint/2010/main" val="1167795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additive="repl">
                                        <p:cTn id="6" dur="1" fill="hold">
                                          <p:stCondLst>
                                            <p:cond delay="0"/>
                                          </p:stCondLst>
                                        </p:cTn>
                                        <p:tgtEl>
                                          <p:spTgt spid="7"/>
                                        </p:tgtEl>
                                        <p:attrNameLst>
                                          <p:attrName>style.visibility</p:attrName>
                                        </p:attrNameLst>
                                      </p:cBhvr>
                                      <p:to>
                                        <p:strVal val="visible"/>
                                      </p:to>
                                    </p:set>
                                  </p:childTnLst>
                                </p:cTn>
                              </p:par>
                              <p:par>
                                <p:cTn id="7" presetID="1" presetClass="entr" fill="hold" nodeType="withEffect">
                                  <p:stCondLst>
                                    <p:cond delay="0"/>
                                  </p:stCondLst>
                                  <p:childTnLst>
                                    <p:set>
                                      <p:cBhvr additive="repl">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97816" y="916108"/>
            <a:ext cx="2388058" cy="4791327"/>
          </a:xfrm>
          <a:prstGeom prst="rect">
            <a:avLst/>
          </a:prstGeom>
        </p:spPr>
      </p:pic>
      <p:pic>
        <p:nvPicPr>
          <p:cNvPr id="21" name="Picture 2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93079" y="916108"/>
            <a:ext cx="2392680" cy="4800600"/>
          </a:xfrm>
          <a:prstGeom prst="rect">
            <a:avLst/>
          </a:prstGeom>
        </p:spPr>
      </p:pic>
      <p:sp>
        <p:nvSpPr>
          <p:cNvPr id="4" name="Title 3"/>
          <p:cNvSpPr>
            <a:spLocks noGrp="1"/>
          </p:cNvSpPr>
          <p:nvPr>
            <p:ph type="title"/>
          </p:nvPr>
        </p:nvSpPr>
        <p:spPr>
          <a:xfrm>
            <a:off x="0" y="1"/>
            <a:ext cx="9144000" cy="686225"/>
          </a:xfrm>
        </p:spPr>
        <p:txBody>
          <a:bodyPr>
            <a:normAutofit/>
          </a:bodyPr>
          <a:lstStyle/>
          <a:p>
            <a:r>
              <a:rPr lang="en-US" sz="3200" dirty="0"/>
              <a:t>ENSO improvements with increasing resolution</a:t>
            </a:r>
          </a:p>
        </p:txBody>
      </p:sp>
      <p:pic>
        <p:nvPicPr>
          <p:cNvPr id="5"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60587" y="800268"/>
            <a:ext cx="2480779" cy="489616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 name="Rectangle 4"/>
          <p:cNvSpPr>
            <a:spLocks noChangeArrowheads="1"/>
          </p:cNvSpPr>
          <p:nvPr/>
        </p:nvSpPr>
        <p:spPr bwMode="auto">
          <a:xfrm>
            <a:off x="0" y="5919870"/>
            <a:ext cx="9144000" cy="21867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720" tIns="40680" rIns="81720" bIns="4068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Lst>
              <a:defRPr>
                <a:solidFill>
                  <a:srgbClr val="000000"/>
                </a:solidFill>
                <a:latin typeface="Arial" charset="0"/>
                <a:ea typeface="msmincho" charset="0"/>
                <a:cs typeface="msmincho"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Lst>
              <a:defRPr>
                <a:solidFill>
                  <a:srgbClr val="000000"/>
                </a:solidFill>
                <a:latin typeface="Arial" charset="0"/>
                <a:ea typeface="msmincho" charset="0"/>
                <a:cs typeface="msmincho"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Lst>
              <a:defRPr>
                <a:solidFill>
                  <a:srgbClr val="000000"/>
                </a:solidFill>
                <a:latin typeface="Arial" charset="0"/>
                <a:ea typeface="msmincho" charset="0"/>
                <a:cs typeface="msmincho"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Lst>
              <a:defRPr>
                <a:solidFill>
                  <a:srgbClr val="000000"/>
                </a:solidFill>
                <a:latin typeface="Arial" charset="0"/>
                <a:ea typeface="msmincho" charset="0"/>
                <a:cs typeface="msmincho"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Lst>
              <a:defRPr>
                <a:solidFill>
                  <a:srgbClr val="000000"/>
                </a:solidFill>
                <a:latin typeface="Arial" charset="0"/>
                <a:ea typeface="msmincho" charset="0"/>
                <a:cs typeface="msmincho" charset="0"/>
              </a:defRPr>
            </a:lvl5pPr>
            <a:lvl6pPr marL="25146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Lst>
              <a:defRPr>
                <a:solidFill>
                  <a:srgbClr val="000000"/>
                </a:solidFill>
                <a:latin typeface="Arial" charset="0"/>
                <a:ea typeface="msmincho" charset="0"/>
                <a:cs typeface="msmincho" charset="0"/>
              </a:defRPr>
            </a:lvl6pPr>
            <a:lvl7pPr marL="29718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Lst>
              <a:defRPr>
                <a:solidFill>
                  <a:srgbClr val="000000"/>
                </a:solidFill>
                <a:latin typeface="Arial" charset="0"/>
                <a:ea typeface="msmincho" charset="0"/>
                <a:cs typeface="msmincho" charset="0"/>
              </a:defRPr>
            </a:lvl7pPr>
            <a:lvl8pPr marL="34290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Lst>
              <a:defRPr>
                <a:solidFill>
                  <a:srgbClr val="000000"/>
                </a:solidFill>
                <a:latin typeface="Arial" charset="0"/>
                <a:ea typeface="msmincho" charset="0"/>
                <a:cs typeface="msmincho" charset="0"/>
              </a:defRPr>
            </a:lvl8pPr>
            <a:lvl9pPr marL="38862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Lst>
              <a:defRPr>
                <a:solidFill>
                  <a:srgbClr val="000000"/>
                </a:solidFill>
                <a:latin typeface="Arial" charset="0"/>
                <a:ea typeface="msmincho" charset="0"/>
                <a:cs typeface="msmincho" charset="0"/>
              </a:defRPr>
            </a:lvl9pPr>
          </a:lstStyle>
          <a:p>
            <a:pPr algn="ctr">
              <a:lnSpc>
                <a:spcPct val="93000"/>
              </a:lnSpc>
            </a:pPr>
            <a:r>
              <a:rPr lang="en-US" altLang="en-US" sz="1200" i="1" dirty="0">
                <a:solidFill>
                  <a:srgbClr val="808080"/>
                </a:solidFill>
              </a:rPr>
              <a:t>Vecchi et al. (JC </a:t>
            </a:r>
            <a:r>
              <a:rPr lang="en-US" altLang="en-US" sz="1200" i="1" dirty="0" smtClean="0">
                <a:solidFill>
                  <a:srgbClr val="808080"/>
                </a:solidFill>
              </a:rPr>
              <a:t>2014; CD 2019); </a:t>
            </a:r>
            <a:r>
              <a:rPr lang="en-US" altLang="en-US" sz="1200" i="1" dirty="0" err="1">
                <a:solidFill>
                  <a:srgbClr val="808080"/>
                </a:solidFill>
              </a:rPr>
              <a:t>Jia</a:t>
            </a:r>
            <a:r>
              <a:rPr lang="en-US" altLang="en-US" sz="1200" i="1" dirty="0">
                <a:solidFill>
                  <a:srgbClr val="808080"/>
                </a:solidFill>
              </a:rPr>
              <a:t> et al. (JC 2015); </a:t>
            </a:r>
            <a:r>
              <a:rPr lang="en-US" altLang="en-US" sz="1200" i="1" dirty="0" smtClean="0">
                <a:solidFill>
                  <a:srgbClr val="808080"/>
                </a:solidFill>
              </a:rPr>
              <a:t>Yang et al. (JC 2015); Wittenberg </a:t>
            </a:r>
            <a:r>
              <a:rPr lang="en-US" altLang="en-US" sz="1200" i="1" dirty="0">
                <a:solidFill>
                  <a:srgbClr val="808080"/>
                </a:solidFill>
              </a:rPr>
              <a:t>et al. (JAMES 2018</a:t>
            </a:r>
            <a:r>
              <a:rPr lang="en-US" altLang="en-US" sz="1200" i="1" dirty="0" smtClean="0">
                <a:solidFill>
                  <a:srgbClr val="808080"/>
                </a:solidFill>
              </a:rPr>
              <a:t>); Ray et al. (JC 2018ab)</a:t>
            </a:r>
            <a:endParaRPr lang="en-US" altLang="en-US" sz="1200" i="1" dirty="0">
              <a:solidFill>
                <a:srgbClr val="808080"/>
              </a:solidFill>
            </a:endParaRPr>
          </a:p>
        </p:txBody>
      </p:sp>
      <p:sp>
        <p:nvSpPr>
          <p:cNvPr id="8" name="Line 5"/>
          <p:cNvSpPr>
            <a:spLocks noChangeShapeType="1"/>
          </p:cNvSpPr>
          <p:nvPr/>
        </p:nvSpPr>
        <p:spPr bwMode="auto">
          <a:xfrm>
            <a:off x="717949" y="4719950"/>
            <a:ext cx="1398" cy="705542"/>
          </a:xfrm>
          <a:prstGeom prst="line">
            <a:avLst/>
          </a:prstGeom>
          <a:noFill/>
          <a:ln w="57240" cap="flat">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9" name="Line 6"/>
          <p:cNvSpPr>
            <a:spLocks noChangeShapeType="1"/>
          </p:cNvSpPr>
          <p:nvPr/>
        </p:nvSpPr>
        <p:spPr bwMode="auto">
          <a:xfrm>
            <a:off x="717949" y="3809484"/>
            <a:ext cx="1398" cy="706918"/>
          </a:xfrm>
          <a:prstGeom prst="line">
            <a:avLst/>
          </a:prstGeom>
          <a:noFill/>
          <a:ln w="57240" cap="flat">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0" name="Line 7"/>
          <p:cNvSpPr>
            <a:spLocks noChangeShapeType="1"/>
          </p:cNvSpPr>
          <p:nvPr/>
        </p:nvSpPr>
        <p:spPr bwMode="auto">
          <a:xfrm>
            <a:off x="717949" y="2890765"/>
            <a:ext cx="1398" cy="705542"/>
          </a:xfrm>
          <a:prstGeom prst="line">
            <a:avLst/>
          </a:prstGeom>
          <a:noFill/>
          <a:ln w="57240" cap="flat">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1" name="Rectangle 8"/>
          <p:cNvSpPr>
            <a:spLocks noChangeArrowheads="1"/>
          </p:cNvSpPr>
          <p:nvPr/>
        </p:nvSpPr>
        <p:spPr bwMode="auto">
          <a:xfrm>
            <a:off x="350167" y="2850880"/>
            <a:ext cx="756540" cy="200798"/>
          </a:xfrm>
          <a:prstGeom prst="rect">
            <a:avLst/>
          </a:prstGeom>
          <a:solidFill>
            <a:srgbClr val="FFFF00"/>
          </a:solidFill>
          <a:ln w="18360" cap="flat">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9000" tIns="9000" rIns="9000" bIns="90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5pPr>
            <a:lvl6pPr marL="25146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6pPr>
            <a:lvl7pPr marL="29718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7pPr>
            <a:lvl8pPr marL="34290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8pPr>
            <a:lvl9pPr marL="38862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9pPr>
          </a:lstStyle>
          <a:p>
            <a:pPr algn="ctr" hangingPunct="1">
              <a:lnSpc>
                <a:spcPct val="100000"/>
              </a:lnSpc>
            </a:pPr>
            <a:r>
              <a:rPr lang="en-US" altLang="en-US" sz="1400" b="1" dirty="0"/>
              <a:t>4x </a:t>
            </a:r>
            <a:r>
              <a:rPr lang="en-US" altLang="en-US" sz="1400" b="1" dirty="0" err="1"/>
              <a:t>atm</a:t>
            </a:r>
            <a:endParaRPr lang="en-US" altLang="en-US" sz="1400" b="1" dirty="0"/>
          </a:p>
        </p:txBody>
      </p:sp>
      <p:sp>
        <p:nvSpPr>
          <p:cNvPr id="12" name="Rectangle 9"/>
          <p:cNvSpPr>
            <a:spLocks noChangeArrowheads="1"/>
          </p:cNvSpPr>
          <p:nvPr/>
        </p:nvSpPr>
        <p:spPr bwMode="auto">
          <a:xfrm>
            <a:off x="350167" y="3757221"/>
            <a:ext cx="756540" cy="200798"/>
          </a:xfrm>
          <a:prstGeom prst="rect">
            <a:avLst/>
          </a:prstGeom>
          <a:solidFill>
            <a:srgbClr val="FFFF00"/>
          </a:solidFill>
          <a:ln w="18360" cap="flat">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9000" tIns="9000" rIns="9000" bIns="90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5pPr>
            <a:lvl6pPr marL="25146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6pPr>
            <a:lvl7pPr marL="29718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7pPr>
            <a:lvl8pPr marL="34290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8pPr>
            <a:lvl9pPr marL="38862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9pPr>
          </a:lstStyle>
          <a:p>
            <a:pPr algn="ctr" hangingPunct="1">
              <a:lnSpc>
                <a:spcPct val="100000"/>
              </a:lnSpc>
            </a:pPr>
            <a:r>
              <a:rPr lang="en-US" altLang="en-US" sz="1400" b="1"/>
              <a:t>4x ocn</a:t>
            </a:r>
          </a:p>
        </p:txBody>
      </p:sp>
      <p:sp>
        <p:nvSpPr>
          <p:cNvPr id="13" name="Rectangle 10"/>
          <p:cNvSpPr>
            <a:spLocks noChangeArrowheads="1"/>
          </p:cNvSpPr>
          <p:nvPr/>
        </p:nvSpPr>
        <p:spPr bwMode="auto">
          <a:xfrm>
            <a:off x="350167" y="4664937"/>
            <a:ext cx="756540" cy="200798"/>
          </a:xfrm>
          <a:prstGeom prst="rect">
            <a:avLst/>
          </a:prstGeom>
          <a:solidFill>
            <a:srgbClr val="FFFF00"/>
          </a:solidFill>
          <a:ln w="18360" cap="flat">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9000" tIns="9000" rIns="9000" bIns="90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5pPr>
            <a:lvl6pPr marL="25146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6pPr>
            <a:lvl7pPr marL="29718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7pPr>
            <a:lvl8pPr marL="34290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8pPr>
            <a:lvl9pPr marL="38862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9pPr>
          </a:lstStyle>
          <a:p>
            <a:pPr algn="ctr" hangingPunct="1">
              <a:lnSpc>
                <a:spcPct val="100000"/>
              </a:lnSpc>
            </a:pPr>
            <a:r>
              <a:rPr lang="en-US" altLang="en-US" sz="1400" b="1"/>
              <a:t>2.5x ocn</a:t>
            </a:r>
          </a:p>
        </p:txBody>
      </p:sp>
      <p:sp>
        <p:nvSpPr>
          <p:cNvPr id="16" name="AutoShape 13"/>
          <p:cNvSpPr>
            <a:spLocks noChangeArrowheads="1"/>
          </p:cNvSpPr>
          <p:nvPr/>
        </p:nvSpPr>
        <p:spPr bwMode="auto">
          <a:xfrm>
            <a:off x="1168237" y="2897641"/>
            <a:ext cx="7011259" cy="918718"/>
          </a:xfrm>
          <a:prstGeom prst="roundRect">
            <a:avLst>
              <a:gd name="adj" fmla="val 16667"/>
            </a:avLst>
          </a:prstGeom>
          <a:noFill/>
          <a:ln w="57240" cap="flat">
            <a:solidFill>
              <a:srgbClr val="00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7" name="Rectangle 14"/>
          <p:cNvSpPr>
            <a:spLocks noChangeArrowheads="1"/>
          </p:cNvSpPr>
          <p:nvPr/>
        </p:nvSpPr>
        <p:spPr bwMode="auto">
          <a:xfrm rot="1980000">
            <a:off x="7862103" y="2600952"/>
            <a:ext cx="922743" cy="664507"/>
          </a:xfrm>
          <a:prstGeom prst="rect">
            <a:avLst/>
          </a:prstGeom>
          <a:solidFill>
            <a:srgbClr val="FFFF00"/>
          </a:solidFill>
          <a:ln w="18360" cap="flat">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 tIns="9000" rIns="9000" bIns="90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5pPr>
            <a:lvl6pPr marL="25146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6pPr>
            <a:lvl7pPr marL="29718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7pPr>
            <a:lvl8pPr marL="34290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8pPr>
            <a:lvl9pPr marL="38862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9pPr>
          </a:lstStyle>
          <a:p>
            <a:pPr algn="ctr" hangingPunct="1">
              <a:lnSpc>
                <a:spcPct val="100000"/>
              </a:lnSpc>
            </a:pPr>
            <a:r>
              <a:rPr lang="en-US" altLang="en-US" sz="1400" b="1" dirty="0"/>
              <a:t>“</a:t>
            </a:r>
            <a:r>
              <a:rPr lang="en-US" altLang="en-US" sz="1400" b="1" dirty="0" smtClean="0"/>
              <a:t>FLOR”</a:t>
            </a:r>
          </a:p>
          <a:p>
            <a:pPr algn="ctr" hangingPunct="1">
              <a:lnSpc>
                <a:spcPct val="100000"/>
              </a:lnSpc>
            </a:pPr>
            <a:r>
              <a:rPr lang="en-US" altLang="en-US" sz="1400" b="1" dirty="0" smtClean="0"/>
              <a:t>forecast</a:t>
            </a:r>
            <a:endParaRPr lang="en-US" altLang="en-US" sz="1400" b="1" dirty="0"/>
          </a:p>
          <a:p>
            <a:pPr algn="ctr" hangingPunct="1">
              <a:lnSpc>
                <a:spcPct val="100000"/>
              </a:lnSpc>
            </a:pPr>
            <a:r>
              <a:rPr lang="en-US" altLang="en-US" sz="1400" b="1" dirty="0"/>
              <a:t>model</a:t>
            </a:r>
          </a:p>
        </p:txBody>
      </p:sp>
      <p:sp>
        <p:nvSpPr>
          <p:cNvPr id="18" name="Rectangle 15"/>
          <p:cNvSpPr>
            <a:spLocks noChangeArrowheads="1"/>
          </p:cNvSpPr>
          <p:nvPr/>
        </p:nvSpPr>
        <p:spPr bwMode="auto">
          <a:xfrm>
            <a:off x="577326" y="1498934"/>
            <a:ext cx="587332" cy="22692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8360"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 tIns="9000" rIns="9000" bIns="90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5pPr>
            <a:lvl6pPr marL="25146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6pPr>
            <a:lvl7pPr marL="29718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7pPr>
            <a:lvl8pPr marL="34290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8pPr>
            <a:lvl9pPr marL="38862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9pPr>
          </a:lstStyle>
          <a:p>
            <a:pPr algn="ctr" hangingPunct="1">
              <a:lnSpc>
                <a:spcPct val="100000"/>
              </a:lnSpc>
            </a:pPr>
            <a:r>
              <a:rPr lang="en-US" altLang="en-US" sz="1600" b="1" dirty="0"/>
              <a:t>OBS</a:t>
            </a:r>
          </a:p>
        </p:txBody>
      </p:sp>
      <p:sp>
        <p:nvSpPr>
          <p:cNvPr id="20" name="AutoShape 8"/>
          <p:cNvSpPr>
            <a:spLocks noChangeArrowheads="1"/>
          </p:cNvSpPr>
          <p:nvPr/>
        </p:nvSpPr>
        <p:spPr bwMode="auto">
          <a:xfrm>
            <a:off x="1168237" y="2004906"/>
            <a:ext cx="2088530" cy="928299"/>
          </a:xfrm>
          <a:prstGeom prst="roundRect">
            <a:avLst>
              <a:gd name="adj" fmla="val 560"/>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2" name="AutoShape 8"/>
          <p:cNvSpPr>
            <a:spLocks noChangeArrowheads="1"/>
          </p:cNvSpPr>
          <p:nvPr/>
        </p:nvSpPr>
        <p:spPr bwMode="auto">
          <a:xfrm>
            <a:off x="1215783" y="2933205"/>
            <a:ext cx="2040984" cy="2774230"/>
          </a:xfrm>
          <a:prstGeom prst="roundRect">
            <a:avLst>
              <a:gd name="adj" fmla="val 560"/>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9" name="Rectangle 18"/>
          <p:cNvSpPr/>
          <p:nvPr/>
        </p:nvSpPr>
        <p:spPr>
          <a:xfrm>
            <a:off x="2391845" y="1518250"/>
            <a:ext cx="660447" cy="207613"/>
          </a:xfrm>
          <a:prstGeom prst="rect">
            <a:avLst/>
          </a:prstGeom>
          <a:noFill/>
          <a:ln w="19050">
            <a:solidFill>
              <a:schemeClr val="bg1"/>
            </a:solidFill>
          </a:ln>
          <a:effectLst>
            <a:outerShdw dist="12700" dir="27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15"/>
          <p:cNvSpPr>
            <a:spLocks noChangeArrowheads="1"/>
          </p:cNvSpPr>
          <p:nvPr/>
        </p:nvSpPr>
        <p:spPr bwMode="auto">
          <a:xfrm>
            <a:off x="2513152" y="1546553"/>
            <a:ext cx="370836" cy="156675"/>
          </a:xfrm>
          <a:prstGeom prst="rect">
            <a:avLst/>
          </a:prstGeom>
          <a:noFill/>
          <a:ln>
            <a:noFill/>
          </a:ln>
          <a:effectLst>
            <a:outerShdw dist="12700"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8360" cap="flat">
                <a:solidFill>
                  <a:srgbClr val="000000"/>
                </a:solidFill>
                <a:round/>
                <a:headEnd/>
                <a:tailEnd/>
              </a14:hiddenLine>
            </a:ext>
          </a:extLst>
        </p:spPr>
        <p:txBody>
          <a:bodyPr wrap="none" lIns="9000" tIns="9000" rIns="9000" bIns="90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5pPr>
            <a:lvl6pPr marL="25146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6pPr>
            <a:lvl7pPr marL="29718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7pPr>
            <a:lvl8pPr marL="34290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8pPr>
            <a:lvl9pPr marL="38862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9pPr>
          </a:lstStyle>
          <a:p>
            <a:pPr algn="ctr" hangingPunct="1">
              <a:lnSpc>
                <a:spcPct val="100000"/>
              </a:lnSpc>
            </a:pPr>
            <a:r>
              <a:rPr lang="en-US" altLang="en-US" sz="900" b="1" dirty="0" smtClean="0">
                <a:solidFill>
                  <a:schemeClr val="bg1"/>
                </a:solidFill>
              </a:rPr>
              <a:t>NINO3</a:t>
            </a:r>
            <a:endParaRPr lang="en-US" altLang="en-US" sz="900" b="1" dirty="0">
              <a:solidFill>
                <a:schemeClr val="bg1"/>
              </a:solidFill>
            </a:endParaRPr>
          </a:p>
        </p:txBody>
      </p:sp>
      <p:sp>
        <p:nvSpPr>
          <p:cNvPr id="24" name="AutoShape 8"/>
          <p:cNvSpPr>
            <a:spLocks noChangeArrowheads="1"/>
          </p:cNvSpPr>
          <p:nvPr/>
        </p:nvSpPr>
        <p:spPr bwMode="auto">
          <a:xfrm>
            <a:off x="3598753" y="2067059"/>
            <a:ext cx="2040984" cy="3662796"/>
          </a:xfrm>
          <a:prstGeom prst="roundRect">
            <a:avLst>
              <a:gd name="adj" fmla="val 560"/>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7" name="Rectangle 1"/>
          <p:cNvSpPr>
            <a:spLocks noChangeArrowheads="1"/>
          </p:cNvSpPr>
          <p:nvPr/>
        </p:nvSpPr>
        <p:spPr bwMode="auto">
          <a:xfrm>
            <a:off x="7916771" y="3528934"/>
            <a:ext cx="1216606" cy="468607"/>
          </a:xfrm>
          <a:prstGeom prst="rect">
            <a:avLst/>
          </a:prstGeom>
          <a:solidFill>
            <a:schemeClr val="accent6">
              <a:lumMod val="20000"/>
              <a:lumOff val="80000"/>
            </a:schemeClr>
          </a:solidFill>
          <a:ln>
            <a:noFill/>
          </a:ln>
          <a:effectLst/>
          <a:extLst/>
        </p:spPr>
        <p:txBody>
          <a:bodyPr wrap="none" lIns="81720" tIns="40680" rIns="81720" bIns="4068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Lst>
              <a:defRPr>
                <a:solidFill>
                  <a:srgbClr val="000000"/>
                </a:solidFill>
                <a:latin typeface="Arial" charset="0"/>
                <a:ea typeface="msmincho" charset="0"/>
                <a:cs typeface="msmincho"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Lst>
              <a:defRPr>
                <a:solidFill>
                  <a:srgbClr val="000000"/>
                </a:solidFill>
                <a:latin typeface="Arial" charset="0"/>
                <a:ea typeface="msmincho" charset="0"/>
                <a:cs typeface="msmincho"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Lst>
              <a:defRPr>
                <a:solidFill>
                  <a:srgbClr val="000000"/>
                </a:solidFill>
                <a:latin typeface="Arial" charset="0"/>
                <a:ea typeface="msmincho" charset="0"/>
                <a:cs typeface="msmincho"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Lst>
              <a:defRPr>
                <a:solidFill>
                  <a:srgbClr val="000000"/>
                </a:solidFill>
                <a:latin typeface="Arial" charset="0"/>
                <a:ea typeface="msmincho" charset="0"/>
                <a:cs typeface="msmincho"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Lst>
              <a:defRPr>
                <a:solidFill>
                  <a:srgbClr val="000000"/>
                </a:solidFill>
                <a:latin typeface="Arial" charset="0"/>
                <a:ea typeface="msmincho" charset="0"/>
                <a:cs typeface="msmincho" charset="0"/>
              </a:defRPr>
            </a:lvl5pPr>
            <a:lvl6pPr marL="25146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Lst>
              <a:defRPr>
                <a:solidFill>
                  <a:srgbClr val="000000"/>
                </a:solidFill>
                <a:latin typeface="Arial" charset="0"/>
                <a:ea typeface="msmincho" charset="0"/>
                <a:cs typeface="msmincho" charset="0"/>
              </a:defRPr>
            </a:lvl6pPr>
            <a:lvl7pPr marL="29718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Lst>
              <a:defRPr>
                <a:solidFill>
                  <a:srgbClr val="000000"/>
                </a:solidFill>
                <a:latin typeface="Arial" charset="0"/>
                <a:ea typeface="msmincho" charset="0"/>
                <a:cs typeface="msmincho" charset="0"/>
              </a:defRPr>
            </a:lvl7pPr>
            <a:lvl8pPr marL="34290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Lst>
              <a:defRPr>
                <a:solidFill>
                  <a:srgbClr val="000000"/>
                </a:solidFill>
                <a:latin typeface="Arial" charset="0"/>
                <a:ea typeface="msmincho" charset="0"/>
                <a:cs typeface="msmincho" charset="0"/>
              </a:defRPr>
            </a:lvl8pPr>
            <a:lvl9pPr marL="38862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Lst>
              <a:defRPr>
                <a:solidFill>
                  <a:srgbClr val="000000"/>
                </a:solidFill>
                <a:latin typeface="Arial" charset="0"/>
                <a:ea typeface="msmincho" charset="0"/>
                <a:cs typeface="msmincho" charset="0"/>
              </a:defRPr>
            </a:lvl9pPr>
          </a:lstStyle>
          <a:p>
            <a:pPr algn="ctr">
              <a:lnSpc>
                <a:spcPct val="93000"/>
              </a:lnSpc>
            </a:pPr>
            <a:r>
              <a:rPr lang="en-US" altLang="en-US" sz="900" dirty="0" smtClean="0">
                <a:solidFill>
                  <a:schemeClr val="tx1"/>
                </a:solidFill>
              </a:rPr>
              <a:t>Aim: efficiently study</a:t>
            </a:r>
          </a:p>
          <a:p>
            <a:pPr algn="ctr">
              <a:lnSpc>
                <a:spcPct val="93000"/>
              </a:lnSpc>
            </a:pPr>
            <a:r>
              <a:rPr lang="en-US" altLang="en-US" sz="900" dirty="0" smtClean="0">
                <a:solidFill>
                  <a:schemeClr val="tx1"/>
                </a:solidFill>
              </a:rPr>
              <a:t>extremes, regional</a:t>
            </a:r>
          </a:p>
          <a:p>
            <a:pPr algn="ctr">
              <a:lnSpc>
                <a:spcPct val="93000"/>
              </a:lnSpc>
            </a:pPr>
            <a:r>
              <a:rPr lang="en-US" altLang="en-US" sz="900" dirty="0" smtClean="0">
                <a:solidFill>
                  <a:schemeClr val="tx1"/>
                </a:solidFill>
              </a:rPr>
              <a:t>impacts over land</a:t>
            </a:r>
            <a:endParaRPr lang="en-US" altLang="en-US" sz="900" dirty="0">
              <a:solidFill>
                <a:schemeClr val="tx1"/>
              </a:solidFill>
            </a:endParaRPr>
          </a:p>
        </p:txBody>
      </p:sp>
    </p:spTree>
    <p:extLst>
      <p:ext uri="{BB962C8B-B14F-4D97-AF65-F5344CB8AC3E}">
        <p14:creationId xmlns:p14="http://schemas.microsoft.com/office/powerpoint/2010/main" val="106025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0" nodeType="clickEffect">
                                  <p:stCondLst>
                                    <p:cond delay="0"/>
                                  </p:stCondLst>
                                  <p:childTnLst>
                                    <p:set>
                                      <p:cBhvr>
                                        <p:cTn id="12" dur="1" fill="hold">
                                          <p:stCondLst>
                                            <p:cond delay="0"/>
                                          </p:stCondLst>
                                        </p:cTn>
                                        <p:tgtEl>
                                          <p:spTgt spid="20"/>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0" nodeType="clickEffect">
                                  <p:stCondLst>
                                    <p:cond delay="0"/>
                                  </p:stCondLst>
                                  <p:childTnLst>
                                    <p:set>
                                      <p:cBhvr>
                                        <p:cTn id="16" dur="1" fill="hold">
                                          <p:stCondLst>
                                            <p:cond delay="0"/>
                                          </p:stCondLst>
                                        </p:cTn>
                                        <p:tgtEl>
                                          <p:spTgt spid="22"/>
                                        </p:tgtEl>
                                        <p:attrNameLst>
                                          <p:attrName>style.visibility</p:attrName>
                                        </p:attrNameLst>
                                      </p:cBhvr>
                                      <p:to>
                                        <p:strVal val="hidden"/>
                                      </p:to>
                                    </p:set>
                                  </p:childTnLst>
                                </p:cTn>
                              </p:par>
                              <p:par>
                                <p:cTn id="17" presetID="1"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1"/>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grpId="0" nodeType="clickEffect">
                                  <p:stCondLst>
                                    <p:cond delay="0"/>
                                  </p:stCondLst>
                                  <p:childTnLst>
                                    <p:set>
                                      <p:cBhvr>
                                        <p:cTn id="36" dur="1" fill="hold">
                                          <p:stCondLst>
                                            <p:cond delay="0"/>
                                          </p:stCondLst>
                                        </p:cTn>
                                        <p:tgtEl>
                                          <p:spTgt spid="24"/>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5"/>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7"/>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6"/>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P spid="13" grpId="0" animBg="1"/>
      <p:bldP spid="16" grpId="0" animBg="1"/>
      <p:bldP spid="17" grpId="0" animBg="1"/>
      <p:bldP spid="20" grpId="0" animBg="1"/>
      <p:bldP spid="22" grpId="0" animBg="1"/>
      <p:bldP spid="19" grpId="0" animBg="1"/>
      <p:bldP spid="23" grpId="0"/>
      <p:bldP spid="24" grpId="0" animBg="1"/>
      <p:bldP spid="2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716" y="1021852"/>
            <a:ext cx="3457977" cy="4849458"/>
          </a:xfrm>
          <a:prstGeom prst="rect">
            <a:avLst/>
          </a:prstGeom>
        </p:spPr>
      </p:pic>
      <p:sp>
        <p:nvSpPr>
          <p:cNvPr id="4" name="Title 3"/>
          <p:cNvSpPr>
            <a:spLocks noGrp="1"/>
          </p:cNvSpPr>
          <p:nvPr>
            <p:ph type="title"/>
          </p:nvPr>
        </p:nvSpPr>
        <p:spPr>
          <a:xfrm>
            <a:off x="0" y="1"/>
            <a:ext cx="9144000" cy="686225"/>
          </a:xfrm>
        </p:spPr>
        <p:txBody>
          <a:bodyPr>
            <a:normAutofit/>
          </a:bodyPr>
          <a:lstStyle/>
          <a:p>
            <a:r>
              <a:rPr lang="it-IT" sz="3200" dirty="0" smtClean="0"/>
              <a:t>Improved ENSO patterns &amp; spectra </a:t>
            </a:r>
            <a:r>
              <a:rPr lang="it-IT" sz="3200" dirty="0"/>
              <a:t>in CM4</a:t>
            </a:r>
          </a:p>
        </p:txBody>
      </p:sp>
      <p:sp>
        <p:nvSpPr>
          <p:cNvPr id="14" name="Rectangle 1"/>
          <p:cNvSpPr>
            <a:spLocks noChangeArrowheads="1"/>
          </p:cNvSpPr>
          <p:nvPr/>
        </p:nvSpPr>
        <p:spPr bwMode="auto">
          <a:xfrm>
            <a:off x="6296742" y="5496491"/>
            <a:ext cx="2465345" cy="48290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1720" tIns="40680" rIns="81720" bIns="4068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Lst>
              <a:defRPr>
                <a:solidFill>
                  <a:srgbClr val="000000"/>
                </a:solidFill>
                <a:latin typeface="Arial" charset="0"/>
                <a:ea typeface="msmincho" charset="0"/>
                <a:cs typeface="msmincho"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Lst>
              <a:defRPr>
                <a:solidFill>
                  <a:srgbClr val="000000"/>
                </a:solidFill>
                <a:latin typeface="Arial" charset="0"/>
                <a:ea typeface="msmincho" charset="0"/>
                <a:cs typeface="msmincho"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Lst>
              <a:defRPr>
                <a:solidFill>
                  <a:srgbClr val="000000"/>
                </a:solidFill>
                <a:latin typeface="Arial" charset="0"/>
                <a:ea typeface="msmincho" charset="0"/>
                <a:cs typeface="msmincho"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Lst>
              <a:defRPr>
                <a:solidFill>
                  <a:srgbClr val="000000"/>
                </a:solidFill>
                <a:latin typeface="Arial" charset="0"/>
                <a:ea typeface="msmincho" charset="0"/>
                <a:cs typeface="msmincho"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Lst>
              <a:defRPr>
                <a:solidFill>
                  <a:srgbClr val="000000"/>
                </a:solidFill>
                <a:latin typeface="Arial" charset="0"/>
                <a:ea typeface="msmincho" charset="0"/>
                <a:cs typeface="msmincho" charset="0"/>
              </a:defRPr>
            </a:lvl5pPr>
            <a:lvl6pPr marL="25146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Lst>
              <a:defRPr>
                <a:solidFill>
                  <a:srgbClr val="000000"/>
                </a:solidFill>
                <a:latin typeface="Arial" charset="0"/>
                <a:ea typeface="msmincho" charset="0"/>
                <a:cs typeface="msmincho" charset="0"/>
              </a:defRPr>
            </a:lvl6pPr>
            <a:lvl7pPr marL="29718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Lst>
              <a:defRPr>
                <a:solidFill>
                  <a:srgbClr val="000000"/>
                </a:solidFill>
                <a:latin typeface="Arial" charset="0"/>
                <a:ea typeface="msmincho" charset="0"/>
                <a:cs typeface="msmincho" charset="0"/>
              </a:defRPr>
            </a:lvl7pPr>
            <a:lvl8pPr marL="34290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Lst>
              <a:defRPr>
                <a:solidFill>
                  <a:srgbClr val="000000"/>
                </a:solidFill>
                <a:latin typeface="Arial" charset="0"/>
                <a:ea typeface="msmincho" charset="0"/>
                <a:cs typeface="msmincho" charset="0"/>
              </a:defRPr>
            </a:lvl8pPr>
            <a:lvl9pPr marL="38862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Lst>
              <a:defRPr>
                <a:solidFill>
                  <a:srgbClr val="000000"/>
                </a:solidFill>
                <a:latin typeface="Arial" charset="0"/>
                <a:ea typeface="msmincho" charset="0"/>
                <a:cs typeface="msmincho" charset="0"/>
              </a:defRPr>
            </a:lvl9pPr>
          </a:lstStyle>
          <a:p>
            <a:pPr algn="ctr">
              <a:lnSpc>
                <a:spcPct val="93000"/>
              </a:lnSpc>
            </a:pPr>
            <a:r>
              <a:rPr lang="en-US" altLang="en-US" i="1" dirty="0">
                <a:solidFill>
                  <a:srgbClr val="808080"/>
                </a:solidFill>
              </a:rPr>
              <a:t>Zhao et al. </a:t>
            </a:r>
            <a:r>
              <a:rPr lang="en-US" altLang="en-US" i="1" dirty="0" smtClean="0">
                <a:solidFill>
                  <a:srgbClr val="808080"/>
                </a:solidFill>
              </a:rPr>
              <a:t>(JAMES 2018a)</a:t>
            </a:r>
          </a:p>
          <a:p>
            <a:pPr algn="ctr">
              <a:lnSpc>
                <a:spcPct val="93000"/>
              </a:lnSpc>
            </a:pPr>
            <a:r>
              <a:rPr lang="en-US" altLang="en-US" i="1" dirty="0" smtClean="0">
                <a:solidFill>
                  <a:srgbClr val="808080"/>
                </a:solidFill>
              </a:rPr>
              <a:t>Held </a:t>
            </a:r>
            <a:r>
              <a:rPr lang="en-US" altLang="en-US" i="1" dirty="0">
                <a:solidFill>
                  <a:srgbClr val="808080"/>
                </a:solidFill>
              </a:rPr>
              <a:t>et al. (JAMES, in press)</a:t>
            </a:r>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45095" y="1066925"/>
            <a:ext cx="2972741" cy="4078181"/>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44893" y="1066926"/>
            <a:ext cx="2981380" cy="2906728"/>
          </a:xfrm>
          <a:prstGeom prst="rect">
            <a:avLst/>
          </a:prstGeom>
        </p:spPr>
      </p:pic>
      <p:sp>
        <p:nvSpPr>
          <p:cNvPr id="19" name="Rectangle 18"/>
          <p:cNvSpPr/>
          <p:nvPr/>
        </p:nvSpPr>
        <p:spPr>
          <a:xfrm>
            <a:off x="4903422" y="2067334"/>
            <a:ext cx="362469" cy="21185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4903422" y="3244045"/>
            <a:ext cx="362469" cy="211853"/>
          </a:xfrm>
          <a:prstGeom prst="rect">
            <a:avLst/>
          </a:prstGeom>
          <a:noFill/>
          <a:ln>
            <a:solidFill>
              <a:srgbClr val="0094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 name="Straight Arrow Connector 23"/>
          <p:cNvCxnSpPr>
            <a:endCxn id="19" idx="1"/>
          </p:cNvCxnSpPr>
          <p:nvPr/>
        </p:nvCxnSpPr>
        <p:spPr>
          <a:xfrm flipV="1">
            <a:off x="2723882" y="2173261"/>
            <a:ext cx="2179540" cy="1484339"/>
          </a:xfrm>
          <a:prstGeom prst="straightConnector1">
            <a:avLst/>
          </a:prstGeom>
          <a:ln w="25400">
            <a:solidFill>
              <a:schemeClr val="tx1"/>
            </a:solidFill>
            <a:headEnd type="triangle" w="lg" len="lg"/>
            <a:tailEnd type="none" w="med" len="med"/>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flipV="1">
            <a:off x="2723882" y="3349973"/>
            <a:ext cx="2179540" cy="153081"/>
          </a:xfrm>
          <a:prstGeom prst="straightConnector1">
            <a:avLst/>
          </a:prstGeom>
          <a:ln w="25400">
            <a:solidFill>
              <a:srgbClr val="009400"/>
            </a:solidFill>
            <a:headEnd type="triangle" w="lg" len="lg"/>
            <a:tailEnd type="none" w="med" len="med"/>
          </a:ln>
        </p:spPr>
        <p:style>
          <a:lnRef idx="1">
            <a:schemeClr val="accent1"/>
          </a:lnRef>
          <a:fillRef idx="0">
            <a:schemeClr val="accent1"/>
          </a:fillRef>
          <a:effectRef idx="0">
            <a:schemeClr val="accent1"/>
          </a:effectRef>
          <a:fontRef idx="minor">
            <a:schemeClr val="tx1"/>
          </a:fontRef>
        </p:style>
      </p:cxnSp>
      <p:sp>
        <p:nvSpPr>
          <p:cNvPr id="11" name="Rectangle 1"/>
          <p:cNvSpPr>
            <a:spLocks noChangeArrowheads="1"/>
          </p:cNvSpPr>
          <p:nvPr/>
        </p:nvSpPr>
        <p:spPr bwMode="auto">
          <a:xfrm>
            <a:off x="3671632" y="4314869"/>
            <a:ext cx="2340311" cy="1227020"/>
          </a:xfrm>
          <a:prstGeom prst="rect">
            <a:avLst/>
          </a:prstGeom>
          <a:solidFill>
            <a:schemeClr val="accent6">
              <a:lumMod val="20000"/>
              <a:lumOff val="80000"/>
            </a:schemeClr>
          </a:solidFill>
          <a:ln>
            <a:noFill/>
          </a:ln>
          <a:effectLst/>
          <a:extLst/>
        </p:spPr>
        <p:txBody>
          <a:bodyPr wrap="none" lIns="81720" tIns="40680" rIns="81720" bIns="4068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Lst>
              <a:defRPr>
                <a:solidFill>
                  <a:srgbClr val="000000"/>
                </a:solidFill>
                <a:latin typeface="Arial" charset="0"/>
                <a:ea typeface="msmincho" charset="0"/>
                <a:cs typeface="msmincho"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Lst>
              <a:defRPr>
                <a:solidFill>
                  <a:srgbClr val="000000"/>
                </a:solidFill>
                <a:latin typeface="Arial" charset="0"/>
                <a:ea typeface="msmincho" charset="0"/>
                <a:cs typeface="msmincho"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Lst>
              <a:defRPr>
                <a:solidFill>
                  <a:srgbClr val="000000"/>
                </a:solidFill>
                <a:latin typeface="Arial" charset="0"/>
                <a:ea typeface="msmincho" charset="0"/>
                <a:cs typeface="msmincho"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Lst>
              <a:defRPr>
                <a:solidFill>
                  <a:srgbClr val="000000"/>
                </a:solidFill>
                <a:latin typeface="Arial" charset="0"/>
                <a:ea typeface="msmincho" charset="0"/>
                <a:cs typeface="msmincho"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Lst>
              <a:defRPr>
                <a:solidFill>
                  <a:srgbClr val="000000"/>
                </a:solidFill>
                <a:latin typeface="Arial" charset="0"/>
                <a:ea typeface="msmincho" charset="0"/>
                <a:cs typeface="msmincho" charset="0"/>
              </a:defRPr>
            </a:lvl5pPr>
            <a:lvl6pPr marL="25146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Lst>
              <a:defRPr>
                <a:solidFill>
                  <a:srgbClr val="000000"/>
                </a:solidFill>
                <a:latin typeface="Arial" charset="0"/>
                <a:ea typeface="msmincho" charset="0"/>
                <a:cs typeface="msmincho" charset="0"/>
              </a:defRPr>
            </a:lvl6pPr>
            <a:lvl7pPr marL="29718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Lst>
              <a:defRPr>
                <a:solidFill>
                  <a:srgbClr val="000000"/>
                </a:solidFill>
                <a:latin typeface="Arial" charset="0"/>
                <a:ea typeface="msmincho" charset="0"/>
                <a:cs typeface="msmincho" charset="0"/>
              </a:defRPr>
            </a:lvl7pPr>
            <a:lvl8pPr marL="34290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Lst>
              <a:defRPr>
                <a:solidFill>
                  <a:srgbClr val="000000"/>
                </a:solidFill>
                <a:latin typeface="Arial" charset="0"/>
                <a:ea typeface="msmincho" charset="0"/>
                <a:cs typeface="msmincho" charset="0"/>
              </a:defRPr>
            </a:lvl8pPr>
            <a:lvl9pPr marL="38862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Lst>
              <a:defRPr>
                <a:solidFill>
                  <a:srgbClr val="000000"/>
                </a:solidFill>
                <a:latin typeface="Arial" charset="0"/>
                <a:ea typeface="msmincho" charset="0"/>
                <a:cs typeface="msmincho" charset="0"/>
              </a:defRPr>
            </a:lvl9pPr>
          </a:lstStyle>
          <a:p>
            <a:pPr algn="ctr">
              <a:lnSpc>
                <a:spcPct val="93000"/>
              </a:lnSpc>
            </a:pPr>
            <a:r>
              <a:rPr lang="en-US" altLang="en-US" sz="1600" dirty="0" smtClean="0">
                <a:solidFill>
                  <a:schemeClr val="tx1"/>
                </a:solidFill>
              </a:rPr>
              <a:t>Better </a:t>
            </a:r>
            <a:r>
              <a:rPr lang="en-US" altLang="en-US" sz="1600" b="1" dirty="0" smtClean="0">
                <a:solidFill>
                  <a:schemeClr val="tx1"/>
                </a:solidFill>
              </a:rPr>
              <a:t>resolution</a:t>
            </a:r>
          </a:p>
          <a:p>
            <a:pPr algn="ctr">
              <a:lnSpc>
                <a:spcPct val="93000"/>
              </a:lnSpc>
            </a:pPr>
            <a:r>
              <a:rPr lang="en-US" altLang="en-US" sz="1600" b="1" dirty="0" smtClean="0">
                <a:solidFill>
                  <a:schemeClr val="tx1"/>
                </a:solidFill>
              </a:rPr>
              <a:t>&amp; comprehensiveness</a:t>
            </a:r>
          </a:p>
          <a:p>
            <a:pPr algn="ctr">
              <a:lnSpc>
                <a:spcPct val="93000"/>
              </a:lnSpc>
            </a:pPr>
            <a:endParaRPr lang="en-US" altLang="en-US" sz="1600" dirty="0" smtClean="0">
              <a:solidFill>
                <a:schemeClr val="tx1"/>
              </a:solidFill>
            </a:endParaRPr>
          </a:p>
          <a:p>
            <a:pPr algn="ctr">
              <a:lnSpc>
                <a:spcPct val="93000"/>
              </a:lnSpc>
            </a:pPr>
            <a:r>
              <a:rPr lang="en-US" altLang="en-US" sz="1600" dirty="0" smtClean="0">
                <a:solidFill>
                  <a:schemeClr val="tx1"/>
                </a:solidFill>
              </a:rPr>
              <a:t>→ </a:t>
            </a:r>
            <a:r>
              <a:rPr lang="en-US" altLang="en-US" sz="1600" dirty="0">
                <a:solidFill>
                  <a:schemeClr val="tx1"/>
                </a:solidFill>
              </a:rPr>
              <a:t>N</a:t>
            </a:r>
            <a:r>
              <a:rPr lang="en-US" altLang="en-US" sz="1600" dirty="0" smtClean="0">
                <a:solidFill>
                  <a:schemeClr val="tx1"/>
                </a:solidFill>
              </a:rPr>
              <a:t>ew avenues for</a:t>
            </a:r>
          </a:p>
          <a:p>
            <a:pPr algn="ctr">
              <a:lnSpc>
                <a:spcPct val="93000"/>
              </a:lnSpc>
            </a:pPr>
            <a:r>
              <a:rPr lang="en-US" altLang="en-US" sz="1600" dirty="0" smtClean="0">
                <a:solidFill>
                  <a:schemeClr val="tx1"/>
                </a:solidFill>
              </a:rPr>
              <a:t>research &amp; applications</a:t>
            </a:r>
            <a:endParaRPr lang="en-US" altLang="en-US" sz="1600" dirty="0">
              <a:solidFill>
                <a:schemeClr val="tx1"/>
              </a:solidFill>
            </a:endParaRPr>
          </a:p>
        </p:txBody>
      </p:sp>
    </p:spTree>
    <p:extLst>
      <p:ext uri="{BB962C8B-B14F-4D97-AF65-F5344CB8AC3E}">
        <p14:creationId xmlns:p14="http://schemas.microsoft.com/office/powerpoint/2010/main" val="1637133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2" grpId="0" animBg="1"/>
      <p:bldP spid="1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513" y="777094"/>
            <a:ext cx="5667421" cy="4451772"/>
          </a:xfrm>
          <a:prstGeom prst="rect">
            <a:avLst/>
          </a:prstGeom>
        </p:spPr>
      </p:pic>
      <p:sp>
        <p:nvSpPr>
          <p:cNvPr id="21" name="AutoShape 8"/>
          <p:cNvSpPr>
            <a:spLocks noChangeArrowheads="1"/>
          </p:cNvSpPr>
          <p:nvPr/>
        </p:nvSpPr>
        <p:spPr bwMode="auto">
          <a:xfrm>
            <a:off x="143125" y="1190561"/>
            <a:ext cx="3021494" cy="3919994"/>
          </a:xfrm>
          <a:prstGeom prst="roundRect">
            <a:avLst>
              <a:gd name="adj" fmla="val 560"/>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4" name="AutoShape 8"/>
          <p:cNvSpPr>
            <a:spLocks noChangeArrowheads="1"/>
          </p:cNvSpPr>
          <p:nvPr/>
        </p:nvSpPr>
        <p:spPr bwMode="auto">
          <a:xfrm>
            <a:off x="168304" y="777093"/>
            <a:ext cx="5771320" cy="508883"/>
          </a:xfrm>
          <a:prstGeom prst="roundRect">
            <a:avLst>
              <a:gd name="adj" fmla="val 560"/>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7" name="AutoShape 8"/>
          <p:cNvSpPr>
            <a:spLocks noChangeArrowheads="1"/>
          </p:cNvSpPr>
          <p:nvPr/>
        </p:nvSpPr>
        <p:spPr bwMode="auto">
          <a:xfrm>
            <a:off x="3005592" y="2481324"/>
            <a:ext cx="2759103" cy="808378"/>
          </a:xfrm>
          <a:prstGeom prst="roundRect">
            <a:avLst>
              <a:gd name="adj" fmla="val 560"/>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30" name="AutoShape 8"/>
          <p:cNvSpPr>
            <a:spLocks noChangeArrowheads="1"/>
          </p:cNvSpPr>
          <p:nvPr/>
        </p:nvSpPr>
        <p:spPr bwMode="auto">
          <a:xfrm>
            <a:off x="3005592" y="3268504"/>
            <a:ext cx="2759103" cy="760670"/>
          </a:xfrm>
          <a:prstGeom prst="roundRect">
            <a:avLst>
              <a:gd name="adj" fmla="val 560"/>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31" name="AutoShape 8"/>
          <p:cNvSpPr>
            <a:spLocks noChangeArrowheads="1"/>
          </p:cNvSpPr>
          <p:nvPr/>
        </p:nvSpPr>
        <p:spPr bwMode="auto">
          <a:xfrm>
            <a:off x="3005592" y="4039780"/>
            <a:ext cx="2759103" cy="824280"/>
          </a:xfrm>
          <a:prstGeom prst="roundRect">
            <a:avLst>
              <a:gd name="adj" fmla="val 560"/>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3" name="Oval 2"/>
          <p:cNvSpPr/>
          <p:nvPr/>
        </p:nvSpPr>
        <p:spPr>
          <a:xfrm>
            <a:off x="2997642" y="1484756"/>
            <a:ext cx="580445" cy="44527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rot="1783302">
            <a:off x="2872098" y="2256710"/>
            <a:ext cx="759863" cy="2402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2943308" y="3385118"/>
            <a:ext cx="580445" cy="1987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2944633" y="4133865"/>
            <a:ext cx="580445" cy="1987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 Box 5"/>
          <p:cNvSpPr txBox="1">
            <a:spLocks noChangeArrowheads="1"/>
          </p:cNvSpPr>
          <p:nvPr/>
        </p:nvSpPr>
        <p:spPr bwMode="auto">
          <a:xfrm>
            <a:off x="4408546" y="5243073"/>
            <a:ext cx="1064395" cy="14311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2" charset="0"/>
                <a:ea typeface="msmincho" charset="0"/>
                <a:cs typeface="msmincho"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2" charset="0"/>
                <a:ea typeface="msmincho" charset="0"/>
                <a:cs typeface="msmincho"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2" charset="0"/>
                <a:ea typeface="msmincho" charset="0"/>
                <a:cs typeface="msmincho"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2" charset="0"/>
                <a:ea typeface="msmincho" charset="0"/>
                <a:cs typeface="msmincho"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2" charset="0"/>
                <a:ea typeface="msmincho" charset="0"/>
                <a:cs typeface="msmincho" charset="0"/>
              </a:defRPr>
            </a:lvl5pPr>
            <a:lvl6pPr marL="2514600" indent="-228600" defTabSz="457200" fontAlgn="base">
              <a:lnSpc>
                <a:spcPct val="150000"/>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2" charset="0"/>
                <a:ea typeface="msmincho" charset="0"/>
                <a:cs typeface="msmincho" charset="0"/>
              </a:defRPr>
            </a:lvl6pPr>
            <a:lvl7pPr marL="2971800" indent="-228600" defTabSz="457200" fontAlgn="base">
              <a:lnSpc>
                <a:spcPct val="150000"/>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2" charset="0"/>
                <a:ea typeface="msmincho" charset="0"/>
                <a:cs typeface="msmincho" charset="0"/>
              </a:defRPr>
            </a:lvl7pPr>
            <a:lvl8pPr marL="3429000" indent="-228600" defTabSz="457200" fontAlgn="base">
              <a:lnSpc>
                <a:spcPct val="150000"/>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2" charset="0"/>
                <a:ea typeface="msmincho" charset="0"/>
                <a:cs typeface="msmincho" charset="0"/>
              </a:defRPr>
            </a:lvl8pPr>
            <a:lvl9pPr marL="3886200" indent="-228600" defTabSz="457200" fontAlgn="base">
              <a:lnSpc>
                <a:spcPct val="150000"/>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2" charset="0"/>
                <a:ea typeface="msmincho" charset="0"/>
                <a:cs typeface="msmincho" charset="0"/>
              </a:defRPr>
            </a:lvl9pPr>
          </a:lstStyle>
          <a:p>
            <a:pPr algn="ctr" hangingPunct="0">
              <a:lnSpc>
                <a:spcPct val="93000"/>
              </a:lnSpc>
            </a:pPr>
            <a:r>
              <a:rPr lang="en-US" altLang="en-US" sz="1000" dirty="0" smtClean="0">
                <a:solidFill>
                  <a:srgbClr val="808080"/>
                </a:solidFill>
                <a:latin typeface="Arial" charset="0"/>
              </a:rPr>
              <a:t>NOAA ERSST.v3b</a:t>
            </a:r>
            <a:endParaRPr lang="en-GB" altLang="en-US" sz="1000" i="1" dirty="0">
              <a:solidFill>
                <a:srgbClr val="808080"/>
              </a:solidFill>
              <a:latin typeface="Arial" charset="0"/>
            </a:endParaRPr>
          </a:p>
        </p:txBody>
      </p:sp>
      <p:sp>
        <p:nvSpPr>
          <p:cNvPr id="20" name="Title 3"/>
          <p:cNvSpPr txBox="1">
            <a:spLocks/>
          </p:cNvSpPr>
          <p:nvPr/>
        </p:nvSpPr>
        <p:spPr>
          <a:xfrm>
            <a:off x="211394" y="1"/>
            <a:ext cx="8721212" cy="686225"/>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800" b="1" kern="1200" baseline="0">
                <a:solidFill>
                  <a:schemeClr val="bg1"/>
                </a:solidFill>
                <a:effectLst>
                  <a:outerShdw blurRad="50800" dist="38100" dir="5400000" algn="t" rotWithShape="0">
                    <a:prstClr val="black">
                      <a:alpha val="40000"/>
                    </a:prstClr>
                  </a:outerShdw>
                </a:effectLst>
                <a:latin typeface="+mj-lt"/>
                <a:ea typeface="+mj-ea"/>
                <a:cs typeface="+mj-cs"/>
              </a:defRPr>
            </a:lvl1pPr>
          </a:lstStyle>
          <a:p>
            <a:pPr algn="ctr">
              <a:buClrTx/>
              <a:buFontTx/>
            </a:pPr>
            <a:r>
              <a:rPr lang="en-US" sz="3200" dirty="0" smtClean="0">
                <a:effectLst/>
              </a:rPr>
              <a:t>ENSO diversity in observations</a:t>
            </a:r>
            <a:endParaRPr lang="en-US" sz="3200" dirty="0">
              <a:effectLst/>
            </a:endParaRPr>
          </a:p>
        </p:txBody>
      </p:sp>
      <p:sp>
        <p:nvSpPr>
          <p:cNvPr id="23" name="Rectangle 3"/>
          <p:cNvSpPr>
            <a:spLocks noChangeArrowheads="1"/>
          </p:cNvSpPr>
          <p:nvPr/>
        </p:nvSpPr>
        <p:spPr bwMode="auto">
          <a:xfrm>
            <a:off x="279182" y="777094"/>
            <a:ext cx="8585637" cy="31112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81720" tIns="40680" rIns="81720" bIns="4068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5pPr>
            <a:lvl6pPr marL="25146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6pPr>
            <a:lvl7pPr marL="29718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7pPr>
            <a:lvl8pPr marL="34290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8pPr>
            <a:lvl9pPr marL="38862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9pPr>
          </a:lstStyle>
          <a:p>
            <a:pPr algn="ctr">
              <a:lnSpc>
                <a:spcPct val="93000"/>
              </a:lnSpc>
            </a:pPr>
            <a:r>
              <a:rPr lang="en-US" altLang="en-US" sz="1600" dirty="0" smtClean="0"/>
              <a:t>ENSO flavors have different dynamics &amp; impacts</a:t>
            </a:r>
            <a:endParaRPr lang="en-US" altLang="en-US" sz="1600" dirty="0"/>
          </a:p>
        </p:txBody>
      </p:sp>
      <p:sp>
        <p:nvSpPr>
          <p:cNvPr id="25" name="Rectangle 24"/>
          <p:cNvSpPr>
            <a:spLocks noChangeArrowheads="1"/>
          </p:cNvSpPr>
          <p:nvPr/>
        </p:nvSpPr>
        <p:spPr bwMode="auto">
          <a:xfrm>
            <a:off x="80255" y="5609694"/>
            <a:ext cx="8983490" cy="22117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81720" tIns="40680" rIns="81720" bIns="40680">
            <a:no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Lst>
              <a:defRPr>
                <a:solidFill>
                  <a:srgbClr val="000000"/>
                </a:solidFill>
                <a:latin typeface="Arial" charset="0"/>
                <a:ea typeface="msmincho" charset="0"/>
                <a:cs typeface="msmincho"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Lst>
              <a:defRPr>
                <a:solidFill>
                  <a:srgbClr val="000000"/>
                </a:solidFill>
                <a:latin typeface="Arial" charset="0"/>
                <a:ea typeface="msmincho" charset="0"/>
                <a:cs typeface="msmincho"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Lst>
              <a:defRPr>
                <a:solidFill>
                  <a:srgbClr val="000000"/>
                </a:solidFill>
                <a:latin typeface="Arial" charset="0"/>
                <a:ea typeface="msmincho" charset="0"/>
                <a:cs typeface="msmincho"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Lst>
              <a:defRPr>
                <a:solidFill>
                  <a:srgbClr val="000000"/>
                </a:solidFill>
                <a:latin typeface="Arial" charset="0"/>
                <a:ea typeface="msmincho" charset="0"/>
                <a:cs typeface="msmincho"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Lst>
              <a:defRPr>
                <a:solidFill>
                  <a:srgbClr val="000000"/>
                </a:solidFill>
                <a:latin typeface="Arial" charset="0"/>
                <a:ea typeface="msmincho" charset="0"/>
                <a:cs typeface="msmincho" charset="0"/>
              </a:defRPr>
            </a:lvl5pPr>
            <a:lvl6pPr marL="25146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Lst>
              <a:defRPr>
                <a:solidFill>
                  <a:srgbClr val="000000"/>
                </a:solidFill>
                <a:latin typeface="Arial" charset="0"/>
                <a:ea typeface="msmincho" charset="0"/>
                <a:cs typeface="msmincho" charset="0"/>
              </a:defRPr>
            </a:lvl6pPr>
            <a:lvl7pPr marL="29718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Lst>
              <a:defRPr>
                <a:solidFill>
                  <a:srgbClr val="000000"/>
                </a:solidFill>
                <a:latin typeface="Arial" charset="0"/>
                <a:ea typeface="msmincho" charset="0"/>
                <a:cs typeface="msmincho" charset="0"/>
              </a:defRPr>
            </a:lvl7pPr>
            <a:lvl8pPr marL="34290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Lst>
              <a:defRPr>
                <a:solidFill>
                  <a:srgbClr val="000000"/>
                </a:solidFill>
                <a:latin typeface="Arial" charset="0"/>
                <a:ea typeface="msmincho" charset="0"/>
                <a:cs typeface="msmincho" charset="0"/>
              </a:defRPr>
            </a:lvl8pPr>
            <a:lvl9pPr marL="38862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Lst>
              <a:defRPr>
                <a:solidFill>
                  <a:srgbClr val="000000"/>
                </a:solidFill>
                <a:latin typeface="Arial" charset="0"/>
                <a:ea typeface="msmincho" charset="0"/>
                <a:cs typeface="msmincho" charset="0"/>
              </a:defRPr>
            </a:lvl9pPr>
          </a:lstStyle>
          <a:p>
            <a:pPr algn="ctr">
              <a:lnSpc>
                <a:spcPct val="93000"/>
              </a:lnSpc>
            </a:pPr>
            <a:r>
              <a:rPr lang="en-US" altLang="en-US" b="1" dirty="0">
                <a:solidFill>
                  <a:schemeClr val="tx1"/>
                </a:solidFill>
              </a:rPr>
              <a:t>U.S. CLIVAR Working Group on ENSO Diversity</a:t>
            </a:r>
            <a:r>
              <a:rPr lang="en-US" altLang="en-US" dirty="0">
                <a:solidFill>
                  <a:srgbClr val="808080"/>
                </a:solidFill>
              </a:rPr>
              <a:t>: </a:t>
            </a:r>
            <a:r>
              <a:rPr lang="en-US" altLang="en-US" i="1" dirty="0" err="1">
                <a:solidFill>
                  <a:srgbClr val="808080"/>
                </a:solidFill>
              </a:rPr>
              <a:t>Capotondi</a:t>
            </a:r>
            <a:r>
              <a:rPr lang="en-US" altLang="en-US" i="1" dirty="0">
                <a:solidFill>
                  <a:srgbClr val="808080"/>
                </a:solidFill>
              </a:rPr>
              <a:t>, Wittenberg, et al. (BAMS 2015; AGU 2020</a:t>
            </a:r>
            <a:r>
              <a:rPr lang="en-US" altLang="en-US" i="1" dirty="0" smtClean="0">
                <a:solidFill>
                  <a:srgbClr val="808080"/>
                </a:solidFill>
              </a:rPr>
              <a:t>)</a:t>
            </a:r>
            <a:endParaRPr lang="en-US" altLang="en-US" sz="1100" i="1" dirty="0">
              <a:solidFill>
                <a:srgbClr val="808080"/>
              </a:solidFill>
            </a:endParaRPr>
          </a:p>
        </p:txBody>
      </p:sp>
    </p:spTree>
    <p:extLst>
      <p:ext uri="{BB962C8B-B14F-4D97-AF65-F5344CB8AC3E}">
        <p14:creationId xmlns:p14="http://schemas.microsoft.com/office/powerpoint/2010/main" val="21527862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7"/>
                                        </p:tgtEl>
                                      </p:cBhvr>
                                    </p:animEffect>
                                    <p:set>
                                      <p:cBhvr>
                                        <p:cTn id="7" dur="1" fill="hold">
                                          <p:stCondLst>
                                            <p:cond delay="499"/>
                                          </p:stCondLst>
                                        </p:cTn>
                                        <p:tgtEl>
                                          <p:spTgt spid="27"/>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30"/>
                                        </p:tgtEl>
                                      </p:cBhvr>
                                    </p:animEffect>
                                    <p:set>
                                      <p:cBhvr>
                                        <p:cTn id="12" dur="1" fill="hold">
                                          <p:stCondLst>
                                            <p:cond delay="499"/>
                                          </p:stCondLst>
                                        </p:cTn>
                                        <p:tgtEl>
                                          <p:spTgt spid="30"/>
                                        </p:tgtEl>
                                        <p:attrNameLst>
                                          <p:attrName>style.visibility</p:attrName>
                                        </p:attrNameLst>
                                      </p:cBhvr>
                                      <p:to>
                                        <p:strVal val="hidden"/>
                                      </p:to>
                                    </p:set>
                                  </p:childTnLst>
                                </p:cTn>
                              </p:par>
                              <p:par>
                                <p:cTn id="13" presetID="10" presetClass="exit" presetSubtype="0" fill="hold" grpId="0" nodeType="withEffect">
                                  <p:stCondLst>
                                    <p:cond delay="0"/>
                                  </p:stCondLst>
                                  <p:childTnLst>
                                    <p:animEffect transition="out" filter="fade">
                                      <p:cBhvr>
                                        <p:cTn id="14" dur="500"/>
                                        <p:tgtEl>
                                          <p:spTgt spid="31"/>
                                        </p:tgtEl>
                                      </p:cBhvr>
                                    </p:animEffect>
                                    <p:set>
                                      <p:cBhvr>
                                        <p:cTn id="15" dur="1" fill="hold">
                                          <p:stCondLst>
                                            <p:cond delay="499"/>
                                          </p:stCondLst>
                                        </p:cTn>
                                        <p:tgtEl>
                                          <p:spTgt spid="31"/>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grpId="0" nodeType="clickEffect">
                                  <p:stCondLst>
                                    <p:cond delay="0"/>
                                  </p:stCondLst>
                                  <p:childTnLst>
                                    <p:animEffect transition="out" filter="fade">
                                      <p:cBhvr>
                                        <p:cTn id="19" dur="500"/>
                                        <p:tgtEl>
                                          <p:spTgt spid="21"/>
                                        </p:tgtEl>
                                      </p:cBhvr>
                                    </p:animEffect>
                                    <p:set>
                                      <p:cBhvr>
                                        <p:cTn id="20" dur="1" fill="hold">
                                          <p:stCondLst>
                                            <p:cond delay="499"/>
                                          </p:stCondLst>
                                        </p:cTn>
                                        <p:tgtEl>
                                          <p:spTgt spid="21"/>
                                        </p:tgtEl>
                                        <p:attrNameLst>
                                          <p:attrName>style.visibility</p:attrName>
                                        </p:attrNameLst>
                                      </p:cBhvr>
                                      <p:to>
                                        <p:strVal val="hidden"/>
                                      </p:to>
                                    </p:set>
                                  </p:childTnLst>
                                </p:cTn>
                              </p:par>
                              <p:par>
                                <p:cTn id="21" presetID="10" presetClass="exit" presetSubtype="0" fill="hold" grpId="0" nodeType="withEffect">
                                  <p:stCondLst>
                                    <p:cond delay="0"/>
                                  </p:stCondLst>
                                  <p:childTnLst>
                                    <p:animEffect transition="out" filter="fade">
                                      <p:cBhvr>
                                        <p:cTn id="22" dur="500"/>
                                        <p:tgtEl>
                                          <p:spTgt spid="3"/>
                                        </p:tgtEl>
                                      </p:cBhvr>
                                    </p:animEffect>
                                    <p:set>
                                      <p:cBhvr>
                                        <p:cTn id="23" dur="1" fill="hold">
                                          <p:stCondLst>
                                            <p:cond delay="499"/>
                                          </p:stCondLst>
                                        </p:cTn>
                                        <p:tgtEl>
                                          <p:spTgt spid="3"/>
                                        </p:tgtEl>
                                        <p:attrNameLst>
                                          <p:attrName>style.visibility</p:attrName>
                                        </p:attrNameLst>
                                      </p:cBhvr>
                                      <p:to>
                                        <p:strVal val="hidden"/>
                                      </p:to>
                                    </p:set>
                                  </p:childTnLst>
                                </p:cTn>
                              </p:par>
                              <p:par>
                                <p:cTn id="24" presetID="10" presetClass="exit" presetSubtype="0" fill="hold" grpId="0" nodeType="withEffect">
                                  <p:stCondLst>
                                    <p:cond delay="0"/>
                                  </p:stCondLst>
                                  <p:childTnLst>
                                    <p:animEffect transition="out" filter="fade">
                                      <p:cBhvr>
                                        <p:cTn id="25" dur="500"/>
                                        <p:tgtEl>
                                          <p:spTgt spid="14"/>
                                        </p:tgtEl>
                                      </p:cBhvr>
                                    </p:animEffect>
                                    <p:set>
                                      <p:cBhvr>
                                        <p:cTn id="26" dur="1" fill="hold">
                                          <p:stCondLst>
                                            <p:cond delay="499"/>
                                          </p:stCondLst>
                                        </p:cTn>
                                        <p:tgtEl>
                                          <p:spTgt spid="14"/>
                                        </p:tgtEl>
                                        <p:attrNameLst>
                                          <p:attrName>style.visibility</p:attrName>
                                        </p:attrNameLst>
                                      </p:cBhvr>
                                      <p:to>
                                        <p:strVal val="hidden"/>
                                      </p:to>
                                    </p:set>
                                  </p:childTnLst>
                                </p:cTn>
                              </p:par>
                              <p:par>
                                <p:cTn id="27" presetID="10" presetClass="exit" presetSubtype="0" fill="hold" grpId="0" nodeType="withEffect">
                                  <p:stCondLst>
                                    <p:cond delay="0"/>
                                  </p:stCondLst>
                                  <p:childTnLst>
                                    <p:animEffect transition="out" filter="fade">
                                      <p:cBhvr>
                                        <p:cTn id="28" dur="500"/>
                                        <p:tgtEl>
                                          <p:spTgt spid="15"/>
                                        </p:tgtEl>
                                      </p:cBhvr>
                                    </p:animEffect>
                                    <p:set>
                                      <p:cBhvr>
                                        <p:cTn id="29" dur="1" fill="hold">
                                          <p:stCondLst>
                                            <p:cond delay="499"/>
                                          </p:stCondLst>
                                        </p:cTn>
                                        <p:tgtEl>
                                          <p:spTgt spid="15"/>
                                        </p:tgtEl>
                                        <p:attrNameLst>
                                          <p:attrName>style.visibility</p:attrName>
                                        </p:attrNameLst>
                                      </p:cBhvr>
                                      <p:to>
                                        <p:strVal val="hidden"/>
                                      </p:to>
                                    </p:set>
                                  </p:childTnLst>
                                </p:cTn>
                              </p:par>
                              <p:par>
                                <p:cTn id="30" presetID="10" presetClass="exit" presetSubtype="0" fill="hold" grpId="0" nodeType="withEffect">
                                  <p:stCondLst>
                                    <p:cond delay="0"/>
                                  </p:stCondLst>
                                  <p:childTnLst>
                                    <p:animEffect transition="out" filter="fade">
                                      <p:cBhvr>
                                        <p:cTn id="31" dur="500"/>
                                        <p:tgtEl>
                                          <p:spTgt spid="16"/>
                                        </p:tgtEl>
                                      </p:cBhvr>
                                    </p:animEffect>
                                    <p:set>
                                      <p:cBhvr>
                                        <p:cTn id="32"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7" grpId="0" animBg="1"/>
      <p:bldP spid="30" grpId="0" animBg="1"/>
      <p:bldP spid="31" grpId="0" animBg="1"/>
      <p:bldP spid="3" grpId="0" animBg="1"/>
      <p:bldP spid="14" grpId="0" animBg="1"/>
      <p:bldP spid="15" grpId="0" animBg="1"/>
      <p:bldP spid="1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513" y="777094"/>
            <a:ext cx="5667421" cy="4451772"/>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37765" y="1588123"/>
            <a:ext cx="3225238" cy="3156666"/>
          </a:xfrm>
          <a:prstGeom prst="rect">
            <a:avLst/>
          </a:prstGeom>
        </p:spPr>
      </p:pic>
      <p:sp>
        <p:nvSpPr>
          <p:cNvPr id="24" name="AutoShape 8"/>
          <p:cNvSpPr>
            <a:spLocks noChangeArrowheads="1"/>
          </p:cNvSpPr>
          <p:nvPr/>
        </p:nvSpPr>
        <p:spPr bwMode="auto">
          <a:xfrm>
            <a:off x="168304" y="777094"/>
            <a:ext cx="5771320" cy="508879"/>
          </a:xfrm>
          <a:prstGeom prst="roundRect">
            <a:avLst>
              <a:gd name="adj" fmla="val 560"/>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32" name="Text Box 5"/>
          <p:cNvSpPr txBox="1">
            <a:spLocks noChangeArrowheads="1"/>
          </p:cNvSpPr>
          <p:nvPr/>
        </p:nvSpPr>
        <p:spPr bwMode="auto">
          <a:xfrm>
            <a:off x="6416703" y="1296049"/>
            <a:ext cx="2393341" cy="25091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720" tIns="40680" rIns="81720" bIns="4068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2" charset="0"/>
                <a:ea typeface="msmincho" charset="0"/>
                <a:cs typeface="msmincho"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2" charset="0"/>
                <a:ea typeface="msmincho" charset="0"/>
                <a:cs typeface="msmincho"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2" charset="0"/>
                <a:ea typeface="msmincho" charset="0"/>
                <a:cs typeface="msmincho"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2" charset="0"/>
                <a:ea typeface="msmincho" charset="0"/>
                <a:cs typeface="msmincho"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2" charset="0"/>
                <a:ea typeface="msmincho" charset="0"/>
                <a:cs typeface="msmincho" charset="0"/>
              </a:defRPr>
            </a:lvl5pPr>
            <a:lvl6pPr marL="2514600" indent="-228600" defTabSz="457200" fontAlgn="base">
              <a:lnSpc>
                <a:spcPct val="150000"/>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2" charset="0"/>
                <a:ea typeface="msmincho" charset="0"/>
                <a:cs typeface="msmincho" charset="0"/>
              </a:defRPr>
            </a:lvl6pPr>
            <a:lvl7pPr marL="2971800" indent="-228600" defTabSz="457200" fontAlgn="base">
              <a:lnSpc>
                <a:spcPct val="150000"/>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2" charset="0"/>
                <a:ea typeface="msmincho" charset="0"/>
                <a:cs typeface="msmincho" charset="0"/>
              </a:defRPr>
            </a:lvl7pPr>
            <a:lvl8pPr marL="3429000" indent="-228600" defTabSz="457200" fontAlgn="base">
              <a:lnSpc>
                <a:spcPct val="150000"/>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2" charset="0"/>
                <a:ea typeface="msmincho" charset="0"/>
                <a:cs typeface="msmincho" charset="0"/>
              </a:defRPr>
            </a:lvl8pPr>
            <a:lvl9pPr marL="3886200" indent="-228600" defTabSz="457200" fontAlgn="base">
              <a:lnSpc>
                <a:spcPct val="150000"/>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2" charset="0"/>
                <a:ea typeface="msmincho" charset="0"/>
                <a:cs typeface="msmincho" charset="0"/>
              </a:defRPr>
            </a:lvl9pPr>
          </a:lstStyle>
          <a:p>
            <a:pPr algn="ctr" hangingPunct="0">
              <a:lnSpc>
                <a:spcPct val="93000"/>
              </a:lnSpc>
            </a:pPr>
            <a:r>
              <a:rPr lang="en-US" altLang="en-US" b="1" dirty="0" smtClean="0">
                <a:solidFill>
                  <a:schemeClr val="tx1"/>
                </a:solidFill>
                <a:latin typeface="Arial" charset="0"/>
              </a:rPr>
              <a:t>GFDL CM2.1 simulation</a:t>
            </a:r>
            <a:endParaRPr lang="en-GB" altLang="en-US" b="1" dirty="0">
              <a:solidFill>
                <a:srgbClr val="FF0000"/>
              </a:solidFill>
              <a:latin typeface="Arial" charset="0"/>
            </a:endParaRPr>
          </a:p>
        </p:txBody>
      </p:sp>
      <p:sp>
        <p:nvSpPr>
          <p:cNvPr id="17" name="Text Box 5"/>
          <p:cNvSpPr txBox="1">
            <a:spLocks noChangeArrowheads="1"/>
          </p:cNvSpPr>
          <p:nvPr/>
        </p:nvSpPr>
        <p:spPr bwMode="auto">
          <a:xfrm>
            <a:off x="4408546" y="5243073"/>
            <a:ext cx="1064395" cy="14311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2" charset="0"/>
                <a:ea typeface="msmincho" charset="0"/>
                <a:cs typeface="msmincho"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2" charset="0"/>
                <a:ea typeface="msmincho" charset="0"/>
                <a:cs typeface="msmincho"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2" charset="0"/>
                <a:ea typeface="msmincho" charset="0"/>
                <a:cs typeface="msmincho"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2" charset="0"/>
                <a:ea typeface="msmincho" charset="0"/>
                <a:cs typeface="msmincho"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2" charset="0"/>
                <a:ea typeface="msmincho" charset="0"/>
                <a:cs typeface="msmincho" charset="0"/>
              </a:defRPr>
            </a:lvl5pPr>
            <a:lvl6pPr marL="2514600" indent="-228600" defTabSz="457200" fontAlgn="base">
              <a:lnSpc>
                <a:spcPct val="150000"/>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2" charset="0"/>
                <a:ea typeface="msmincho" charset="0"/>
                <a:cs typeface="msmincho" charset="0"/>
              </a:defRPr>
            </a:lvl6pPr>
            <a:lvl7pPr marL="2971800" indent="-228600" defTabSz="457200" fontAlgn="base">
              <a:lnSpc>
                <a:spcPct val="150000"/>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2" charset="0"/>
                <a:ea typeface="msmincho" charset="0"/>
                <a:cs typeface="msmincho" charset="0"/>
              </a:defRPr>
            </a:lvl7pPr>
            <a:lvl8pPr marL="3429000" indent="-228600" defTabSz="457200" fontAlgn="base">
              <a:lnSpc>
                <a:spcPct val="150000"/>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2" charset="0"/>
                <a:ea typeface="msmincho" charset="0"/>
                <a:cs typeface="msmincho" charset="0"/>
              </a:defRPr>
            </a:lvl8pPr>
            <a:lvl9pPr marL="3886200" indent="-228600" defTabSz="457200" fontAlgn="base">
              <a:lnSpc>
                <a:spcPct val="150000"/>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2" charset="0"/>
                <a:ea typeface="msmincho" charset="0"/>
                <a:cs typeface="msmincho" charset="0"/>
              </a:defRPr>
            </a:lvl9pPr>
          </a:lstStyle>
          <a:p>
            <a:pPr algn="ctr" hangingPunct="0">
              <a:lnSpc>
                <a:spcPct val="93000"/>
              </a:lnSpc>
            </a:pPr>
            <a:r>
              <a:rPr lang="en-US" altLang="en-US" sz="1000" dirty="0" smtClean="0">
                <a:solidFill>
                  <a:srgbClr val="808080"/>
                </a:solidFill>
                <a:latin typeface="Arial" charset="0"/>
              </a:rPr>
              <a:t>NOAA ERSST.v3b</a:t>
            </a:r>
            <a:endParaRPr lang="en-GB" altLang="en-US" sz="1000" i="1" dirty="0">
              <a:solidFill>
                <a:srgbClr val="808080"/>
              </a:solidFill>
              <a:latin typeface="Arial" charset="0"/>
            </a:endParaRPr>
          </a:p>
        </p:txBody>
      </p:sp>
      <p:sp>
        <p:nvSpPr>
          <p:cNvPr id="18" name="Text Box 5"/>
          <p:cNvSpPr txBox="1">
            <a:spLocks noChangeArrowheads="1"/>
          </p:cNvSpPr>
          <p:nvPr/>
        </p:nvSpPr>
        <p:spPr bwMode="auto">
          <a:xfrm>
            <a:off x="1025635" y="4848537"/>
            <a:ext cx="1320004" cy="1109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no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2" charset="0"/>
                <a:ea typeface="msmincho" charset="0"/>
                <a:cs typeface="msmincho"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2" charset="0"/>
                <a:ea typeface="msmincho" charset="0"/>
                <a:cs typeface="msmincho"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2" charset="0"/>
                <a:ea typeface="msmincho" charset="0"/>
                <a:cs typeface="msmincho"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2" charset="0"/>
                <a:ea typeface="msmincho" charset="0"/>
                <a:cs typeface="msmincho"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2" charset="0"/>
                <a:ea typeface="msmincho" charset="0"/>
                <a:cs typeface="msmincho" charset="0"/>
              </a:defRPr>
            </a:lvl5pPr>
            <a:lvl6pPr marL="2514600" indent="-228600" defTabSz="457200" fontAlgn="base">
              <a:lnSpc>
                <a:spcPct val="150000"/>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2" charset="0"/>
                <a:ea typeface="msmincho" charset="0"/>
                <a:cs typeface="msmincho" charset="0"/>
              </a:defRPr>
            </a:lvl6pPr>
            <a:lvl7pPr marL="2971800" indent="-228600" defTabSz="457200" fontAlgn="base">
              <a:lnSpc>
                <a:spcPct val="150000"/>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2" charset="0"/>
                <a:ea typeface="msmincho" charset="0"/>
                <a:cs typeface="msmincho" charset="0"/>
              </a:defRPr>
            </a:lvl7pPr>
            <a:lvl8pPr marL="3429000" indent="-228600" defTabSz="457200" fontAlgn="base">
              <a:lnSpc>
                <a:spcPct val="150000"/>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2" charset="0"/>
                <a:ea typeface="msmincho" charset="0"/>
                <a:cs typeface="msmincho" charset="0"/>
              </a:defRPr>
            </a:lvl8pPr>
            <a:lvl9pPr marL="3886200" indent="-228600" defTabSz="457200" fontAlgn="base">
              <a:lnSpc>
                <a:spcPct val="150000"/>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2" charset="0"/>
                <a:ea typeface="msmincho" charset="0"/>
                <a:cs typeface="msmincho" charset="0"/>
              </a:defRPr>
            </a:lvl9pPr>
          </a:lstStyle>
          <a:p>
            <a:pPr algn="ctr" hangingPunct="0">
              <a:lnSpc>
                <a:spcPct val="93000"/>
              </a:lnSpc>
            </a:pPr>
            <a:r>
              <a:rPr lang="en-US" altLang="en-US" sz="800" b="1" dirty="0" smtClean="0">
                <a:solidFill>
                  <a:srgbClr val="808080"/>
                </a:solidFill>
                <a:latin typeface="Arial" charset="0"/>
              </a:rPr>
              <a:t>1900-1945</a:t>
            </a:r>
            <a:r>
              <a:rPr lang="en-US" altLang="en-US" sz="800" b="1" dirty="0" smtClean="0">
                <a:solidFill>
                  <a:schemeClr val="tx1"/>
                </a:solidFill>
                <a:latin typeface="Arial" charset="0"/>
              </a:rPr>
              <a:t>    1945-2013</a:t>
            </a:r>
            <a:endParaRPr lang="en-GB" altLang="en-US" sz="800" b="1" i="1" dirty="0">
              <a:solidFill>
                <a:schemeClr val="tx1"/>
              </a:solidFill>
              <a:latin typeface="Arial" charset="0"/>
            </a:endParaRPr>
          </a:p>
        </p:txBody>
      </p:sp>
      <p:sp>
        <p:nvSpPr>
          <p:cNvPr id="22" name="Text Box 5"/>
          <p:cNvSpPr txBox="1">
            <a:spLocks noChangeArrowheads="1"/>
          </p:cNvSpPr>
          <p:nvPr/>
        </p:nvSpPr>
        <p:spPr bwMode="auto">
          <a:xfrm>
            <a:off x="621444" y="1860172"/>
            <a:ext cx="229346" cy="10961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no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2" charset="0"/>
                <a:ea typeface="msmincho" charset="0"/>
                <a:cs typeface="msmincho"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2" charset="0"/>
                <a:ea typeface="msmincho" charset="0"/>
                <a:cs typeface="msmincho"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2" charset="0"/>
                <a:ea typeface="msmincho" charset="0"/>
                <a:cs typeface="msmincho"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2" charset="0"/>
                <a:ea typeface="msmincho" charset="0"/>
                <a:cs typeface="msmincho"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2" charset="0"/>
                <a:ea typeface="msmincho" charset="0"/>
                <a:cs typeface="msmincho" charset="0"/>
              </a:defRPr>
            </a:lvl5pPr>
            <a:lvl6pPr marL="2514600" indent="-228600" defTabSz="457200" fontAlgn="base">
              <a:lnSpc>
                <a:spcPct val="150000"/>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2" charset="0"/>
                <a:ea typeface="msmincho" charset="0"/>
                <a:cs typeface="msmincho" charset="0"/>
              </a:defRPr>
            </a:lvl6pPr>
            <a:lvl7pPr marL="2971800" indent="-228600" defTabSz="457200" fontAlgn="base">
              <a:lnSpc>
                <a:spcPct val="150000"/>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2" charset="0"/>
                <a:ea typeface="msmincho" charset="0"/>
                <a:cs typeface="msmincho" charset="0"/>
              </a:defRPr>
            </a:lvl7pPr>
            <a:lvl8pPr marL="3429000" indent="-228600" defTabSz="457200" fontAlgn="base">
              <a:lnSpc>
                <a:spcPct val="150000"/>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2" charset="0"/>
                <a:ea typeface="msmincho" charset="0"/>
                <a:cs typeface="msmincho" charset="0"/>
              </a:defRPr>
            </a:lvl8pPr>
            <a:lvl9pPr marL="3886200" indent="-228600" defTabSz="457200" fontAlgn="base">
              <a:lnSpc>
                <a:spcPct val="150000"/>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2" charset="0"/>
                <a:ea typeface="msmincho" charset="0"/>
                <a:cs typeface="msmincho" charset="0"/>
              </a:defRPr>
            </a:lvl9pPr>
          </a:lstStyle>
          <a:p>
            <a:pPr hangingPunct="0">
              <a:lnSpc>
                <a:spcPct val="93000"/>
              </a:lnSpc>
            </a:pPr>
            <a:r>
              <a:rPr lang="en-US" altLang="en-US" sz="800" b="1" dirty="0" smtClean="0">
                <a:solidFill>
                  <a:srgbClr val="00B050"/>
                </a:solidFill>
                <a:latin typeface="Arial" charset="0"/>
              </a:rPr>
              <a:t>NDJ</a:t>
            </a:r>
            <a:endParaRPr lang="en-GB" altLang="en-US" sz="800" b="1" i="1" dirty="0">
              <a:solidFill>
                <a:srgbClr val="00B050"/>
              </a:solidFill>
              <a:latin typeface="Arial" charset="0"/>
            </a:endParaRPr>
          </a:p>
        </p:txBody>
      </p:sp>
      <p:sp>
        <p:nvSpPr>
          <p:cNvPr id="16" name="Title 3"/>
          <p:cNvSpPr txBox="1">
            <a:spLocks/>
          </p:cNvSpPr>
          <p:nvPr/>
        </p:nvSpPr>
        <p:spPr>
          <a:xfrm>
            <a:off x="0" y="1"/>
            <a:ext cx="9144000" cy="686225"/>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800" b="1" kern="1200" baseline="0">
                <a:solidFill>
                  <a:schemeClr val="bg1"/>
                </a:solidFill>
                <a:effectLst>
                  <a:outerShdw blurRad="50800" dist="38100" dir="5400000" algn="t" rotWithShape="0">
                    <a:prstClr val="black">
                      <a:alpha val="40000"/>
                    </a:prstClr>
                  </a:outerShdw>
                </a:effectLst>
                <a:latin typeface="+mj-lt"/>
                <a:ea typeface="+mj-ea"/>
                <a:cs typeface="+mj-cs"/>
              </a:defRPr>
            </a:lvl1pPr>
          </a:lstStyle>
          <a:p>
            <a:pPr algn="ctr">
              <a:buClrTx/>
              <a:buFontTx/>
            </a:pPr>
            <a:r>
              <a:rPr lang="en-US" sz="3200" dirty="0" smtClean="0">
                <a:effectLst/>
              </a:rPr>
              <a:t>ENSO diversity in observations &amp; models</a:t>
            </a:r>
            <a:endParaRPr lang="en-US" sz="3200" dirty="0">
              <a:effectLst/>
            </a:endParaRPr>
          </a:p>
        </p:txBody>
      </p:sp>
      <p:sp>
        <p:nvSpPr>
          <p:cNvPr id="12" name="Rectangle 11"/>
          <p:cNvSpPr>
            <a:spLocks noChangeArrowheads="1"/>
          </p:cNvSpPr>
          <p:nvPr/>
        </p:nvSpPr>
        <p:spPr bwMode="auto">
          <a:xfrm>
            <a:off x="80255" y="5609694"/>
            <a:ext cx="8983490" cy="22117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81720" tIns="40680" rIns="81720" bIns="40680">
            <a:no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Lst>
              <a:defRPr>
                <a:solidFill>
                  <a:srgbClr val="000000"/>
                </a:solidFill>
                <a:latin typeface="Arial" charset="0"/>
                <a:ea typeface="msmincho" charset="0"/>
                <a:cs typeface="msmincho"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Lst>
              <a:defRPr>
                <a:solidFill>
                  <a:srgbClr val="000000"/>
                </a:solidFill>
                <a:latin typeface="Arial" charset="0"/>
                <a:ea typeface="msmincho" charset="0"/>
                <a:cs typeface="msmincho"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Lst>
              <a:defRPr>
                <a:solidFill>
                  <a:srgbClr val="000000"/>
                </a:solidFill>
                <a:latin typeface="Arial" charset="0"/>
                <a:ea typeface="msmincho" charset="0"/>
                <a:cs typeface="msmincho"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Lst>
              <a:defRPr>
                <a:solidFill>
                  <a:srgbClr val="000000"/>
                </a:solidFill>
                <a:latin typeface="Arial" charset="0"/>
                <a:ea typeface="msmincho" charset="0"/>
                <a:cs typeface="msmincho"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Lst>
              <a:defRPr>
                <a:solidFill>
                  <a:srgbClr val="000000"/>
                </a:solidFill>
                <a:latin typeface="Arial" charset="0"/>
                <a:ea typeface="msmincho" charset="0"/>
                <a:cs typeface="msmincho" charset="0"/>
              </a:defRPr>
            </a:lvl5pPr>
            <a:lvl6pPr marL="25146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Lst>
              <a:defRPr>
                <a:solidFill>
                  <a:srgbClr val="000000"/>
                </a:solidFill>
                <a:latin typeface="Arial" charset="0"/>
                <a:ea typeface="msmincho" charset="0"/>
                <a:cs typeface="msmincho" charset="0"/>
              </a:defRPr>
            </a:lvl6pPr>
            <a:lvl7pPr marL="29718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Lst>
              <a:defRPr>
                <a:solidFill>
                  <a:srgbClr val="000000"/>
                </a:solidFill>
                <a:latin typeface="Arial" charset="0"/>
                <a:ea typeface="msmincho" charset="0"/>
                <a:cs typeface="msmincho" charset="0"/>
              </a:defRPr>
            </a:lvl7pPr>
            <a:lvl8pPr marL="34290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Lst>
              <a:defRPr>
                <a:solidFill>
                  <a:srgbClr val="000000"/>
                </a:solidFill>
                <a:latin typeface="Arial" charset="0"/>
                <a:ea typeface="msmincho" charset="0"/>
                <a:cs typeface="msmincho" charset="0"/>
              </a:defRPr>
            </a:lvl8pPr>
            <a:lvl9pPr marL="38862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Lst>
              <a:defRPr>
                <a:solidFill>
                  <a:srgbClr val="000000"/>
                </a:solidFill>
                <a:latin typeface="Arial" charset="0"/>
                <a:ea typeface="msmincho" charset="0"/>
                <a:cs typeface="msmincho" charset="0"/>
              </a:defRPr>
            </a:lvl9pPr>
          </a:lstStyle>
          <a:p>
            <a:pPr algn="ctr">
              <a:lnSpc>
                <a:spcPct val="93000"/>
              </a:lnSpc>
            </a:pPr>
            <a:r>
              <a:rPr lang="en-US" altLang="en-US" b="1" dirty="0">
                <a:solidFill>
                  <a:schemeClr val="tx1"/>
                </a:solidFill>
              </a:rPr>
              <a:t>U.S. CLIVAR Working Group on ENSO Diversity</a:t>
            </a:r>
            <a:r>
              <a:rPr lang="en-US" altLang="en-US" dirty="0">
                <a:solidFill>
                  <a:srgbClr val="808080"/>
                </a:solidFill>
              </a:rPr>
              <a:t>: </a:t>
            </a:r>
            <a:r>
              <a:rPr lang="en-US" altLang="en-US" i="1" dirty="0" err="1">
                <a:solidFill>
                  <a:srgbClr val="808080"/>
                </a:solidFill>
              </a:rPr>
              <a:t>Capotondi</a:t>
            </a:r>
            <a:r>
              <a:rPr lang="en-US" altLang="en-US" i="1" dirty="0">
                <a:solidFill>
                  <a:srgbClr val="808080"/>
                </a:solidFill>
              </a:rPr>
              <a:t>, Wittenberg, et al. (BAMS 2015; AGU 2020</a:t>
            </a:r>
            <a:r>
              <a:rPr lang="en-US" altLang="en-US" i="1" dirty="0" smtClean="0">
                <a:solidFill>
                  <a:srgbClr val="808080"/>
                </a:solidFill>
              </a:rPr>
              <a:t>)</a:t>
            </a:r>
            <a:endParaRPr lang="en-US" altLang="en-US" sz="1100" i="1" dirty="0">
              <a:solidFill>
                <a:srgbClr val="808080"/>
              </a:solidFill>
            </a:endParaRPr>
          </a:p>
        </p:txBody>
      </p:sp>
      <p:sp>
        <p:nvSpPr>
          <p:cNvPr id="11" name="Rectangle 3"/>
          <p:cNvSpPr>
            <a:spLocks noChangeArrowheads="1"/>
          </p:cNvSpPr>
          <p:nvPr/>
        </p:nvSpPr>
        <p:spPr bwMode="auto">
          <a:xfrm>
            <a:off x="279182" y="777094"/>
            <a:ext cx="8585637" cy="31112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81720" tIns="40680" rIns="81720" bIns="4068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5pPr>
            <a:lvl6pPr marL="25146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6pPr>
            <a:lvl7pPr marL="29718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7pPr>
            <a:lvl8pPr marL="34290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8pPr>
            <a:lvl9pPr marL="38862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9pPr>
          </a:lstStyle>
          <a:p>
            <a:pPr algn="ctr">
              <a:lnSpc>
                <a:spcPct val="93000"/>
              </a:lnSpc>
            </a:pPr>
            <a:r>
              <a:rPr lang="en-US" altLang="en-US" sz="1600" dirty="0" smtClean="0"/>
              <a:t>ENSO flavors have different dynamics &amp; impacts</a:t>
            </a:r>
            <a:endParaRPr lang="en-US" altLang="en-US" sz="1600" dirty="0"/>
          </a:p>
        </p:txBody>
      </p:sp>
      <p:sp>
        <p:nvSpPr>
          <p:cNvPr id="13" name="Rectangle 3"/>
          <p:cNvSpPr>
            <a:spLocks noChangeArrowheads="1"/>
          </p:cNvSpPr>
          <p:nvPr/>
        </p:nvSpPr>
        <p:spPr bwMode="auto">
          <a:xfrm rot="20612027">
            <a:off x="1316184" y="1922734"/>
            <a:ext cx="753338" cy="22527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1720" tIns="40680" rIns="81720" bIns="4068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5pPr>
            <a:lvl6pPr marL="25146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6pPr>
            <a:lvl7pPr marL="29718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7pPr>
            <a:lvl8pPr marL="34290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8pPr>
            <a:lvl9pPr marL="38862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9pPr>
          </a:lstStyle>
          <a:p>
            <a:pPr algn="ctr">
              <a:lnSpc>
                <a:spcPct val="93000"/>
              </a:lnSpc>
            </a:pPr>
            <a:r>
              <a:rPr lang="en-US" altLang="en-US" sz="1000" dirty="0">
                <a:solidFill>
                  <a:srgbClr val="009400"/>
                </a:solidFill>
              </a:rPr>
              <a:t>c</a:t>
            </a:r>
            <a:r>
              <a:rPr lang="en-US" altLang="en-US" sz="1000" dirty="0" smtClean="0">
                <a:solidFill>
                  <a:srgbClr val="009400"/>
                </a:solidFill>
              </a:rPr>
              <a:t>ontinuum</a:t>
            </a:r>
            <a:endParaRPr lang="en-US" altLang="en-US" sz="1000" dirty="0">
              <a:solidFill>
                <a:srgbClr val="009400"/>
              </a:solidFill>
            </a:endParaRPr>
          </a:p>
        </p:txBody>
      </p:sp>
      <p:sp>
        <p:nvSpPr>
          <p:cNvPr id="14" name="Rectangle 3"/>
          <p:cNvSpPr>
            <a:spLocks noChangeArrowheads="1"/>
          </p:cNvSpPr>
          <p:nvPr/>
        </p:nvSpPr>
        <p:spPr bwMode="auto">
          <a:xfrm rot="18795651">
            <a:off x="6497121" y="3262209"/>
            <a:ext cx="753338" cy="22527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1720" tIns="40680" rIns="81720" bIns="4068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5pPr>
            <a:lvl6pPr marL="25146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6pPr>
            <a:lvl7pPr marL="29718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7pPr>
            <a:lvl8pPr marL="34290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8pPr>
            <a:lvl9pPr marL="38862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9pPr>
          </a:lstStyle>
          <a:p>
            <a:pPr algn="ctr">
              <a:lnSpc>
                <a:spcPct val="93000"/>
              </a:lnSpc>
            </a:pPr>
            <a:r>
              <a:rPr lang="en-US" altLang="en-US" sz="1000" dirty="0">
                <a:solidFill>
                  <a:srgbClr val="009400"/>
                </a:solidFill>
              </a:rPr>
              <a:t>c</a:t>
            </a:r>
            <a:r>
              <a:rPr lang="en-US" altLang="en-US" sz="1000" dirty="0" smtClean="0">
                <a:solidFill>
                  <a:srgbClr val="009400"/>
                </a:solidFill>
              </a:rPr>
              <a:t>ontinuum</a:t>
            </a:r>
            <a:endParaRPr lang="en-US" altLang="en-US" sz="1000" dirty="0">
              <a:solidFill>
                <a:srgbClr val="009400"/>
              </a:solidFill>
            </a:endParaRPr>
          </a:p>
        </p:txBody>
      </p:sp>
      <p:sp>
        <p:nvSpPr>
          <p:cNvPr id="19" name="Text Box 5"/>
          <p:cNvSpPr txBox="1">
            <a:spLocks noChangeArrowheads="1"/>
          </p:cNvSpPr>
          <p:nvPr/>
        </p:nvSpPr>
        <p:spPr bwMode="auto">
          <a:xfrm>
            <a:off x="6096191" y="4910145"/>
            <a:ext cx="2832434" cy="28253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1720" tIns="40680" rIns="81720" bIns="4068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2" charset="0"/>
                <a:ea typeface="msmincho" charset="0"/>
                <a:cs typeface="msmincho"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2" charset="0"/>
                <a:ea typeface="msmincho" charset="0"/>
                <a:cs typeface="msmincho"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2" charset="0"/>
                <a:ea typeface="msmincho" charset="0"/>
                <a:cs typeface="msmincho"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2" charset="0"/>
                <a:ea typeface="msmincho" charset="0"/>
                <a:cs typeface="msmincho"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2" charset="0"/>
                <a:ea typeface="msmincho" charset="0"/>
                <a:cs typeface="msmincho" charset="0"/>
              </a:defRPr>
            </a:lvl5pPr>
            <a:lvl6pPr marL="2514600" indent="-228600" defTabSz="457200" fontAlgn="base">
              <a:lnSpc>
                <a:spcPct val="150000"/>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2" charset="0"/>
                <a:ea typeface="msmincho" charset="0"/>
                <a:cs typeface="msmincho" charset="0"/>
              </a:defRPr>
            </a:lvl6pPr>
            <a:lvl7pPr marL="2971800" indent="-228600" defTabSz="457200" fontAlgn="base">
              <a:lnSpc>
                <a:spcPct val="150000"/>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2" charset="0"/>
                <a:ea typeface="msmincho" charset="0"/>
                <a:cs typeface="msmincho" charset="0"/>
              </a:defRPr>
            </a:lvl7pPr>
            <a:lvl8pPr marL="3429000" indent="-228600" defTabSz="457200" fontAlgn="base">
              <a:lnSpc>
                <a:spcPct val="150000"/>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2" charset="0"/>
                <a:ea typeface="msmincho" charset="0"/>
                <a:cs typeface="msmincho" charset="0"/>
              </a:defRPr>
            </a:lvl8pPr>
            <a:lvl9pPr marL="3886200" indent="-228600" defTabSz="457200" fontAlgn="base">
              <a:lnSpc>
                <a:spcPct val="150000"/>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itchFamily="32" charset="0"/>
                <a:ea typeface="msmincho" charset="0"/>
                <a:cs typeface="msmincho" charset="0"/>
              </a:defRPr>
            </a:lvl9pPr>
          </a:lstStyle>
          <a:p>
            <a:pPr algn="ctr" hangingPunct="0">
              <a:lnSpc>
                <a:spcPct val="93000"/>
              </a:lnSpc>
            </a:pPr>
            <a:r>
              <a:rPr lang="en-US" altLang="en-US" dirty="0" smtClean="0">
                <a:solidFill>
                  <a:srgbClr val="009400"/>
                </a:solidFill>
                <a:latin typeface="Arial" charset="0"/>
              </a:rPr>
              <a:t>CM2.1 captured this diversity well</a:t>
            </a:r>
            <a:endParaRPr lang="en-GB" altLang="en-US" dirty="0">
              <a:solidFill>
                <a:srgbClr val="009400"/>
              </a:solidFill>
              <a:latin typeface="Arial" charset="0"/>
            </a:endParaRPr>
          </a:p>
        </p:txBody>
      </p:sp>
      <p:sp>
        <p:nvSpPr>
          <p:cNvPr id="20" name="Rectangle 19"/>
          <p:cNvSpPr>
            <a:spLocks noChangeArrowheads="1"/>
          </p:cNvSpPr>
          <p:nvPr/>
        </p:nvSpPr>
        <p:spPr bwMode="auto">
          <a:xfrm>
            <a:off x="80255" y="5896809"/>
            <a:ext cx="8983490" cy="43815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81720" tIns="40680" rIns="81720" bIns="40680">
            <a:no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Lst>
              <a:defRPr>
                <a:solidFill>
                  <a:srgbClr val="000000"/>
                </a:solidFill>
                <a:latin typeface="Arial" charset="0"/>
                <a:ea typeface="msmincho" charset="0"/>
                <a:cs typeface="msmincho"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Lst>
              <a:defRPr>
                <a:solidFill>
                  <a:srgbClr val="000000"/>
                </a:solidFill>
                <a:latin typeface="Arial" charset="0"/>
                <a:ea typeface="msmincho" charset="0"/>
                <a:cs typeface="msmincho"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Lst>
              <a:defRPr>
                <a:solidFill>
                  <a:srgbClr val="000000"/>
                </a:solidFill>
                <a:latin typeface="Arial" charset="0"/>
                <a:ea typeface="msmincho" charset="0"/>
                <a:cs typeface="msmincho"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Lst>
              <a:defRPr>
                <a:solidFill>
                  <a:srgbClr val="000000"/>
                </a:solidFill>
                <a:latin typeface="Arial" charset="0"/>
                <a:ea typeface="msmincho" charset="0"/>
                <a:cs typeface="msmincho"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Lst>
              <a:defRPr>
                <a:solidFill>
                  <a:srgbClr val="000000"/>
                </a:solidFill>
                <a:latin typeface="Arial" charset="0"/>
                <a:ea typeface="msmincho" charset="0"/>
                <a:cs typeface="msmincho" charset="0"/>
              </a:defRPr>
            </a:lvl5pPr>
            <a:lvl6pPr marL="25146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Lst>
              <a:defRPr>
                <a:solidFill>
                  <a:srgbClr val="000000"/>
                </a:solidFill>
                <a:latin typeface="Arial" charset="0"/>
                <a:ea typeface="msmincho" charset="0"/>
                <a:cs typeface="msmincho" charset="0"/>
              </a:defRPr>
            </a:lvl6pPr>
            <a:lvl7pPr marL="29718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Lst>
              <a:defRPr>
                <a:solidFill>
                  <a:srgbClr val="000000"/>
                </a:solidFill>
                <a:latin typeface="Arial" charset="0"/>
                <a:ea typeface="msmincho" charset="0"/>
                <a:cs typeface="msmincho" charset="0"/>
              </a:defRPr>
            </a:lvl7pPr>
            <a:lvl8pPr marL="34290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Lst>
              <a:defRPr>
                <a:solidFill>
                  <a:srgbClr val="000000"/>
                </a:solidFill>
                <a:latin typeface="Arial" charset="0"/>
                <a:ea typeface="msmincho" charset="0"/>
                <a:cs typeface="msmincho" charset="0"/>
              </a:defRPr>
            </a:lvl8pPr>
            <a:lvl9pPr marL="38862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Lst>
              <a:defRPr>
                <a:solidFill>
                  <a:srgbClr val="000000"/>
                </a:solidFill>
                <a:latin typeface="Arial" charset="0"/>
                <a:ea typeface="msmincho" charset="0"/>
                <a:cs typeface="msmincho" charset="0"/>
              </a:defRPr>
            </a:lvl9pPr>
          </a:lstStyle>
          <a:p>
            <a:pPr algn="ctr">
              <a:lnSpc>
                <a:spcPct val="93000"/>
              </a:lnSpc>
            </a:pPr>
            <a:r>
              <a:rPr lang="en-US" altLang="en-US" sz="1200" dirty="0" smtClean="0">
                <a:solidFill>
                  <a:schemeClr val="tx1"/>
                </a:solidFill>
              </a:rPr>
              <a:t>Sources</a:t>
            </a:r>
            <a:r>
              <a:rPr lang="en-US" altLang="en-US" sz="1200" dirty="0">
                <a:solidFill>
                  <a:schemeClr val="tx1"/>
                </a:solidFill>
              </a:rPr>
              <a:t>, impacts</a:t>
            </a:r>
            <a:r>
              <a:rPr lang="en-US" altLang="en-US" sz="1200" dirty="0" smtClean="0">
                <a:solidFill>
                  <a:schemeClr val="tx1"/>
                </a:solidFill>
              </a:rPr>
              <a:t>, predictability:</a:t>
            </a:r>
            <a:r>
              <a:rPr lang="en-US" altLang="en-US" sz="1000" dirty="0" smtClean="0">
                <a:solidFill>
                  <a:srgbClr val="808080"/>
                </a:solidFill>
              </a:rPr>
              <a:t> Wittenberg et al. (JC 2014); </a:t>
            </a:r>
            <a:r>
              <a:rPr lang="en-US" altLang="en-US" sz="1000" i="1" dirty="0" smtClean="0">
                <a:solidFill>
                  <a:srgbClr val="808080"/>
                </a:solidFill>
              </a:rPr>
              <a:t>Graham </a:t>
            </a:r>
            <a:r>
              <a:rPr lang="en-US" altLang="en-US" sz="1000" i="1" dirty="0">
                <a:solidFill>
                  <a:srgbClr val="808080"/>
                </a:solidFill>
              </a:rPr>
              <a:t>et al. (CD 2017); Chen et al. (JC 2017); Atwood et al. (CD 2017</a:t>
            </a:r>
            <a:r>
              <a:rPr lang="en-US" altLang="en-US" sz="1000" i="1" dirty="0" smtClean="0">
                <a:solidFill>
                  <a:srgbClr val="808080"/>
                </a:solidFill>
              </a:rPr>
              <a:t>);</a:t>
            </a:r>
          </a:p>
          <a:p>
            <a:pPr algn="ctr">
              <a:lnSpc>
                <a:spcPct val="93000"/>
              </a:lnSpc>
            </a:pPr>
            <a:r>
              <a:rPr lang="en-US" altLang="en-US" sz="1000" i="1" dirty="0" err="1" smtClean="0">
                <a:solidFill>
                  <a:srgbClr val="808080"/>
                </a:solidFill>
              </a:rPr>
              <a:t>L’Heureux</a:t>
            </a:r>
            <a:r>
              <a:rPr lang="en-US" altLang="en-US" sz="1000" i="1" dirty="0" smtClean="0">
                <a:solidFill>
                  <a:srgbClr val="808080"/>
                </a:solidFill>
              </a:rPr>
              <a:t> </a:t>
            </a:r>
            <a:r>
              <a:rPr lang="en-US" altLang="en-US" sz="1000" i="1" dirty="0">
                <a:solidFill>
                  <a:srgbClr val="808080"/>
                </a:solidFill>
              </a:rPr>
              <a:t>et al. (BAMS 2017); </a:t>
            </a:r>
            <a:r>
              <a:rPr lang="en-US" altLang="en-US" sz="1000" i="1" dirty="0" smtClean="0">
                <a:solidFill>
                  <a:srgbClr val="808080"/>
                </a:solidFill>
              </a:rPr>
              <a:t>Yang et al. (CD 2018); </a:t>
            </a:r>
            <a:r>
              <a:rPr lang="en-US" altLang="en-US" sz="1000" i="1" dirty="0" err="1" smtClean="0">
                <a:solidFill>
                  <a:srgbClr val="808080"/>
                </a:solidFill>
              </a:rPr>
              <a:t>Timmermann</a:t>
            </a:r>
            <a:r>
              <a:rPr lang="en-US" altLang="en-US" sz="1000" i="1" dirty="0" smtClean="0">
                <a:solidFill>
                  <a:srgbClr val="808080"/>
                </a:solidFill>
              </a:rPr>
              <a:t> </a:t>
            </a:r>
            <a:r>
              <a:rPr lang="en-US" altLang="en-US" sz="1000" i="1" dirty="0">
                <a:solidFill>
                  <a:srgbClr val="808080"/>
                </a:solidFill>
              </a:rPr>
              <a:t>et al. (Nature 2018</a:t>
            </a:r>
            <a:r>
              <a:rPr lang="en-US" altLang="en-US" sz="1000" i="1" dirty="0" smtClean="0">
                <a:solidFill>
                  <a:srgbClr val="808080"/>
                </a:solidFill>
              </a:rPr>
              <a:t>); Johnson et al. (GRL 2019); </a:t>
            </a:r>
            <a:r>
              <a:rPr lang="en-US" altLang="en-US" sz="1000" i="1" dirty="0" err="1" smtClean="0">
                <a:solidFill>
                  <a:srgbClr val="808080"/>
                </a:solidFill>
              </a:rPr>
              <a:t>Santidrian</a:t>
            </a:r>
            <a:r>
              <a:rPr lang="en-US" altLang="en-US" sz="1000" i="1" dirty="0" smtClean="0">
                <a:solidFill>
                  <a:srgbClr val="808080"/>
                </a:solidFill>
              </a:rPr>
              <a:t> et al. (CC </a:t>
            </a:r>
            <a:r>
              <a:rPr lang="en-US" altLang="en-US" sz="1000" i="1" dirty="0" err="1" smtClean="0">
                <a:solidFill>
                  <a:srgbClr val="808080"/>
                </a:solidFill>
              </a:rPr>
              <a:t>subm</a:t>
            </a:r>
            <a:r>
              <a:rPr lang="en-US" altLang="en-US" sz="1000" i="1" dirty="0" smtClean="0">
                <a:solidFill>
                  <a:srgbClr val="808080"/>
                </a:solidFill>
              </a:rPr>
              <a:t>)</a:t>
            </a:r>
            <a:endParaRPr lang="en-US" altLang="en-US" sz="1000" i="1" dirty="0">
              <a:solidFill>
                <a:srgbClr val="808080"/>
              </a:solidFill>
            </a:endParaRPr>
          </a:p>
        </p:txBody>
      </p:sp>
    </p:spTree>
    <p:extLst>
      <p:ext uri="{BB962C8B-B14F-4D97-AF65-F5344CB8AC3E}">
        <p14:creationId xmlns:p14="http://schemas.microsoft.com/office/powerpoint/2010/main" val="25457134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9" grpId="0"/>
      <p:bldP spid="2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1"/>
            <a:ext cx="9144000" cy="686225"/>
          </a:xfrm>
        </p:spPr>
        <p:txBody>
          <a:bodyPr>
            <a:normAutofit/>
          </a:bodyPr>
          <a:lstStyle/>
          <a:p>
            <a:r>
              <a:rPr lang="en-US" sz="3200" dirty="0"/>
              <a:t>Improved seasonal synchronization of ENSO</a:t>
            </a:r>
          </a:p>
        </p:txBody>
      </p:sp>
      <p:sp>
        <p:nvSpPr>
          <p:cNvPr id="3" name="Rectangle 2"/>
          <p:cNvSpPr>
            <a:spLocks noChangeArrowheads="1"/>
          </p:cNvSpPr>
          <p:nvPr/>
        </p:nvSpPr>
        <p:spPr bwMode="auto">
          <a:xfrm>
            <a:off x="5221903" y="2849485"/>
            <a:ext cx="3578995" cy="99804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720" tIns="40680" rIns="81720" bIns="4068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5pPr>
            <a:lvl6pPr marL="25146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6pPr>
            <a:lvl7pPr marL="29718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7pPr>
            <a:lvl8pPr marL="34290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8pPr>
            <a:lvl9pPr marL="38862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9pPr>
          </a:lstStyle>
          <a:p>
            <a:pPr algn="ctr">
              <a:lnSpc>
                <a:spcPct val="93000"/>
              </a:lnSpc>
            </a:pPr>
            <a:r>
              <a:rPr lang="en-US" altLang="en-US" sz="1600" dirty="0" smtClean="0">
                <a:solidFill>
                  <a:schemeClr val="tx1"/>
                </a:solidFill>
              </a:rPr>
              <a:t>Correct climatological SST &amp; wind stress using </a:t>
            </a:r>
            <a:r>
              <a:rPr lang="en-US" altLang="en-US" sz="1600" b="1" dirty="0" smtClean="0">
                <a:solidFill>
                  <a:srgbClr val="009400"/>
                </a:solidFill>
              </a:rPr>
              <a:t>flux adjustments (FA)</a:t>
            </a:r>
          </a:p>
          <a:p>
            <a:pPr algn="ctr">
              <a:lnSpc>
                <a:spcPct val="93000"/>
              </a:lnSpc>
            </a:pPr>
            <a:r>
              <a:rPr lang="en-US" altLang="en-US" sz="1600" dirty="0" smtClean="0"/>
              <a:t>→  ENSO</a:t>
            </a:r>
            <a:r>
              <a:rPr lang="en-US" altLang="en-US" sz="1600" b="1" dirty="0" smtClean="0"/>
              <a:t> synchronizes </a:t>
            </a:r>
            <a:r>
              <a:rPr lang="en-US" altLang="en-US" sz="1600" dirty="0" smtClean="0"/>
              <a:t>to</a:t>
            </a:r>
          </a:p>
          <a:p>
            <a:pPr algn="ctr">
              <a:lnSpc>
                <a:spcPct val="93000"/>
              </a:lnSpc>
            </a:pPr>
            <a:r>
              <a:rPr lang="en-US" altLang="en-US" sz="1600" dirty="0" smtClean="0"/>
              <a:t>end </a:t>
            </a:r>
            <a:r>
              <a:rPr lang="en-US" altLang="en-US" sz="1600" dirty="0"/>
              <a:t>of </a:t>
            </a:r>
            <a:r>
              <a:rPr lang="en-US" altLang="en-US" sz="1600" dirty="0" smtClean="0"/>
              <a:t>calendar year.</a:t>
            </a:r>
            <a:endParaRPr lang="en-US" altLang="en-US" sz="1600" dirty="0"/>
          </a:p>
        </p:txBody>
      </p:sp>
      <p:sp>
        <p:nvSpPr>
          <p:cNvPr id="5" name="Rectangle 3"/>
          <p:cNvSpPr>
            <a:spLocks noChangeArrowheads="1"/>
          </p:cNvSpPr>
          <p:nvPr/>
        </p:nvSpPr>
        <p:spPr bwMode="auto">
          <a:xfrm>
            <a:off x="5221903" y="1008284"/>
            <a:ext cx="3578995" cy="5401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720" tIns="40680" rIns="81720" bIns="4068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5pPr>
            <a:lvl6pPr marL="25146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6pPr>
            <a:lvl7pPr marL="29718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7pPr>
            <a:lvl8pPr marL="34290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8pPr>
            <a:lvl9pPr marL="38862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9pPr>
          </a:lstStyle>
          <a:p>
            <a:pPr algn="ctr">
              <a:lnSpc>
                <a:spcPct val="93000"/>
              </a:lnSpc>
            </a:pPr>
            <a:r>
              <a:rPr lang="en-US" altLang="en-US" sz="1600" b="1" dirty="0"/>
              <a:t>Observed</a:t>
            </a:r>
            <a:r>
              <a:rPr lang="en-US" altLang="en-US" sz="1600" dirty="0"/>
              <a:t> events (especially strong ones) tend to peak during Oct-Dec.</a:t>
            </a:r>
          </a:p>
        </p:txBody>
      </p:sp>
      <p:sp>
        <p:nvSpPr>
          <p:cNvPr id="6" name="Rectangle 4"/>
          <p:cNvSpPr>
            <a:spLocks noChangeArrowheads="1"/>
          </p:cNvSpPr>
          <p:nvPr/>
        </p:nvSpPr>
        <p:spPr bwMode="auto">
          <a:xfrm>
            <a:off x="5221903" y="1928884"/>
            <a:ext cx="3578995" cy="5401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720" tIns="40680" rIns="81720" bIns="4068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5pPr>
            <a:lvl6pPr marL="25146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6pPr>
            <a:lvl7pPr marL="29718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7pPr>
            <a:lvl8pPr marL="34290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8pPr>
            <a:lvl9pPr marL="38862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9pPr>
          </a:lstStyle>
          <a:p>
            <a:pPr algn="ctr">
              <a:lnSpc>
                <a:spcPct val="93000"/>
              </a:lnSpc>
            </a:pPr>
            <a:r>
              <a:rPr lang="en-US" altLang="en-US" sz="1600" b="1" dirty="0" smtClean="0">
                <a:solidFill>
                  <a:schemeClr val="accent2"/>
                </a:solidFill>
              </a:rPr>
              <a:t>GFDL-FLOR</a:t>
            </a:r>
            <a:r>
              <a:rPr lang="en-US" altLang="en-US" sz="1600" dirty="0" smtClean="0"/>
              <a:t> (like many models) didn’t capture this.</a:t>
            </a:r>
            <a:endParaRPr lang="en-US" altLang="en-US" sz="1600" dirty="0"/>
          </a:p>
        </p:txBody>
      </p:sp>
      <p:pic>
        <p:nvPicPr>
          <p:cNvPr id="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0602" y="755588"/>
            <a:ext cx="3796141" cy="303743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9" name="Oval 7"/>
          <p:cNvSpPr>
            <a:spLocks noChangeArrowheads="1"/>
          </p:cNvSpPr>
          <p:nvPr/>
        </p:nvSpPr>
        <p:spPr bwMode="auto">
          <a:xfrm>
            <a:off x="1404854" y="1456736"/>
            <a:ext cx="232844" cy="232844"/>
          </a:xfrm>
          <a:prstGeom prst="ellipse">
            <a:avLst/>
          </a:prstGeom>
          <a:noFill/>
          <a:ln w="36720" cap="flat">
            <a:solidFill>
              <a:srgbClr val="00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0" name="Oval 8"/>
          <p:cNvSpPr>
            <a:spLocks noChangeArrowheads="1"/>
          </p:cNvSpPr>
          <p:nvPr/>
        </p:nvSpPr>
        <p:spPr bwMode="auto">
          <a:xfrm>
            <a:off x="3623412" y="1456736"/>
            <a:ext cx="232844" cy="232844"/>
          </a:xfrm>
          <a:prstGeom prst="ellipse">
            <a:avLst/>
          </a:prstGeom>
          <a:noFill/>
          <a:ln w="36720" cap="flat">
            <a:solidFill>
              <a:srgbClr val="0094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1" name="Oval 9"/>
          <p:cNvSpPr>
            <a:spLocks noChangeArrowheads="1"/>
          </p:cNvSpPr>
          <p:nvPr/>
        </p:nvSpPr>
        <p:spPr bwMode="auto">
          <a:xfrm>
            <a:off x="1328984" y="3277628"/>
            <a:ext cx="232844" cy="232844"/>
          </a:xfrm>
          <a:prstGeom prst="ellipse">
            <a:avLst/>
          </a:prstGeom>
          <a:noFill/>
          <a:ln w="36720" cap="flat">
            <a:solidFill>
              <a:srgbClr val="00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2" name="Oval 10"/>
          <p:cNvSpPr>
            <a:spLocks noChangeArrowheads="1"/>
          </p:cNvSpPr>
          <p:nvPr/>
        </p:nvSpPr>
        <p:spPr bwMode="auto">
          <a:xfrm>
            <a:off x="3606406" y="3337801"/>
            <a:ext cx="232844" cy="232844"/>
          </a:xfrm>
          <a:prstGeom prst="ellipse">
            <a:avLst/>
          </a:prstGeom>
          <a:noFill/>
          <a:ln w="36720" cap="flat">
            <a:solidFill>
              <a:srgbClr val="0094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3" name="Rectangle 11"/>
          <p:cNvSpPr>
            <a:spLocks noChangeArrowheads="1"/>
          </p:cNvSpPr>
          <p:nvPr/>
        </p:nvSpPr>
        <p:spPr bwMode="auto">
          <a:xfrm>
            <a:off x="2422565" y="2050619"/>
            <a:ext cx="323103" cy="42564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720" tIns="40680" rIns="81720" bIns="4068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5pPr>
            <a:lvl6pPr marL="25146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6pPr>
            <a:lvl7pPr marL="29718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7pPr>
            <a:lvl8pPr marL="34290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8pPr>
            <a:lvl9pPr marL="38862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9pPr>
          </a:lstStyle>
          <a:p>
            <a:pPr algn="ctr">
              <a:lnSpc>
                <a:spcPct val="93000"/>
              </a:lnSpc>
            </a:pPr>
            <a:r>
              <a:rPr lang="en-US" altLang="en-US" sz="2400" b="1" dirty="0">
                <a:solidFill>
                  <a:schemeClr val="accent2"/>
                </a:solidFill>
              </a:rPr>
              <a:t>?</a:t>
            </a:r>
          </a:p>
        </p:txBody>
      </p:sp>
      <p:sp>
        <p:nvSpPr>
          <p:cNvPr id="15" name="Rectangle 13"/>
          <p:cNvSpPr>
            <a:spLocks noChangeArrowheads="1"/>
          </p:cNvSpPr>
          <p:nvPr/>
        </p:nvSpPr>
        <p:spPr bwMode="auto">
          <a:xfrm>
            <a:off x="3797391" y="1401795"/>
            <a:ext cx="323104" cy="42564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720" tIns="40680" rIns="81720" bIns="4068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5pPr>
            <a:lvl6pPr marL="25146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6pPr>
            <a:lvl7pPr marL="29718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7pPr>
            <a:lvl8pPr marL="34290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8pPr>
            <a:lvl9pPr marL="38862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9pPr>
          </a:lstStyle>
          <a:p>
            <a:pPr algn="ctr">
              <a:lnSpc>
                <a:spcPct val="93000"/>
              </a:lnSpc>
            </a:pPr>
            <a:r>
              <a:rPr lang="en-US" altLang="en-US" sz="2400" b="1" dirty="0">
                <a:solidFill>
                  <a:srgbClr val="009400"/>
                </a:solidFill>
              </a:rPr>
              <a:t>!</a:t>
            </a:r>
          </a:p>
        </p:txBody>
      </p:sp>
      <p:sp>
        <p:nvSpPr>
          <p:cNvPr id="16" name="Text Box 14"/>
          <p:cNvSpPr txBox="1">
            <a:spLocks noChangeArrowheads="1"/>
          </p:cNvSpPr>
          <p:nvPr/>
        </p:nvSpPr>
        <p:spPr bwMode="auto">
          <a:xfrm>
            <a:off x="5911431" y="5900846"/>
            <a:ext cx="2199939" cy="30995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5pPr>
            <a:lvl6pPr marL="25146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6pPr>
            <a:lvl7pPr marL="29718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7pPr>
            <a:lvl8pPr marL="34290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8pPr>
            <a:lvl9pPr marL="38862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9pPr>
          </a:lstStyle>
          <a:p>
            <a:pPr algn="ctr">
              <a:lnSpc>
                <a:spcPct val="100000"/>
              </a:lnSpc>
              <a:buClrTx/>
              <a:buFontTx/>
              <a:buNone/>
            </a:pPr>
            <a:r>
              <a:rPr lang="en-US" altLang="en-US" sz="1400" i="1" dirty="0">
                <a:solidFill>
                  <a:srgbClr val="808080"/>
                </a:solidFill>
              </a:rPr>
              <a:t>Wittenberg et al. (in prep)</a:t>
            </a:r>
            <a:r>
              <a:rPr lang="ar-SA" altLang="en-US" sz="1400" i="1" dirty="0">
                <a:solidFill>
                  <a:srgbClr val="808080"/>
                </a:solidFill>
                <a:cs typeface="Arial" charset="0"/>
              </a:rPr>
              <a:t>‏</a:t>
            </a:r>
            <a:endParaRPr lang="en-US" altLang="en-US" sz="1400" i="1" dirty="0">
              <a:solidFill>
                <a:srgbClr val="808080"/>
              </a:solidFill>
            </a:endParaRPr>
          </a:p>
        </p:txBody>
      </p:sp>
      <p:sp>
        <p:nvSpPr>
          <p:cNvPr id="18" name="Rectangle 17"/>
          <p:cNvSpPr>
            <a:spLocks noChangeArrowheads="1"/>
          </p:cNvSpPr>
          <p:nvPr/>
        </p:nvSpPr>
        <p:spPr bwMode="auto">
          <a:xfrm>
            <a:off x="5221903" y="4304257"/>
            <a:ext cx="3578995" cy="145599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720" tIns="40680" rIns="81720" bIns="4068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5pPr>
            <a:lvl6pPr marL="25146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6pPr>
            <a:lvl7pPr marL="29718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7pPr>
            <a:lvl8pPr marL="34290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8pPr>
            <a:lvl9pPr marL="38862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9pPr>
          </a:lstStyle>
          <a:p>
            <a:pPr algn="ctr">
              <a:lnSpc>
                <a:spcPct val="93000"/>
              </a:lnSpc>
            </a:pPr>
            <a:r>
              <a:rPr lang="en-US" altLang="en-US" sz="1600" dirty="0" smtClean="0"/>
              <a:t>FA corrects east Pacific seasonality of </a:t>
            </a:r>
            <a:r>
              <a:rPr lang="en-US" altLang="en-US" sz="1600" b="1" dirty="0" err="1" smtClean="0"/>
              <a:t>dT</a:t>
            </a:r>
            <a:r>
              <a:rPr lang="en-US" altLang="en-US" sz="1600" b="1" dirty="0" smtClean="0"/>
              <a:t>/</a:t>
            </a:r>
            <a:r>
              <a:rPr lang="en-US" altLang="en-US" sz="1600" b="1" dirty="0" err="1" smtClean="0"/>
              <a:t>dy</a:t>
            </a:r>
            <a:r>
              <a:rPr lang="en-US" altLang="en-US" sz="1600" b="1" dirty="0" smtClean="0"/>
              <a:t> </a:t>
            </a:r>
            <a:r>
              <a:rPr lang="en-US" altLang="en-US" sz="1600" dirty="0" smtClean="0"/>
              <a:t>and </a:t>
            </a:r>
            <a:r>
              <a:rPr lang="en-US" altLang="en-US" sz="1600" b="1" dirty="0" smtClean="0"/>
              <a:t>ITCZ latitude</a:t>
            </a:r>
            <a:r>
              <a:rPr lang="en-US" altLang="en-US" sz="1600" dirty="0" smtClean="0"/>
              <a:t>.</a:t>
            </a:r>
          </a:p>
          <a:p>
            <a:pPr algn="ctr">
              <a:lnSpc>
                <a:spcPct val="93000"/>
              </a:lnSpc>
            </a:pPr>
            <a:endParaRPr lang="en-US" altLang="en-US" sz="1600" dirty="0" smtClean="0"/>
          </a:p>
          <a:p>
            <a:pPr algn="ctr">
              <a:lnSpc>
                <a:spcPct val="93000"/>
              </a:lnSpc>
            </a:pPr>
            <a:r>
              <a:rPr lang="en-US" altLang="en-US" sz="1600" dirty="0" smtClean="0"/>
              <a:t>Boosts </a:t>
            </a:r>
            <a:r>
              <a:rPr lang="en-US" altLang="en-US" sz="1600" dirty="0" err="1" smtClean="0">
                <a:solidFill>
                  <a:srgbClr val="FF0000"/>
                </a:solidFill>
              </a:rPr>
              <a:t>SST→wind</a:t>
            </a:r>
            <a:r>
              <a:rPr lang="en-US" altLang="en-US" sz="1600" dirty="0" smtClean="0"/>
              <a:t> coupling</a:t>
            </a:r>
          </a:p>
          <a:p>
            <a:pPr algn="ctr">
              <a:lnSpc>
                <a:spcPct val="93000"/>
              </a:lnSpc>
            </a:pPr>
            <a:r>
              <a:rPr lang="en-US" altLang="en-US" sz="1600" dirty="0" smtClean="0"/>
              <a:t>during the key Jun-Nov</a:t>
            </a:r>
          </a:p>
          <a:p>
            <a:pPr algn="ctr">
              <a:lnSpc>
                <a:spcPct val="93000"/>
              </a:lnSpc>
            </a:pPr>
            <a:r>
              <a:rPr lang="en-US" altLang="en-US" sz="1600" dirty="0" smtClean="0"/>
              <a:t>season of ENSO growth.</a:t>
            </a:r>
            <a:endParaRPr lang="en-US" altLang="en-US" sz="1600" dirty="0"/>
          </a:p>
        </p:txBody>
      </p:sp>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85770" y="4081079"/>
            <a:ext cx="2559830" cy="2131606"/>
          </a:xfrm>
          <a:prstGeom prst="rect">
            <a:avLst/>
          </a:prstGeom>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567" y="4081079"/>
            <a:ext cx="2559830" cy="2131606"/>
          </a:xfrm>
          <a:prstGeom prst="rect">
            <a:avLst/>
          </a:prstGeom>
        </p:spPr>
      </p:pic>
      <p:sp>
        <p:nvSpPr>
          <p:cNvPr id="21" name="Rectangle 3"/>
          <p:cNvSpPr>
            <a:spLocks noChangeArrowheads="1"/>
          </p:cNvSpPr>
          <p:nvPr/>
        </p:nvSpPr>
        <p:spPr bwMode="auto">
          <a:xfrm>
            <a:off x="423802" y="4127339"/>
            <a:ext cx="1652623" cy="210972"/>
          </a:xfrm>
          <a:prstGeom prst="rect">
            <a:avLst/>
          </a:prstGeom>
          <a:solidFill>
            <a:srgbClr val="FFFF00"/>
          </a:solidFill>
          <a:ln w="12700">
            <a:solidFill>
              <a:schemeClr val="tx1"/>
            </a:solidFill>
          </a:ln>
          <a:effectLst/>
          <a:extLst/>
        </p:spPr>
        <p:txBody>
          <a:bodyPr wrap="none" lIns="81720" tIns="40680" rIns="81720" bIns="4068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5pPr>
            <a:lvl6pPr marL="25146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6pPr>
            <a:lvl7pPr marL="29718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7pPr>
            <a:lvl8pPr marL="34290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8pPr>
            <a:lvl9pPr marL="38862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9pPr>
          </a:lstStyle>
          <a:p>
            <a:pPr>
              <a:lnSpc>
                <a:spcPct val="93000"/>
              </a:lnSpc>
            </a:pPr>
            <a:r>
              <a:rPr lang="en-US" altLang="en-US" sz="900" b="1" dirty="0" smtClean="0"/>
              <a:t>Change in SST climatology</a:t>
            </a:r>
            <a:endParaRPr lang="en-US" altLang="en-US" sz="900" b="1" dirty="0"/>
          </a:p>
        </p:txBody>
      </p:sp>
      <p:sp>
        <p:nvSpPr>
          <p:cNvPr id="23" name="Rectangle 3"/>
          <p:cNvSpPr>
            <a:spLocks noChangeArrowheads="1"/>
          </p:cNvSpPr>
          <p:nvPr/>
        </p:nvSpPr>
        <p:spPr bwMode="auto">
          <a:xfrm>
            <a:off x="2676398" y="4127339"/>
            <a:ext cx="1774451" cy="210972"/>
          </a:xfrm>
          <a:prstGeom prst="rect">
            <a:avLst/>
          </a:prstGeom>
          <a:solidFill>
            <a:srgbClr val="FFFF00"/>
          </a:solidFill>
          <a:ln w="12700">
            <a:solidFill>
              <a:schemeClr val="tx1"/>
            </a:solidFill>
          </a:ln>
          <a:effectLst/>
          <a:extLst/>
        </p:spPr>
        <p:txBody>
          <a:bodyPr wrap="none" lIns="81720" tIns="40680" rIns="81720" bIns="4068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5pPr>
            <a:lvl6pPr marL="25146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6pPr>
            <a:lvl7pPr marL="29718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7pPr>
            <a:lvl8pPr marL="34290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8pPr>
            <a:lvl9pPr marL="38862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9pPr>
          </a:lstStyle>
          <a:p>
            <a:pPr>
              <a:lnSpc>
                <a:spcPct val="93000"/>
              </a:lnSpc>
            </a:pPr>
            <a:r>
              <a:rPr lang="en-US" altLang="en-US" sz="900" b="1" dirty="0" smtClean="0"/>
              <a:t>Change in </a:t>
            </a:r>
            <a:r>
              <a:rPr lang="en-US" altLang="en-US" sz="900" b="1" dirty="0" err="1" smtClean="0"/>
              <a:t>precip</a:t>
            </a:r>
            <a:r>
              <a:rPr lang="en-US" altLang="en-US" sz="900" b="1" dirty="0" smtClean="0"/>
              <a:t> climatology</a:t>
            </a:r>
            <a:endParaRPr lang="en-US" altLang="en-US" sz="900" b="1" dirty="0"/>
          </a:p>
        </p:txBody>
      </p:sp>
      <p:sp>
        <p:nvSpPr>
          <p:cNvPr id="29" name="Line 7"/>
          <p:cNvSpPr>
            <a:spLocks noChangeShapeType="1"/>
          </p:cNvSpPr>
          <p:nvPr/>
        </p:nvSpPr>
        <p:spPr bwMode="auto">
          <a:xfrm>
            <a:off x="1519629" y="4563217"/>
            <a:ext cx="0" cy="439404"/>
          </a:xfrm>
          <a:prstGeom prst="line">
            <a:avLst/>
          </a:prstGeom>
          <a:noFill/>
          <a:ln w="57240" cap="flat">
            <a:solidFill>
              <a:srgbClr val="0094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30" name="Line 7"/>
          <p:cNvSpPr>
            <a:spLocks noChangeShapeType="1"/>
          </p:cNvSpPr>
          <p:nvPr/>
        </p:nvSpPr>
        <p:spPr bwMode="auto">
          <a:xfrm>
            <a:off x="3776127" y="4563217"/>
            <a:ext cx="0" cy="439404"/>
          </a:xfrm>
          <a:prstGeom prst="line">
            <a:avLst/>
          </a:prstGeom>
          <a:noFill/>
          <a:ln w="57240" cap="flat">
            <a:solidFill>
              <a:srgbClr val="0094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31" name="Line 7"/>
          <p:cNvSpPr>
            <a:spLocks noChangeShapeType="1"/>
          </p:cNvSpPr>
          <p:nvPr/>
        </p:nvSpPr>
        <p:spPr bwMode="auto">
          <a:xfrm flipV="1">
            <a:off x="768260" y="4775857"/>
            <a:ext cx="0" cy="439404"/>
          </a:xfrm>
          <a:prstGeom prst="line">
            <a:avLst/>
          </a:prstGeom>
          <a:noFill/>
          <a:ln w="57240" cap="flat">
            <a:solidFill>
              <a:srgbClr val="0094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32" name="Line 7"/>
          <p:cNvSpPr>
            <a:spLocks noChangeShapeType="1"/>
          </p:cNvSpPr>
          <p:nvPr/>
        </p:nvSpPr>
        <p:spPr bwMode="auto">
          <a:xfrm flipV="1">
            <a:off x="3024758" y="4754593"/>
            <a:ext cx="0" cy="439404"/>
          </a:xfrm>
          <a:prstGeom prst="line">
            <a:avLst/>
          </a:prstGeom>
          <a:noFill/>
          <a:ln w="57240" cap="flat">
            <a:solidFill>
              <a:srgbClr val="0094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33" name="Rectangle 3"/>
          <p:cNvSpPr>
            <a:spLocks noChangeArrowheads="1"/>
          </p:cNvSpPr>
          <p:nvPr/>
        </p:nvSpPr>
        <p:spPr bwMode="auto">
          <a:xfrm>
            <a:off x="3547839" y="4967275"/>
            <a:ext cx="639525" cy="368387"/>
          </a:xfrm>
          <a:prstGeom prst="rect">
            <a:avLst/>
          </a:prstGeom>
          <a:noFill/>
          <a:ln w="12700">
            <a:noFill/>
          </a:ln>
          <a:effectLst/>
          <a:extLst/>
        </p:spPr>
        <p:txBody>
          <a:bodyPr wrap="none" lIns="81720" tIns="40680" rIns="81720" bIns="4068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5pPr>
            <a:lvl6pPr marL="25146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6pPr>
            <a:lvl7pPr marL="29718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7pPr>
            <a:lvl8pPr marL="34290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8pPr>
            <a:lvl9pPr marL="38862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9pPr>
          </a:lstStyle>
          <a:p>
            <a:pPr algn="ctr">
              <a:lnSpc>
                <a:spcPct val="93000"/>
              </a:lnSpc>
            </a:pPr>
            <a:r>
              <a:rPr lang="en-US" altLang="en-US" sz="1000" dirty="0" smtClean="0"/>
              <a:t>stronger</a:t>
            </a:r>
          </a:p>
          <a:p>
            <a:pPr algn="ctr">
              <a:lnSpc>
                <a:spcPct val="93000"/>
              </a:lnSpc>
            </a:pPr>
            <a:r>
              <a:rPr lang="en-US" altLang="en-US" sz="1000" dirty="0" smtClean="0"/>
              <a:t>coupling</a:t>
            </a:r>
            <a:endParaRPr lang="en-US" altLang="en-US" sz="1000" dirty="0"/>
          </a:p>
        </p:txBody>
      </p:sp>
      <p:sp>
        <p:nvSpPr>
          <p:cNvPr id="37" name="Rectangle 3"/>
          <p:cNvSpPr>
            <a:spLocks noChangeArrowheads="1"/>
          </p:cNvSpPr>
          <p:nvPr/>
        </p:nvSpPr>
        <p:spPr bwMode="auto">
          <a:xfrm>
            <a:off x="2725326" y="4967275"/>
            <a:ext cx="639525" cy="368387"/>
          </a:xfrm>
          <a:prstGeom prst="rect">
            <a:avLst/>
          </a:prstGeom>
          <a:noFill/>
          <a:ln w="12700">
            <a:noFill/>
          </a:ln>
          <a:effectLst/>
          <a:extLst/>
        </p:spPr>
        <p:txBody>
          <a:bodyPr wrap="none" lIns="81720" tIns="40680" rIns="81720" bIns="4068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5pPr>
            <a:lvl6pPr marL="25146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6pPr>
            <a:lvl7pPr marL="29718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7pPr>
            <a:lvl8pPr marL="34290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8pPr>
            <a:lvl9pPr marL="38862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9pPr>
          </a:lstStyle>
          <a:p>
            <a:pPr algn="ctr">
              <a:lnSpc>
                <a:spcPct val="93000"/>
              </a:lnSpc>
            </a:pPr>
            <a:r>
              <a:rPr lang="en-US" altLang="en-US" sz="1000" dirty="0" smtClean="0"/>
              <a:t>weaker</a:t>
            </a:r>
          </a:p>
          <a:p>
            <a:pPr algn="ctr">
              <a:lnSpc>
                <a:spcPct val="93000"/>
              </a:lnSpc>
            </a:pPr>
            <a:r>
              <a:rPr lang="en-US" altLang="en-US" sz="1000" dirty="0" smtClean="0"/>
              <a:t>coupling</a:t>
            </a:r>
            <a:endParaRPr lang="en-US" altLang="en-US" sz="1000" dirty="0"/>
          </a:p>
        </p:txBody>
      </p:sp>
      <p:sp>
        <p:nvSpPr>
          <p:cNvPr id="38" name="Rectangle 3"/>
          <p:cNvSpPr>
            <a:spLocks noChangeArrowheads="1"/>
          </p:cNvSpPr>
          <p:nvPr/>
        </p:nvSpPr>
        <p:spPr bwMode="auto">
          <a:xfrm>
            <a:off x="2984536" y="6014871"/>
            <a:ext cx="1221416" cy="253868"/>
          </a:xfrm>
          <a:prstGeom prst="rect">
            <a:avLst/>
          </a:prstGeom>
          <a:solidFill>
            <a:schemeClr val="bg1"/>
          </a:solidFill>
          <a:ln w="12700">
            <a:noFill/>
          </a:ln>
          <a:effectLst/>
          <a:extLst/>
        </p:spPr>
        <p:txBody>
          <a:bodyPr wrap="none" lIns="81720" tIns="40680" rIns="81720" bIns="4068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5pPr>
            <a:lvl6pPr marL="25146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6pPr>
            <a:lvl7pPr marL="29718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7pPr>
            <a:lvl8pPr marL="34290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8pPr>
            <a:lvl9pPr marL="38862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9pPr>
          </a:lstStyle>
          <a:p>
            <a:pPr algn="ctr">
              <a:lnSpc>
                <a:spcPct val="93000"/>
              </a:lnSpc>
            </a:pPr>
            <a:r>
              <a:rPr lang="en-US" altLang="en-US" sz="1200" dirty="0" smtClean="0"/>
              <a:t>calendar month</a:t>
            </a:r>
            <a:endParaRPr lang="en-US" altLang="en-US" sz="1200" dirty="0"/>
          </a:p>
        </p:txBody>
      </p:sp>
      <p:sp>
        <p:nvSpPr>
          <p:cNvPr id="39" name="Rectangle 3"/>
          <p:cNvSpPr>
            <a:spLocks noChangeArrowheads="1"/>
          </p:cNvSpPr>
          <p:nvPr/>
        </p:nvSpPr>
        <p:spPr bwMode="auto">
          <a:xfrm>
            <a:off x="702774" y="6014871"/>
            <a:ext cx="1221416" cy="253868"/>
          </a:xfrm>
          <a:prstGeom prst="rect">
            <a:avLst/>
          </a:prstGeom>
          <a:solidFill>
            <a:schemeClr val="bg1"/>
          </a:solidFill>
          <a:ln w="12700">
            <a:noFill/>
          </a:ln>
          <a:effectLst/>
          <a:extLst/>
        </p:spPr>
        <p:txBody>
          <a:bodyPr wrap="none" lIns="81720" tIns="40680" rIns="81720" bIns="4068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5pPr>
            <a:lvl6pPr marL="25146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6pPr>
            <a:lvl7pPr marL="29718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7pPr>
            <a:lvl8pPr marL="34290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8pPr>
            <a:lvl9pPr marL="38862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9pPr>
          </a:lstStyle>
          <a:p>
            <a:pPr algn="ctr">
              <a:lnSpc>
                <a:spcPct val="93000"/>
              </a:lnSpc>
            </a:pPr>
            <a:r>
              <a:rPr lang="en-US" altLang="en-US" sz="1200" dirty="0" smtClean="0"/>
              <a:t>calendar month</a:t>
            </a:r>
            <a:endParaRPr lang="en-US" altLang="en-US" sz="1200" dirty="0"/>
          </a:p>
        </p:txBody>
      </p:sp>
      <p:sp>
        <p:nvSpPr>
          <p:cNvPr id="40" name="Rectangle 3"/>
          <p:cNvSpPr>
            <a:spLocks noChangeArrowheads="1"/>
          </p:cNvSpPr>
          <p:nvPr/>
        </p:nvSpPr>
        <p:spPr bwMode="auto">
          <a:xfrm>
            <a:off x="785082" y="3727979"/>
            <a:ext cx="1221416" cy="253868"/>
          </a:xfrm>
          <a:prstGeom prst="rect">
            <a:avLst/>
          </a:prstGeom>
          <a:solidFill>
            <a:schemeClr val="bg1"/>
          </a:solidFill>
          <a:ln w="12700">
            <a:noFill/>
          </a:ln>
          <a:effectLst/>
          <a:extLst/>
        </p:spPr>
        <p:txBody>
          <a:bodyPr wrap="none" lIns="81720" tIns="40680" rIns="81720" bIns="4068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5pPr>
            <a:lvl6pPr marL="25146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6pPr>
            <a:lvl7pPr marL="29718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7pPr>
            <a:lvl8pPr marL="34290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8pPr>
            <a:lvl9pPr marL="38862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9pPr>
          </a:lstStyle>
          <a:p>
            <a:pPr algn="ctr">
              <a:lnSpc>
                <a:spcPct val="93000"/>
              </a:lnSpc>
            </a:pPr>
            <a:r>
              <a:rPr lang="en-US" altLang="en-US" sz="1200" dirty="0" smtClean="0"/>
              <a:t>calendar month</a:t>
            </a:r>
            <a:endParaRPr lang="en-US" altLang="en-US" sz="1200" dirty="0"/>
          </a:p>
        </p:txBody>
      </p:sp>
      <p:sp>
        <p:nvSpPr>
          <p:cNvPr id="41" name="AutoShape 8"/>
          <p:cNvSpPr>
            <a:spLocks noChangeArrowheads="1"/>
          </p:cNvSpPr>
          <p:nvPr/>
        </p:nvSpPr>
        <p:spPr bwMode="auto">
          <a:xfrm>
            <a:off x="1952542" y="937405"/>
            <a:ext cx="1092545" cy="2839246"/>
          </a:xfrm>
          <a:prstGeom prst="roundRect">
            <a:avLst>
              <a:gd name="adj" fmla="val 560"/>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42" name="AutoShape 8"/>
          <p:cNvSpPr>
            <a:spLocks noChangeArrowheads="1"/>
          </p:cNvSpPr>
          <p:nvPr/>
        </p:nvSpPr>
        <p:spPr bwMode="auto">
          <a:xfrm>
            <a:off x="3045202" y="937405"/>
            <a:ext cx="1160750" cy="2839246"/>
          </a:xfrm>
          <a:prstGeom prst="roundRect">
            <a:avLst>
              <a:gd name="adj" fmla="val 560"/>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43" name="Rectangle 3"/>
          <p:cNvSpPr>
            <a:spLocks noChangeArrowheads="1"/>
          </p:cNvSpPr>
          <p:nvPr/>
        </p:nvSpPr>
        <p:spPr bwMode="auto">
          <a:xfrm>
            <a:off x="2667700" y="5626205"/>
            <a:ext cx="1219812" cy="196673"/>
          </a:xfrm>
          <a:prstGeom prst="rect">
            <a:avLst/>
          </a:prstGeom>
          <a:noFill/>
          <a:ln w="12700">
            <a:noFill/>
          </a:ln>
          <a:effectLst/>
          <a:extLst/>
        </p:spPr>
        <p:txBody>
          <a:bodyPr wrap="none" lIns="81720" tIns="40680" rIns="81720" bIns="4068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5pPr>
            <a:lvl6pPr marL="25146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6pPr>
            <a:lvl7pPr marL="29718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7pPr>
            <a:lvl8pPr marL="34290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8pPr>
            <a:lvl9pPr marL="38862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9pPr>
          </a:lstStyle>
          <a:p>
            <a:pPr>
              <a:lnSpc>
                <a:spcPct val="93000"/>
              </a:lnSpc>
            </a:pPr>
            <a:r>
              <a:rPr lang="en-US" altLang="en-US" sz="800" b="1" dirty="0" smtClean="0">
                <a:solidFill>
                  <a:srgbClr val="009400"/>
                </a:solidFill>
              </a:rPr>
              <a:t>averaged 150W-110W</a:t>
            </a:r>
            <a:endParaRPr lang="en-US" altLang="en-US" sz="800" b="1" dirty="0">
              <a:solidFill>
                <a:srgbClr val="009400"/>
              </a:solidFill>
            </a:endParaRPr>
          </a:p>
        </p:txBody>
      </p:sp>
      <p:sp>
        <p:nvSpPr>
          <p:cNvPr id="44" name="Rectangle 3"/>
          <p:cNvSpPr>
            <a:spLocks noChangeArrowheads="1"/>
          </p:cNvSpPr>
          <p:nvPr/>
        </p:nvSpPr>
        <p:spPr bwMode="auto">
          <a:xfrm>
            <a:off x="426152" y="5626205"/>
            <a:ext cx="1219812" cy="196673"/>
          </a:xfrm>
          <a:prstGeom prst="rect">
            <a:avLst/>
          </a:prstGeom>
          <a:noFill/>
          <a:ln w="12700">
            <a:noFill/>
          </a:ln>
          <a:effectLst/>
          <a:extLst/>
        </p:spPr>
        <p:txBody>
          <a:bodyPr wrap="none" lIns="81720" tIns="40680" rIns="81720" bIns="4068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5pPr>
            <a:lvl6pPr marL="25146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6pPr>
            <a:lvl7pPr marL="29718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7pPr>
            <a:lvl8pPr marL="34290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8pPr>
            <a:lvl9pPr marL="38862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9pPr>
          </a:lstStyle>
          <a:p>
            <a:pPr>
              <a:lnSpc>
                <a:spcPct val="93000"/>
              </a:lnSpc>
            </a:pPr>
            <a:r>
              <a:rPr lang="en-US" altLang="en-US" sz="800" b="1" dirty="0" smtClean="0">
                <a:solidFill>
                  <a:srgbClr val="009400"/>
                </a:solidFill>
              </a:rPr>
              <a:t>averaged 150W-110W</a:t>
            </a:r>
            <a:endParaRPr lang="en-US" altLang="en-US" sz="800" b="1" dirty="0">
              <a:solidFill>
                <a:srgbClr val="009400"/>
              </a:solidFill>
            </a:endParaRPr>
          </a:p>
        </p:txBody>
      </p:sp>
      <p:sp>
        <p:nvSpPr>
          <p:cNvPr id="45" name="Rectangle 3"/>
          <p:cNvSpPr>
            <a:spLocks noChangeArrowheads="1"/>
          </p:cNvSpPr>
          <p:nvPr/>
        </p:nvSpPr>
        <p:spPr bwMode="auto">
          <a:xfrm rot="19584424">
            <a:off x="79921" y="837928"/>
            <a:ext cx="799825" cy="468607"/>
          </a:xfrm>
          <a:prstGeom prst="rect">
            <a:avLst/>
          </a:prstGeom>
          <a:solidFill>
            <a:srgbClr val="FFFF00"/>
          </a:solidFill>
          <a:ln w="12700">
            <a:solidFill>
              <a:schemeClr val="tx1"/>
            </a:solidFill>
          </a:ln>
          <a:effectLst/>
          <a:extLst/>
        </p:spPr>
        <p:txBody>
          <a:bodyPr wrap="none" lIns="81720" tIns="40680" rIns="81720" bIns="4068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5pPr>
            <a:lvl6pPr marL="25146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6pPr>
            <a:lvl7pPr marL="29718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7pPr>
            <a:lvl8pPr marL="34290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8pPr>
            <a:lvl9pPr marL="38862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9pPr>
          </a:lstStyle>
          <a:p>
            <a:pPr algn="ctr">
              <a:lnSpc>
                <a:spcPct val="93000"/>
              </a:lnSpc>
            </a:pPr>
            <a:r>
              <a:rPr lang="en-US" altLang="en-US" sz="900" b="1" dirty="0" smtClean="0"/>
              <a:t>NINO3</a:t>
            </a:r>
          </a:p>
          <a:p>
            <a:pPr algn="ctr">
              <a:lnSpc>
                <a:spcPct val="93000"/>
              </a:lnSpc>
            </a:pPr>
            <a:r>
              <a:rPr lang="en-US" altLang="en-US" sz="900" b="1" dirty="0" smtClean="0"/>
              <a:t>SSTA</a:t>
            </a:r>
          </a:p>
          <a:p>
            <a:pPr algn="ctr">
              <a:lnSpc>
                <a:spcPct val="93000"/>
              </a:lnSpc>
            </a:pPr>
            <a:r>
              <a:rPr lang="en-US" altLang="en-US" sz="900" b="1" dirty="0" smtClean="0"/>
              <a:t>distribution</a:t>
            </a:r>
            <a:endParaRPr lang="en-US" altLang="en-US" sz="900" b="1" dirty="0"/>
          </a:p>
        </p:txBody>
      </p:sp>
    </p:spTree>
    <p:extLst>
      <p:ext uri="{BB962C8B-B14F-4D97-AF65-F5344CB8AC3E}">
        <p14:creationId xmlns:p14="http://schemas.microsoft.com/office/powerpoint/2010/main" val="1025583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41"/>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42"/>
                                        </p:tgtEl>
                                        <p:attrNameLst>
                                          <p:attrName>style.visibility</p:attrName>
                                        </p:attrNameLst>
                                      </p:cBhvr>
                                      <p:to>
                                        <p:strVal val="hidden"/>
                                      </p:to>
                                    </p:set>
                                  </p:childTnLst>
                                </p:cTn>
                              </p:par>
                              <p:par>
                                <p:cTn id="15" presetID="1"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4"/>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9"/>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9"/>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3"/>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43"/>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17"/>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33"/>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37"/>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30"/>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32"/>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10" grpId="0" animBg="1"/>
      <p:bldP spid="12" grpId="0" animBg="1"/>
      <p:bldP spid="13" grpId="0"/>
      <p:bldP spid="15" grpId="0"/>
      <p:bldP spid="18" grpId="0"/>
      <p:bldP spid="21" grpId="0" animBg="1"/>
      <p:bldP spid="23" grpId="0" animBg="1"/>
      <p:bldP spid="29" grpId="0" animBg="1"/>
      <p:bldP spid="30" grpId="0" animBg="1"/>
      <p:bldP spid="31" grpId="0" animBg="1"/>
      <p:bldP spid="32" grpId="0" animBg="1"/>
      <p:bldP spid="33" grpId="0"/>
      <p:bldP spid="37" grpId="0"/>
      <p:bldP spid="38" grpId="0" animBg="1"/>
      <p:bldP spid="39" grpId="0" animBg="1"/>
      <p:bldP spid="41" grpId="0" animBg="1"/>
      <p:bldP spid="42" grpId="0" animBg="1"/>
      <p:bldP spid="43" grpId="0"/>
      <p:bldP spid="4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1"/>
            <a:ext cx="9144000" cy="686225"/>
          </a:xfrm>
        </p:spPr>
        <p:txBody>
          <a:bodyPr>
            <a:normAutofit/>
          </a:bodyPr>
          <a:lstStyle/>
          <a:p>
            <a:r>
              <a:rPr lang="en-US" sz="3200" dirty="0"/>
              <a:t>ENSO </a:t>
            </a:r>
            <a:r>
              <a:rPr lang="en-US" sz="3200" dirty="0" smtClean="0"/>
              <a:t>diversity &amp; </a:t>
            </a:r>
            <a:r>
              <a:rPr lang="en-US" sz="3200" dirty="0"/>
              <a:t>seasonality </a:t>
            </a:r>
            <a:r>
              <a:rPr lang="en-US" sz="3200" dirty="0" smtClean="0"/>
              <a:t>affect </a:t>
            </a:r>
            <a:r>
              <a:rPr lang="en-US" sz="3200" dirty="0"/>
              <a:t>remote impacts</a:t>
            </a:r>
          </a:p>
        </p:txBody>
      </p:sp>
      <p:sp>
        <p:nvSpPr>
          <p:cNvPr id="3" name="Text Box 2"/>
          <p:cNvSpPr txBox="1">
            <a:spLocks noChangeArrowheads="1"/>
          </p:cNvSpPr>
          <p:nvPr/>
        </p:nvSpPr>
        <p:spPr bwMode="auto">
          <a:xfrm>
            <a:off x="721520" y="5681442"/>
            <a:ext cx="4283553" cy="52540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5pPr>
            <a:lvl6pPr marL="25146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6pPr>
            <a:lvl7pPr marL="29718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7pPr>
            <a:lvl8pPr marL="34290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8pPr>
            <a:lvl9pPr marL="38862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9pPr>
          </a:lstStyle>
          <a:p>
            <a:pPr algn="ctr">
              <a:lnSpc>
                <a:spcPct val="100000"/>
              </a:lnSpc>
              <a:buClrTx/>
              <a:buFontTx/>
              <a:buNone/>
            </a:pPr>
            <a:r>
              <a:rPr lang="en-US" altLang="en-US" i="1" dirty="0">
                <a:solidFill>
                  <a:srgbClr val="808080"/>
                </a:solidFill>
              </a:rPr>
              <a:t>Lee et al. (GRL </a:t>
            </a:r>
            <a:r>
              <a:rPr lang="en-US" altLang="en-US" i="1" dirty="0" smtClean="0">
                <a:solidFill>
                  <a:srgbClr val="808080"/>
                </a:solidFill>
              </a:rPr>
              <a:t>2014, 2018; </a:t>
            </a:r>
            <a:r>
              <a:rPr lang="en-US" altLang="en-US" i="1" dirty="0">
                <a:solidFill>
                  <a:srgbClr val="808080"/>
                </a:solidFill>
              </a:rPr>
              <a:t>ERL </a:t>
            </a:r>
            <a:r>
              <a:rPr lang="en-US" altLang="en-US" i="1" dirty="0" smtClean="0">
                <a:solidFill>
                  <a:srgbClr val="808080"/>
                </a:solidFill>
              </a:rPr>
              <a:t>2016)</a:t>
            </a:r>
            <a:r>
              <a:rPr lang="ar-SA" altLang="en-US" i="1" dirty="0">
                <a:solidFill>
                  <a:srgbClr val="808080"/>
                </a:solidFill>
                <a:cs typeface="Arial" charset="0"/>
              </a:rPr>
              <a:t>‏</a:t>
            </a:r>
            <a:endParaRPr lang="en-US" altLang="en-US" i="1" dirty="0">
              <a:solidFill>
                <a:srgbClr val="808080"/>
              </a:solidFill>
            </a:endParaRPr>
          </a:p>
          <a:p>
            <a:pPr algn="ctr">
              <a:lnSpc>
                <a:spcPct val="100000"/>
              </a:lnSpc>
              <a:buClrTx/>
              <a:buFontTx/>
              <a:buNone/>
            </a:pPr>
            <a:r>
              <a:rPr lang="en-US" altLang="en-US" i="1" dirty="0">
                <a:solidFill>
                  <a:srgbClr val="808080"/>
                </a:solidFill>
              </a:rPr>
              <a:t>Krishnamurthy et al. (JC 2015)</a:t>
            </a:r>
          </a:p>
        </p:txBody>
      </p:sp>
      <p:sp>
        <p:nvSpPr>
          <p:cNvPr id="5" name="Text Box 3"/>
          <p:cNvSpPr txBox="1">
            <a:spLocks noChangeArrowheads="1"/>
          </p:cNvSpPr>
          <p:nvPr/>
        </p:nvSpPr>
        <p:spPr bwMode="auto">
          <a:xfrm>
            <a:off x="764727" y="4669654"/>
            <a:ext cx="4197138" cy="79462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5pPr>
            <a:lvl6pPr marL="25146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6pPr>
            <a:lvl7pPr marL="29718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7pPr>
            <a:lvl8pPr marL="34290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8pPr>
            <a:lvl9pPr marL="38862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9pPr>
          </a:lstStyle>
          <a:p>
            <a:pPr algn="ctr">
              <a:lnSpc>
                <a:spcPct val="100000"/>
              </a:lnSpc>
              <a:buClrTx/>
              <a:buSzPct val="45000"/>
              <a:buFontTx/>
              <a:buNone/>
            </a:pPr>
            <a:r>
              <a:rPr lang="en-GB" altLang="en-US" sz="1600" dirty="0" smtClean="0"/>
              <a:t>This </a:t>
            </a:r>
            <a:r>
              <a:rPr lang="en-GB" altLang="en-US" sz="1600" dirty="0"/>
              <a:t>s</a:t>
            </a:r>
            <a:r>
              <a:rPr lang="en-GB" altLang="en-US" sz="1600" dirty="0" smtClean="0"/>
              <a:t>ignificantly </a:t>
            </a:r>
            <a:r>
              <a:rPr lang="en-GB" altLang="en-US" sz="1600" dirty="0"/>
              <a:t>affects ENSO </a:t>
            </a:r>
            <a:r>
              <a:rPr lang="en-GB" altLang="en-US" sz="1600" dirty="0" smtClean="0"/>
              <a:t>impacts,</a:t>
            </a:r>
            <a:endParaRPr lang="en-GB" altLang="en-US" sz="1600" dirty="0"/>
          </a:p>
          <a:p>
            <a:pPr algn="ctr">
              <a:lnSpc>
                <a:spcPct val="100000"/>
              </a:lnSpc>
              <a:buClrTx/>
              <a:buSzPct val="45000"/>
              <a:buFontTx/>
              <a:buNone/>
            </a:pPr>
            <a:r>
              <a:rPr lang="en-GB" altLang="en-US" sz="1600" dirty="0"/>
              <a:t>e.g. on U.S. </a:t>
            </a:r>
            <a:r>
              <a:rPr lang="en-GB" altLang="en-US" sz="1600" b="1" dirty="0">
                <a:solidFill>
                  <a:srgbClr val="009400"/>
                </a:solidFill>
              </a:rPr>
              <a:t>tornado outbreak frequency</a:t>
            </a:r>
          </a:p>
          <a:p>
            <a:pPr algn="ctr">
              <a:lnSpc>
                <a:spcPct val="100000"/>
              </a:lnSpc>
              <a:buClrTx/>
              <a:buSzPct val="45000"/>
              <a:buFontTx/>
              <a:buNone/>
            </a:pPr>
            <a:r>
              <a:rPr lang="en-GB" altLang="en-US" sz="1600" dirty="0"/>
              <a:t>&amp; California rainfall.</a:t>
            </a:r>
          </a:p>
        </p:txBody>
      </p:sp>
      <p:pic>
        <p:nvPicPr>
          <p:cNvPr id="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625" y="1081671"/>
            <a:ext cx="5631342" cy="22333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37336" y="747973"/>
            <a:ext cx="3129593" cy="549381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 name="Text Box 6"/>
          <p:cNvSpPr txBox="1">
            <a:spLocks noChangeArrowheads="1"/>
          </p:cNvSpPr>
          <p:nvPr/>
        </p:nvSpPr>
        <p:spPr bwMode="auto">
          <a:xfrm>
            <a:off x="587485" y="756178"/>
            <a:ext cx="4551622" cy="2940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52560" rIns="0" bIns="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5pPr>
            <a:lvl6pPr marL="25146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6pPr>
            <a:lvl7pPr marL="29718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7pPr>
            <a:lvl8pPr marL="34290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8pPr>
            <a:lvl9pPr marL="38862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9pPr>
          </a:lstStyle>
          <a:p>
            <a:pPr algn="ctr">
              <a:lnSpc>
                <a:spcPct val="87000"/>
              </a:lnSpc>
              <a:buClrTx/>
              <a:buFontTx/>
              <a:buNone/>
            </a:pPr>
            <a:r>
              <a:rPr lang="en-GB" altLang="en-US" sz="1800" i="1" dirty="0"/>
              <a:t>Key </a:t>
            </a:r>
            <a:r>
              <a:rPr lang="en-GB" altLang="en-US" sz="1800" i="1" dirty="0" err="1" smtClean="0"/>
              <a:t>flavors</a:t>
            </a:r>
            <a:r>
              <a:rPr lang="en-GB" altLang="en-US" sz="1800" i="1" dirty="0" smtClean="0"/>
              <a:t> of observed ENSO </a:t>
            </a:r>
            <a:r>
              <a:rPr lang="en-GB" altLang="en-US" sz="1800" i="1" dirty="0"/>
              <a:t>evolution</a:t>
            </a:r>
          </a:p>
        </p:txBody>
      </p:sp>
      <p:sp>
        <p:nvSpPr>
          <p:cNvPr id="9" name="Text Box 7"/>
          <p:cNvSpPr txBox="1">
            <a:spLocks noChangeArrowheads="1"/>
          </p:cNvSpPr>
          <p:nvPr/>
        </p:nvSpPr>
        <p:spPr bwMode="auto">
          <a:xfrm>
            <a:off x="764727" y="3340039"/>
            <a:ext cx="4197138" cy="115306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5pPr>
            <a:lvl6pPr marL="25146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6pPr>
            <a:lvl7pPr marL="29718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7pPr>
            <a:lvl8pPr marL="34290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8pPr>
            <a:lvl9pPr marL="38862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9pPr>
          </a:lstStyle>
          <a:p>
            <a:pPr algn="ctr">
              <a:lnSpc>
                <a:spcPct val="100000"/>
              </a:lnSpc>
              <a:buClrTx/>
              <a:buSzPct val="45000"/>
              <a:buFontTx/>
              <a:buNone/>
            </a:pPr>
            <a:r>
              <a:rPr lang="en-GB" altLang="en-US" sz="1600" dirty="0"/>
              <a:t>ENSO events show diverse</a:t>
            </a:r>
          </a:p>
          <a:p>
            <a:pPr algn="ctr">
              <a:lnSpc>
                <a:spcPct val="100000"/>
              </a:lnSpc>
              <a:buClrTx/>
              <a:buSzPct val="45000"/>
              <a:buFontTx/>
              <a:buNone/>
            </a:pPr>
            <a:r>
              <a:rPr lang="en-GB" altLang="en-US" sz="1600" dirty="0"/>
              <a:t>temporal </a:t>
            </a:r>
            <a:r>
              <a:rPr lang="en-GB" altLang="en-US" sz="1600" dirty="0" err="1"/>
              <a:t>behavior</a:t>
            </a:r>
            <a:r>
              <a:rPr lang="en-GB" altLang="en-US" sz="1600" dirty="0"/>
              <a:t> in boreal </a:t>
            </a:r>
            <a:r>
              <a:rPr lang="en-GB" altLang="en-US" sz="1600" dirty="0" smtClean="0"/>
              <a:t>spring: </a:t>
            </a:r>
            <a:r>
              <a:rPr lang="en-GB" altLang="en-US" sz="1600" b="1" dirty="0"/>
              <a:t>persisting, terminating early,</a:t>
            </a:r>
          </a:p>
          <a:p>
            <a:pPr algn="ctr">
              <a:lnSpc>
                <a:spcPct val="100000"/>
              </a:lnSpc>
              <a:buClrTx/>
              <a:buSzPct val="45000"/>
              <a:buFontTx/>
              <a:buNone/>
            </a:pPr>
            <a:r>
              <a:rPr lang="en-GB" altLang="en-US" sz="1600" b="1" dirty="0"/>
              <a:t>resurging,</a:t>
            </a:r>
            <a:r>
              <a:rPr lang="en-GB" altLang="en-US" sz="1600" dirty="0"/>
              <a:t> or </a:t>
            </a:r>
            <a:r>
              <a:rPr lang="en-GB" altLang="en-US" sz="1600" b="1" dirty="0"/>
              <a:t>transitioning</a:t>
            </a:r>
            <a:r>
              <a:rPr lang="en-GB" altLang="en-US" sz="1600" dirty="0"/>
              <a:t>.</a:t>
            </a:r>
          </a:p>
        </p:txBody>
      </p:sp>
      <p:sp>
        <p:nvSpPr>
          <p:cNvPr id="10" name="Line 16"/>
          <p:cNvSpPr>
            <a:spLocks noChangeShapeType="1"/>
          </p:cNvSpPr>
          <p:nvPr/>
        </p:nvSpPr>
        <p:spPr bwMode="auto">
          <a:xfrm flipV="1">
            <a:off x="4846346" y="4603314"/>
            <a:ext cx="1025372" cy="463651"/>
          </a:xfrm>
          <a:custGeom>
            <a:avLst/>
            <a:gdLst>
              <a:gd name="connsiteX0" fmla="*/ 0 w 1025372"/>
              <a:gd name="connsiteY0" fmla="*/ 0 h 463651"/>
              <a:gd name="connsiteX1" fmla="*/ 1025372 w 1025372"/>
              <a:gd name="connsiteY1" fmla="*/ 463651 h 463651"/>
              <a:gd name="connsiteX0" fmla="*/ 0 w 1025372"/>
              <a:gd name="connsiteY0" fmla="*/ 0 h 463651"/>
              <a:gd name="connsiteX1" fmla="*/ 1025372 w 1025372"/>
              <a:gd name="connsiteY1" fmla="*/ 463651 h 463651"/>
              <a:gd name="connsiteX0" fmla="*/ 0 w 1025372"/>
              <a:gd name="connsiteY0" fmla="*/ 0 h 463651"/>
              <a:gd name="connsiteX1" fmla="*/ 1025372 w 1025372"/>
              <a:gd name="connsiteY1" fmla="*/ 463651 h 463651"/>
            </a:gdLst>
            <a:ahLst/>
            <a:cxnLst>
              <a:cxn ang="0">
                <a:pos x="connsiteX0" y="connsiteY0"/>
              </a:cxn>
              <a:cxn ang="0">
                <a:pos x="connsiteX1" y="connsiteY1"/>
              </a:cxn>
            </a:cxnLst>
            <a:rect l="l" t="t" r="r" b="b"/>
            <a:pathLst>
              <a:path w="1025372" h="463651">
                <a:moveTo>
                  <a:pt x="0" y="0"/>
                </a:moveTo>
                <a:cubicBezTo>
                  <a:pt x="386552" y="33056"/>
                  <a:pt x="785891" y="162030"/>
                  <a:pt x="1025372" y="463651"/>
                </a:cubicBezTo>
              </a:path>
            </a:pathLst>
          </a:custGeom>
          <a:noFill/>
          <a:ln w="57240" cap="flat">
            <a:solidFill>
              <a:srgbClr val="0094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1" name="Rectangle 3"/>
          <p:cNvSpPr>
            <a:spLocks noChangeArrowheads="1"/>
          </p:cNvSpPr>
          <p:nvPr/>
        </p:nvSpPr>
        <p:spPr bwMode="auto">
          <a:xfrm rot="20030527">
            <a:off x="4648492" y="4269044"/>
            <a:ext cx="1335228" cy="65461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1720" tIns="40680" rIns="81720" bIns="4068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5pPr>
            <a:lvl6pPr marL="25146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6pPr>
            <a:lvl7pPr marL="29718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7pPr>
            <a:lvl8pPr marL="34290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8pPr>
            <a:lvl9pPr marL="38862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9pPr>
          </a:lstStyle>
          <a:p>
            <a:pPr algn="ctr">
              <a:lnSpc>
                <a:spcPct val="93000"/>
              </a:lnSpc>
            </a:pPr>
            <a:r>
              <a:rPr lang="en-US" altLang="en-US" sz="1000" dirty="0" smtClean="0">
                <a:solidFill>
                  <a:srgbClr val="009400"/>
                </a:solidFill>
              </a:rPr>
              <a:t>large-scale seasonal</a:t>
            </a:r>
          </a:p>
          <a:p>
            <a:pPr algn="ctr">
              <a:lnSpc>
                <a:spcPct val="93000"/>
              </a:lnSpc>
            </a:pPr>
            <a:r>
              <a:rPr lang="en-US" altLang="en-US" sz="1000" dirty="0" smtClean="0">
                <a:solidFill>
                  <a:srgbClr val="009400"/>
                </a:solidFill>
              </a:rPr>
              <a:t>wind shear,</a:t>
            </a:r>
          </a:p>
          <a:p>
            <a:pPr algn="ctr">
              <a:lnSpc>
                <a:spcPct val="93000"/>
              </a:lnSpc>
            </a:pPr>
            <a:r>
              <a:rPr lang="en-US" altLang="en-US" sz="1000" dirty="0" smtClean="0">
                <a:solidFill>
                  <a:srgbClr val="009400"/>
                </a:solidFill>
              </a:rPr>
              <a:t>moisture advection</a:t>
            </a:r>
          </a:p>
          <a:p>
            <a:pPr algn="ctr">
              <a:lnSpc>
                <a:spcPct val="93000"/>
              </a:lnSpc>
            </a:pPr>
            <a:r>
              <a:rPr lang="en-US" altLang="en-US" sz="1000" dirty="0">
                <a:solidFill>
                  <a:srgbClr val="009400"/>
                </a:solidFill>
              </a:rPr>
              <a:t>(</a:t>
            </a:r>
            <a:r>
              <a:rPr lang="en-US" altLang="en-US" sz="1000" dirty="0" smtClean="0">
                <a:solidFill>
                  <a:srgbClr val="009400"/>
                </a:solidFill>
              </a:rPr>
              <a:t>GPLLJ)</a:t>
            </a:r>
            <a:endParaRPr lang="en-US" altLang="en-US" sz="1000" dirty="0">
              <a:solidFill>
                <a:srgbClr val="009400"/>
              </a:solidFill>
            </a:endParaRPr>
          </a:p>
        </p:txBody>
      </p:sp>
      <p:sp>
        <p:nvSpPr>
          <p:cNvPr id="12" name="Line 16"/>
          <p:cNvSpPr>
            <a:spLocks noChangeShapeType="1"/>
          </p:cNvSpPr>
          <p:nvPr/>
        </p:nvSpPr>
        <p:spPr bwMode="auto">
          <a:xfrm flipV="1">
            <a:off x="7349449" y="2625959"/>
            <a:ext cx="118017" cy="489407"/>
          </a:xfrm>
          <a:custGeom>
            <a:avLst/>
            <a:gdLst>
              <a:gd name="connsiteX0" fmla="*/ 0 w 1025372"/>
              <a:gd name="connsiteY0" fmla="*/ 0 h 463651"/>
              <a:gd name="connsiteX1" fmla="*/ 1025372 w 1025372"/>
              <a:gd name="connsiteY1" fmla="*/ 463651 h 463651"/>
              <a:gd name="connsiteX0" fmla="*/ 0 w 1025372"/>
              <a:gd name="connsiteY0" fmla="*/ 0 h 463651"/>
              <a:gd name="connsiteX1" fmla="*/ 1025372 w 1025372"/>
              <a:gd name="connsiteY1" fmla="*/ 463651 h 463651"/>
              <a:gd name="connsiteX0" fmla="*/ 0 w 1025372"/>
              <a:gd name="connsiteY0" fmla="*/ 0 h 463651"/>
              <a:gd name="connsiteX1" fmla="*/ 1025372 w 1025372"/>
              <a:gd name="connsiteY1" fmla="*/ 463651 h 463651"/>
              <a:gd name="connsiteX0" fmla="*/ 0 w 349231"/>
              <a:gd name="connsiteY0" fmla="*/ 0 h 920851"/>
              <a:gd name="connsiteX1" fmla="*/ 349231 w 349231"/>
              <a:gd name="connsiteY1" fmla="*/ 920851 h 920851"/>
              <a:gd name="connsiteX0" fmla="*/ 261023 w 364017"/>
              <a:gd name="connsiteY0" fmla="*/ 0 h 901532"/>
              <a:gd name="connsiteX1" fmla="*/ 43583 w 364017"/>
              <a:gd name="connsiteY1" fmla="*/ 901532 h 901532"/>
              <a:gd name="connsiteX0" fmla="*/ 308520 w 308520"/>
              <a:gd name="connsiteY0" fmla="*/ 0 h 901532"/>
              <a:gd name="connsiteX1" fmla="*/ 91080 w 308520"/>
              <a:gd name="connsiteY1" fmla="*/ 901532 h 901532"/>
              <a:gd name="connsiteX0" fmla="*/ 247539 w 247539"/>
              <a:gd name="connsiteY0" fmla="*/ 0 h 837138"/>
              <a:gd name="connsiteX1" fmla="*/ 107373 w 247539"/>
              <a:gd name="connsiteY1" fmla="*/ 837138 h 837138"/>
              <a:gd name="connsiteX0" fmla="*/ 356984 w 356984"/>
              <a:gd name="connsiteY0" fmla="*/ 0 h 650394"/>
              <a:gd name="connsiteX1" fmla="*/ 81590 w 356984"/>
              <a:gd name="connsiteY1" fmla="*/ 650394 h 650394"/>
              <a:gd name="connsiteX0" fmla="*/ 360542 w 360542"/>
              <a:gd name="connsiteY0" fmla="*/ 0 h 650394"/>
              <a:gd name="connsiteX1" fmla="*/ 85148 w 360542"/>
              <a:gd name="connsiteY1" fmla="*/ 650394 h 650394"/>
              <a:gd name="connsiteX0" fmla="*/ 307792 w 307792"/>
              <a:gd name="connsiteY0" fmla="*/ 0 h 650394"/>
              <a:gd name="connsiteX1" fmla="*/ 32398 w 307792"/>
              <a:gd name="connsiteY1" fmla="*/ 650394 h 650394"/>
              <a:gd name="connsiteX0" fmla="*/ 135677 w 135677"/>
              <a:gd name="connsiteY0" fmla="*/ 0 h 534484"/>
              <a:gd name="connsiteX1" fmla="*/ 92102 w 135677"/>
              <a:gd name="connsiteY1" fmla="*/ 534484 h 534484"/>
              <a:gd name="connsiteX0" fmla="*/ 145919 w 145919"/>
              <a:gd name="connsiteY0" fmla="*/ 0 h 540923"/>
              <a:gd name="connsiteX1" fmla="*/ 83026 w 145919"/>
              <a:gd name="connsiteY1" fmla="*/ 540923 h 540923"/>
              <a:gd name="connsiteX0" fmla="*/ 137299 w 137299"/>
              <a:gd name="connsiteY0" fmla="*/ 0 h 540923"/>
              <a:gd name="connsiteX1" fmla="*/ 74406 w 137299"/>
              <a:gd name="connsiteY1" fmla="*/ 540923 h 540923"/>
              <a:gd name="connsiteX0" fmla="*/ 101975 w 109915"/>
              <a:gd name="connsiteY0" fmla="*/ 0 h 605317"/>
              <a:gd name="connsiteX1" fmla="*/ 109915 w 109915"/>
              <a:gd name="connsiteY1" fmla="*/ 605317 h 605317"/>
              <a:gd name="connsiteX0" fmla="*/ 119696 w 127636"/>
              <a:gd name="connsiteY0" fmla="*/ 0 h 605317"/>
              <a:gd name="connsiteX1" fmla="*/ 127636 w 127636"/>
              <a:gd name="connsiteY1" fmla="*/ 605317 h 605317"/>
              <a:gd name="connsiteX0" fmla="*/ 105185 w 113125"/>
              <a:gd name="connsiteY0" fmla="*/ 0 h 605317"/>
              <a:gd name="connsiteX1" fmla="*/ 113125 w 113125"/>
              <a:gd name="connsiteY1" fmla="*/ 605317 h 605317"/>
              <a:gd name="connsiteX0" fmla="*/ 91744 w 99684"/>
              <a:gd name="connsiteY0" fmla="*/ 0 h 605317"/>
              <a:gd name="connsiteX1" fmla="*/ 99684 w 99684"/>
              <a:gd name="connsiteY1" fmla="*/ 605317 h 605317"/>
              <a:gd name="connsiteX0" fmla="*/ 81051 w 108310"/>
              <a:gd name="connsiteY0" fmla="*/ 0 h 547362"/>
              <a:gd name="connsiteX1" fmla="*/ 108310 w 108310"/>
              <a:gd name="connsiteY1" fmla="*/ 547362 h 547362"/>
              <a:gd name="connsiteX0" fmla="*/ 71439 w 118017"/>
              <a:gd name="connsiteY0" fmla="*/ 0 h 489407"/>
              <a:gd name="connsiteX1" fmla="*/ 118017 w 118017"/>
              <a:gd name="connsiteY1" fmla="*/ 489407 h 489407"/>
            </a:gdLst>
            <a:ahLst/>
            <a:cxnLst>
              <a:cxn ang="0">
                <a:pos x="connsiteX0" y="connsiteY0"/>
              </a:cxn>
              <a:cxn ang="0">
                <a:pos x="connsiteX1" y="connsiteY1"/>
              </a:cxn>
            </a:cxnLst>
            <a:rect l="l" t="t" r="r" b="b"/>
            <a:pathLst>
              <a:path w="118017" h="489407">
                <a:moveTo>
                  <a:pt x="71439" y="0"/>
                </a:moveTo>
                <a:cubicBezTo>
                  <a:pt x="-18526" y="103889"/>
                  <a:pt x="-44191" y="252180"/>
                  <a:pt x="118017" y="489407"/>
                </a:cubicBezTo>
              </a:path>
            </a:pathLst>
          </a:custGeom>
          <a:noFill/>
          <a:ln w="38100" cap="flat">
            <a:solidFill>
              <a:srgbClr val="009400">
                <a:alpha val="60000"/>
              </a:srgbClr>
            </a:solidFill>
            <a:prstDash val="sys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4" name="Line 16"/>
          <p:cNvSpPr>
            <a:spLocks noChangeShapeType="1"/>
          </p:cNvSpPr>
          <p:nvPr/>
        </p:nvSpPr>
        <p:spPr bwMode="auto">
          <a:xfrm flipV="1">
            <a:off x="7089322" y="1691948"/>
            <a:ext cx="716278" cy="103342"/>
          </a:xfrm>
          <a:custGeom>
            <a:avLst/>
            <a:gdLst>
              <a:gd name="connsiteX0" fmla="*/ 0 w 1025372"/>
              <a:gd name="connsiteY0" fmla="*/ 0 h 463651"/>
              <a:gd name="connsiteX1" fmla="*/ 1025372 w 1025372"/>
              <a:gd name="connsiteY1" fmla="*/ 463651 h 463651"/>
              <a:gd name="connsiteX0" fmla="*/ 0 w 1025372"/>
              <a:gd name="connsiteY0" fmla="*/ 0 h 463651"/>
              <a:gd name="connsiteX1" fmla="*/ 1025372 w 1025372"/>
              <a:gd name="connsiteY1" fmla="*/ 463651 h 463651"/>
              <a:gd name="connsiteX0" fmla="*/ 0 w 1025372"/>
              <a:gd name="connsiteY0" fmla="*/ 0 h 463651"/>
              <a:gd name="connsiteX1" fmla="*/ 1025372 w 1025372"/>
              <a:gd name="connsiteY1" fmla="*/ 463651 h 463651"/>
              <a:gd name="connsiteX0" fmla="*/ 0 w 349231"/>
              <a:gd name="connsiteY0" fmla="*/ 0 h 920851"/>
              <a:gd name="connsiteX1" fmla="*/ 349231 w 349231"/>
              <a:gd name="connsiteY1" fmla="*/ 920851 h 920851"/>
              <a:gd name="connsiteX0" fmla="*/ 261023 w 364017"/>
              <a:gd name="connsiteY0" fmla="*/ 0 h 901532"/>
              <a:gd name="connsiteX1" fmla="*/ 43583 w 364017"/>
              <a:gd name="connsiteY1" fmla="*/ 901532 h 901532"/>
              <a:gd name="connsiteX0" fmla="*/ 308520 w 308520"/>
              <a:gd name="connsiteY0" fmla="*/ 0 h 901532"/>
              <a:gd name="connsiteX1" fmla="*/ 91080 w 308520"/>
              <a:gd name="connsiteY1" fmla="*/ 901532 h 901532"/>
              <a:gd name="connsiteX0" fmla="*/ 247539 w 247539"/>
              <a:gd name="connsiteY0" fmla="*/ 0 h 837138"/>
              <a:gd name="connsiteX1" fmla="*/ 107373 w 247539"/>
              <a:gd name="connsiteY1" fmla="*/ 837138 h 837138"/>
              <a:gd name="connsiteX0" fmla="*/ 356984 w 356984"/>
              <a:gd name="connsiteY0" fmla="*/ 0 h 650394"/>
              <a:gd name="connsiteX1" fmla="*/ 81590 w 356984"/>
              <a:gd name="connsiteY1" fmla="*/ 650394 h 650394"/>
              <a:gd name="connsiteX0" fmla="*/ 360542 w 360542"/>
              <a:gd name="connsiteY0" fmla="*/ 0 h 650394"/>
              <a:gd name="connsiteX1" fmla="*/ 85148 w 360542"/>
              <a:gd name="connsiteY1" fmla="*/ 650394 h 650394"/>
              <a:gd name="connsiteX0" fmla="*/ 307792 w 307792"/>
              <a:gd name="connsiteY0" fmla="*/ 0 h 650394"/>
              <a:gd name="connsiteX1" fmla="*/ 32398 w 307792"/>
              <a:gd name="connsiteY1" fmla="*/ 650394 h 650394"/>
              <a:gd name="connsiteX0" fmla="*/ 135677 w 135677"/>
              <a:gd name="connsiteY0" fmla="*/ 0 h 534484"/>
              <a:gd name="connsiteX1" fmla="*/ 92102 w 135677"/>
              <a:gd name="connsiteY1" fmla="*/ 534484 h 534484"/>
              <a:gd name="connsiteX0" fmla="*/ 145919 w 145919"/>
              <a:gd name="connsiteY0" fmla="*/ 0 h 540923"/>
              <a:gd name="connsiteX1" fmla="*/ 83026 w 145919"/>
              <a:gd name="connsiteY1" fmla="*/ 540923 h 540923"/>
              <a:gd name="connsiteX0" fmla="*/ 137299 w 137299"/>
              <a:gd name="connsiteY0" fmla="*/ 0 h 540923"/>
              <a:gd name="connsiteX1" fmla="*/ 74406 w 137299"/>
              <a:gd name="connsiteY1" fmla="*/ 540923 h 540923"/>
              <a:gd name="connsiteX0" fmla="*/ 101975 w 109915"/>
              <a:gd name="connsiteY0" fmla="*/ 0 h 605317"/>
              <a:gd name="connsiteX1" fmla="*/ 109915 w 109915"/>
              <a:gd name="connsiteY1" fmla="*/ 605317 h 605317"/>
              <a:gd name="connsiteX0" fmla="*/ 119696 w 127636"/>
              <a:gd name="connsiteY0" fmla="*/ 0 h 605317"/>
              <a:gd name="connsiteX1" fmla="*/ 127636 w 127636"/>
              <a:gd name="connsiteY1" fmla="*/ 605317 h 605317"/>
              <a:gd name="connsiteX0" fmla="*/ 105185 w 113125"/>
              <a:gd name="connsiteY0" fmla="*/ 0 h 605317"/>
              <a:gd name="connsiteX1" fmla="*/ 113125 w 113125"/>
              <a:gd name="connsiteY1" fmla="*/ 605317 h 605317"/>
              <a:gd name="connsiteX0" fmla="*/ 26100 w 439725"/>
              <a:gd name="connsiteY0" fmla="*/ 0 h 141677"/>
              <a:gd name="connsiteX1" fmla="*/ 439725 w 439725"/>
              <a:gd name="connsiteY1" fmla="*/ 141677 h 141677"/>
              <a:gd name="connsiteX0" fmla="*/ 15514 w 757550"/>
              <a:gd name="connsiteY0" fmla="*/ 120665 h 161044"/>
              <a:gd name="connsiteX1" fmla="*/ 757550 w 757550"/>
              <a:gd name="connsiteY1" fmla="*/ 69159 h 161044"/>
              <a:gd name="connsiteX0" fmla="*/ 0 w 742036"/>
              <a:gd name="connsiteY0" fmla="*/ 160587 h 160587"/>
              <a:gd name="connsiteX1" fmla="*/ 742036 w 742036"/>
              <a:gd name="connsiteY1" fmla="*/ 109081 h 160587"/>
              <a:gd name="connsiteX0" fmla="*/ 0 w 742036"/>
              <a:gd name="connsiteY0" fmla="*/ 80501 h 80501"/>
              <a:gd name="connsiteX1" fmla="*/ 742036 w 742036"/>
              <a:gd name="connsiteY1" fmla="*/ 28995 h 80501"/>
              <a:gd name="connsiteX0" fmla="*/ 0 w 716278"/>
              <a:gd name="connsiteY0" fmla="*/ 121803 h 121803"/>
              <a:gd name="connsiteX1" fmla="*/ 716278 w 716278"/>
              <a:gd name="connsiteY1" fmla="*/ 18782 h 121803"/>
              <a:gd name="connsiteX0" fmla="*/ 0 w 716278"/>
              <a:gd name="connsiteY0" fmla="*/ 103605 h 103605"/>
              <a:gd name="connsiteX1" fmla="*/ 716278 w 716278"/>
              <a:gd name="connsiteY1" fmla="*/ 584 h 103605"/>
              <a:gd name="connsiteX0" fmla="*/ 0 w 716278"/>
              <a:gd name="connsiteY0" fmla="*/ 103342 h 103342"/>
              <a:gd name="connsiteX1" fmla="*/ 716278 w 716278"/>
              <a:gd name="connsiteY1" fmla="*/ 321 h 103342"/>
            </a:gdLst>
            <a:ahLst/>
            <a:cxnLst>
              <a:cxn ang="0">
                <a:pos x="connsiteX0" y="connsiteY0"/>
              </a:cxn>
              <a:cxn ang="0">
                <a:pos x="connsiteX1" y="connsiteY1"/>
              </a:cxn>
            </a:cxnLst>
            <a:rect l="l" t="t" r="r" b="b"/>
            <a:pathLst>
              <a:path w="716278" h="103342">
                <a:moveTo>
                  <a:pt x="0" y="103342"/>
                </a:moveTo>
                <a:cubicBezTo>
                  <a:pt x="186930" y="59124"/>
                  <a:pt x="444600" y="-5086"/>
                  <a:pt x="716278" y="321"/>
                </a:cubicBezTo>
              </a:path>
            </a:pathLst>
          </a:custGeom>
          <a:noFill/>
          <a:ln w="38100" cap="flat">
            <a:solidFill>
              <a:srgbClr val="009400">
                <a:alpha val="60000"/>
              </a:srgbClr>
            </a:solidFill>
            <a:prstDash val="sys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5" name="Line 16"/>
          <p:cNvSpPr>
            <a:spLocks noChangeShapeType="1"/>
          </p:cNvSpPr>
          <p:nvPr/>
        </p:nvSpPr>
        <p:spPr bwMode="auto">
          <a:xfrm flipV="1">
            <a:off x="7248069" y="5253252"/>
            <a:ext cx="185699" cy="502286"/>
          </a:xfrm>
          <a:custGeom>
            <a:avLst/>
            <a:gdLst>
              <a:gd name="connsiteX0" fmla="*/ 0 w 1025372"/>
              <a:gd name="connsiteY0" fmla="*/ 0 h 463651"/>
              <a:gd name="connsiteX1" fmla="*/ 1025372 w 1025372"/>
              <a:gd name="connsiteY1" fmla="*/ 463651 h 463651"/>
              <a:gd name="connsiteX0" fmla="*/ 0 w 1025372"/>
              <a:gd name="connsiteY0" fmla="*/ 0 h 463651"/>
              <a:gd name="connsiteX1" fmla="*/ 1025372 w 1025372"/>
              <a:gd name="connsiteY1" fmla="*/ 463651 h 463651"/>
              <a:gd name="connsiteX0" fmla="*/ 0 w 1025372"/>
              <a:gd name="connsiteY0" fmla="*/ 0 h 463651"/>
              <a:gd name="connsiteX1" fmla="*/ 1025372 w 1025372"/>
              <a:gd name="connsiteY1" fmla="*/ 463651 h 463651"/>
              <a:gd name="connsiteX0" fmla="*/ 0 w 349231"/>
              <a:gd name="connsiteY0" fmla="*/ 0 h 920851"/>
              <a:gd name="connsiteX1" fmla="*/ 349231 w 349231"/>
              <a:gd name="connsiteY1" fmla="*/ 920851 h 920851"/>
              <a:gd name="connsiteX0" fmla="*/ 261023 w 364017"/>
              <a:gd name="connsiteY0" fmla="*/ 0 h 901532"/>
              <a:gd name="connsiteX1" fmla="*/ 43583 w 364017"/>
              <a:gd name="connsiteY1" fmla="*/ 901532 h 901532"/>
              <a:gd name="connsiteX0" fmla="*/ 308520 w 308520"/>
              <a:gd name="connsiteY0" fmla="*/ 0 h 901532"/>
              <a:gd name="connsiteX1" fmla="*/ 91080 w 308520"/>
              <a:gd name="connsiteY1" fmla="*/ 901532 h 901532"/>
              <a:gd name="connsiteX0" fmla="*/ 247539 w 247539"/>
              <a:gd name="connsiteY0" fmla="*/ 0 h 837138"/>
              <a:gd name="connsiteX1" fmla="*/ 107373 w 247539"/>
              <a:gd name="connsiteY1" fmla="*/ 837138 h 837138"/>
              <a:gd name="connsiteX0" fmla="*/ 356984 w 356984"/>
              <a:gd name="connsiteY0" fmla="*/ 0 h 650394"/>
              <a:gd name="connsiteX1" fmla="*/ 81590 w 356984"/>
              <a:gd name="connsiteY1" fmla="*/ 650394 h 650394"/>
              <a:gd name="connsiteX0" fmla="*/ 360542 w 360542"/>
              <a:gd name="connsiteY0" fmla="*/ 0 h 650394"/>
              <a:gd name="connsiteX1" fmla="*/ 85148 w 360542"/>
              <a:gd name="connsiteY1" fmla="*/ 650394 h 650394"/>
              <a:gd name="connsiteX0" fmla="*/ 307792 w 307792"/>
              <a:gd name="connsiteY0" fmla="*/ 0 h 650394"/>
              <a:gd name="connsiteX1" fmla="*/ 32398 w 307792"/>
              <a:gd name="connsiteY1" fmla="*/ 650394 h 650394"/>
              <a:gd name="connsiteX0" fmla="*/ 135677 w 135677"/>
              <a:gd name="connsiteY0" fmla="*/ 0 h 534484"/>
              <a:gd name="connsiteX1" fmla="*/ 92102 w 135677"/>
              <a:gd name="connsiteY1" fmla="*/ 534484 h 534484"/>
              <a:gd name="connsiteX0" fmla="*/ 145919 w 145919"/>
              <a:gd name="connsiteY0" fmla="*/ 0 h 540923"/>
              <a:gd name="connsiteX1" fmla="*/ 83026 w 145919"/>
              <a:gd name="connsiteY1" fmla="*/ 540923 h 540923"/>
              <a:gd name="connsiteX0" fmla="*/ 137299 w 137299"/>
              <a:gd name="connsiteY0" fmla="*/ 0 h 540923"/>
              <a:gd name="connsiteX1" fmla="*/ 74406 w 137299"/>
              <a:gd name="connsiteY1" fmla="*/ 540923 h 540923"/>
              <a:gd name="connsiteX0" fmla="*/ 101975 w 109915"/>
              <a:gd name="connsiteY0" fmla="*/ 0 h 605317"/>
              <a:gd name="connsiteX1" fmla="*/ 109915 w 109915"/>
              <a:gd name="connsiteY1" fmla="*/ 605317 h 605317"/>
              <a:gd name="connsiteX0" fmla="*/ 119696 w 127636"/>
              <a:gd name="connsiteY0" fmla="*/ 0 h 605317"/>
              <a:gd name="connsiteX1" fmla="*/ 127636 w 127636"/>
              <a:gd name="connsiteY1" fmla="*/ 605317 h 605317"/>
              <a:gd name="connsiteX0" fmla="*/ 105185 w 113125"/>
              <a:gd name="connsiteY0" fmla="*/ 0 h 605317"/>
              <a:gd name="connsiteX1" fmla="*/ 113125 w 113125"/>
              <a:gd name="connsiteY1" fmla="*/ 605317 h 605317"/>
              <a:gd name="connsiteX0" fmla="*/ 264743 w 264743"/>
              <a:gd name="connsiteY0" fmla="*/ 0 h 611756"/>
              <a:gd name="connsiteX1" fmla="*/ 53742 w 264743"/>
              <a:gd name="connsiteY1" fmla="*/ 611756 h 611756"/>
              <a:gd name="connsiteX0" fmla="*/ 211456 w 211456"/>
              <a:gd name="connsiteY0" fmla="*/ 0 h 611756"/>
              <a:gd name="connsiteX1" fmla="*/ 455 w 211456"/>
              <a:gd name="connsiteY1" fmla="*/ 611756 h 611756"/>
              <a:gd name="connsiteX0" fmla="*/ 185855 w 185855"/>
              <a:gd name="connsiteY0" fmla="*/ 0 h 502286"/>
              <a:gd name="connsiteX1" fmla="*/ 612 w 185855"/>
              <a:gd name="connsiteY1" fmla="*/ 502286 h 502286"/>
              <a:gd name="connsiteX0" fmla="*/ 185699 w 185699"/>
              <a:gd name="connsiteY0" fmla="*/ 0 h 502286"/>
              <a:gd name="connsiteX1" fmla="*/ 456 w 185699"/>
              <a:gd name="connsiteY1" fmla="*/ 502286 h 502286"/>
            </a:gdLst>
            <a:ahLst/>
            <a:cxnLst>
              <a:cxn ang="0">
                <a:pos x="connsiteX0" y="connsiteY0"/>
              </a:cxn>
              <a:cxn ang="0">
                <a:pos x="connsiteX1" y="connsiteY1"/>
              </a:cxn>
            </a:cxnLst>
            <a:rect l="l" t="t" r="r" b="b"/>
            <a:pathLst>
              <a:path w="185699" h="502286">
                <a:moveTo>
                  <a:pt x="185699" y="0"/>
                </a:moveTo>
                <a:cubicBezTo>
                  <a:pt x="82855" y="84571"/>
                  <a:pt x="-7205" y="155589"/>
                  <a:pt x="456" y="502286"/>
                </a:cubicBezTo>
              </a:path>
            </a:pathLst>
          </a:custGeom>
          <a:noFill/>
          <a:ln w="38100" cap="flat">
            <a:solidFill>
              <a:srgbClr val="009400">
                <a:alpha val="60000"/>
              </a:srgbClr>
            </a:solidFill>
            <a:prstDash val="sys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6" name="Line 16"/>
          <p:cNvSpPr>
            <a:spLocks noChangeShapeType="1"/>
          </p:cNvSpPr>
          <p:nvPr/>
        </p:nvSpPr>
        <p:spPr bwMode="auto">
          <a:xfrm flipV="1">
            <a:off x="7445315" y="4089110"/>
            <a:ext cx="264025" cy="360618"/>
          </a:xfrm>
          <a:custGeom>
            <a:avLst/>
            <a:gdLst>
              <a:gd name="connsiteX0" fmla="*/ 0 w 1025372"/>
              <a:gd name="connsiteY0" fmla="*/ 0 h 463651"/>
              <a:gd name="connsiteX1" fmla="*/ 1025372 w 1025372"/>
              <a:gd name="connsiteY1" fmla="*/ 463651 h 463651"/>
              <a:gd name="connsiteX0" fmla="*/ 0 w 1025372"/>
              <a:gd name="connsiteY0" fmla="*/ 0 h 463651"/>
              <a:gd name="connsiteX1" fmla="*/ 1025372 w 1025372"/>
              <a:gd name="connsiteY1" fmla="*/ 463651 h 463651"/>
              <a:gd name="connsiteX0" fmla="*/ 0 w 1025372"/>
              <a:gd name="connsiteY0" fmla="*/ 0 h 463651"/>
              <a:gd name="connsiteX1" fmla="*/ 1025372 w 1025372"/>
              <a:gd name="connsiteY1" fmla="*/ 463651 h 463651"/>
              <a:gd name="connsiteX0" fmla="*/ 0 w 349231"/>
              <a:gd name="connsiteY0" fmla="*/ 0 h 920851"/>
              <a:gd name="connsiteX1" fmla="*/ 349231 w 349231"/>
              <a:gd name="connsiteY1" fmla="*/ 920851 h 920851"/>
              <a:gd name="connsiteX0" fmla="*/ 261023 w 364017"/>
              <a:gd name="connsiteY0" fmla="*/ 0 h 901532"/>
              <a:gd name="connsiteX1" fmla="*/ 43583 w 364017"/>
              <a:gd name="connsiteY1" fmla="*/ 901532 h 901532"/>
              <a:gd name="connsiteX0" fmla="*/ 308520 w 308520"/>
              <a:gd name="connsiteY0" fmla="*/ 0 h 901532"/>
              <a:gd name="connsiteX1" fmla="*/ 91080 w 308520"/>
              <a:gd name="connsiteY1" fmla="*/ 901532 h 901532"/>
              <a:gd name="connsiteX0" fmla="*/ 247539 w 247539"/>
              <a:gd name="connsiteY0" fmla="*/ 0 h 837138"/>
              <a:gd name="connsiteX1" fmla="*/ 107373 w 247539"/>
              <a:gd name="connsiteY1" fmla="*/ 837138 h 837138"/>
              <a:gd name="connsiteX0" fmla="*/ 356984 w 356984"/>
              <a:gd name="connsiteY0" fmla="*/ 0 h 650394"/>
              <a:gd name="connsiteX1" fmla="*/ 81590 w 356984"/>
              <a:gd name="connsiteY1" fmla="*/ 650394 h 650394"/>
              <a:gd name="connsiteX0" fmla="*/ 360542 w 360542"/>
              <a:gd name="connsiteY0" fmla="*/ 0 h 650394"/>
              <a:gd name="connsiteX1" fmla="*/ 85148 w 360542"/>
              <a:gd name="connsiteY1" fmla="*/ 650394 h 650394"/>
              <a:gd name="connsiteX0" fmla="*/ 307792 w 307792"/>
              <a:gd name="connsiteY0" fmla="*/ 0 h 650394"/>
              <a:gd name="connsiteX1" fmla="*/ 32398 w 307792"/>
              <a:gd name="connsiteY1" fmla="*/ 650394 h 650394"/>
              <a:gd name="connsiteX0" fmla="*/ 135677 w 135677"/>
              <a:gd name="connsiteY0" fmla="*/ 0 h 534484"/>
              <a:gd name="connsiteX1" fmla="*/ 92102 w 135677"/>
              <a:gd name="connsiteY1" fmla="*/ 534484 h 534484"/>
              <a:gd name="connsiteX0" fmla="*/ 145919 w 145919"/>
              <a:gd name="connsiteY0" fmla="*/ 0 h 540923"/>
              <a:gd name="connsiteX1" fmla="*/ 83026 w 145919"/>
              <a:gd name="connsiteY1" fmla="*/ 540923 h 540923"/>
              <a:gd name="connsiteX0" fmla="*/ 137299 w 137299"/>
              <a:gd name="connsiteY0" fmla="*/ 0 h 540923"/>
              <a:gd name="connsiteX1" fmla="*/ 74406 w 137299"/>
              <a:gd name="connsiteY1" fmla="*/ 540923 h 540923"/>
              <a:gd name="connsiteX0" fmla="*/ 101975 w 109915"/>
              <a:gd name="connsiteY0" fmla="*/ 0 h 605317"/>
              <a:gd name="connsiteX1" fmla="*/ 109915 w 109915"/>
              <a:gd name="connsiteY1" fmla="*/ 605317 h 605317"/>
              <a:gd name="connsiteX0" fmla="*/ 119696 w 127636"/>
              <a:gd name="connsiteY0" fmla="*/ 0 h 605317"/>
              <a:gd name="connsiteX1" fmla="*/ 127636 w 127636"/>
              <a:gd name="connsiteY1" fmla="*/ 605317 h 605317"/>
              <a:gd name="connsiteX0" fmla="*/ 105185 w 113125"/>
              <a:gd name="connsiteY0" fmla="*/ 0 h 605317"/>
              <a:gd name="connsiteX1" fmla="*/ 113125 w 113125"/>
              <a:gd name="connsiteY1" fmla="*/ 605317 h 605317"/>
              <a:gd name="connsiteX0" fmla="*/ 62778 w 180189"/>
              <a:gd name="connsiteY0" fmla="*/ 0 h 489407"/>
              <a:gd name="connsiteX1" fmla="*/ 180189 w 180189"/>
              <a:gd name="connsiteY1" fmla="*/ 489407 h 489407"/>
              <a:gd name="connsiteX0" fmla="*/ 28449 w 145860"/>
              <a:gd name="connsiteY0" fmla="*/ 0 h 489407"/>
              <a:gd name="connsiteX1" fmla="*/ 145860 w 145860"/>
              <a:gd name="connsiteY1" fmla="*/ 489407 h 489407"/>
              <a:gd name="connsiteX0" fmla="*/ 10681 w 263320"/>
              <a:gd name="connsiteY0" fmla="*/ 0 h 360618"/>
              <a:gd name="connsiteX1" fmla="*/ 263320 w 263320"/>
              <a:gd name="connsiteY1" fmla="*/ 360618 h 360618"/>
              <a:gd name="connsiteX0" fmla="*/ 11386 w 264025"/>
              <a:gd name="connsiteY0" fmla="*/ 0 h 360618"/>
              <a:gd name="connsiteX1" fmla="*/ 264025 w 264025"/>
              <a:gd name="connsiteY1" fmla="*/ 360618 h 360618"/>
            </a:gdLst>
            <a:ahLst/>
            <a:cxnLst>
              <a:cxn ang="0">
                <a:pos x="connsiteX0" y="connsiteY0"/>
              </a:cxn>
              <a:cxn ang="0">
                <a:pos x="connsiteX1" y="connsiteY1"/>
              </a:cxn>
            </a:cxnLst>
            <a:rect l="l" t="t" r="r" b="b"/>
            <a:pathLst>
              <a:path w="264025" h="360618">
                <a:moveTo>
                  <a:pt x="11386" y="0"/>
                </a:moveTo>
                <a:cubicBezTo>
                  <a:pt x="-39943" y="174723"/>
                  <a:pt x="88938" y="310135"/>
                  <a:pt x="264025" y="360618"/>
                </a:cubicBezTo>
              </a:path>
            </a:pathLst>
          </a:custGeom>
          <a:noFill/>
          <a:ln w="38100" cap="flat">
            <a:solidFill>
              <a:srgbClr val="009400">
                <a:alpha val="60000"/>
              </a:srgbClr>
            </a:solidFill>
            <a:prstDash val="sys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7" name="Rectangle 3"/>
          <p:cNvSpPr>
            <a:spLocks noChangeArrowheads="1"/>
          </p:cNvSpPr>
          <p:nvPr/>
        </p:nvSpPr>
        <p:spPr bwMode="auto">
          <a:xfrm>
            <a:off x="7225354" y="1783169"/>
            <a:ext cx="559375" cy="19667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1720" tIns="40680" rIns="81720" bIns="4068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5pPr>
            <a:lvl6pPr marL="25146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6pPr>
            <a:lvl7pPr marL="29718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7pPr>
            <a:lvl8pPr marL="34290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8pPr>
            <a:lvl9pPr marL="38862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9pPr>
          </a:lstStyle>
          <a:p>
            <a:pPr algn="ctr">
              <a:lnSpc>
                <a:spcPct val="93000"/>
              </a:lnSpc>
            </a:pPr>
            <a:r>
              <a:rPr lang="en-US" altLang="en-US" sz="800" dirty="0" smtClean="0">
                <a:solidFill>
                  <a:srgbClr val="009400"/>
                </a:solidFill>
              </a:rPr>
              <a:t>moisture</a:t>
            </a:r>
            <a:endParaRPr lang="en-US" altLang="en-US" sz="800" dirty="0">
              <a:solidFill>
                <a:srgbClr val="009400"/>
              </a:solidFill>
            </a:endParaRPr>
          </a:p>
        </p:txBody>
      </p:sp>
    </p:spTree>
    <p:extLst>
      <p:ext uri="{BB962C8B-B14F-4D97-AF65-F5344CB8AC3E}">
        <p14:creationId xmlns:p14="http://schemas.microsoft.com/office/powerpoint/2010/main" val="1429278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animBg="1"/>
      <p:bldP spid="11" grpId="0"/>
      <p:bldP spid="12" grpId="0" animBg="1"/>
      <p:bldP spid="14" grpId="0" animBg="1"/>
      <p:bldP spid="15" grpId="0" animBg="1"/>
      <p:bldP spid="16" grpId="0" animBg="1"/>
      <p:bldP spid="17" grpId="0"/>
    </p:bldLst>
  </p:timing>
</p:sld>
</file>

<file path=ppt/theme/theme1.xml><?xml version="1.0" encoding="utf-8"?>
<a:theme xmlns:a="http://schemas.openxmlformats.org/drawingml/2006/main" name="2019_Lab_Review_slide_template_final">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Presentation7" id="{B8664483-1732-47ED-B7D6-7912CA25FB17}" vid="{A2BF5DFA-8040-4397-9540-3001EDA3C67B}"/>
    </a:ext>
  </a:extLst>
</a:theme>
</file>

<file path=ppt/theme/theme2.xml><?xml version="1.0" encoding="utf-8"?>
<a:theme xmlns:a="http://schemas.openxmlformats.org/drawingml/2006/main" name="Content slides">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Presentation7" id="{B8664483-1732-47ED-B7D6-7912CA25FB17}" vid="{41C59345-AC3A-43B0-9F27-D2E0B27ECBD3}"/>
    </a:ext>
  </a:extLst>
</a:theme>
</file>

<file path=ppt/theme/theme3.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2019_Lab_Review_slide_template_final</Template>
  <TotalTime>3719</TotalTime>
  <Words>6141</Words>
  <Application>Microsoft Office PowerPoint</Application>
  <PresentationFormat>On-screen Show (4:3)</PresentationFormat>
  <Paragraphs>392</Paragraphs>
  <Slides>20</Slides>
  <Notes>18</Notes>
  <HiddenSlides>0</HiddenSlides>
  <MMClips>0</MMClips>
  <ScaleCrop>false</ScaleCrop>
  <HeadingPairs>
    <vt:vector size="4" baseType="variant">
      <vt:variant>
        <vt:lpstr>Theme</vt:lpstr>
      </vt:variant>
      <vt:variant>
        <vt:i4>2</vt:i4>
      </vt:variant>
      <vt:variant>
        <vt:lpstr>Slide Titles</vt:lpstr>
      </vt:variant>
      <vt:variant>
        <vt:i4>20</vt:i4>
      </vt:variant>
    </vt:vector>
  </HeadingPairs>
  <TitlesOfParts>
    <vt:vector size="22" baseType="lpstr">
      <vt:lpstr>2019_Lab_Review_slide_template_final</vt:lpstr>
      <vt:lpstr>Content slides</vt:lpstr>
      <vt:lpstr>Understanding future ENSO risks</vt:lpstr>
      <vt:lpstr>ENSO: Earth’s dominant year-to-year climate signal</vt:lpstr>
      <vt:lpstr>GFDL: Strongly positioned in the ENSO community</vt:lpstr>
      <vt:lpstr>ENSO improvements with increasing resolution</vt:lpstr>
      <vt:lpstr>Improved ENSO patterns &amp; spectra in CM4</vt:lpstr>
      <vt:lpstr>PowerPoint Presentation</vt:lpstr>
      <vt:lpstr>PowerPoint Presentation</vt:lpstr>
      <vt:lpstr>Improved seasonal synchronization of ENSO</vt:lpstr>
      <vt:lpstr>ENSO diversity &amp; seasonality affect remote impacts</vt:lpstr>
      <vt:lpstr>Historical changes in ENSO &amp; mean eq. Pacific SST</vt:lpstr>
      <vt:lpstr>Historical changes in ENSO &amp; mean eq. Pacific SST</vt:lpstr>
      <vt:lpstr>ENSO responses to increasing CO2</vt:lpstr>
      <vt:lpstr>CMIP5 projections (PI, 1900-99, 2000-99)</vt:lpstr>
      <vt:lpstr>Emergent constraints for future ENSO extremes</vt:lpstr>
      <vt:lpstr>Community metrics for ENSO simulations</vt:lpstr>
      <vt:lpstr>ENSO forecasts using model-analogs</vt:lpstr>
      <vt:lpstr>Future plans and challenges</vt:lpstr>
      <vt:lpstr>Summary</vt:lpstr>
      <vt:lpstr>2014-2019 ENSO Publications (1 of 2)</vt:lpstr>
      <vt:lpstr>2014-2019 ENSO Publications (2 of 2)</vt:lpstr>
    </vt:vector>
  </TitlesOfParts>
  <Company>GFDL-NOAA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ENSO Dynamics and Predictabiltiy</dc:title>
  <dc:creator>Andrew Wittenberg</dc:creator>
  <cp:lastModifiedBy>Andrew Wittenberg</cp:lastModifiedBy>
  <cp:revision>232</cp:revision>
  <dcterms:created xsi:type="dcterms:W3CDTF">2019-10-01T04:01:51Z</dcterms:created>
  <dcterms:modified xsi:type="dcterms:W3CDTF">2019-10-16T12:59:57Z</dcterms:modified>
</cp:coreProperties>
</file>