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Lst>
  <p:sldSz cy="7559675" cx="10080625"/>
  <p:notesSz cx="7772400" cy="10058400"/>
  <p:embeddedFontLst>
    <p:embeddedFont>
      <p:font typeface="Roboto Slab"/>
      <p:regular r:id="rId48"/>
      <p:bold r:id="rId49"/>
    </p:embeddedFont>
    <p:embeddedFont>
      <p:font typeface="Century Gothic"/>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2D200454-40CA-4A62-9FC3-DE9A4176ACB9}">
      <p15:notesGuideLst>
        <p15:guide id="1" orient="horz" pos="2880">
          <p15:clr>
            <a:srgbClr val="000000"/>
          </p15:clr>
        </p15:guide>
        <p15:guide id="2" pos="2160">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Slab-regular.fntdata"/><Relationship Id="rId47" Type="http://schemas.openxmlformats.org/officeDocument/2006/relationships/slide" Target="slides/slide42.xml"/><Relationship Id="rId49" Type="http://schemas.openxmlformats.org/officeDocument/2006/relationships/font" Target="fonts/RobotoSlab-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CenturyGothic-bold.fntdata"/><Relationship Id="rId50" Type="http://schemas.openxmlformats.org/officeDocument/2006/relationships/font" Target="fonts/CenturyGothic-regular.fntdata"/><Relationship Id="rId53" Type="http://schemas.openxmlformats.org/officeDocument/2006/relationships/font" Target="fonts/CenturyGothic-boldItalic.fntdata"/><Relationship Id="rId52" Type="http://schemas.openxmlformats.org/officeDocument/2006/relationships/font" Target="fonts/CenturyGothic-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 name="Shape 2"/>
        <p:cNvGrpSpPr/>
        <p:nvPr/>
      </p:nvGrpSpPr>
      <p:grpSpPr>
        <a:xfrm>
          <a:off x="0" y="0"/>
          <a:ext cx="0" cy="0"/>
          <a:chOff x="0" y="0"/>
          <a:chExt cx="0" cy="0"/>
        </a:xfrm>
      </p:grpSpPr>
      <p:sp>
        <p:nvSpPr>
          <p:cNvPr id="3" name="Google Shape;3;n"/>
          <p:cNvSpPr txBox="1"/>
          <p:nvPr>
            <p:ph idx="12" type="sldNum"/>
          </p:nvPr>
        </p:nvSpPr>
        <p:spPr>
          <a:xfrm>
            <a:off x="4398962" y="9555162"/>
            <a:ext cx="3362325" cy="492125"/>
          </a:xfrm>
          <a:prstGeom prst="rect">
            <a:avLst/>
          </a:prstGeom>
          <a:noFill/>
          <a:ln>
            <a:noFill/>
          </a:ln>
        </p:spPr>
        <p:txBody>
          <a:bodyPr anchorCtr="0" anchor="b" bIns="0" lIns="0" spcFirstLastPara="1" rIns="0" wrap="square" tIns="0">
            <a:noAutofit/>
          </a:bodyPr>
          <a:lstStyle/>
          <a:p>
            <a:pPr indent="0" lvl="0" marL="0" marR="0" rtl="0" algn="l">
              <a:lnSpc>
                <a:spcPct val="233333"/>
              </a:lnSpc>
              <a:spcBef>
                <a:spcPts val="0"/>
              </a:spcBef>
              <a:spcAft>
                <a:spcPts val="0"/>
              </a:spcAft>
              <a:buNone/>
            </a:pPr>
            <a:fld id="{00000000-1234-1234-1234-123412341234}" type="slidenum">
              <a:rPr b="0" i="0" lang="en-US" sz="1800" u="none" cap="none" strike="noStrike">
                <a:solidFill>
                  <a:srgbClr val="000000"/>
                </a:solidFill>
                <a:latin typeface="Arial"/>
                <a:ea typeface="Arial"/>
                <a:cs typeface="Arial"/>
                <a:sym typeface="Arial"/>
              </a:rPr>
              <a:t>‹#›</a:t>
            </a:fld>
            <a:endParaRPr/>
          </a:p>
        </p:txBody>
      </p:sp>
      <p:sp>
        <p:nvSpPr>
          <p:cNvPr id="4" name="Google Shape;4;n"/>
          <p:cNvSpPr/>
          <p:nvPr/>
        </p:nvSpPr>
        <p:spPr>
          <a:xfrm>
            <a:off x="0" y="0"/>
            <a:ext cx="7772400" cy="10058400"/>
          </a:xfrm>
          <a:prstGeom prst="roundRect">
            <a:avLst>
              <a:gd fmla="val 4"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 name="Google Shape;5;n"/>
          <p:cNvSpPr/>
          <p:nvPr/>
        </p:nvSpPr>
        <p:spPr>
          <a:xfrm>
            <a:off x="0" y="0"/>
            <a:ext cx="7772400" cy="10058400"/>
          </a:xfrm>
          <a:prstGeom prst="roundRect">
            <a:avLst>
              <a:gd fmla="val 4"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 name="Google Shape;6;n"/>
          <p:cNvSpPr/>
          <p:nvPr/>
        </p:nvSpPr>
        <p:spPr>
          <a:xfrm>
            <a:off x="0" y="0"/>
            <a:ext cx="7772400" cy="10058400"/>
          </a:xfrm>
          <a:prstGeom prst="roundRect">
            <a:avLst>
              <a:gd fmla="val 4"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 name="Google Shape;7;n"/>
          <p:cNvSpPr/>
          <p:nvPr/>
        </p:nvSpPr>
        <p:spPr>
          <a:xfrm>
            <a:off x="0" y="0"/>
            <a:ext cx="7772400" cy="10058400"/>
          </a:xfrm>
          <a:prstGeom prst="roundRect">
            <a:avLst>
              <a:gd fmla="val 4"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 name="Google Shape;8;n"/>
          <p:cNvSpPr/>
          <p:nvPr/>
        </p:nvSpPr>
        <p:spPr>
          <a:xfrm>
            <a:off x="0" y="0"/>
            <a:ext cx="7772400" cy="10058400"/>
          </a:xfrm>
          <a:prstGeom prst="roundRect">
            <a:avLst>
              <a:gd fmla="val 4"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 name="Google Shape;9;n"/>
          <p:cNvSpPr/>
          <p:nvPr/>
        </p:nvSpPr>
        <p:spPr>
          <a:xfrm>
            <a:off x="0" y="0"/>
            <a:ext cx="7772400" cy="10058400"/>
          </a:xfrm>
          <a:prstGeom prst="roundRect">
            <a:avLst>
              <a:gd fmla="val 4"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 name="Google Shape;10;n"/>
          <p:cNvSpPr/>
          <p:nvPr>
            <p:ph idx="2" type="sldImg"/>
          </p:nvPr>
        </p:nvSpPr>
        <p:spPr>
          <a:xfrm>
            <a:off x="1371600" y="763587"/>
            <a:ext cx="5018087" cy="37607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 name="Google Shape;11;n"/>
          <p:cNvSpPr txBox="1"/>
          <p:nvPr>
            <p:ph idx="1" type="body"/>
          </p:nvPr>
        </p:nvSpPr>
        <p:spPr>
          <a:xfrm>
            <a:off x="777875" y="4776787"/>
            <a:ext cx="6207125" cy="451485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2" name="Google Shape;12;n"/>
          <p:cNvSpPr txBox="1"/>
          <p:nvPr>
            <p:ph idx="3" type="hdr"/>
          </p:nvPr>
        </p:nvSpPr>
        <p:spPr>
          <a:xfrm>
            <a:off x="0" y="0"/>
            <a:ext cx="3362325" cy="492125"/>
          </a:xfrm>
          <a:prstGeom prst="rect">
            <a:avLst/>
          </a:prstGeom>
          <a:noFill/>
          <a:ln>
            <a:noFill/>
          </a:ln>
        </p:spPr>
        <p:txBody>
          <a:bodyPr anchorCtr="0" anchor="t" bIns="0" lIns="0" spcFirstLastPara="1" rIns="0" wrap="square" tIns="0">
            <a:noAutofit/>
          </a:bodyPr>
          <a:lstStyle>
            <a:lvl1pPr lvl="0" marR="0" rtl="0" algn="l">
              <a:lnSpc>
                <a:spcPct val="93000"/>
              </a:lnSpc>
              <a:spcBef>
                <a:spcPts val="0"/>
              </a:spcBef>
              <a:spcAft>
                <a:spcPts val="0"/>
              </a:spcAft>
              <a:buSzPts val="1400"/>
              <a:buNone/>
              <a:defRPr b="0" i="0" sz="1400" u="none">
                <a:solidFill>
                  <a:srgbClr val="000000"/>
                </a:solidFill>
                <a:latin typeface="Times New Roman"/>
                <a:ea typeface="Times New Roman"/>
                <a:cs typeface="Times New Roman"/>
                <a:sym typeface="Times New Roman"/>
              </a:defRPr>
            </a:lvl1pPr>
            <a:lvl2pPr lvl="1"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13" name="Google Shape;13;n"/>
          <p:cNvSpPr txBox="1"/>
          <p:nvPr>
            <p:ph idx="10" type="dt"/>
          </p:nvPr>
        </p:nvSpPr>
        <p:spPr>
          <a:xfrm>
            <a:off x="4398962" y="0"/>
            <a:ext cx="3362325" cy="492125"/>
          </a:xfrm>
          <a:prstGeom prst="rect">
            <a:avLst/>
          </a:prstGeom>
          <a:noFill/>
          <a:ln>
            <a:noFill/>
          </a:ln>
        </p:spPr>
        <p:txBody>
          <a:bodyPr anchorCtr="0" anchor="t" bIns="0" lIns="0" spcFirstLastPara="1" rIns="0" wrap="square" tIns="0">
            <a:noAutofit/>
          </a:bodyPr>
          <a:lstStyle>
            <a:lvl1pPr lvl="0" marR="0" rtl="0" algn="r">
              <a:lnSpc>
                <a:spcPct val="93000"/>
              </a:lnSpc>
              <a:spcBef>
                <a:spcPts val="0"/>
              </a:spcBef>
              <a:spcAft>
                <a:spcPts val="0"/>
              </a:spcAft>
              <a:buSzPts val="1400"/>
              <a:buNone/>
              <a:defRPr b="0" i="0" sz="1400" u="none">
                <a:solidFill>
                  <a:srgbClr val="000000"/>
                </a:solidFill>
                <a:latin typeface="Times New Roman"/>
                <a:ea typeface="Times New Roman"/>
                <a:cs typeface="Times New Roman"/>
                <a:sym typeface="Times New Roman"/>
              </a:defRPr>
            </a:lvl1pPr>
            <a:lvl2pPr lvl="1"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14" name="Google Shape;14;n"/>
          <p:cNvSpPr txBox="1"/>
          <p:nvPr>
            <p:ph idx="11" type="ftr"/>
          </p:nvPr>
        </p:nvSpPr>
        <p:spPr>
          <a:xfrm>
            <a:off x="0" y="9555162"/>
            <a:ext cx="3362325" cy="492125"/>
          </a:xfrm>
          <a:prstGeom prst="rect">
            <a:avLst/>
          </a:prstGeom>
          <a:noFill/>
          <a:ln>
            <a:noFill/>
          </a:ln>
        </p:spPr>
        <p:txBody>
          <a:bodyPr anchorCtr="0" anchor="b" bIns="0" lIns="0" spcFirstLastPara="1" rIns="0" wrap="square" tIns="0">
            <a:noAutofit/>
          </a:bodyPr>
          <a:lstStyle>
            <a:lvl1pPr lvl="0" marR="0" rtl="0" algn="l">
              <a:lnSpc>
                <a:spcPct val="93000"/>
              </a:lnSpc>
              <a:spcBef>
                <a:spcPts val="0"/>
              </a:spcBef>
              <a:spcAft>
                <a:spcPts val="0"/>
              </a:spcAft>
              <a:buSzPts val="1400"/>
              <a:buNone/>
              <a:defRPr b="0" i="0" sz="1400" u="none">
                <a:solidFill>
                  <a:srgbClr val="000000"/>
                </a:solidFill>
                <a:latin typeface="Times New Roman"/>
                <a:ea typeface="Times New Roman"/>
                <a:cs typeface="Times New Roman"/>
                <a:sym typeface="Times New Roman"/>
              </a:defRPr>
            </a:lvl1pPr>
            <a:lvl2pPr lvl="1"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15" name="Google Shape;15;n"/>
          <p:cNvSpPr txBox="1"/>
          <p:nvPr>
            <p:ph idx="4" type="sldNum"/>
          </p:nvPr>
        </p:nvSpPr>
        <p:spPr>
          <a:xfrm>
            <a:off x="4398962" y="9555162"/>
            <a:ext cx="3362325" cy="492125"/>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nvSpPr>
        <p:spPr>
          <a:xfrm>
            <a:off x="1587500" y="1006475"/>
            <a:ext cx="4595812" cy="3446462"/>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2" name="Google Shape;52;p1:notes"/>
          <p:cNvSpPr txBox="1"/>
          <p:nvPr>
            <p:ph idx="1" type="body"/>
          </p:nvPr>
        </p:nvSpPr>
        <p:spPr>
          <a:xfrm>
            <a:off x="777875" y="4776787"/>
            <a:ext cx="6207125" cy="45259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3" name="Google Shape;53;p1:notes"/>
          <p:cNvSpPr/>
          <p:nvPr>
            <p:ph idx="2" type="sldImg"/>
          </p:nvPr>
        </p:nvSpPr>
        <p:spPr>
          <a:xfrm>
            <a:off x="1371600" y="763587"/>
            <a:ext cx="5018087" cy="37607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4753bf3e75_0_450:notes"/>
          <p:cNvSpPr/>
          <p:nvPr>
            <p:ph idx="2" type="sldImg"/>
          </p:nvPr>
        </p:nvSpPr>
        <p:spPr>
          <a:xfrm>
            <a:off x="1295468" y="754380"/>
            <a:ext cx="5182200" cy="37719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4753bf3e75_0_450:notes"/>
          <p:cNvSpPr txBox="1"/>
          <p:nvPr>
            <p:ph idx="1" type="body"/>
          </p:nvPr>
        </p:nvSpPr>
        <p:spPr>
          <a:xfrm>
            <a:off x="777240" y="4777740"/>
            <a:ext cx="6217800" cy="4526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47828170bc_0_37:notes"/>
          <p:cNvSpPr/>
          <p:nvPr>
            <p:ph idx="2" type="sldImg"/>
          </p:nvPr>
        </p:nvSpPr>
        <p:spPr>
          <a:xfrm>
            <a:off x="1295468" y="754380"/>
            <a:ext cx="5182200" cy="37719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47828170bc_0_37:notes"/>
          <p:cNvSpPr txBox="1"/>
          <p:nvPr>
            <p:ph idx="1" type="body"/>
          </p:nvPr>
        </p:nvSpPr>
        <p:spPr>
          <a:xfrm>
            <a:off x="777240" y="4777740"/>
            <a:ext cx="6217800" cy="4526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4753bf3e75_0_282:notes"/>
          <p:cNvSpPr/>
          <p:nvPr>
            <p:ph idx="2" type="sldImg"/>
          </p:nvPr>
        </p:nvSpPr>
        <p:spPr>
          <a:xfrm>
            <a:off x="1295468" y="754380"/>
            <a:ext cx="5182200" cy="37719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4753bf3e75_0_282:notes"/>
          <p:cNvSpPr txBox="1"/>
          <p:nvPr>
            <p:ph idx="1" type="body"/>
          </p:nvPr>
        </p:nvSpPr>
        <p:spPr>
          <a:xfrm>
            <a:off x="777240" y="4777740"/>
            <a:ext cx="6217800" cy="4526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47828170bc_0_70:notes"/>
          <p:cNvSpPr/>
          <p:nvPr>
            <p:ph idx="2" type="sldImg"/>
          </p:nvPr>
        </p:nvSpPr>
        <p:spPr>
          <a:xfrm>
            <a:off x="1295468" y="754380"/>
            <a:ext cx="5182200" cy="37719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47828170bc_0_70:notes"/>
          <p:cNvSpPr txBox="1"/>
          <p:nvPr>
            <p:ph idx="1" type="body"/>
          </p:nvPr>
        </p:nvSpPr>
        <p:spPr>
          <a:xfrm>
            <a:off x="777240" y="4777740"/>
            <a:ext cx="6217800" cy="4526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4753bf3e75_0_456:notes"/>
          <p:cNvSpPr/>
          <p:nvPr>
            <p:ph idx="2" type="sldImg"/>
          </p:nvPr>
        </p:nvSpPr>
        <p:spPr>
          <a:xfrm>
            <a:off x="1295468" y="754380"/>
            <a:ext cx="5182200" cy="37719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4753bf3e75_0_456:notes"/>
          <p:cNvSpPr txBox="1"/>
          <p:nvPr>
            <p:ph idx="1" type="body"/>
          </p:nvPr>
        </p:nvSpPr>
        <p:spPr>
          <a:xfrm>
            <a:off x="777240" y="4777740"/>
            <a:ext cx="6217800" cy="4526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4753bf3e75_0_231:notes"/>
          <p:cNvSpPr/>
          <p:nvPr>
            <p:ph idx="2" type="sldImg"/>
          </p:nvPr>
        </p:nvSpPr>
        <p:spPr>
          <a:xfrm>
            <a:off x="1295468" y="754380"/>
            <a:ext cx="5182200" cy="37719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4753bf3e75_0_231:notes"/>
          <p:cNvSpPr txBox="1"/>
          <p:nvPr>
            <p:ph idx="1" type="body"/>
          </p:nvPr>
        </p:nvSpPr>
        <p:spPr>
          <a:xfrm>
            <a:off x="777240" y="4777740"/>
            <a:ext cx="6217800" cy="4526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47828170bc_0_53:notes"/>
          <p:cNvSpPr/>
          <p:nvPr>
            <p:ph idx="2" type="sldImg"/>
          </p:nvPr>
        </p:nvSpPr>
        <p:spPr>
          <a:xfrm>
            <a:off x="1295468" y="754380"/>
            <a:ext cx="5182200" cy="37719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47828170bc_0_53:notes"/>
          <p:cNvSpPr txBox="1"/>
          <p:nvPr>
            <p:ph idx="1" type="body"/>
          </p:nvPr>
        </p:nvSpPr>
        <p:spPr>
          <a:xfrm>
            <a:off x="777240" y="4777740"/>
            <a:ext cx="6217800" cy="4526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2f6ed17e88_0_319:notes"/>
          <p:cNvSpPr/>
          <p:nvPr>
            <p:ph idx="2" type="sldImg"/>
          </p:nvPr>
        </p:nvSpPr>
        <p:spPr>
          <a:xfrm>
            <a:off x="1295128" y="754380"/>
            <a:ext cx="5182200" cy="37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g22f6ed17e88_0_319:notes"/>
          <p:cNvSpPr txBox="1"/>
          <p:nvPr>
            <p:ph idx="1" type="body"/>
          </p:nvPr>
        </p:nvSpPr>
        <p:spPr>
          <a:xfrm>
            <a:off x="777240" y="4777740"/>
            <a:ext cx="6217800" cy="4526400"/>
          </a:xfrm>
          <a:prstGeom prst="rect">
            <a:avLst/>
          </a:prstGeom>
          <a:noFill/>
          <a:ln>
            <a:noFill/>
          </a:ln>
        </p:spPr>
        <p:txBody>
          <a:bodyPr anchorCtr="0" anchor="t" bIns="51275" lIns="102600" spcFirstLastPara="1" rIns="102600" wrap="square" tIns="51275">
            <a:noAutofit/>
          </a:bodyPr>
          <a:lstStyle/>
          <a:p>
            <a:pPr indent="-254000" lvl="0" marL="508000" marR="0" rtl="0" algn="l">
              <a:lnSpc>
                <a:spcPct val="100000"/>
              </a:lnSpc>
              <a:spcBef>
                <a:spcPts val="0"/>
              </a:spcBef>
              <a:spcAft>
                <a:spcPts val="0"/>
              </a:spcAft>
              <a:buSzPts val="1600"/>
              <a:buNone/>
            </a:pPr>
            <a:r>
              <a:rPr lang="en-US"/>
              <a:t>To that end, we've led CLIVAR's Research Focus on ENSO -- and produced a new Python package to diagnose ENSO in models.  Here's an example, the composite *evolution* of an El Nino event. Obs in red, model in black.  And some key *metrics* for that evolution -- RMS error, event duration and spacing, and so on.</a:t>
            </a:r>
            <a:endParaRPr/>
          </a:p>
          <a:p>
            <a:pPr indent="-254000" lvl="0" marL="508000" marR="0" rtl="0" algn="l">
              <a:lnSpc>
                <a:spcPct val="100000"/>
              </a:lnSpc>
              <a:spcBef>
                <a:spcPts val="0"/>
              </a:spcBef>
              <a:spcAft>
                <a:spcPts val="0"/>
              </a:spcAft>
              <a:buSzPts val="1600"/>
              <a:buNone/>
            </a:pPr>
            <a:r>
              <a:rPr lang="en-US"/>
              <a:t>We can then *compare* such metrics to other models and other metrics, as in this plot for CMIP5.  CMIP provides *context* for our model diagnostics.  And we can discover *connections* among metrics, and *constraints* for future changes, by computing inter-model *correlations* among metrics.  We're using this to analyze the CMIP6 models, and plan to contribute it to community efforts, like ESMValTool and the PCMDI metrics package.</a:t>
            </a:r>
            <a:endParaRPr/>
          </a:p>
        </p:txBody>
      </p:sp>
      <p:sp>
        <p:nvSpPr>
          <p:cNvPr id="274" name="Google Shape;274;g22f6ed17e88_0_319:notes"/>
          <p:cNvSpPr txBox="1"/>
          <p:nvPr>
            <p:ph idx="12" type="sldNum"/>
          </p:nvPr>
        </p:nvSpPr>
        <p:spPr>
          <a:xfrm>
            <a:off x="4402561" y="9553734"/>
            <a:ext cx="3368100" cy="502800"/>
          </a:xfrm>
          <a:prstGeom prst="rect">
            <a:avLst/>
          </a:prstGeom>
          <a:noFill/>
          <a:ln>
            <a:noFill/>
          </a:ln>
        </p:spPr>
        <p:txBody>
          <a:bodyPr anchorCtr="0" anchor="b" bIns="51275" lIns="102600" spcFirstLastPara="1" rIns="102600" wrap="square" tIns="51275">
            <a:noAutofit/>
          </a:bodyPr>
          <a:lstStyle/>
          <a:p>
            <a:pPr indent="0" lvl="0" marL="0" marR="0" rtl="0" algn="r">
              <a:lnSpc>
                <a:spcPct val="100000"/>
              </a:lnSpc>
              <a:spcBef>
                <a:spcPts val="0"/>
              </a:spcBef>
              <a:spcAft>
                <a:spcPts val="0"/>
              </a:spcAft>
              <a:buSzPts val="1300"/>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2f7d725cef_0_0:notes"/>
          <p:cNvSpPr/>
          <p:nvPr/>
        </p:nvSpPr>
        <p:spPr>
          <a:xfrm>
            <a:off x="1587500" y="1006475"/>
            <a:ext cx="4595700" cy="34482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06" name="Google Shape;306;g22f7d725cef_0_0:notes"/>
          <p:cNvSpPr txBox="1"/>
          <p:nvPr>
            <p:ph idx="1" type="body"/>
          </p:nvPr>
        </p:nvSpPr>
        <p:spPr>
          <a:xfrm>
            <a:off x="777875" y="4776787"/>
            <a:ext cx="62070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07" name="Google Shape;307;g22f7d725cef_0_0:notes"/>
          <p:cNvSpPr/>
          <p:nvPr>
            <p:ph idx="2" type="sldImg"/>
          </p:nvPr>
        </p:nvSpPr>
        <p:spPr>
          <a:xfrm>
            <a:off x="1371600" y="763587"/>
            <a:ext cx="5018100" cy="3760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47828170bc_0_19:notes"/>
          <p:cNvSpPr/>
          <p:nvPr/>
        </p:nvSpPr>
        <p:spPr>
          <a:xfrm>
            <a:off x="1587500" y="1006475"/>
            <a:ext cx="4595700" cy="34482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13" name="Google Shape;313;g247828170bc_0_19:notes"/>
          <p:cNvSpPr txBox="1"/>
          <p:nvPr>
            <p:ph idx="1" type="body"/>
          </p:nvPr>
        </p:nvSpPr>
        <p:spPr>
          <a:xfrm>
            <a:off x="777875" y="4776787"/>
            <a:ext cx="62070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14" name="Google Shape;314;g247828170bc_0_19:notes"/>
          <p:cNvSpPr/>
          <p:nvPr>
            <p:ph idx="2" type="sldImg"/>
          </p:nvPr>
        </p:nvSpPr>
        <p:spPr>
          <a:xfrm>
            <a:off x="1371600" y="763587"/>
            <a:ext cx="5018100" cy="3760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2f6ed17e88_0_11:notes"/>
          <p:cNvSpPr/>
          <p:nvPr>
            <p:ph idx="2" type="sldImg"/>
          </p:nvPr>
        </p:nvSpPr>
        <p:spPr>
          <a:xfrm>
            <a:off x="1295128" y="754380"/>
            <a:ext cx="5182200" cy="37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 name="Google Shape;63;g22f6ed17e88_0_11:notes"/>
          <p:cNvSpPr txBox="1"/>
          <p:nvPr>
            <p:ph idx="1" type="body"/>
          </p:nvPr>
        </p:nvSpPr>
        <p:spPr>
          <a:xfrm>
            <a:off x="777240" y="4777740"/>
            <a:ext cx="6217800" cy="4526400"/>
          </a:xfrm>
          <a:prstGeom prst="rect">
            <a:avLst/>
          </a:prstGeom>
          <a:noFill/>
          <a:ln>
            <a:noFill/>
          </a:ln>
        </p:spPr>
        <p:txBody>
          <a:bodyPr anchorCtr="0" anchor="t" bIns="51275" lIns="102600" spcFirstLastPara="1" rIns="102600" wrap="square" tIns="51275">
            <a:noAutofit/>
          </a:bodyPr>
          <a:lstStyle/>
          <a:p>
            <a:pPr indent="-254000" lvl="0" marL="508000" marR="0" rtl="0" algn="l">
              <a:lnSpc>
                <a:spcPct val="100000"/>
              </a:lnSpc>
              <a:spcBef>
                <a:spcPts val="0"/>
              </a:spcBef>
              <a:spcAft>
                <a:spcPts val="0"/>
              </a:spcAft>
              <a:buSzPts val="1600"/>
              <a:buNone/>
            </a:pPr>
            <a:r>
              <a:rPr lang="en-US"/>
              <a:t>ENSO is Earth's dominant year-to-year climate signal.  Every 2-7yr, the west Pacific warm pool expands eastward, carrying with it the deep convection and rainfall, and altering global climate.  These changes affect weather, ecosystems, and economies worldwide, and link to all of NOAA's strategic goals.</a:t>
            </a:r>
            <a:endParaRPr/>
          </a:p>
          <a:p>
            <a:pPr indent="-254000" lvl="0" marL="508000" marR="0" rtl="0" algn="l">
              <a:lnSpc>
                <a:spcPct val="100000"/>
              </a:lnSpc>
              <a:spcBef>
                <a:spcPts val="0"/>
              </a:spcBef>
              <a:spcAft>
                <a:spcPts val="0"/>
              </a:spcAft>
              <a:buSzPts val="1600"/>
              <a:buNone/>
            </a:pPr>
            <a:r>
              <a:rPr lang="en-US"/>
              <a:t>So how vulnerable *are* we to ENSO?  Models are crucial to answer this, since obs records are short.  ENSO's also a key *test* for models, since it depends on the full range of scales they simulate &amp; parameterize.  So a good ENSO simulation can build confidence in our ability to simulate other things, like climate change.</a:t>
            </a:r>
            <a:endParaRPr/>
          </a:p>
        </p:txBody>
      </p:sp>
      <p:sp>
        <p:nvSpPr>
          <p:cNvPr id="64" name="Google Shape;64;g22f6ed17e88_0_11:notes"/>
          <p:cNvSpPr txBox="1"/>
          <p:nvPr>
            <p:ph idx="12" type="sldNum"/>
          </p:nvPr>
        </p:nvSpPr>
        <p:spPr>
          <a:xfrm>
            <a:off x="4402561" y="9553734"/>
            <a:ext cx="3368100" cy="502800"/>
          </a:xfrm>
          <a:prstGeom prst="rect">
            <a:avLst/>
          </a:prstGeom>
          <a:noFill/>
          <a:ln>
            <a:noFill/>
          </a:ln>
        </p:spPr>
        <p:txBody>
          <a:bodyPr anchorCtr="0" anchor="b" bIns="51275" lIns="102600" spcFirstLastPara="1" rIns="102600" wrap="square" tIns="51275">
            <a:noAutofit/>
          </a:bodyPr>
          <a:lstStyle/>
          <a:p>
            <a:pPr indent="0" lvl="0" marL="0" marR="0" rtl="0" algn="r">
              <a:lnSpc>
                <a:spcPct val="100000"/>
              </a:lnSpc>
              <a:spcBef>
                <a:spcPts val="0"/>
              </a:spcBef>
              <a:spcAft>
                <a:spcPts val="0"/>
              </a:spcAft>
              <a:buSzPts val="1300"/>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47828170bc_0_154:notes"/>
          <p:cNvSpPr/>
          <p:nvPr/>
        </p:nvSpPr>
        <p:spPr>
          <a:xfrm>
            <a:off x="1587500" y="1006475"/>
            <a:ext cx="4595700" cy="34482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20" name="Google Shape;320;g247828170bc_0_154:notes"/>
          <p:cNvSpPr txBox="1"/>
          <p:nvPr>
            <p:ph idx="1" type="body"/>
          </p:nvPr>
        </p:nvSpPr>
        <p:spPr>
          <a:xfrm>
            <a:off x="777875" y="4776787"/>
            <a:ext cx="62070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21" name="Google Shape;321;g247828170bc_0_154:notes"/>
          <p:cNvSpPr/>
          <p:nvPr>
            <p:ph idx="2" type="sldImg"/>
          </p:nvPr>
        </p:nvSpPr>
        <p:spPr>
          <a:xfrm>
            <a:off x="1371600" y="763587"/>
            <a:ext cx="5018100" cy="3760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48aa61a75e_0_0:notes"/>
          <p:cNvSpPr/>
          <p:nvPr/>
        </p:nvSpPr>
        <p:spPr>
          <a:xfrm>
            <a:off x="1587500" y="1006475"/>
            <a:ext cx="4595700" cy="34482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26" name="Google Shape;326;g248aa61a75e_0_0:notes"/>
          <p:cNvSpPr txBox="1"/>
          <p:nvPr>
            <p:ph idx="1" type="body"/>
          </p:nvPr>
        </p:nvSpPr>
        <p:spPr>
          <a:xfrm>
            <a:off x="777875" y="4776787"/>
            <a:ext cx="62070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27" name="Google Shape;327;g248aa61a75e_0_0:notes"/>
          <p:cNvSpPr/>
          <p:nvPr>
            <p:ph idx="2" type="sldImg"/>
          </p:nvPr>
        </p:nvSpPr>
        <p:spPr>
          <a:xfrm>
            <a:off x="1371600" y="763587"/>
            <a:ext cx="5018100" cy="3760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47828170bc_0_191:notes"/>
          <p:cNvSpPr/>
          <p:nvPr/>
        </p:nvSpPr>
        <p:spPr>
          <a:xfrm>
            <a:off x="1587500" y="1006475"/>
            <a:ext cx="4595700" cy="34482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32" name="Google Shape;332;g247828170bc_0_191:notes"/>
          <p:cNvSpPr txBox="1"/>
          <p:nvPr>
            <p:ph idx="1" type="body"/>
          </p:nvPr>
        </p:nvSpPr>
        <p:spPr>
          <a:xfrm>
            <a:off x="777875" y="4776787"/>
            <a:ext cx="62070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33" name="Google Shape;333;g247828170bc_0_191:notes"/>
          <p:cNvSpPr/>
          <p:nvPr>
            <p:ph idx="2" type="sldImg"/>
          </p:nvPr>
        </p:nvSpPr>
        <p:spPr>
          <a:xfrm>
            <a:off x="1371600" y="763587"/>
            <a:ext cx="5018100" cy="3760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4753bf3e75_0_26:notes"/>
          <p:cNvSpPr/>
          <p:nvPr>
            <p:ph idx="2" type="sldImg"/>
          </p:nvPr>
        </p:nvSpPr>
        <p:spPr>
          <a:xfrm>
            <a:off x="1371600" y="763587"/>
            <a:ext cx="5019600" cy="37623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342" name="Google Shape;342;g24753bf3e75_0_26:notes"/>
          <p:cNvSpPr txBox="1"/>
          <p:nvPr>
            <p:ph idx="1" type="body"/>
          </p:nvPr>
        </p:nvSpPr>
        <p:spPr>
          <a:xfrm>
            <a:off x="777875" y="4776787"/>
            <a:ext cx="6208800" cy="4516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43" name="Google Shape;343;g24753bf3e75_0_26:notes"/>
          <p:cNvSpPr txBox="1"/>
          <p:nvPr/>
        </p:nvSpPr>
        <p:spPr>
          <a:xfrm>
            <a:off x="0" y="0"/>
            <a:ext cx="1500" cy="1500"/>
          </a:xfrm>
          <a:prstGeom prst="rect">
            <a:avLst/>
          </a:prstGeom>
          <a:noFill/>
          <a:ln>
            <a:noFill/>
          </a:ln>
        </p:spPr>
        <p:txBody>
          <a:bodyPr anchorCtr="0" anchor="t" bIns="45000" lIns="90000" spcFirstLastPara="1" rIns="90000" wrap="square" tIns="45000">
            <a:noAutofit/>
          </a:bodyPr>
          <a:lstStyle/>
          <a:p>
            <a:pPr indent="0" lvl="0" marL="0" marR="0" rtl="0" algn="l">
              <a:lnSpc>
                <a:spcPct val="233333"/>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30f0fb0e9d_1_280:notes"/>
          <p:cNvSpPr/>
          <p:nvPr>
            <p:ph idx="2" type="sldImg"/>
          </p:nvPr>
        </p:nvSpPr>
        <p:spPr>
          <a:xfrm>
            <a:off x="1371600" y="763200"/>
            <a:ext cx="5019900" cy="3762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6" name="Google Shape;356;g230f0fb0e9d_1_280:notes"/>
          <p:cNvSpPr txBox="1"/>
          <p:nvPr>
            <p:ph idx="1" type="body"/>
          </p:nvPr>
        </p:nvSpPr>
        <p:spPr>
          <a:xfrm>
            <a:off x="777960" y="4776840"/>
            <a:ext cx="6208500" cy="45168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None/>
            </a:pPr>
            <a:r>
              <a:t/>
            </a:r>
            <a:endParaRPr b="0" sz="2640" strike="noStrike">
              <a:solidFill>
                <a:srgbClr val="000000"/>
              </a:solidFill>
              <a:latin typeface="Times New Roman"/>
              <a:ea typeface="Times New Roman"/>
              <a:cs typeface="Times New Roman"/>
              <a:sym typeface="Times New Roman"/>
            </a:endParaRPr>
          </a:p>
        </p:txBody>
      </p:sp>
      <p:sp>
        <p:nvSpPr>
          <p:cNvPr id="357" name="Google Shape;357;g230f0fb0e9d_1_280:notes"/>
          <p:cNvSpPr txBox="1"/>
          <p:nvPr/>
        </p:nvSpPr>
        <p:spPr>
          <a:xfrm>
            <a:off x="0" y="0"/>
            <a:ext cx="300" cy="3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fld id="{00000000-1234-1234-1234-123412341234}" type="slidenum">
              <a:rPr b="0" lang="en-US" sz="1800" strike="noStrike">
                <a:solidFill>
                  <a:srgbClr val="000000"/>
                </a:solidFill>
                <a:latin typeface="Arial"/>
                <a:ea typeface="Arial"/>
                <a:cs typeface="Arial"/>
                <a:sym typeface="Arial"/>
              </a:rPr>
              <a:t>‹#›</a:t>
            </a:fld>
            <a:endParaRPr b="0" sz="1800"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65:notes"/>
          <p:cNvSpPr/>
          <p:nvPr>
            <p:ph idx="2" type="sldImg"/>
          </p:nvPr>
        </p:nvSpPr>
        <p:spPr>
          <a:xfrm>
            <a:off x="1371600" y="763587"/>
            <a:ext cx="5019675" cy="37623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381" name="Google Shape;381;p65:notes"/>
          <p:cNvSpPr txBox="1"/>
          <p:nvPr>
            <p:ph idx="1" type="body"/>
          </p:nvPr>
        </p:nvSpPr>
        <p:spPr>
          <a:xfrm>
            <a:off x="777875" y="4776787"/>
            <a:ext cx="6208712" cy="45164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82" name="Google Shape;382;p65:notes"/>
          <p:cNvSpPr txBox="1"/>
          <p:nvPr/>
        </p:nvSpPr>
        <p:spPr>
          <a:xfrm>
            <a:off x="0" y="0"/>
            <a:ext cx="1587" cy="1587"/>
          </a:xfrm>
          <a:prstGeom prst="rect">
            <a:avLst/>
          </a:prstGeom>
          <a:noFill/>
          <a:ln>
            <a:noFill/>
          </a:ln>
        </p:spPr>
        <p:txBody>
          <a:bodyPr anchorCtr="0" anchor="t" bIns="45000" lIns="90000" spcFirstLastPara="1" rIns="90000" wrap="square" tIns="45000">
            <a:noAutofit/>
          </a:bodyPr>
          <a:lstStyle/>
          <a:p>
            <a:pPr indent="0" lvl="0" marL="0" marR="0" rtl="0" algn="l">
              <a:lnSpc>
                <a:spcPct val="233333"/>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4753bf3e75_0_160:notes"/>
          <p:cNvSpPr txBox="1"/>
          <p:nvPr>
            <p:ph idx="1" type="body"/>
          </p:nvPr>
        </p:nvSpPr>
        <p:spPr>
          <a:xfrm>
            <a:off x="777225" y="4777725"/>
            <a:ext cx="6217800" cy="4526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03" name="Google Shape;403;g24753bf3e75_0_160:notes"/>
          <p:cNvSpPr/>
          <p:nvPr>
            <p:ph idx="2" type="sldImg"/>
          </p:nvPr>
        </p:nvSpPr>
        <p:spPr>
          <a:xfrm>
            <a:off x="1295378" y="754375"/>
            <a:ext cx="5182500" cy="37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4753bf3e75_0_165:notes"/>
          <p:cNvSpPr txBox="1"/>
          <p:nvPr>
            <p:ph idx="1" type="body"/>
          </p:nvPr>
        </p:nvSpPr>
        <p:spPr>
          <a:xfrm>
            <a:off x="777225" y="4777725"/>
            <a:ext cx="6217800" cy="4526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09" name="Google Shape;409;g24753bf3e75_0_165:notes"/>
          <p:cNvSpPr/>
          <p:nvPr>
            <p:ph idx="2" type="sldImg"/>
          </p:nvPr>
        </p:nvSpPr>
        <p:spPr>
          <a:xfrm>
            <a:off x="1295378" y="754375"/>
            <a:ext cx="5182500" cy="37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4753bf3e75_0_170:notes"/>
          <p:cNvSpPr txBox="1"/>
          <p:nvPr>
            <p:ph idx="1" type="body"/>
          </p:nvPr>
        </p:nvSpPr>
        <p:spPr>
          <a:xfrm>
            <a:off x="777225" y="4777725"/>
            <a:ext cx="6217800" cy="4526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15" name="Google Shape;415;g24753bf3e75_0_170:notes"/>
          <p:cNvSpPr/>
          <p:nvPr>
            <p:ph idx="2" type="sldImg"/>
          </p:nvPr>
        </p:nvSpPr>
        <p:spPr>
          <a:xfrm>
            <a:off x="1295378" y="754375"/>
            <a:ext cx="5182500" cy="37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30f0fb0e9d_1_304:notes"/>
          <p:cNvSpPr/>
          <p:nvPr>
            <p:ph idx="2" type="sldImg"/>
          </p:nvPr>
        </p:nvSpPr>
        <p:spPr>
          <a:xfrm>
            <a:off x="1371600" y="763200"/>
            <a:ext cx="5019900" cy="3762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1" name="Google Shape;421;g230f0fb0e9d_1_304:notes"/>
          <p:cNvSpPr txBox="1"/>
          <p:nvPr>
            <p:ph idx="1" type="body"/>
          </p:nvPr>
        </p:nvSpPr>
        <p:spPr>
          <a:xfrm>
            <a:off x="777960" y="4776840"/>
            <a:ext cx="6208500" cy="45168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None/>
            </a:pPr>
            <a:r>
              <a:t/>
            </a:r>
            <a:endParaRPr b="0" sz="2640" strike="noStrike">
              <a:solidFill>
                <a:srgbClr val="000000"/>
              </a:solidFill>
              <a:latin typeface="Times New Roman"/>
              <a:ea typeface="Times New Roman"/>
              <a:cs typeface="Times New Roman"/>
              <a:sym typeface="Times New Roman"/>
            </a:endParaRPr>
          </a:p>
        </p:txBody>
      </p:sp>
      <p:sp>
        <p:nvSpPr>
          <p:cNvPr id="422" name="Google Shape;422;g230f0fb0e9d_1_304:notes"/>
          <p:cNvSpPr txBox="1"/>
          <p:nvPr/>
        </p:nvSpPr>
        <p:spPr>
          <a:xfrm>
            <a:off x="360" y="0"/>
            <a:ext cx="300" cy="3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fld id="{00000000-1234-1234-1234-123412341234}" type="slidenum">
              <a:rPr b="0" lang="en-US" sz="1800" strike="noStrike">
                <a:solidFill>
                  <a:srgbClr val="000000"/>
                </a:solidFill>
                <a:latin typeface="Arial"/>
                <a:ea typeface="Arial"/>
                <a:cs typeface="Arial"/>
                <a:sym typeface="Arial"/>
              </a:rPr>
              <a:t>‹#›</a:t>
            </a:fld>
            <a:endParaRPr b="0" sz="1800"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47828170bc_0_183:notes"/>
          <p:cNvSpPr txBox="1"/>
          <p:nvPr>
            <p:ph idx="12" type="sldNum"/>
          </p:nvPr>
        </p:nvSpPr>
        <p:spPr>
          <a:xfrm>
            <a:off x="4398962" y="9555162"/>
            <a:ext cx="3362400" cy="492000"/>
          </a:xfrm>
          <a:prstGeom prst="rect">
            <a:avLst/>
          </a:prstGeom>
        </p:spPr>
        <p:txBody>
          <a:bodyPr anchorCtr="0" anchor="b"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sz="1400"/>
          </a:p>
        </p:txBody>
      </p:sp>
      <p:sp>
        <p:nvSpPr>
          <p:cNvPr id="81" name="Google Shape;81;g247828170bc_0_183:notes"/>
          <p:cNvSpPr/>
          <p:nvPr>
            <p:ph idx="2" type="sldImg"/>
          </p:nvPr>
        </p:nvSpPr>
        <p:spPr>
          <a:xfrm>
            <a:off x="1371600" y="763587"/>
            <a:ext cx="5018100" cy="3760800"/>
          </a:xfrm>
          <a:custGeom>
            <a:rect b="b" l="l" r="r" t="t"/>
            <a:pathLst>
              <a:path extrusionOk="0" h="120000" w="120000">
                <a:moveTo>
                  <a:pt x="0" y="0"/>
                </a:moveTo>
                <a:lnTo>
                  <a:pt x="120000" y="0"/>
                </a:lnTo>
                <a:lnTo>
                  <a:pt x="120000" y="120000"/>
                </a:lnTo>
                <a:lnTo>
                  <a:pt x="0" y="120000"/>
                </a:lnTo>
                <a:close/>
              </a:path>
            </a:pathLst>
          </a:custGeom>
        </p:spPr>
      </p:sp>
      <p:sp>
        <p:nvSpPr>
          <p:cNvPr id="82" name="Google Shape;82;g247828170bc_0_183:notes"/>
          <p:cNvSpPr txBox="1"/>
          <p:nvPr>
            <p:ph idx="1" type="body"/>
          </p:nvPr>
        </p:nvSpPr>
        <p:spPr>
          <a:xfrm>
            <a:off x="777875" y="4776787"/>
            <a:ext cx="6207000" cy="451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3" name="Google Shape;83;g247828170bc_0_183:notes"/>
          <p:cNvSpPr txBox="1"/>
          <p:nvPr>
            <p:ph idx="3" type="sldNum"/>
          </p:nvPr>
        </p:nvSpPr>
        <p:spPr>
          <a:xfrm>
            <a:off x="4398962" y="9555162"/>
            <a:ext cx="3362400" cy="4920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1400"/>
              <a:buFont typeface="Times New Roman"/>
              <a:buNone/>
            </a:pPr>
            <a:fld id="{00000000-1234-1234-1234-123412341234}" type="slidenum">
              <a:rPr lang="en-US"/>
              <a:t>‹#›</a:t>
            </a:fld>
            <a:endParaRPr>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30f0fb0e9d_1_0:notes"/>
          <p:cNvSpPr/>
          <p:nvPr>
            <p:ph idx="2" type="sldImg"/>
          </p:nvPr>
        </p:nvSpPr>
        <p:spPr>
          <a:xfrm>
            <a:off x="1295468" y="754380"/>
            <a:ext cx="5182200" cy="37719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230f0fb0e9d_1_0:notes"/>
          <p:cNvSpPr txBox="1"/>
          <p:nvPr>
            <p:ph idx="1" type="body"/>
          </p:nvPr>
        </p:nvSpPr>
        <p:spPr>
          <a:xfrm>
            <a:off x="777240" y="4777740"/>
            <a:ext cx="6217800" cy="4526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32a818ef35_1_142:notes"/>
          <p:cNvSpPr/>
          <p:nvPr>
            <p:ph idx="2" type="sldImg"/>
          </p:nvPr>
        </p:nvSpPr>
        <p:spPr>
          <a:xfrm>
            <a:off x="1371600" y="763200"/>
            <a:ext cx="5019900" cy="3762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7" name="Google Shape;447;g232a818ef35_1_142:notes"/>
          <p:cNvSpPr txBox="1"/>
          <p:nvPr>
            <p:ph idx="1" type="body"/>
          </p:nvPr>
        </p:nvSpPr>
        <p:spPr>
          <a:xfrm>
            <a:off x="777960" y="4776840"/>
            <a:ext cx="6208500" cy="45168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None/>
            </a:pPr>
            <a:r>
              <a:t/>
            </a:r>
            <a:endParaRPr b="0" sz="2640" strike="noStrike">
              <a:solidFill>
                <a:srgbClr val="000000"/>
              </a:solidFill>
              <a:latin typeface="Times New Roman"/>
              <a:ea typeface="Times New Roman"/>
              <a:cs typeface="Times New Roman"/>
              <a:sym typeface="Times New Roman"/>
            </a:endParaRPr>
          </a:p>
        </p:txBody>
      </p:sp>
      <p:sp>
        <p:nvSpPr>
          <p:cNvPr id="448" name="Google Shape;448;g232a818ef35_1_142:notes"/>
          <p:cNvSpPr txBox="1"/>
          <p:nvPr/>
        </p:nvSpPr>
        <p:spPr>
          <a:xfrm>
            <a:off x="360" y="0"/>
            <a:ext cx="300" cy="3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fld id="{00000000-1234-1234-1234-123412341234}" type="slidenum">
              <a:rPr b="0" lang="en-US" sz="1800" strike="noStrike">
                <a:solidFill>
                  <a:srgbClr val="000000"/>
                </a:solidFill>
                <a:latin typeface="Arial"/>
                <a:ea typeface="Arial"/>
                <a:cs typeface="Arial"/>
                <a:sym typeface="Arial"/>
              </a:rPr>
              <a:t>‹#›</a:t>
            </a:fld>
            <a:endParaRPr b="0" sz="1800" strike="noStrik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30f0fb0e9d_1_312:notes"/>
          <p:cNvSpPr/>
          <p:nvPr>
            <p:ph idx="2" type="sldImg"/>
          </p:nvPr>
        </p:nvSpPr>
        <p:spPr>
          <a:xfrm>
            <a:off x="1371600" y="763200"/>
            <a:ext cx="5019900" cy="3762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62" name="Google Shape;462;g230f0fb0e9d_1_312:notes"/>
          <p:cNvSpPr txBox="1"/>
          <p:nvPr>
            <p:ph idx="1" type="body"/>
          </p:nvPr>
        </p:nvSpPr>
        <p:spPr>
          <a:xfrm>
            <a:off x="777240" y="4777560"/>
            <a:ext cx="6217500" cy="4525800"/>
          </a:xfrm>
          <a:prstGeom prst="rect">
            <a:avLst/>
          </a:prstGeom>
          <a:noFill/>
          <a:ln>
            <a:noFill/>
          </a:ln>
        </p:spPr>
        <p:txBody>
          <a:bodyPr anchorCtr="0" anchor="t" bIns="0" lIns="0" spcFirstLastPara="1" rIns="0" wrap="square" tIns="0">
            <a:noAutofit/>
          </a:bodyPr>
          <a:lstStyle/>
          <a:p>
            <a:pPr indent="-228240" lvl="0" marL="457200" rtl="0" algn="l">
              <a:lnSpc>
                <a:spcPct val="100000"/>
              </a:lnSpc>
              <a:spcBef>
                <a:spcPts val="0"/>
              </a:spcBef>
              <a:spcAft>
                <a:spcPts val="0"/>
              </a:spcAft>
              <a:buNone/>
            </a:pPr>
            <a:r>
              <a:rPr b="0" lang="en-US" sz="1200" strike="noStrike">
                <a:solidFill>
                  <a:srgbClr val="000000"/>
                </a:solidFill>
                <a:latin typeface="Calibri"/>
                <a:ea typeface="Calibri"/>
                <a:cs typeface="Calibri"/>
                <a:sym typeface="Calibri"/>
              </a:rPr>
              <a:t>So that's SST -- what about changes in ENSO rainfall?  In the NINO3 region, the CMIP5 models project a *wide range* of changes: some say El Nino rainfall will strongly increase, others decrease.</a:t>
            </a:r>
            <a:endParaRPr b="0" sz="1200" strike="noStrike">
              <a:solidFill>
                <a:srgbClr val="000000"/>
              </a:solidFill>
              <a:latin typeface="Times New Roman"/>
              <a:ea typeface="Times New Roman"/>
              <a:cs typeface="Times New Roman"/>
              <a:sym typeface="Times New Roman"/>
            </a:endParaRPr>
          </a:p>
          <a:p>
            <a:pPr indent="-228240" lvl="0" marL="457200" rtl="0" algn="l">
              <a:lnSpc>
                <a:spcPct val="100000"/>
              </a:lnSpc>
              <a:spcBef>
                <a:spcPts val="0"/>
              </a:spcBef>
              <a:spcAft>
                <a:spcPts val="0"/>
              </a:spcAft>
              <a:buNone/>
            </a:pPr>
            <a:r>
              <a:rPr b="0" lang="en-US" sz="1200" strike="noStrike">
                <a:solidFill>
                  <a:srgbClr val="000000"/>
                </a:solidFill>
                <a:latin typeface="Calibri"/>
                <a:ea typeface="Calibri"/>
                <a:cs typeface="Calibri"/>
                <a:sym typeface="Calibri"/>
              </a:rPr>
              <a:t>Why such diversity?  Well, we found that *increasers* tend to have stronger present-day *biases* toward cool &amp; dry conditions over the cold tongue, and also weaker ENSOs -- giving them more room to *boost* their ENSO extremes in the future.  The increasers also had less convective *cloud* over the cold tongue -- leading to less radiative damping of SST changes, stronger future warming &amp; wetting, and amplified ENSO SSTAs.</a:t>
            </a:r>
            <a:endParaRPr b="0" sz="1200" strike="noStrike">
              <a:solidFill>
                <a:srgbClr val="000000"/>
              </a:solidFill>
              <a:latin typeface="Times New Roman"/>
              <a:ea typeface="Times New Roman"/>
              <a:cs typeface="Times New Roman"/>
              <a:sym typeface="Times New Roman"/>
            </a:endParaRPr>
          </a:p>
          <a:p>
            <a:pPr indent="-228240" lvl="0" marL="457200" rtl="0" algn="l">
              <a:lnSpc>
                <a:spcPct val="100000"/>
              </a:lnSpc>
              <a:spcBef>
                <a:spcPts val="0"/>
              </a:spcBef>
              <a:spcAft>
                <a:spcPts val="0"/>
              </a:spcAft>
              <a:buNone/>
            </a:pPr>
            <a:r>
              <a:rPr b="0" lang="en-US" sz="1200" strike="noStrike">
                <a:solidFill>
                  <a:srgbClr val="000000"/>
                </a:solidFill>
                <a:latin typeface="Calibri"/>
                <a:ea typeface="Calibri"/>
                <a:cs typeface="Calibri"/>
                <a:sym typeface="Calibri"/>
              </a:rPr>
              <a:t>So many models may be *overestimating* future El Nino rainfall, with implications for teleconnections.  So we need to reduce model biases.</a:t>
            </a:r>
            <a:endParaRPr b="0" sz="1200" strike="noStrike">
              <a:solidFill>
                <a:srgbClr val="000000"/>
              </a:solidFill>
              <a:latin typeface="Times New Roman"/>
              <a:ea typeface="Times New Roman"/>
              <a:cs typeface="Times New Roman"/>
              <a:sym typeface="Times New Roman"/>
            </a:endParaRPr>
          </a:p>
        </p:txBody>
      </p:sp>
      <p:sp>
        <p:nvSpPr>
          <p:cNvPr id="463" name="Google Shape;463;g230f0fb0e9d_1_312:notes"/>
          <p:cNvSpPr txBox="1"/>
          <p:nvPr/>
        </p:nvSpPr>
        <p:spPr>
          <a:xfrm>
            <a:off x="4402440" y="9553680"/>
            <a:ext cx="3367800" cy="5025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en-US" sz="1200" strike="noStrike">
                <a:solidFill>
                  <a:srgbClr val="000000"/>
                </a:solidFill>
                <a:latin typeface="Calibri"/>
                <a:ea typeface="Calibri"/>
                <a:cs typeface="Calibri"/>
                <a:sym typeface="Calibri"/>
              </a:rPr>
              <a:t>‹#›</a:t>
            </a:fld>
            <a:endParaRPr b="0" sz="1200" strike="noStrik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30f0fb0e9d_1_344:notes"/>
          <p:cNvSpPr/>
          <p:nvPr>
            <p:ph idx="2" type="sldImg"/>
          </p:nvPr>
        </p:nvSpPr>
        <p:spPr>
          <a:xfrm>
            <a:off x="1371600" y="763200"/>
            <a:ext cx="5019900" cy="3762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5" name="Google Shape;495;g230f0fb0e9d_1_344:notes"/>
          <p:cNvSpPr txBox="1"/>
          <p:nvPr>
            <p:ph idx="1" type="body"/>
          </p:nvPr>
        </p:nvSpPr>
        <p:spPr>
          <a:xfrm>
            <a:off x="777960" y="4776840"/>
            <a:ext cx="6208500" cy="45168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None/>
            </a:pPr>
            <a:r>
              <a:t/>
            </a:r>
            <a:endParaRPr b="0" sz="2640" strike="noStrike">
              <a:solidFill>
                <a:srgbClr val="000000"/>
              </a:solidFill>
              <a:latin typeface="Times New Roman"/>
              <a:ea typeface="Times New Roman"/>
              <a:cs typeface="Times New Roman"/>
              <a:sym typeface="Times New Roman"/>
            </a:endParaRPr>
          </a:p>
        </p:txBody>
      </p:sp>
      <p:sp>
        <p:nvSpPr>
          <p:cNvPr id="496" name="Google Shape;496;g230f0fb0e9d_1_344:notes"/>
          <p:cNvSpPr txBox="1"/>
          <p:nvPr/>
        </p:nvSpPr>
        <p:spPr>
          <a:xfrm>
            <a:off x="360" y="0"/>
            <a:ext cx="300" cy="3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fld id="{00000000-1234-1234-1234-123412341234}" type="slidenum">
              <a:rPr b="0" lang="en-US" sz="1800" strike="noStrike">
                <a:solidFill>
                  <a:srgbClr val="000000"/>
                </a:solidFill>
                <a:latin typeface="Arial"/>
                <a:ea typeface="Arial"/>
                <a:cs typeface="Arial"/>
                <a:sym typeface="Arial"/>
              </a:rPr>
              <a:t>‹#›</a:t>
            </a:fld>
            <a:endParaRPr b="0" sz="1800" strike="noStrik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4753bf3e75_0_39:notes"/>
          <p:cNvSpPr/>
          <p:nvPr>
            <p:ph idx="2" type="sldImg"/>
          </p:nvPr>
        </p:nvSpPr>
        <p:spPr>
          <a:xfrm>
            <a:off x="1295128" y="754380"/>
            <a:ext cx="5182200" cy="37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g24753bf3e75_0_39:notes"/>
          <p:cNvSpPr txBox="1"/>
          <p:nvPr>
            <p:ph idx="1" type="body"/>
          </p:nvPr>
        </p:nvSpPr>
        <p:spPr>
          <a:xfrm>
            <a:off x="777240" y="4777740"/>
            <a:ext cx="6217800" cy="4526400"/>
          </a:xfrm>
          <a:prstGeom prst="rect">
            <a:avLst/>
          </a:prstGeom>
          <a:noFill/>
          <a:ln>
            <a:noFill/>
          </a:ln>
        </p:spPr>
        <p:txBody>
          <a:bodyPr anchorCtr="0" anchor="t" bIns="51275" lIns="102600" spcFirstLastPara="1" rIns="102600" wrap="square" tIns="51275">
            <a:noAutofit/>
          </a:bodyPr>
          <a:lstStyle/>
          <a:p>
            <a:pPr indent="-254000" lvl="0" marL="508000" marR="0" rtl="0" algn="l">
              <a:lnSpc>
                <a:spcPct val="100000"/>
              </a:lnSpc>
              <a:spcBef>
                <a:spcPts val="0"/>
              </a:spcBef>
              <a:spcAft>
                <a:spcPts val="0"/>
              </a:spcAft>
              <a:buSzPts val="1600"/>
              <a:buNone/>
            </a:pPr>
            <a:r>
              <a:rPr lang="en-US"/>
              <a:t>Now is ENSO changing?  With colleagues at ESRL, we examined *historical* changes in ENSO &amp; mean equatorial Pacific SST.  Here's NINO3 SST: vertical's the time-mean SST, horizontal's the ENSO strength.  Each colored dot is a 30yr chunk from the HadISST obs reconstruction.  The more recent, red dots show warming and a stronger ENSO, but still within the envelope we'd expect from a stationary system, the gray dots.  Farther west in NINO4, the red dots do start to push the envelope, with warmer SSTs and stronger ENSO.  The *ERSST* reconstruction shows an even stronger warming.</a:t>
            </a:r>
            <a:endParaRPr/>
          </a:p>
          <a:p>
            <a:pPr indent="-254000" lvl="0" marL="508000" marR="0" rtl="0" algn="l">
              <a:lnSpc>
                <a:spcPct val="100000"/>
              </a:lnSpc>
              <a:spcBef>
                <a:spcPts val="0"/>
              </a:spcBef>
              <a:spcAft>
                <a:spcPts val="0"/>
              </a:spcAft>
              <a:buSzPts val="1600"/>
              <a:buNone/>
            </a:pPr>
            <a:r>
              <a:rPr lang="en-US"/>
              <a:t>We repeated this for the historical *ensemble* simulations from CESM and FLOR... </a:t>
            </a:r>
            <a:endParaRPr/>
          </a:p>
        </p:txBody>
      </p:sp>
      <p:sp>
        <p:nvSpPr>
          <p:cNvPr id="527" name="Google Shape;527;g24753bf3e75_0_39:notes"/>
          <p:cNvSpPr txBox="1"/>
          <p:nvPr>
            <p:ph idx="12" type="sldNum"/>
          </p:nvPr>
        </p:nvSpPr>
        <p:spPr>
          <a:xfrm>
            <a:off x="4402561" y="9553734"/>
            <a:ext cx="3368100" cy="502800"/>
          </a:xfrm>
          <a:prstGeom prst="rect">
            <a:avLst/>
          </a:prstGeom>
          <a:noFill/>
          <a:ln>
            <a:noFill/>
          </a:ln>
        </p:spPr>
        <p:txBody>
          <a:bodyPr anchorCtr="0" anchor="b" bIns="51275" lIns="102600" spcFirstLastPara="1" rIns="102600" wrap="square" tIns="51275">
            <a:noAutofit/>
          </a:bodyPr>
          <a:lstStyle/>
          <a:p>
            <a:pPr indent="0" lvl="0" marL="0" marR="0" rtl="0" algn="r">
              <a:lnSpc>
                <a:spcPct val="100000"/>
              </a:lnSpc>
              <a:spcBef>
                <a:spcPts val="0"/>
              </a:spcBef>
              <a:spcAft>
                <a:spcPts val="0"/>
              </a:spcAft>
              <a:buSzPts val="1300"/>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4753bf3e75_0_66:notes"/>
          <p:cNvSpPr/>
          <p:nvPr>
            <p:ph idx="2" type="sldImg"/>
          </p:nvPr>
        </p:nvSpPr>
        <p:spPr>
          <a:xfrm>
            <a:off x="1295128" y="754380"/>
            <a:ext cx="5182200" cy="37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g24753bf3e75_0_66:notes"/>
          <p:cNvSpPr txBox="1"/>
          <p:nvPr>
            <p:ph idx="1" type="body"/>
          </p:nvPr>
        </p:nvSpPr>
        <p:spPr>
          <a:xfrm>
            <a:off x="777240" y="4777740"/>
            <a:ext cx="6217800" cy="4526400"/>
          </a:xfrm>
          <a:prstGeom prst="rect">
            <a:avLst/>
          </a:prstGeom>
          <a:noFill/>
          <a:ln>
            <a:noFill/>
          </a:ln>
        </p:spPr>
        <p:txBody>
          <a:bodyPr anchorCtr="0" anchor="t" bIns="51275" lIns="102600" spcFirstLastPara="1" rIns="102600" wrap="square" tIns="51275">
            <a:noAutofit/>
          </a:bodyPr>
          <a:lstStyle/>
          <a:p>
            <a:pPr indent="-254000" lvl="0" marL="508000" marR="0" rtl="0" algn="l">
              <a:lnSpc>
                <a:spcPct val="100000"/>
              </a:lnSpc>
              <a:spcBef>
                <a:spcPts val="0"/>
              </a:spcBef>
              <a:spcAft>
                <a:spcPts val="0"/>
              </a:spcAft>
              <a:buClr>
                <a:srgbClr val="000000"/>
              </a:buClr>
              <a:buSzPts val="1600"/>
              <a:buFont typeface="Arial"/>
              <a:buNone/>
            </a:pPr>
            <a:r>
              <a:rPr lang="en-US"/>
              <a:t> Green is the 1920s-40s, red the most recent 30yrs.  Both models show warming (easily detectable), and stronger ENSOs (less detectable with more ensemble overlap) -- though the models' *sensitivities* differed.</a:t>
            </a:r>
            <a:endParaRPr/>
          </a:p>
        </p:txBody>
      </p:sp>
      <p:sp>
        <p:nvSpPr>
          <p:cNvPr id="555" name="Google Shape;555;g24753bf3e75_0_66:notes"/>
          <p:cNvSpPr txBox="1"/>
          <p:nvPr>
            <p:ph idx="12" type="sldNum"/>
          </p:nvPr>
        </p:nvSpPr>
        <p:spPr>
          <a:xfrm>
            <a:off x="4402561" y="9553734"/>
            <a:ext cx="3368100" cy="502800"/>
          </a:xfrm>
          <a:prstGeom prst="rect">
            <a:avLst/>
          </a:prstGeom>
          <a:noFill/>
          <a:ln>
            <a:noFill/>
          </a:ln>
        </p:spPr>
        <p:txBody>
          <a:bodyPr anchorCtr="0" anchor="b" bIns="51275" lIns="102600" spcFirstLastPara="1" rIns="102600" wrap="square" tIns="51275">
            <a:noAutofit/>
          </a:bodyPr>
          <a:lstStyle/>
          <a:p>
            <a:pPr indent="0" lvl="0" marL="0" marR="0" rtl="0" algn="r">
              <a:lnSpc>
                <a:spcPct val="100000"/>
              </a:lnSpc>
              <a:spcBef>
                <a:spcPts val="0"/>
              </a:spcBef>
              <a:spcAft>
                <a:spcPts val="0"/>
              </a:spcAft>
              <a:buSzPts val="1300"/>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4753bf3e75_0_288:notes"/>
          <p:cNvSpPr/>
          <p:nvPr>
            <p:ph idx="2" type="sldImg"/>
          </p:nvPr>
        </p:nvSpPr>
        <p:spPr>
          <a:xfrm>
            <a:off x="1295468" y="754380"/>
            <a:ext cx="5182200" cy="37719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24753bf3e75_0_288:notes"/>
          <p:cNvSpPr txBox="1"/>
          <p:nvPr>
            <p:ph idx="1" type="body"/>
          </p:nvPr>
        </p:nvSpPr>
        <p:spPr>
          <a:xfrm>
            <a:off x="777240" y="4777740"/>
            <a:ext cx="6217800" cy="4526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24753bf3e75_0_352:notes"/>
          <p:cNvSpPr/>
          <p:nvPr>
            <p:ph idx="2" type="sldImg"/>
          </p:nvPr>
        </p:nvSpPr>
        <p:spPr>
          <a:xfrm>
            <a:off x="1295468" y="754380"/>
            <a:ext cx="5182200" cy="37719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24753bf3e75_0_352:notes"/>
          <p:cNvSpPr txBox="1"/>
          <p:nvPr>
            <p:ph idx="1" type="body"/>
          </p:nvPr>
        </p:nvSpPr>
        <p:spPr>
          <a:xfrm>
            <a:off x="777240" y="4777740"/>
            <a:ext cx="6217800" cy="4526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22f6ed17e88_0_348:notes"/>
          <p:cNvSpPr/>
          <p:nvPr>
            <p:ph idx="2" type="sldImg"/>
          </p:nvPr>
        </p:nvSpPr>
        <p:spPr>
          <a:xfrm>
            <a:off x="1295128" y="754380"/>
            <a:ext cx="5182200" cy="37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2" name="Google Shape;682;g22f6ed17e88_0_348:notes"/>
          <p:cNvSpPr txBox="1"/>
          <p:nvPr>
            <p:ph idx="1" type="body"/>
          </p:nvPr>
        </p:nvSpPr>
        <p:spPr>
          <a:xfrm>
            <a:off x="777240" y="4777740"/>
            <a:ext cx="6217800" cy="4526400"/>
          </a:xfrm>
          <a:prstGeom prst="rect">
            <a:avLst/>
          </a:prstGeom>
          <a:noFill/>
          <a:ln>
            <a:noFill/>
          </a:ln>
        </p:spPr>
        <p:txBody>
          <a:bodyPr anchorCtr="0" anchor="t" bIns="51275" lIns="102600" spcFirstLastPara="1" rIns="102600" wrap="square" tIns="51275">
            <a:noAutofit/>
          </a:bodyPr>
          <a:lstStyle/>
          <a:p>
            <a:pPr indent="-254000" lvl="0" marL="508000" marR="0" rtl="0" algn="l">
              <a:lnSpc>
                <a:spcPct val="100000"/>
              </a:lnSpc>
              <a:spcBef>
                <a:spcPts val="0"/>
              </a:spcBef>
              <a:spcAft>
                <a:spcPts val="0"/>
              </a:spcAft>
              <a:buSzPts val="1600"/>
              <a:buNone/>
            </a:pPr>
            <a:r>
              <a:rPr lang="en-US"/>
              <a:t>Finally, we're working to assess ENSO predictability and improve forecasts.  With colleagues at ESRL, we searched *existing* long model control runs for analogs of *observed* states over the past 50 years, then simply traced how those states evolved in the control runs.  So, model forecasts without initialization shock.</a:t>
            </a:r>
            <a:endParaRPr/>
          </a:p>
          <a:p>
            <a:pPr indent="-254000" lvl="0" marL="508000" marR="0" rtl="0" algn="l">
              <a:lnSpc>
                <a:spcPct val="100000"/>
              </a:lnSpc>
              <a:spcBef>
                <a:spcPts val="0"/>
              </a:spcBef>
              <a:spcAft>
                <a:spcPts val="0"/>
              </a:spcAft>
              <a:buSzPts val="1600"/>
              <a:buNone/>
            </a:pPr>
            <a:r>
              <a:rPr lang="en-US"/>
              <a:t>This simple method is amazingly skillful -- it actually beats the state-of-the-art NMME forecasts, for both SST &amp; rainfall.  This is a powerful result, suggesting that even the CMIP5 models, *without* assimilation systems, could offer forecast guidance.</a:t>
            </a:r>
            <a:endParaRPr/>
          </a:p>
          <a:p>
            <a:pPr indent="-254000" lvl="0" marL="508000" marR="0" rtl="0" algn="l">
              <a:lnSpc>
                <a:spcPct val="100000"/>
              </a:lnSpc>
              <a:spcBef>
                <a:spcPts val="0"/>
              </a:spcBef>
              <a:spcAft>
                <a:spcPts val="0"/>
              </a:spcAft>
              <a:buSzPts val="1600"/>
              <a:buNone/>
            </a:pPr>
            <a:r>
              <a:rPr lang="en-US"/>
              <a:t>We also used this method to assess secular variations in ENSO *predictability* over the past 50 years -- and found that it tracked the NMME skill, which is highest when ENSO is strong.  We're hoping to work with NCEP to further develop this for use in operations.</a:t>
            </a:r>
            <a:endParaRPr/>
          </a:p>
        </p:txBody>
      </p:sp>
      <p:sp>
        <p:nvSpPr>
          <p:cNvPr id="683" name="Google Shape;683;g22f6ed17e88_0_348:notes"/>
          <p:cNvSpPr txBox="1"/>
          <p:nvPr>
            <p:ph idx="12" type="sldNum"/>
          </p:nvPr>
        </p:nvSpPr>
        <p:spPr>
          <a:xfrm>
            <a:off x="4402561" y="9553734"/>
            <a:ext cx="3368100" cy="502800"/>
          </a:xfrm>
          <a:prstGeom prst="rect">
            <a:avLst/>
          </a:prstGeom>
          <a:noFill/>
          <a:ln>
            <a:noFill/>
          </a:ln>
        </p:spPr>
        <p:txBody>
          <a:bodyPr anchorCtr="0" anchor="b" bIns="51275" lIns="102600" spcFirstLastPara="1" rIns="102600" wrap="square" tIns="51275">
            <a:noAutofit/>
          </a:bodyPr>
          <a:lstStyle/>
          <a:p>
            <a:pPr indent="0" lvl="0" marL="0" marR="0" rtl="0" algn="r">
              <a:lnSpc>
                <a:spcPct val="100000"/>
              </a:lnSpc>
              <a:spcBef>
                <a:spcPts val="0"/>
              </a:spcBef>
              <a:spcAft>
                <a:spcPts val="0"/>
              </a:spcAft>
              <a:buSzPts val="1300"/>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247828170bc_0_96:notes"/>
          <p:cNvSpPr/>
          <p:nvPr>
            <p:ph idx="2" type="sldImg"/>
          </p:nvPr>
        </p:nvSpPr>
        <p:spPr>
          <a:xfrm>
            <a:off x="1587500" y="1006475"/>
            <a:ext cx="4595700" cy="34482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702" name="Google Shape;702;g247828170bc_0_96:notes"/>
          <p:cNvSpPr txBox="1"/>
          <p:nvPr>
            <p:ph idx="1" type="body"/>
          </p:nvPr>
        </p:nvSpPr>
        <p:spPr>
          <a:xfrm>
            <a:off x="1184275" y="4787900"/>
            <a:ext cx="5406900" cy="3825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47828170bc_0_203:notes"/>
          <p:cNvSpPr/>
          <p:nvPr/>
        </p:nvSpPr>
        <p:spPr>
          <a:xfrm>
            <a:off x="1587500" y="1006475"/>
            <a:ext cx="4595700" cy="34482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0" name="Google Shape;90;g247828170bc_0_203:notes"/>
          <p:cNvSpPr txBox="1"/>
          <p:nvPr>
            <p:ph idx="1" type="body"/>
          </p:nvPr>
        </p:nvSpPr>
        <p:spPr>
          <a:xfrm>
            <a:off x="777875" y="4776787"/>
            <a:ext cx="62070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91" name="Google Shape;91;g247828170bc_0_203:notes"/>
          <p:cNvSpPr/>
          <p:nvPr>
            <p:ph idx="2" type="sldImg"/>
          </p:nvPr>
        </p:nvSpPr>
        <p:spPr>
          <a:xfrm>
            <a:off x="1371600" y="763587"/>
            <a:ext cx="5018100" cy="3760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32:notes"/>
          <p:cNvSpPr/>
          <p:nvPr>
            <p:ph idx="2" type="sldImg"/>
          </p:nvPr>
        </p:nvSpPr>
        <p:spPr>
          <a:xfrm>
            <a:off x="1371600" y="763587"/>
            <a:ext cx="5019675" cy="37623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728" name="Google Shape;728;p32:notes"/>
          <p:cNvSpPr txBox="1"/>
          <p:nvPr>
            <p:ph idx="1" type="body"/>
          </p:nvPr>
        </p:nvSpPr>
        <p:spPr>
          <a:xfrm>
            <a:off x="777875" y="4776787"/>
            <a:ext cx="6208712" cy="45164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729" name="Google Shape;729;p32:notes"/>
          <p:cNvSpPr txBox="1"/>
          <p:nvPr/>
        </p:nvSpPr>
        <p:spPr>
          <a:xfrm>
            <a:off x="0" y="0"/>
            <a:ext cx="1587" cy="1587"/>
          </a:xfrm>
          <a:prstGeom prst="rect">
            <a:avLst/>
          </a:prstGeom>
          <a:noFill/>
          <a:ln>
            <a:noFill/>
          </a:ln>
        </p:spPr>
        <p:txBody>
          <a:bodyPr anchorCtr="0" anchor="t" bIns="45000" lIns="90000" spcFirstLastPara="1" rIns="90000" wrap="square" tIns="45000">
            <a:noAutofit/>
          </a:bodyPr>
          <a:lstStyle/>
          <a:p>
            <a:pPr indent="0" lvl="0" marL="0" marR="0" rtl="0" algn="l">
              <a:lnSpc>
                <a:spcPct val="233333"/>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47:notes"/>
          <p:cNvSpPr/>
          <p:nvPr>
            <p:ph idx="2" type="sldImg"/>
          </p:nvPr>
        </p:nvSpPr>
        <p:spPr>
          <a:xfrm>
            <a:off x="1371600" y="763587"/>
            <a:ext cx="5019675" cy="37623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745" name="Google Shape;745;p47:notes"/>
          <p:cNvSpPr txBox="1"/>
          <p:nvPr>
            <p:ph idx="1" type="body"/>
          </p:nvPr>
        </p:nvSpPr>
        <p:spPr>
          <a:xfrm>
            <a:off x="777875" y="4776787"/>
            <a:ext cx="6208712" cy="45164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746" name="Google Shape;746;p47:notes"/>
          <p:cNvSpPr txBox="1"/>
          <p:nvPr/>
        </p:nvSpPr>
        <p:spPr>
          <a:xfrm>
            <a:off x="0" y="0"/>
            <a:ext cx="1587" cy="1587"/>
          </a:xfrm>
          <a:prstGeom prst="rect">
            <a:avLst/>
          </a:prstGeom>
          <a:noFill/>
          <a:ln>
            <a:noFill/>
          </a:ln>
        </p:spPr>
        <p:txBody>
          <a:bodyPr anchorCtr="0" anchor="t" bIns="45000" lIns="90000" spcFirstLastPara="1" rIns="90000" wrap="square" tIns="45000">
            <a:noAutofit/>
          </a:bodyPr>
          <a:lstStyle/>
          <a:p>
            <a:pPr indent="0" lvl="0" marL="0" marR="0" rtl="0" algn="l">
              <a:lnSpc>
                <a:spcPct val="233333"/>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247828170bc_0_219:notes"/>
          <p:cNvSpPr txBox="1"/>
          <p:nvPr>
            <p:ph idx="12" type="sldNum"/>
          </p:nvPr>
        </p:nvSpPr>
        <p:spPr>
          <a:xfrm>
            <a:off x="4398962" y="9555162"/>
            <a:ext cx="3362400" cy="492000"/>
          </a:xfrm>
          <a:prstGeom prst="rect">
            <a:avLst/>
          </a:prstGeom>
        </p:spPr>
        <p:txBody>
          <a:bodyPr anchorCtr="0" anchor="b"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sz="1400"/>
          </a:p>
        </p:txBody>
      </p:sp>
      <p:sp>
        <p:nvSpPr>
          <p:cNvPr id="755" name="Google Shape;755;g247828170bc_0_219:notes"/>
          <p:cNvSpPr/>
          <p:nvPr>
            <p:ph idx="2" type="sldImg"/>
          </p:nvPr>
        </p:nvSpPr>
        <p:spPr>
          <a:xfrm>
            <a:off x="1371600" y="763587"/>
            <a:ext cx="5018100" cy="37608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247828170bc_0_219:notes"/>
          <p:cNvSpPr txBox="1"/>
          <p:nvPr>
            <p:ph idx="1" type="body"/>
          </p:nvPr>
        </p:nvSpPr>
        <p:spPr>
          <a:xfrm>
            <a:off x="777875" y="4776787"/>
            <a:ext cx="6207000" cy="451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57" name="Google Shape;757;g247828170bc_0_219:notes"/>
          <p:cNvSpPr txBox="1"/>
          <p:nvPr>
            <p:ph idx="3" type="sldNum"/>
          </p:nvPr>
        </p:nvSpPr>
        <p:spPr>
          <a:xfrm>
            <a:off x="4398962" y="9555162"/>
            <a:ext cx="3362400" cy="4920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1400"/>
              <a:buFont typeface="Times New Roman"/>
              <a:buNone/>
            </a:pPr>
            <a:fld id="{00000000-1234-1234-1234-123412341234}" type="slidenum">
              <a:rPr lang="en-US"/>
              <a:t>‹#›</a:t>
            </a:fld>
            <a:endParaRPr>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13:notes"/>
          <p:cNvSpPr/>
          <p:nvPr/>
        </p:nvSpPr>
        <p:spPr>
          <a:xfrm>
            <a:off x="1587500" y="1006475"/>
            <a:ext cx="4595812" cy="344805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7" name="Google Shape;97;p13:notes"/>
          <p:cNvSpPr txBox="1"/>
          <p:nvPr>
            <p:ph idx="1" type="body"/>
          </p:nvPr>
        </p:nvSpPr>
        <p:spPr>
          <a:xfrm>
            <a:off x="777875" y="4776787"/>
            <a:ext cx="6207125" cy="45259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98" name="Google Shape;98;p13:notes"/>
          <p:cNvSpPr/>
          <p:nvPr>
            <p:ph idx="2" type="sldImg"/>
          </p:nvPr>
        </p:nvSpPr>
        <p:spPr>
          <a:xfrm>
            <a:off x="1371600" y="763587"/>
            <a:ext cx="5018087" cy="37607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32a818ef35_1_0:notes"/>
          <p:cNvSpPr txBox="1"/>
          <p:nvPr>
            <p:ph idx="1" type="body"/>
          </p:nvPr>
        </p:nvSpPr>
        <p:spPr>
          <a:xfrm>
            <a:off x="777225" y="4777725"/>
            <a:ext cx="6217800" cy="4526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7" name="Google Shape;107;g232a818ef35_1_0:notes"/>
          <p:cNvSpPr/>
          <p:nvPr>
            <p:ph idx="2" type="sldImg"/>
          </p:nvPr>
        </p:nvSpPr>
        <p:spPr>
          <a:xfrm>
            <a:off x="1295650" y="754375"/>
            <a:ext cx="5181900" cy="37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83a240c0f2_0_0:notes"/>
          <p:cNvSpPr/>
          <p:nvPr>
            <p:ph idx="2" type="sldImg"/>
          </p:nvPr>
        </p:nvSpPr>
        <p:spPr>
          <a:xfrm>
            <a:off x="1587500" y="1006475"/>
            <a:ext cx="4595700" cy="34482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57" name="Google Shape;157;g283a240c0f2_0_0:notes"/>
          <p:cNvSpPr txBox="1"/>
          <p:nvPr>
            <p:ph idx="1" type="body"/>
          </p:nvPr>
        </p:nvSpPr>
        <p:spPr>
          <a:xfrm>
            <a:off x="1184275" y="4787900"/>
            <a:ext cx="5406900" cy="3825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27:notes"/>
          <p:cNvSpPr/>
          <p:nvPr>
            <p:ph idx="2" type="sldImg"/>
          </p:nvPr>
        </p:nvSpPr>
        <p:spPr>
          <a:xfrm>
            <a:off x="1371600" y="763587"/>
            <a:ext cx="5019675" cy="37623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68" name="Google Shape;168;p27:notes"/>
          <p:cNvSpPr txBox="1"/>
          <p:nvPr>
            <p:ph idx="1" type="body"/>
          </p:nvPr>
        </p:nvSpPr>
        <p:spPr>
          <a:xfrm>
            <a:off x="777875" y="4776787"/>
            <a:ext cx="6208712" cy="45164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30f0fb0e9d_1_272:notes"/>
          <p:cNvSpPr/>
          <p:nvPr>
            <p:ph idx="2" type="sldImg"/>
          </p:nvPr>
        </p:nvSpPr>
        <p:spPr>
          <a:xfrm>
            <a:off x="1371600" y="763200"/>
            <a:ext cx="5019900" cy="3762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9" name="Google Shape;179;g230f0fb0e9d_1_272:notes"/>
          <p:cNvSpPr txBox="1"/>
          <p:nvPr>
            <p:ph idx="1" type="body"/>
          </p:nvPr>
        </p:nvSpPr>
        <p:spPr>
          <a:xfrm>
            <a:off x="777960" y="4776840"/>
            <a:ext cx="6208500" cy="45168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None/>
            </a:pPr>
            <a:r>
              <a:t/>
            </a:r>
            <a:endParaRPr b="0" sz="2640" strike="noStrike">
              <a:solidFill>
                <a:srgbClr val="000000"/>
              </a:solidFill>
              <a:latin typeface="Times New Roman"/>
              <a:ea typeface="Times New Roman"/>
              <a:cs typeface="Times New Roman"/>
              <a:sym typeface="Times New Roman"/>
            </a:endParaRPr>
          </a:p>
        </p:txBody>
      </p:sp>
      <p:sp>
        <p:nvSpPr>
          <p:cNvPr id="180" name="Google Shape;180;g230f0fb0e9d_1_272:notes"/>
          <p:cNvSpPr txBox="1"/>
          <p:nvPr/>
        </p:nvSpPr>
        <p:spPr>
          <a:xfrm>
            <a:off x="360" y="0"/>
            <a:ext cx="300" cy="3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fld id="{00000000-1234-1234-1234-123412341234}" type="slidenum">
              <a:rPr b="0" i="0" lang="en-US" sz="1800" u="none" cap="none" strike="noStrike">
                <a:solidFill>
                  <a:srgbClr val="000000"/>
                </a:solidFill>
                <a:latin typeface="Arial"/>
                <a:ea typeface="Arial"/>
                <a:cs typeface="Arial"/>
                <a:sym typeface="Arial"/>
              </a:rPr>
              <a:t>‹#›</a:t>
            </a:fld>
            <a:endParaRPr b="0" sz="1800"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ayout with centered title and subtitle placeholders" type="title">
  <p:cSld name="TITLE">
    <p:spTree>
      <p:nvGrpSpPr>
        <p:cNvPr id="22" name="Shape 22"/>
        <p:cNvGrpSpPr/>
        <p:nvPr/>
      </p:nvGrpSpPr>
      <p:grpSpPr>
        <a:xfrm>
          <a:off x="0" y="0"/>
          <a:ext cx="0" cy="0"/>
          <a:chOff x="0" y="0"/>
          <a:chExt cx="0" cy="0"/>
        </a:xfrm>
      </p:grpSpPr>
      <p:sp>
        <p:nvSpPr>
          <p:cNvPr id="23" name="Google Shape;23;p2"/>
          <p:cNvSpPr txBox="1"/>
          <p:nvPr>
            <p:ph type="ctrTitle"/>
          </p:nvPr>
        </p:nvSpPr>
        <p:spPr>
          <a:xfrm>
            <a:off x="685800" y="2130425"/>
            <a:ext cx="7772400" cy="1470025"/>
          </a:xfrm>
          <a:prstGeom prst="rect">
            <a:avLst/>
          </a:prstGeom>
          <a:noFill/>
          <a:ln>
            <a:noFill/>
          </a:ln>
        </p:spPr>
        <p:txBody>
          <a:bodyPr anchorCtr="0" anchor="ctr" bIns="0" lIns="0" spcFirstLastPara="1" rIns="0" wrap="square" tIns="0">
            <a:noAutofit/>
          </a:bodyPr>
          <a:lstStyle>
            <a:lvl1pPr lvl="0" algn="ctr">
              <a:lnSpc>
                <a:spcPct val="572222"/>
              </a:lnSpc>
              <a:spcBef>
                <a:spcPts val="0"/>
              </a:spcBef>
              <a:spcAft>
                <a:spcPts val="0"/>
              </a:spcAft>
              <a:buSzPts val="1400"/>
              <a:buNone/>
              <a:defRPr/>
            </a:lvl1pPr>
            <a:lvl2pPr lvl="1" algn="ctr">
              <a:lnSpc>
                <a:spcPct val="572222"/>
              </a:lnSpc>
              <a:spcBef>
                <a:spcPts val="0"/>
              </a:spcBef>
              <a:spcAft>
                <a:spcPts val="0"/>
              </a:spcAft>
              <a:buSzPts val="1400"/>
              <a:buNone/>
              <a:defRPr/>
            </a:lvl2pPr>
            <a:lvl3pPr lvl="2" algn="ctr">
              <a:lnSpc>
                <a:spcPct val="572222"/>
              </a:lnSpc>
              <a:spcBef>
                <a:spcPts val="0"/>
              </a:spcBef>
              <a:spcAft>
                <a:spcPts val="0"/>
              </a:spcAft>
              <a:buSzPts val="1400"/>
              <a:buNone/>
              <a:defRPr/>
            </a:lvl3pPr>
            <a:lvl4pPr lvl="3" algn="ctr">
              <a:lnSpc>
                <a:spcPct val="572222"/>
              </a:lnSpc>
              <a:spcBef>
                <a:spcPts val="0"/>
              </a:spcBef>
              <a:spcAft>
                <a:spcPts val="0"/>
              </a:spcAft>
              <a:buSzPts val="1400"/>
              <a:buNone/>
              <a:defRPr/>
            </a:lvl4pPr>
            <a:lvl5pPr lvl="4" algn="ctr">
              <a:lnSpc>
                <a:spcPct val="572222"/>
              </a:lnSpc>
              <a:spcBef>
                <a:spcPts val="0"/>
              </a:spcBef>
              <a:spcAft>
                <a:spcPts val="0"/>
              </a:spcAft>
              <a:buSzPts val="1400"/>
              <a:buNone/>
              <a:defRPr/>
            </a:lvl5pPr>
            <a:lvl6pPr lvl="5" algn="ctr">
              <a:lnSpc>
                <a:spcPct val="572222"/>
              </a:lnSpc>
              <a:spcBef>
                <a:spcPts val="0"/>
              </a:spcBef>
              <a:spcAft>
                <a:spcPts val="0"/>
              </a:spcAft>
              <a:buSzPts val="1400"/>
              <a:buNone/>
              <a:defRPr/>
            </a:lvl6pPr>
            <a:lvl7pPr lvl="6" algn="ctr">
              <a:lnSpc>
                <a:spcPct val="572222"/>
              </a:lnSpc>
              <a:spcBef>
                <a:spcPts val="0"/>
              </a:spcBef>
              <a:spcAft>
                <a:spcPts val="0"/>
              </a:spcAft>
              <a:buSzPts val="1400"/>
              <a:buNone/>
              <a:defRPr/>
            </a:lvl7pPr>
            <a:lvl8pPr lvl="7" algn="ctr">
              <a:lnSpc>
                <a:spcPct val="572222"/>
              </a:lnSpc>
              <a:spcBef>
                <a:spcPts val="0"/>
              </a:spcBef>
              <a:spcAft>
                <a:spcPts val="0"/>
              </a:spcAft>
              <a:buSzPts val="1400"/>
              <a:buNone/>
              <a:defRPr/>
            </a:lvl8pPr>
            <a:lvl9pPr lvl="8" algn="ctr">
              <a:lnSpc>
                <a:spcPct val="572222"/>
              </a:lnSpc>
              <a:spcBef>
                <a:spcPts val="0"/>
              </a:spcBef>
              <a:spcAft>
                <a:spcPts val="0"/>
              </a:spcAft>
              <a:buSzPts val="1400"/>
              <a:buNone/>
              <a:defRPr/>
            </a:lvl9pPr>
          </a:lstStyle>
          <a:p/>
        </p:txBody>
      </p:sp>
      <p:sp>
        <p:nvSpPr>
          <p:cNvPr id="24" name="Google Shape;24;p2"/>
          <p:cNvSpPr txBox="1"/>
          <p:nvPr>
            <p:ph idx="1" type="subTitle"/>
          </p:nvPr>
        </p:nvSpPr>
        <p:spPr>
          <a:xfrm>
            <a:off x="1371600" y="3886200"/>
            <a:ext cx="6400800" cy="1752600"/>
          </a:xfrm>
          <a:prstGeom prst="rect">
            <a:avLst/>
          </a:prstGeom>
          <a:noFill/>
          <a:ln>
            <a:noFill/>
          </a:ln>
        </p:spPr>
        <p:txBody>
          <a:bodyPr anchorCtr="0" anchor="t" bIns="0" lIns="0" spcFirstLastPara="1" rIns="0" wrap="square" tIns="0">
            <a:noAutofit/>
          </a:bodyPr>
          <a:lstStyle>
            <a:lvl1pPr lvl="0" algn="l">
              <a:lnSpc>
                <a:spcPct val="416666"/>
              </a:lnSpc>
              <a:spcBef>
                <a:spcPts val="0"/>
              </a:spcBef>
              <a:spcAft>
                <a:spcPts val="0"/>
              </a:spcAft>
              <a:buSzPts val="1400"/>
              <a:buNone/>
              <a:defRPr/>
            </a:lvl1pPr>
            <a:lvl2pPr lvl="1" algn="l">
              <a:lnSpc>
                <a:spcPct val="361111"/>
              </a:lnSpc>
              <a:spcBef>
                <a:spcPts val="1400"/>
              </a:spcBef>
              <a:spcAft>
                <a:spcPts val="0"/>
              </a:spcAft>
              <a:buSzPts val="1400"/>
              <a:buNone/>
              <a:defRPr/>
            </a:lvl2pPr>
            <a:lvl3pPr lvl="2" algn="l">
              <a:lnSpc>
                <a:spcPct val="311111"/>
              </a:lnSpc>
              <a:spcBef>
                <a:spcPts val="1100"/>
              </a:spcBef>
              <a:spcAft>
                <a:spcPts val="0"/>
              </a:spcAft>
              <a:buSzPts val="1400"/>
              <a:buNone/>
              <a:defRPr/>
            </a:lvl3pPr>
            <a:lvl4pPr lvl="3" algn="l">
              <a:lnSpc>
                <a:spcPct val="261111"/>
              </a:lnSpc>
              <a:spcBef>
                <a:spcPts val="800"/>
              </a:spcBef>
              <a:spcAft>
                <a:spcPts val="0"/>
              </a:spcAft>
              <a:buSzPts val="1400"/>
              <a:buNone/>
              <a:defRPr/>
            </a:lvl4pPr>
            <a:lvl5pPr lvl="4" algn="l">
              <a:lnSpc>
                <a:spcPct val="261111"/>
              </a:lnSpc>
              <a:spcBef>
                <a:spcPts val="500"/>
              </a:spcBef>
              <a:spcAft>
                <a:spcPts val="0"/>
              </a:spcAft>
              <a:buSzPts val="1400"/>
              <a:buNone/>
              <a:defRPr/>
            </a:lvl5pPr>
            <a:lvl6pPr lvl="5" algn="l">
              <a:lnSpc>
                <a:spcPct val="261111"/>
              </a:lnSpc>
              <a:spcBef>
                <a:spcPts val="200"/>
              </a:spcBef>
              <a:spcAft>
                <a:spcPts val="0"/>
              </a:spcAft>
              <a:buSzPts val="1400"/>
              <a:buNone/>
              <a:defRPr/>
            </a:lvl6pPr>
            <a:lvl7pPr lvl="6" algn="l">
              <a:lnSpc>
                <a:spcPct val="261111"/>
              </a:lnSpc>
              <a:spcBef>
                <a:spcPts val="200"/>
              </a:spcBef>
              <a:spcAft>
                <a:spcPts val="0"/>
              </a:spcAft>
              <a:buSzPts val="1400"/>
              <a:buNone/>
              <a:defRPr/>
            </a:lvl7pPr>
            <a:lvl8pPr lvl="7" algn="l">
              <a:lnSpc>
                <a:spcPct val="261111"/>
              </a:lnSpc>
              <a:spcBef>
                <a:spcPts val="200"/>
              </a:spcBef>
              <a:spcAft>
                <a:spcPts val="0"/>
              </a:spcAft>
              <a:buSzPts val="1400"/>
              <a:buNone/>
              <a:defRPr/>
            </a:lvl8pPr>
            <a:lvl9pPr lvl="8" algn="l">
              <a:lnSpc>
                <a:spcPct val="261111"/>
              </a:lnSpc>
              <a:spcBef>
                <a:spcPts val="200"/>
              </a:spcBef>
              <a:spcAft>
                <a:spcPts val="200"/>
              </a:spcAft>
              <a:buSzPts val="1400"/>
              <a:buNone/>
              <a:defRPr/>
            </a:lvl9pPr>
          </a:lstStyle>
          <a:p/>
        </p:txBody>
      </p:sp>
      <p:sp>
        <p:nvSpPr>
          <p:cNvPr id="25" name="Google Shape;25;p2"/>
          <p:cNvSpPr txBox="1"/>
          <p:nvPr>
            <p:ph idx="10" type="dt"/>
          </p:nvPr>
        </p:nvSpPr>
        <p:spPr>
          <a:xfrm>
            <a:off x="503237" y="6886575"/>
            <a:ext cx="2336800" cy="509587"/>
          </a:xfrm>
          <a:prstGeom prst="rect">
            <a:avLst/>
          </a:prstGeom>
          <a:noFill/>
          <a:ln>
            <a:noFill/>
          </a:ln>
        </p:spPr>
        <p:txBody>
          <a:bodyPr anchorCtr="0" anchor="t" bIns="0" lIns="0" spcFirstLastPara="1" rIns="0" wrap="square" tIns="0">
            <a:noAutofit/>
          </a:bodyPr>
          <a:lstStyle>
            <a:lvl1pPr lvl="0" algn="l">
              <a:lnSpc>
                <a:spcPct val="93000"/>
              </a:lnSpc>
              <a:spcBef>
                <a:spcPts val="0"/>
              </a:spcBef>
              <a:spcAft>
                <a:spcPts val="0"/>
              </a:spcAft>
              <a:buSzPts val="1400"/>
              <a:buNone/>
              <a:defRPr/>
            </a:lvl1pPr>
            <a:lvl2pPr lvl="1" algn="l">
              <a:lnSpc>
                <a:spcPct val="233333"/>
              </a:lnSpc>
              <a:spcBef>
                <a:spcPts val="0"/>
              </a:spcBef>
              <a:spcAft>
                <a:spcPts val="0"/>
              </a:spcAft>
              <a:buSzPts val="1400"/>
              <a:buNone/>
              <a:defRPr/>
            </a:lvl2pPr>
            <a:lvl3pPr lvl="2" algn="l">
              <a:lnSpc>
                <a:spcPct val="233333"/>
              </a:lnSpc>
              <a:spcBef>
                <a:spcPts val="0"/>
              </a:spcBef>
              <a:spcAft>
                <a:spcPts val="0"/>
              </a:spcAft>
              <a:buSzPts val="1400"/>
              <a:buNone/>
              <a:defRPr/>
            </a:lvl3pPr>
            <a:lvl4pPr lvl="3" algn="l">
              <a:lnSpc>
                <a:spcPct val="233333"/>
              </a:lnSpc>
              <a:spcBef>
                <a:spcPts val="0"/>
              </a:spcBef>
              <a:spcAft>
                <a:spcPts val="0"/>
              </a:spcAft>
              <a:buSzPts val="1400"/>
              <a:buNone/>
              <a:defRPr/>
            </a:lvl4pPr>
            <a:lvl5pPr lvl="4" algn="l">
              <a:lnSpc>
                <a:spcPct val="233333"/>
              </a:lnSpc>
              <a:spcBef>
                <a:spcPts val="0"/>
              </a:spcBef>
              <a:spcAft>
                <a:spcPts val="0"/>
              </a:spcAft>
              <a:buSzPts val="1400"/>
              <a:buNone/>
              <a:defRPr/>
            </a:lvl5pPr>
            <a:lvl6pPr lvl="5" algn="l">
              <a:lnSpc>
                <a:spcPct val="233333"/>
              </a:lnSpc>
              <a:spcBef>
                <a:spcPts val="0"/>
              </a:spcBef>
              <a:spcAft>
                <a:spcPts val="0"/>
              </a:spcAft>
              <a:buSzPts val="1400"/>
              <a:buNone/>
              <a:defRPr/>
            </a:lvl6pPr>
            <a:lvl7pPr lvl="6" algn="l">
              <a:lnSpc>
                <a:spcPct val="233333"/>
              </a:lnSpc>
              <a:spcBef>
                <a:spcPts val="0"/>
              </a:spcBef>
              <a:spcAft>
                <a:spcPts val="0"/>
              </a:spcAft>
              <a:buSzPts val="1400"/>
              <a:buNone/>
              <a:defRPr/>
            </a:lvl7pPr>
            <a:lvl8pPr lvl="7" algn="l">
              <a:lnSpc>
                <a:spcPct val="233333"/>
              </a:lnSpc>
              <a:spcBef>
                <a:spcPts val="0"/>
              </a:spcBef>
              <a:spcAft>
                <a:spcPts val="0"/>
              </a:spcAft>
              <a:buSzPts val="1400"/>
              <a:buNone/>
              <a:defRPr/>
            </a:lvl8pPr>
            <a:lvl9pPr lvl="8" algn="l">
              <a:lnSpc>
                <a:spcPct val="233333"/>
              </a:lnSpc>
              <a:spcBef>
                <a:spcPts val="0"/>
              </a:spcBef>
              <a:spcAft>
                <a:spcPts val="0"/>
              </a:spcAft>
              <a:buSzPts val="1400"/>
              <a:buNone/>
              <a:defRPr/>
            </a:lvl9pPr>
          </a:lstStyle>
          <a:p/>
        </p:txBody>
      </p:sp>
      <p:sp>
        <p:nvSpPr>
          <p:cNvPr id="26" name="Google Shape;26;p2"/>
          <p:cNvSpPr txBox="1"/>
          <p:nvPr>
            <p:ph idx="11" type="ftr"/>
          </p:nvPr>
        </p:nvSpPr>
        <p:spPr>
          <a:xfrm>
            <a:off x="3448050" y="6886575"/>
            <a:ext cx="3184525" cy="509587"/>
          </a:xfrm>
          <a:prstGeom prst="rect">
            <a:avLst/>
          </a:prstGeom>
          <a:noFill/>
          <a:ln>
            <a:noFill/>
          </a:ln>
        </p:spPr>
        <p:txBody>
          <a:bodyPr anchorCtr="0" anchor="t" bIns="0" lIns="0" spcFirstLastPara="1" rIns="0" wrap="square" tIns="0">
            <a:noAutofit/>
          </a:bodyPr>
          <a:lstStyle>
            <a:lvl1pPr lvl="0" algn="ctr">
              <a:lnSpc>
                <a:spcPct val="93000"/>
              </a:lnSpc>
              <a:spcBef>
                <a:spcPts val="0"/>
              </a:spcBef>
              <a:spcAft>
                <a:spcPts val="0"/>
              </a:spcAft>
              <a:buSzPts val="1400"/>
              <a:buNone/>
              <a:defRPr/>
            </a:lvl1pPr>
            <a:lvl2pPr lvl="1" algn="l">
              <a:lnSpc>
                <a:spcPct val="233333"/>
              </a:lnSpc>
              <a:spcBef>
                <a:spcPts val="0"/>
              </a:spcBef>
              <a:spcAft>
                <a:spcPts val="0"/>
              </a:spcAft>
              <a:buSzPts val="1400"/>
              <a:buNone/>
              <a:defRPr/>
            </a:lvl2pPr>
            <a:lvl3pPr lvl="2" algn="l">
              <a:lnSpc>
                <a:spcPct val="233333"/>
              </a:lnSpc>
              <a:spcBef>
                <a:spcPts val="0"/>
              </a:spcBef>
              <a:spcAft>
                <a:spcPts val="0"/>
              </a:spcAft>
              <a:buSzPts val="1400"/>
              <a:buNone/>
              <a:defRPr/>
            </a:lvl3pPr>
            <a:lvl4pPr lvl="3" algn="l">
              <a:lnSpc>
                <a:spcPct val="233333"/>
              </a:lnSpc>
              <a:spcBef>
                <a:spcPts val="0"/>
              </a:spcBef>
              <a:spcAft>
                <a:spcPts val="0"/>
              </a:spcAft>
              <a:buSzPts val="1400"/>
              <a:buNone/>
              <a:defRPr/>
            </a:lvl4pPr>
            <a:lvl5pPr lvl="4" algn="l">
              <a:lnSpc>
                <a:spcPct val="233333"/>
              </a:lnSpc>
              <a:spcBef>
                <a:spcPts val="0"/>
              </a:spcBef>
              <a:spcAft>
                <a:spcPts val="0"/>
              </a:spcAft>
              <a:buSzPts val="1400"/>
              <a:buNone/>
              <a:defRPr/>
            </a:lvl5pPr>
            <a:lvl6pPr lvl="5" algn="l">
              <a:lnSpc>
                <a:spcPct val="233333"/>
              </a:lnSpc>
              <a:spcBef>
                <a:spcPts val="0"/>
              </a:spcBef>
              <a:spcAft>
                <a:spcPts val="0"/>
              </a:spcAft>
              <a:buSzPts val="1400"/>
              <a:buNone/>
              <a:defRPr/>
            </a:lvl6pPr>
            <a:lvl7pPr lvl="6" algn="l">
              <a:lnSpc>
                <a:spcPct val="233333"/>
              </a:lnSpc>
              <a:spcBef>
                <a:spcPts val="0"/>
              </a:spcBef>
              <a:spcAft>
                <a:spcPts val="0"/>
              </a:spcAft>
              <a:buSzPts val="1400"/>
              <a:buNone/>
              <a:defRPr/>
            </a:lvl7pPr>
            <a:lvl8pPr lvl="7" algn="l">
              <a:lnSpc>
                <a:spcPct val="233333"/>
              </a:lnSpc>
              <a:spcBef>
                <a:spcPts val="0"/>
              </a:spcBef>
              <a:spcAft>
                <a:spcPts val="0"/>
              </a:spcAft>
              <a:buSzPts val="1400"/>
              <a:buNone/>
              <a:defRPr/>
            </a:lvl8pPr>
            <a:lvl9pPr lvl="8" algn="l">
              <a:lnSpc>
                <a:spcPct val="233333"/>
              </a:lnSpc>
              <a:spcBef>
                <a:spcPts val="0"/>
              </a:spcBef>
              <a:spcAft>
                <a:spcPts val="0"/>
              </a:spcAft>
              <a:buSzPts val="1400"/>
              <a:buNone/>
              <a:defRPr/>
            </a:lvl9pPr>
          </a:lstStyle>
          <a:p/>
        </p:txBody>
      </p:sp>
      <p:sp>
        <p:nvSpPr>
          <p:cNvPr id="27" name="Google Shape;27;p2"/>
          <p:cNvSpPr txBox="1"/>
          <p:nvPr>
            <p:ph idx="12" type="sldNum"/>
          </p:nvPr>
        </p:nvSpPr>
        <p:spPr>
          <a:xfrm>
            <a:off x="7226300" y="6886575"/>
            <a:ext cx="2336800" cy="509587"/>
          </a:xfrm>
          <a:prstGeom prst="rect">
            <a:avLst/>
          </a:prstGeom>
          <a:noFill/>
          <a:ln>
            <a:noFill/>
          </a:ln>
        </p:spPr>
        <p:txBody>
          <a:bodyPr anchorCtr="0" anchor="t" bIns="0" lIns="0" spcFirstLastPara="1" rIns="0" wrap="square" tIns="0">
            <a:noAutofit/>
          </a:bodyPr>
          <a:lstStyle>
            <a:lvl1pPr indent="0" lvl="0"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1pPr>
            <a:lvl2pPr indent="0" lvl="1"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2pPr>
            <a:lvl3pPr indent="0" lvl="2"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3pPr>
            <a:lvl4pPr indent="0" lvl="3"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4pPr>
            <a:lvl5pPr indent="0" lvl="4"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5pPr>
            <a:lvl6pPr indent="0" lvl="5"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6pPr>
            <a:lvl7pPr indent="0" lvl="6"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7pPr>
            <a:lvl8pPr indent="0" lvl="7"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8pPr>
            <a:lvl9pPr indent="0" lvl="8"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 name="Shape 28"/>
        <p:cNvGrpSpPr/>
        <p:nvPr/>
      </p:nvGrpSpPr>
      <p:grpSpPr>
        <a:xfrm>
          <a:off x="0" y="0"/>
          <a:ext cx="0" cy="0"/>
          <a:chOff x="0" y="0"/>
          <a:chExt cx="0" cy="0"/>
        </a:xfrm>
      </p:grpSpPr>
      <p:sp>
        <p:nvSpPr>
          <p:cNvPr id="29" name="Google Shape;29;p3"/>
          <p:cNvSpPr txBox="1"/>
          <p:nvPr>
            <p:ph idx="10" type="dt"/>
          </p:nvPr>
        </p:nvSpPr>
        <p:spPr>
          <a:xfrm>
            <a:off x="503237" y="6886575"/>
            <a:ext cx="2336800" cy="509587"/>
          </a:xfrm>
          <a:prstGeom prst="rect">
            <a:avLst/>
          </a:prstGeom>
          <a:noFill/>
          <a:ln>
            <a:noFill/>
          </a:ln>
        </p:spPr>
        <p:txBody>
          <a:bodyPr anchorCtr="0" anchor="t" bIns="0" lIns="0" spcFirstLastPara="1" rIns="0" wrap="square" tIns="0">
            <a:noAutofit/>
          </a:bodyPr>
          <a:lstStyle>
            <a:lvl1pPr lvl="0" algn="l">
              <a:lnSpc>
                <a:spcPct val="93000"/>
              </a:lnSpc>
              <a:spcBef>
                <a:spcPts val="0"/>
              </a:spcBef>
              <a:spcAft>
                <a:spcPts val="0"/>
              </a:spcAft>
              <a:buSzPts val="1400"/>
              <a:buNone/>
              <a:defRPr/>
            </a:lvl1pPr>
            <a:lvl2pPr lvl="1" algn="l">
              <a:lnSpc>
                <a:spcPct val="233333"/>
              </a:lnSpc>
              <a:spcBef>
                <a:spcPts val="0"/>
              </a:spcBef>
              <a:spcAft>
                <a:spcPts val="0"/>
              </a:spcAft>
              <a:buSzPts val="1400"/>
              <a:buNone/>
              <a:defRPr/>
            </a:lvl2pPr>
            <a:lvl3pPr lvl="2" algn="l">
              <a:lnSpc>
                <a:spcPct val="233333"/>
              </a:lnSpc>
              <a:spcBef>
                <a:spcPts val="0"/>
              </a:spcBef>
              <a:spcAft>
                <a:spcPts val="0"/>
              </a:spcAft>
              <a:buSzPts val="1400"/>
              <a:buNone/>
              <a:defRPr/>
            </a:lvl3pPr>
            <a:lvl4pPr lvl="3" algn="l">
              <a:lnSpc>
                <a:spcPct val="233333"/>
              </a:lnSpc>
              <a:spcBef>
                <a:spcPts val="0"/>
              </a:spcBef>
              <a:spcAft>
                <a:spcPts val="0"/>
              </a:spcAft>
              <a:buSzPts val="1400"/>
              <a:buNone/>
              <a:defRPr/>
            </a:lvl4pPr>
            <a:lvl5pPr lvl="4" algn="l">
              <a:lnSpc>
                <a:spcPct val="233333"/>
              </a:lnSpc>
              <a:spcBef>
                <a:spcPts val="0"/>
              </a:spcBef>
              <a:spcAft>
                <a:spcPts val="0"/>
              </a:spcAft>
              <a:buSzPts val="1400"/>
              <a:buNone/>
              <a:defRPr/>
            </a:lvl5pPr>
            <a:lvl6pPr lvl="5" algn="l">
              <a:lnSpc>
                <a:spcPct val="233333"/>
              </a:lnSpc>
              <a:spcBef>
                <a:spcPts val="0"/>
              </a:spcBef>
              <a:spcAft>
                <a:spcPts val="0"/>
              </a:spcAft>
              <a:buSzPts val="1400"/>
              <a:buNone/>
              <a:defRPr/>
            </a:lvl6pPr>
            <a:lvl7pPr lvl="6" algn="l">
              <a:lnSpc>
                <a:spcPct val="233333"/>
              </a:lnSpc>
              <a:spcBef>
                <a:spcPts val="0"/>
              </a:spcBef>
              <a:spcAft>
                <a:spcPts val="0"/>
              </a:spcAft>
              <a:buSzPts val="1400"/>
              <a:buNone/>
              <a:defRPr/>
            </a:lvl7pPr>
            <a:lvl8pPr lvl="7" algn="l">
              <a:lnSpc>
                <a:spcPct val="233333"/>
              </a:lnSpc>
              <a:spcBef>
                <a:spcPts val="0"/>
              </a:spcBef>
              <a:spcAft>
                <a:spcPts val="0"/>
              </a:spcAft>
              <a:buSzPts val="1400"/>
              <a:buNone/>
              <a:defRPr/>
            </a:lvl8pPr>
            <a:lvl9pPr lvl="8" algn="l">
              <a:lnSpc>
                <a:spcPct val="233333"/>
              </a:lnSpc>
              <a:spcBef>
                <a:spcPts val="0"/>
              </a:spcBef>
              <a:spcAft>
                <a:spcPts val="0"/>
              </a:spcAft>
              <a:buSzPts val="1400"/>
              <a:buNone/>
              <a:defRPr/>
            </a:lvl9pPr>
          </a:lstStyle>
          <a:p/>
        </p:txBody>
      </p:sp>
      <p:sp>
        <p:nvSpPr>
          <p:cNvPr id="30" name="Google Shape;30;p3"/>
          <p:cNvSpPr txBox="1"/>
          <p:nvPr>
            <p:ph idx="11" type="ftr"/>
          </p:nvPr>
        </p:nvSpPr>
        <p:spPr>
          <a:xfrm>
            <a:off x="3448050" y="6886575"/>
            <a:ext cx="3184525" cy="509587"/>
          </a:xfrm>
          <a:prstGeom prst="rect">
            <a:avLst/>
          </a:prstGeom>
          <a:noFill/>
          <a:ln>
            <a:noFill/>
          </a:ln>
        </p:spPr>
        <p:txBody>
          <a:bodyPr anchorCtr="0" anchor="t" bIns="0" lIns="0" spcFirstLastPara="1" rIns="0" wrap="square" tIns="0">
            <a:noAutofit/>
          </a:bodyPr>
          <a:lstStyle>
            <a:lvl1pPr lvl="0" algn="ctr">
              <a:lnSpc>
                <a:spcPct val="93000"/>
              </a:lnSpc>
              <a:spcBef>
                <a:spcPts val="0"/>
              </a:spcBef>
              <a:spcAft>
                <a:spcPts val="0"/>
              </a:spcAft>
              <a:buSzPts val="1400"/>
              <a:buNone/>
              <a:defRPr/>
            </a:lvl1pPr>
            <a:lvl2pPr lvl="1" algn="l">
              <a:lnSpc>
                <a:spcPct val="233333"/>
              </a:lnSpc>
              <a:spcBef>
                <a:spcPts val="0"/>
              </a:spcBef>
              <a:spcAft>
                <a:spcPts val="0"/>
              </a:spcAft>
              <a:buSzPts val="1400"/>
              <a:buNone/>
              <a:defRPr/>
            </a:lvl2pPr>
            <a:lvl3pPr lvl="2" algn="l">
              <a:lnSpc>
                <a:spcPct val="233333"/>
              </a:lnSpc>
              <a:spcBef>
                <a:spcPts val="0"/>
              </a:spcBef>
              <a:spcAft>
                <a:spcPts val="0"/>
              </a:spcAft>
              <a:buSzPts val="1400"/>
              <a:buNone/>
              <a:defRPr/>
            </a:lvl3pPr>
            <a:lvl4pPr lvl="3" algn="l">
              <a:lnSpc>
                <a:spcPct val="233333"/>
              </a:lnSpc>
              <a:spcBef>
                <a:spcPts val="0"/>
              </a:spcBef>
              <a:spcAft>
                <a:spcPts val="0"/>
              </a:spcAft>
              <a:buSzPts val="1400"/>
              <a:buNone/>
              <a:defRPr/>
            </a:lvl4pPr>
            <a:lvl5pPr lvl="4" algn="l">
              <a:lnSpc>
                <a:spcPct val="233333"/>
              </a:lnSpc>
              <a:spcBef>
                <a:spcPts val="0"/>
              </a:spcBef>
              <a:spcAft>
                <a:spcPts val="0"/>
              </a:spcAft>
              <a:buSzPts val="1400"/>
              <a:buNone/>
              <a:defRPr/>
            </a:lvl5pPr>
            <a:lvl6pPr lvl="5" algn="l">
              <a:lnSpc>
                <a:spcPct val="233333"/>
              </a:lnSpc>
              <a:spcBef>
                <a:spcPts val="0"/>
              </a:spcBef>
              <a:spcAft>
                <a:spcPts val="0"/>
              </a:spcAft>
              <a:buSzPts val="1400"/>
              <a:buNone/>
              <a:defRPr/>
            </a:lvl6pPr>
            <a:lvl7pPr lvl="6" algn="l">
              <a:lnSpc>
                <a:spcPct val="233333"/>
              </a:lnSpc>
              <a:spcBef>
                <a:spcPts val="0"/>
              </a:spcBef>
              <a:spcAft>
                <a:spcPts val="0"/>
              </a:spcAft>
              <a:buSzPts val="1400"/>
              <a:buNone/>
              <a:defRPr/>
            </a:lvl7pPr>
            <a:lvl8pPr lvl="7" algn="l">
              <a:lnSpc>
                <a:spcPct val="233333"/>
              </a:lnSpc>
              <a:spcBef>
                <a:spcPts val="0"/>
              </a:spcBef>
              <a:spcAft>
                <a:spcPts val="0"/>
              </a:spcAft>
              <a:buSzPts val="1400"/>
              <a:buNone/>
              <a:defRPr/>
            </a:lvl8pPr>
            <a:lvl9pPr lvl="8" algn="l">
              <a:lnSpc>
                <a:spcPct val="233333"/>
              </a:lnSpc>
              <a:spcBef>
                <a:spcPts val="0"/>
              </a:spcBef>
              <a:spcAft>
                <a:spcPts val="0"/>
              </a:spcAft>
              <a:buSzPts val="1400"/>
              <a:buNone/>
              <a:defRPr/>
            </a:lvl9pPr>
          </a:lstStyle>
          <a:p/>
        </p:txBody>
      </p:sp>
      <p:sp>
        <p:nvSpPr>
          <p:cNvPr id="31" name="Google Shape;31;p3"/>
          <p:cNvSpPr txBox="1"/>
          <p:nvPr>
            <p:ph idx="12" type="sldNum"/>
          </p:nvPr>
        </p:nvSpPr>
        <p:spPr>
          <a:xfrm>
            <a:off x="7226300" y="6886575"/>
            <a:ext cx="2336800" cy="509587"/>
          </a:xfrm>
          <a:prstGeom prst="rect">
            <a:avLst/>
          </a:prstGeom>
          <a:noFill/>
          <a:ln>
            <a:noFill/>
          </a:ln>
        </p:spPr>
        <p:txBody>
          <a:bodyPr anchorCtr="0" anchor="t" bIns="0" lIns="0" spcFirstLastPara="1" rIns="0" wrap="square" tIns="0">
            <a:noAutofit/>
          </a:bodyPr>
          <a:lstStyle>
            <a:lvl1pPr indent="0" lvl="0"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1pPr>
            <a:lvl2pPr indent="0" lvl="1"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2pPr>
            <a:lvl3pPr indent="0" lvl="2"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3pPr>
            <a:lvl4pPr indent="0" lvl="3"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4pPr>
            <a:lvl5pPr indent="0" lvl="4"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5pPr>
            <a:lvl6pPr indent="0" lvl="5"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6pPr>
            <a:lvl7pPr indent="0" lvl="6"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7pPr>
            <a:lvl8pPr indent="0" lvl="7"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8pPr>
            <a:lvl9pPr indent="0" lvl="8"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2" name="Shape 32"/>
        <p:cNvGrpSpPr/>
        <p:nvPr/>
      </p:nvGrpSpPr>
      <p:grpSpPr>
        <a:xfrm>
          <a:off x="0" y="0"/>
          <a:ext cx="0" cy="0"/>
          <a:chOff x="0" y="0"/>
          <a:chExt cx="0" cy="0"/>
        </a:xfrm>
      </p:grpSpPr>
      <p:sp>
        <p:nvSpPr>
          <p:cNvPr id="33" name="Google Shape;33;p4"/>
          <p:cNvSpPr txBox="1"/>
          <p:nvPr>
            <p:ph type="title"/>
          </p:nvPr>
        </p:nvSpPr>
        <p:spPr>
          <a:xfrm>
            <a:off x="693043" y="819755"/>
            <a:ext cx="8694600" cy="2395500"/>
          </a:xfrm>
          <a:prstGeom prst="rect">
            <a:avLst/>
          </a:prstGeom>
          <a:noFill/>
          <a:ln>
            <a:noFill/>
          </a:ln>
        </p:spPr>
        <p:txBody>
          <a:bodyPr anchorCtr="0" anchor="t" bIns="50375" lIns="100775" spcFirstLastPara="1" rIns="100775" wrap="square" tIns="50375">
            <a:noAutofit/>
          </a:bodyPr>
          <a:lstStyle>
            <a:lvl1pPr lvl="0" marR="0" rtl="0" algn="ctr">
              <a:lnSpc>
                <a:spcPct val="100000"/>
              </a:lnSpc>
              <a:spcBef>
                <a:spcPts val="0"/>
              </a:spcBef>
              <a:spcAft>
                <a:spcPts val="0"/>
              </a:spcAft>
              <a:buSzPts val="1400"/>
              <a:buNone/>
              <a:defRPr b="0" i="0" sz="53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SzPts val="1400"/>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500" u="none" cap="none" strike="noStrike">
                <a:solidFill>
                  <a:srgbClr val="000000"/>
                </a:solidFill>
                <a:latin typeface="Arial"/>
                <a:ea typeface="Arial"/>
                <a:cs typeface="Arial"/>
                <a:sym typeface="Arial"/>
              </a:defRPr>
            </a:lvl9pPr>
          </a:lstStyle>
          <a:p/>
        </p:txBody>
      </p:sp>
      <p:sp>
        <p:nvSpPr>
          <p:cNvPr id="34" name="Google Shape;34;p4"/>
          <p:cNvSpPr txBox="1"/>
          <p:nvPr>
            <p:ph idx="1" type="body"/>
          </p:nvPr>
        </p:nvSpPr>
        <p:spPr>
          <a:xfrm>
            <a:off x="1656477" y="4066946"/>
            <a:ext cx="6767700" cy="1657200"/>
          </a:xfrm>
          <a:prstGeom prst="rect">
            <a:avLst/>
          </a:prstGeom>
          <a:noFill/>
          <a:ln>
            <a:noFill/>
          </a:ln>
        </p:spPr>
        <p:txBody>
          <a:bodyPr anchorCtr="0" anchor="t" bIns="50375" lIns="100775" spcFirstLastPara="1" rIns="100775" wrap="square" tIns="50375">
            <a:noAutofit/>
          </a:bodyPr>
          <a:lstStyle>
            <a:lvl1pPr indent="-228600" lvl="0" marL="457200" marR="0" rtl="0" algn="ctr">
              <a:lnSpc>
                <a:spcPct val="100000"/>
              </a:lnSpc>
              <a:spcBef>
                <a:spcPts val="0"/>
              </a:spcBef>
              <a:spcAft>
                <a:spcPts val="0"/>
              </a:spcAft>
              <a:buSzPts val="1400"/>
              <a:buNone/>
              <a:defRPr b="0" i="0" sz="3100" u="none" cap="none" strike="noStrike">
                <a:solidFill>
                  <a:schemeClr val="lt1"/>
                </a:solidFill>
                <a:latin typeface="Arial"/>
                <a:ea typeface="Arial"/>
                <a:cs typeface="Arial"/>
                <a:sym typeface="Arial"/>
              </a:defRPr>
            </a:lvl1pPr>
            <a:lvl2pPr indent="-228600" lvl="1" marL="914400" marR="0" rtl="0" algn="ctr">
              <a:lnSpc>
                <a:spcPct val="100000"/>
              </a:lnSpc>
              <a:spcBef>
                <a:spcPts val="0"/>
              </a:spcBef>
              <a:spcAft>
                <a:spcPts val="0"/>
              </a:spcAft>
              <a:buSzPts val="1400"/>
              <a:buNone/>
              <a:defRPr b="0" i="0" sz="1500" u="none" cap="none" strike="noStrike">
                <a:solidFill>
                  <a:schemeClr val="lt1"/>
                </a:solidFill>
                <a:latin typeface="Arial"/>
                <a:ea typeface="Arial"/>
                <a:cs typeface="Arial"/>
                <a:sym typeface="Arial"/>
              </a:defRPr>
            </a:lvl2pPr>
            <a:lvl3pPr indent="-228600" lvl="2" marL="1371600" marR="0" rtl="0" algn="ctr">
              <a:lnSpc>
                <a:spcPct val="100000"/>
              </a:lnSpc>
              <a:spcBef>
                <a:spcPts val="0"/>
              </a:spcBef>
              <a:spcAft>
                <a:spcPts val="0"/>
              </a:spcAft>
              <a:buSzPts val="1400"/>
              <a:buNone/>
              <a:defRPr b="0" i="0" sz="1500" u="none" cap="none" strike="noStrike">
                <a:solidFill>
                  <a:schemeClr val="lt1"/>
                </a:solidFill>
                <a:latin typeface="Arial"/>
                <a:ea typeface="Arial"/>
                <a:cs typeface="Arial"/>
                <a:sym typeface="Arial"/>
              </a:defRPr>
            </a:lvl3pPr>
            <a:lvl4pPr indent="-228600" lvl="3" marL="1828800" marR="0" rtl="0" algn="ctr">
              <a:lnSpc>
                <a:spcPct val="100000"/>
              </a:lnSpc>
              <a:spcBef>
                <a:spcPts val="0"/>
              </a:spcBef>
              <a:spcAft>
                <a:spcPts val="0"/>
              </a:spcAft>
              <a:buSzPts val="1400"/>
              <a:buNone/>
              <a:defRPr b="0" i="0" sz="1500" u="none" cap="none" strike="noStrike">
                <a:solidFill>
                  <a:schemeClr val="lt1"/>
                </a:solidFill>
                <a:latin typeface="Arial"/>
                <a:ea typeface="Arial"/>
                <a:cs typeface="Arial"/>
                <a:sym typeface="Arial"/>
              </a:defRPr>
            </a:lvl4pPr>
            <a:lvl5pPr indent="-228600" lvl="4" marL="2286000" marR="0" rtl="0" algn="ctr">
              <a:lnSpc>
                <a:spcPct val="100000"/>
              </a:lnSpc>
              <a:spcBef>
                <a:spcPts val="0"/>
              </a:spcBef>
              <a:spcAft>
                <a:spcPts val="0"/>
              </a:spcAft>
              <a:buSzPts val="1400"/>
              <a:buNone/>
              <a:defRPr b="0" i="0" sz="1500" u="none" cap="none" strike="noStrike">
                <a:solidFill>
                  <a:schemeClr val="lt1"/>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5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5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5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500" u="none" cap="none" strike="noStrike">
                <a:solidFill>
                  <a:srgbClr val="000000"/>
                </a:solidFill>
                <a:latin typeface="Arial"/>
                <a:ea typeface="Arial"/>
                <a:cs typeface="Arial"/>
                <a:sym typeface="Arial"/>
              </a:defRPr>
            </a:lvl9pPr>
          </a:lstStyle>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5" name="Shape 35"/>
        <p:cNvGrpSpPr/>
        <p:nvPr/>
      </p:nvGrpSpPr>
      <p:grpSpPr>
        <a:xfrm>
          <a:off x="0" y="0"/>
          <a:ext cx="0" cy="0"/>
          <a:chOff x="0" y="0"/>
          <a:chExt cx="0" cy="0"/>
        </a:xfrm>
      </p:grpSpPr>
      <p:sp>
        <p:nvSpPr>
          <p:cNvPr id="36" name="Google Shape;36;p5"/>
          <p:cNvSpPr txBox="1"/>
          <p:nvPr>
            <p:ph type="title"/>
          </p:nvPr>
        </p:nvSpPr>
        <p:spPr>
          <a:xfrm>
            <a:off x="233047" y="1"/>
            <a:ext cx="9614700" cy="756300"/>
          </a:xfrm>
          <a:prstGeom prst="rect">
            <a:avLst/>
          </a:prstGeom>
          <a:noFill/>
          <a:ln>
            <a:noFill/>
          </a:ln>
        </p:spPr>
        <p:txBody>
          <a:bodyPr anchorCtr="0" anchor="ctr" bIns="50375" lIns="100775" spcFirstLastPara="1" rIns="100775" wrap="square" tIns="50375">
            <a:normAutofit/>
          </a:bodyPr>
          <a:lstStyle>
            <a:lvl1pPr lvl="0" rtl="0" algn="ctr">
              <a:lnSpc>
                <a:spcPct val="90000"/>
              </a:lnSpc>
              <a:spcBef>
                <a:spcPts val="0"/>
              </a:spcBef>
              <a:spcAft>
                <a:spcPts val="0"/>
              </a:spcAft>
              <a:buClr>
                <a:schemeClr val="lt1"/>
              </a:buClr>
              <a:buSzPts val="2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7" name="Google Shape;37;p5"/>
          <p:cNvSpPr txBox="1"/>
          <p:nvPr>
            <p:ph idx="1" type="body"/>
          </p:nvPr>
        </p:nvSpPr>
        <p:spPr>
          <a:xfrm>
            <a:off x="0" y="756437"/>
            <a:ext cx="10080600" cy="6214800"/>
          </a:xfrm>
          <a:prstGeom prst="rect">
            <a:avLst/>
          </a:prstGeom>
          <a:noFill/>
          <a:ln>
            <a:noFill/>
          </a:ln>
        </p:spPr>
        <p:txBody>
          <a:bodyPr anchorCtr="0" anchor="t" bIns="50375" lIns="100775" spcFirstLastPara="1" rIns="100775" wrap="square" tIns="50375">
            <a:normAutofit/>
          </a:bodyPr>
          <a:lstStyle>
            <a:lvl1pPr indent="-228600" lvl="0" marL="457200" rtl="0" algn="l">
              <a:lnSpc>
                <a:spcPct val="90000"/>
              </a:lnSpc>
              <a:spcBef>
                <a:spcPts val="1100"/>
              </a:spcBef>
              <a:spcAft>
                <a:spcPts val="0"/>
              </a:spcAft>
              <a:buClr>
                <a:schemeClr val="dk1"/>
              </a:buClr>
              <a:buSzPts val="2000"/>
              <a:buNone/>
              <a:defRPr/>
            </a:lvl1pPr>
            <a:lvl2pPr indent="-228600" lvl="1" marL="914400" rtl="0" algn="l">
              <a:lnSpc>
                <a:spcPct val="90000"/>
              </a:lnSpc>
              <a:spcBef>
                <a:spcPts val="1400"/>
              </a:spcBef>
              <a:spcAft>
                <a:spcPts val="0"/>
              </a:spcAft>
              <a:buClr>
                <a:schemeClr val="dk1"/>
              </a:buClr>
              <a:buSzPts val="2000"/>
              <a:buNone/>
              <a:defRPr/>
            </a:lvl2pPr>
            <a:lvl3pPr indent="-228600" lvl="2" marL="1371600" rtl="0" algn="l">
              <a:lnSpc>
                <a:spcPct val="90000"/>
              </a:lnSpc>
              <a:spcBef>
                <a:spcPts val="1100"/>
              </a:spcBef>
              <a:spcAft>
                <a:spcPts val="0"/>
              </a:spcAft>
              <a:buClr>
                <a:schemeClr val="dk1"/>
              </a:buClr>
              <a:buSzPts val="2000"/>
              <a:buNone/>
              <a:defRPr/>
            </a:lvl3pPr>
            <a:lvl4pPr indent="-228600" lvl="3" marL="1828800" rtl="0" algn="l">
              <a:lnSpc>
                <a:spcPct val="90000"/>
              </a:lnSpc>
              <a:spcBef>
                <a:spcPts val="800"/>
              </a:spcBef>
              <a:spcAft>
                <a:spcPts val="0"/>
              </a:spcAft>
              <a:buClr>
                <a:schemeClr val="dk1"/>
              </a:buClr>
              <a:buSzPts val="2000"/>
              <a:buNone/>
              <a:defRPr/>
            </a:lvl4pPr>
            <a:lvl5pPr indent="-228600" lvl="4" marL="2286000" rtl="0" algn="l">
              <a:lnSpc>
                <a:spcPct val="90000"/>
              </a:lnSpc>
              <a:spcBef>
                <a:spcPts val="600"/>
              </a:spcBef>
              <a:spcAft>
                <a:spcPts val="0"/>
              </a:spcAft>
              <a:buClr>
                <a:schemeClr val="dk1"/>
              </a:buClr>
              <a:buSzPts val="2000"/>
              <a:buNone/>
              <a:defRPr/>
            </a:lvl5pPr>
            <a:lvl6pPr indent="-228600" lvl="5" marL="2743200" rtl="0" algn="l">
              <a:lnSpc>
                <a:spcPct val="90000"/>
              </a:lnSpc>
              <a:spcBef>
                <a:spcPts val="600"/>
              </a:spcBef>
              <a:spcAft>
                <a:spcPts val="0"/>
              </a:spcAft>
              <a:buClr>
                <a:schemeClr val="dk1"/>
              </a:buClr>
              <a:buSzPts val="2000"/>
              <a:buNone/>
              <a:defRPr/>
            </a:lvl6pPr>
            <a:lvl7pPr indent="-228600" lvl="6" marL="3200400" rtl="0" algn="l">
              <a:lnSpc>
                <a:spcPct val="90000"/>
              </a:lnSpc>
              <a:spcBef>
                <a:spcPts val="600"/>
              </a:spcBef>
              <a:spcAft>
                <a:spcPts val="0"/>
              </a:spcAft>
              <a:buClr>
                <a:schemeClr val="dk1"/>
              </a:buClr>
              <a:buSzPts val="2000"/>
              <a:buNone/>
              <a:defRPr/>
            </a:lvl7pPr>
            <a:lvl8pPr indent="-228600" lvl="7" marL="3657600" rtl="0" algn="l">
              <a:lnSpc>
                <a:spcPct val="90000"/>
              </a:lnSpc>
              <a:spcBef>
                <a:spcPts val="600"/>
              </a:spcBef>
              <a:spcAft>
                <a:spcPts val="0"/>
              </a:spcAft>
              <a:buClr>
                <a:schemeClr val="dk1"/>
              </a:buClr>
              <a:buSzPts val="2000"/>
              <a:buNone/>
              <a:defRPr/>
            </a:lvl8pPr>
            <a:lvl9pPr indent="-228600" lvl="8" marL="4114800" rtl="0" algn="l">
              <a:lnSpc>
                <a:spcPct val="90000"/>
              </a:lnSpc>
              <a:spcBef>
                <a:spcPts val="600"/>
              </a:spcBef>
              <a:spcAft>
                <a:spcPts val="200"/>
              </a:spcAft>
              <a:buClr>
                <a:schemeClr val="dk1"/>
              </a:buClr>
              <a:buSzPts val="2000"/>
              <a:buNone/>
              <a:defRPr/>
            </a:lvl9pPr>
          </a:lstStyle>
          <a:p/>
        </p:txBody>
      </p:sp>
      <p:sp>
        <p:nvSpPr>
          <p:cNvPr id="38" name="Google Shape;38;p5"/>
          <p:cNvSpPr txBox="1"/>
          <p:nvPr>
            <p:ph idx="11" type="ftr"/>
          </p:nvPr>
        </p:nvSpPr>
        <p:spPr>
          <a:xfrm>
            <a:off x="3024863" y="7064270"/>
            <a:ext cx="5798400" cy="402600"/>
          </a:xfrm>
          <a:prstGeom prst="rect">
            <a:avLst/>
          </a:prstGeom>
          <a:noFill/>
          <a:ln>
            <a:noFill/>
          </a:ln>
        </p:spPr>
        <p:txBody>
          <a:bodyPr anchorCtr="0" anchor="ctr" bIns="50375" lIns="100775" spcFirstLastPara="1" rIns="100775" wrap="square" tIns="50375">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column">
  <p:cSld name="Single column">
    <p:spTree>
      <p:nvGrpSpPr>
        <p:cNvPr id="39" name="Shape 39"/>
        <p:cNvGrpSpPr/>
        <p:nvPr/>
      </p:nvGrpSpPr>
      <p:grpSpPr>
        <a:xfrm>
          <a:off x="0" y="0"/>
          <a:ext cx="0" cy="0"/>
          <a:chOff x="0" y="0"/>
          <a:chExt cx="0" cy="0"/>
        </a:xfrm>
      </p:grpSpPr>
      <p:sp>
        <p:nvSpPr>
          <p:cNvPr id="40" name="Google Shape;40;p6"/>
          <p:cNvSpPr txBox="1"/>
          <p:nvPr>
            <p:ph type="ctrTitle"/>
          </p:nvPr>
        </p:nvSpPr>
        <p:spPr>
          <a:xfrm>
            <a:off x="168010" y="167993"/>
            <a:ext cx="9744600" cy="924000"/>
          </a:xfrm>
          <a:prstGeom prst="rect">
            <a:avLst/>
          </a:prstGeom>
          <a:noFill/>
          <a:ln>
            <a:noFill/>
          </a:ln>
        </p:spPr>
        <p:txBody>
          <a:bodyPr anchorCtr="0" anchor="ctr" bIns="50375" lIns="100775" spcFirstLastPara="1" rIns="100775" wrap="square" tIns="50375">
            <a:normAutofit/>
          </a:bodyPr>
          <a:lstStyle>
            <a:lvl1pPr lvl="0" rtl="0" algn="r">
              <a:lnSpc>
                <a:spcPct val="90000"/>
              </a:lnSpc>
              <a:spcBef>
                <a:spcPts val="0"/>
              </a:spcBef>
              <a:spcAft>
                <a:spcPts val="0"/>
              </a:spcAft>
              <a:buClr>
                <a:schemeClr val="lt1"/>
              </a:buClr>
              <a:buSzPts val="5300"/>
              <a:buFont typeface="Calibri"/>
              <a:buNone/>
              <a:defRPr sz="53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 name="Google Shape;41;p6"/>
          <p:cNvSpPr txBox="1"/>
          <p:nvPr>
            <p:ph idx="1" type="body"/>
          </p:nvPr>
        </p:nvSpPr>
        <p:spPr>
          <a:xfrm>
            <a:off x="420026" y="1427939"/>
            <a:ext cx="9240600" cy="5291700"/>
          </a:xfrm>
          <a:prstGeom prst="rect">
            <a:avLst/>
          </a:prstGeom>
          <a:noFill/>
          <a:ln>
            <a:noFill/>
          </a:ln>
        </p:spPr>
        <p:txBody>
          <a:bodyPr anchorCtr="0" anchor="t" bIns="50375" lIns="100775" spcFirstLastPara="1" rIns="100775" wrap="square" tIns="50375">
            <a:normAutofit/>
          </a:bodyPr>
          <a:lstStyle>
            <a:lvl1pPr indent="-228600" lvl="0" marL="457200" rtl="0" algn="l">
              <a:lnSpc>
                <a:spcPct val="90000"/>
              </a:lnSpc>
              <a:spcBef>
                <a:spcPts val="1100"/>
              </a:spcBef>
              <a:spcAft>
                <a:spcPts val="0"/>
              </a:spcAft>
              <a:buClr>
                <a:schemeClr val="dk1"/>
              </a:buClr>
              <a:buSzPts val="3500"/>
              <a:buNone/>
              <a:defRPr sz="3500">
                <a:latin typeface="Arial"/>
                <a:ea typeface="Arial"/>
                <a:cs typeface="Arial"/>
                <a:sym typeface="Arial"/>
              </a:defRPr>
            </a:lvl1pPr>
            <a:lvl2pPr indent="-228600" lvl="1" marL="914400" rtl="0" algn="l">
              <a:lnSpc>
                <a:spcPct val="90000"/>
              </a:lnSpc>
              <a:spcBef>
                <a:spcPts val="1400"/>
              </a:spcBef>
              <a:spcAft>
                <a:spcPts val="0"/>
              </a:spcAft>
              <a:buClr>
                <a:schemeClr val="dk1"/>
              </a:buClr>
              <a:buSzPts val="2000"/>
              <a:buNone/>
              <a:defRPr/>
            </a:lvl2pPr>
            <a:lvl3pPr indent="-228600" lvl="2" marL="1371600" rtl="0" algn="l">
              <a:lnSpc>
                <a:spcPct val="90000"/>
              </a:lnSpc>
              <a:spcBef>
                <a:spcPts val="1100"/>
              </a:spcBef>
              <a:spcAft>
                <a:spcPts val="0"/>
              </a:spcAft>
              <a:buClr>
                <a:schemeClr val="dk1"/>
              </a:buClr>
              <a:buSzPts val="2000"/>
              <a:buNone/>
              <a:defRPr/>
            </a:lvl3pPr>
            <a:lvl4pPr indent="-228600" lvl="3" marL="1828800" rtl="0" algn="l">
              <a:lnSpc>
                <a:spcPct val="90000"/>
              </a:lnSpc>
              <a:spcBef>
                <a:spcPts val="800"/>
              </a:spcBef>
              <a:spcAft>
                <a:spcPts val="0"/>
              </a:spcAft>
              <a:buClr>
                <a:schemeClr val="dk1"/>
              </a:buClr>
              <a:buSzPts val="2000"/>
              <a:buNone/>
              <a:defRPr/>
            </a:lvl4pPr>
            <a:lvl5pPr indent="-228600" lvl="4" marL="2286000" rtl="0" algn="l">
              <a:lnSpc>
                <a:spcPct val="90000"/>
              </a:lnSpc>
              <a:spcBef>
                <a:spcPts val="600"/>
              </a:spcBef>
              <a:spcAft>
                <a:spcPts val="0"/>
              </a:spcAft>
              <a:buClr>
                <a:schemeClr val="dk1"/>
              </a:buClr>
              <a:buSzPts val="2000"/>
              <a:buNone/>
              <a:defRPr/>
            </a:lvl5pPr>
            <a:lvl6pPr indent="-228600" lvl="5" marL="2743200" rtl="0" algn="l">
              <a:lnSpc>
                <a:spcPct val="90000"/>
              </a:lnSpc>
              <a:spcBef>
                <a:spcPts val="600"/>
              </a:spcBef>
              <a:spcAft>
                <a:spcPts val="0"/>
              </a:spcAft>
              <a:buClr>
                <a:schemeClr val="dk1"/>
              </a:buClr>
              <a:buSzPts val="2000"/>
              <a:buNone/>
              <a:defRPr/>
            </a:lvl6pPr>
            <a:lvl7pPr indent="-228600" lvl="6" marL="3200400" rtl="0" algn="l">
              <a:lnSpc>
                <a:spcPct val="90000"/>
              </a:lnSpc>
              <a:spcBef>
                <a:spcPts val="600"/>
              </a:spcBef>
              <a:spcAft>
                <a:spcPts val="0"/>
              </a:spcAft>
              <a:buClr>
                <a:schemeClr val="dk1"/>
              </a:buClr>
              <a:buSzPts val="2000"/>
              <a:buNone/>
              <a:defRPr/>
            </a:lvl7pPr>
            <a:lvl8pPr indent="-228600" lvl="7" marL="3657600" rtl="0" algn="l">
              <a:lnSpc>
                <a:spcPct val="90000"/>
              </a:lnSpc>
              <a:spcBef>
                <a:spcPts val="600"/>
              </a:spcBef>
              <a:spcAft>
                <a:spcPts val="0"/>
              </a:spcAft>
              <a:buClr>
                <a:schemeClr val="dk1"/>
              </a:buClr>
              <a:buSzPts val="2000"/>
              <a:buNone/>
              <a:defRPr/>
            </a:lvl8pPr>
            <a:lvl9pPr indent="-228600" lvl="8" marL="4114800" rtl="0" algn="l">
              <a:lnSpc>
                <a:spcPct val="90000"/>
              </a:lnSpc>
              <a:spcBef>
                <a:spcPts val="600"/>
              </a:spcBef>
              <a:spcAft>
                <a:spcPts val="200"/>
              </a:spcAft>
              <a:buClr>
                <a:schemeClr val="dk1"/>
              </a:buClr>
              <a:buSzPts val="2000"/>
              <a:buNone/>
              <a:defRPr/>
            </a:lvl9pPr>
          </a:lstStyle>
          <a:p/>
        </p:txBody>
      </p:sp>
      <p:sp>
        <p:nvSpPr>
          <p:cNvPr id="42" name="Google Shape;42;p6"/>
          <p:cNvSpPr txBox="1"/>
          <p:nvPr>
            <p:ph idx="12" type="sldNum"/>
          </p:nvPr>
        </p:nvSpPr>
        <p:spPr>
          <a:xfrm>
            <a:off x="7224448" y="7139693"/>
            <a:ext cx="2352000" cy="402600"/>
          </a:xfrm>
          <a:prstGeom prst="rect">
            <a:avLst/>
          </a:prstGeom>
          <a:noFill/>
          <a:ln>
            <a:noFill/>
          </a:ln>
        </p:spPr>
        <p:txBody>
          <a:bodyPr anchorCtr="0" anchor="t" bIns="50375" lIns="100775" spcFirstLastPara="1" rIns="100775" wrap="square" tIns="50375">
            <a:noAutofit/>
          </a:bodyPr>
          <a:lstStyle>
            <a:lvl1pPr indent="0" lvl="0" marL="0" marR="0" rtl="0" algn="l">
              <a:lnSpc>
                <a:spcPct val="100000"/>
              </a:lnSpc>
              <a:spcBef>
                <a:spcPts val="0"/>
              </a:spcBef>
              <a:spcAft>
                <a:spcPts val="0"/>
              </a:spcAft>
              <a:buNone/>
              <a:defRPr b="1" i="0" sz="1200" u="none" cap="none" strike="noStrike">
                <a:solidFill>
                  <a:schemeClr val="lt1"/>
                </a:solidFill>
                <a:latin typeface="Century Gothic"/>
                <a:ea typeface="Century Gothic"/>
                <a:cs typeface="Century Gothic"/>
                <a:sym typeface="Century Gothic"/>
              </a:defRPr>
            </a:lvl1pPr>
            <a:lvl2pPr indent="0" lvl="1" marL="0" marR="0" rtl="0" algn="l">
              <a:lnSpc>
                <a:spcPct val="100000"/>
              </a:lnSpc>
              <a:spcBef>
                <a:spcPts val="0"/>
              </a:spcBef>
              <a:spcAft>
                <a:spcPts val="0"/>
              </a:spcAft>
              <a:buNone/>
              <a:defRPr b="1" i="0" sz="1200" u="none" cap="none" strike="noStrike">
                <a:solidFill>
                  <a:schemeClr val="lt1"/>
                </a:solidFill>
                <a:latin typeface="Century Gothic"/>
                <a:ea typeface="Century Gothic"/>
                <a:cs typeface="Century Gothic"/>
                <a:sym typeface="Century Gothic"/>
              </a:defRPr>
            </a:lvl2pPr>
            <a:lvl3pPr indent="0" lvl="2" marL="0" marR="0" rtl="0" algn="l">
              <a:lnSpc>
                <a:spcPct val="100000"/>
              </a:lnSpc>
              <a:spcBef>
                <a:spcPts val="0"/>
              </a:spcBef>
              <a:spcAft>
                <a:spcPts val="0"/>
              </a:spcAft>
              <a:buNone/>
              <a:defRPr b="1" i="0" sz="1200" u="none" cap="none" strike="noStrike">
                <a:solidFill>
                  <a:schemeClr val="lt1"/>
                </a:solidFill>
                <a:latin typeface="Century Gothic"/>
                <a:ea typeface="Century Gothic"/>
                <a:cs typeface="Century Gothic"/>
                <a:sym typeface="Century Gothic"/>
              </a:defRPr>
            </a:lvl3pPr>
            <a:lvl4pPr indent="0" lvl="3" marL="0" marR="0" rtl="0" algn="l">
              <a:lnSpc>
                <a:spcPct val="100000"/>
              </a:lnSpc>
              <a:spcBef>
                <a:spcPts val="0"/>
              </a:spcBef>
              <a:spcAft>
                <a:spcPts val="0"/>
              </a:spcAft>
              <a:buNone/>
              <a:defRPr b="1" i="0" sz="1200" u="none" cap="none" strike="noStrike">
                <a:solidFill>
                  <a:schemeClr val="lt1"/>
                </a:solidFill>
                <a:latin typeface="Century Gothic"/>
                <a:ea typeface="Century Gothic"/>
                <a:cs typeface="Century Gothic"/>
                <a:sym typeface="Century Gothic"/>
              </a:defRPr>
            </a:lvl4pPr>
            <a:lvl5pPr indent="0" lvl="4" marL="0" marR="0" rtl="0" algn="l">
              <a:lnSpc>
                <a:spcPct val="100000"/>
              </a:lnSpc>
              <a:spcBef>
                <a:spcPts val="0"/>
              </a:spcBef>
              <a:spcAft>
                <a:spcPts val="0"/>
              </a:spcAft>
              <a:buNone/>
              <a:defRPr b="1" i="0" sz="1200" u="none" cap="none" strike="noStrike">
                <a:solidFill>
                  <a:schemeClr val="lt1"/>
                </a:solidFill>
                <a:latin typeface="Century Gothic"/>
                <a:ea typeface="Century Gothic"/>
                <a:cs typeface="Century Gothic"/>
                <a:sym typeface="Century Gothic"/>
              </a:defRPr>
            </a:lvl5pPr>
            <a:lvl6pPr indent="0" lvl="5" marL="0" marR="0" rtl="0" algn="l">
              <a:lnSpc>
                <a:spcPct val="100000"/>
              </a:lnSpc>
              <a:spcBef>
                <a:spcPts val="0"/>
              </a:spcBef>
              <a:spcAft>
                <a:spcPts val="0"/>
              </a:spcAft>
              <a:buNone/>
              <a:defRPr b="1" i="0" sz="1200" u="none" cap="none" strike="noStrike">
                <a:solidFill>
                  <a:schemeClr val="lt1"/>
                </a:solidFill>
                <a:latin typeface="Century Gothic"/>
                <a:ea typeface="Century Gothic"/>
                <a:cs typeface="Century Gothic"/>
                <a:sym typeface="Century Gothic"/>
              </a:defRPr>
            </a:lvl6pPr>
            <a:lvl7pPr indent="0" lvl="6" marL="0" marR="0" rtl="0" algn="l">
              <a:lnSpc>
                <a:spcPct val="100000"/>
              </a:lnSpc>
              <a:spcBef>
                <a:spcPts val="0"/>
              </a:spcBef>
              <a:spcAft>
                <a:spcPts val="0"/>
              </a:spcAft>
              <a:buNone/>
              <a:defRPr b="1" i="0" sz="1200" u="none" cap="none" strike="noStrike">
                <a:solidFill>
                  <a:schemeClr val="lt1"/>
                </a:solidFill>
                <a:latin typeface="Century Gothic"/>
                <a:ea typeface="Century Gothic"/>
                <a:cs typeface="Century Gothic"/>
                <a:sym typeface="Century Gothic"/>
              </a:defRPr>
            </a:lvl7pPr>
            <a:lvl8pPr indent="0" lvl="7" marL="0" marR="0" rtl="0" algn="l">
              <a:lnSpc>
                <a:spcPct val="100000"/>
              </a:lnSpc>
              <a:spcBef>
                <a:spcPts val="0"/>
              </a:spcBef>
              <a:spcAft>
                <a:spcPts val="0"/>
              </a:spcAft>
              <a:buNone/>
              <a:defRPr b="1" i="0" sz="1200" u="none" cap="none" strike="noStrike">
                <a:solidFill>
                  <a:schemeClr val="lt1"/>
                </a:solidFill>
                <a:latin typeface="Century Gothic"/>
                <a:ea typeface="Century Gothic"/>
                <a:cs typeface="Century Gothic"/>
                <a:sym typeface="Century Gothic"/>
              </a:defRPr>
            </a:lvl8pPr>
            <a:lvl9pPr indent="0" lvl="8" marL="0" marR="0" rtl="0" algn="l">
              <a:lnSpc>
                <a:spcPct val="100000"/>
              </a:lnSpc>
              <a:spcBef>
                <a:spcPts val="0"/>
              </a:spcBef>
              <a:spcAft>
                <a:spcPts val="0"/>
              </a:spcAft>
              <a:buNone/>
              <a:defRPr b="1" i="0" sz="1200" u="none" cap="none" strike="noStrike">
                <a:solidFill>
                  <a:schemeClr val="lt1"/>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x">
  <p:cSld name="TITLE_AND_BODY">
    <p:spTree>
      <p:nvGrpSpPr>
        <p:cNvPr id="43" name="Shape 43"/>
        <p:cNvGrpSpPr/>
        <p:nvPr/>
      </p:nvGrpSpPr>
      <p:grpSpPr>
        <a:xfrm>
          <a:off x="0" y="0"/>
          <a:ext cx="0" cy="0"/>
          <a:chOff x="0" y="0"/>
          <a:chExt cx="0" cy="0"/>
        </a:xfrm>
      </p:grpSpPr>
      <p:sp>
        <p:nvSpPr>
          <p:cNvPr id="44" name="Google Shape;44;p7"/>
          <p:cNvSpPr txBox="1"/>
          <p:nvPr>
            <p:ph type="title"/>
          </p:nvPr>
        </p:nvSpPr>
        <p:spPr>
          <a:xfrm>
            <a:off x="502920" y="267840"/>
            <a:ext cx="9061500" cy="13212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5" name="Google Shape;45;p7"/>
          <p:cNvSpPr txBox="1"/>
          <p:nvPr>
            <p:ph idx="1" type="subTitle"/>
          </p:nvPr>
        </p:nvSpPr>
        <p:spPr>
          <a:xfrm>
            <a:off x="502920" y="1767960"/>
            <a:ext cx="9061500" cy="7323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lvl1pPr>
            <a:lvl2pPr lvl="1" rtl="0" algn="l">
              <a:spcBef>
                <a:spcPts val="1400"/>
              </a:spcBef>
              <a:spcAft>
                <a:spcPts val="0"/>
              </a:spcAft>
              <a:buSzPts val="1400"/>
              <a:buNone/>
              <a:defRPr/>
            </a:lvl2pPr>
            <a:lvl3pPr lvl="2" rtl="0" algn="l">
              <a:spcBef>
                <a:spcPts val="1100"/>
              </a:spcBef>
              <a:spcAft>
                <a:spcPts val="0"/>
              </a:spcAft>
              <a:buSzPts val="1400"/>
              <a:buNone/>
              <a:defRPr/>
            </a:lvl3pPr>
            <a:lvl4pPr lvl="3" rtl="0" algn="l">
              <a:spcBef>
                <a:spcPts val="800"/>
              </a:spcBef>
              <a:spcAft>
                <a:spcPts val="0"/>
              </a:spcAft>
              <a:buSzPts val="1400"/>
              <a:buNone/>
              <a:defRPr/>
            </a:lvl4pPr>
            <a:lvl5pPr lvl="4" rtl="0" algn="l">
              <a:spcBef>
                <a:spcPts val="500"/>
              </a:spcBef>
              <a:spcAft>
                <a:spcPts val="0"/>
              </a:spcAft>
              <a:buSzPts val="1400"/>
              <a:buNone/>
              <a:defRPr/>
            </a:lvl5pPr>
            <a:lvl6pPr lvl="5" rtl="0" algn="l">
              <a:spcBef>
                <a:spcPts val="200"/>
              </a:spcBef>
              <a:spcAft>
                <a:spcPts val="0"/>
              </a:spcAft>
              <a:buSzPts val="1400"/>
              <a:buNone/>
              <a:defRPr/>
            </a:lvl6pPr>
            <a:lvl7pPr lvl="6" rtl="0" algn="l">
              <a:spcBef>
                <a:spcPts val="200"/>
              </a:spcBef>
              <a:spcAft>
                <a:spcPts val="0"/>
              </a:spcAft>
              <a:buSzPts val="1400"/>
              <a:buNone/>
              <a:defRPr/>
            </a:lvl7pPr>
            <a:lvl8pPr lvl="7" rtl="0" algn="l">
              <a:spcBef>
                <a:spcPts val="200"/>
              </a:spcBef>
              <a:spcAft>
                <a:spcPts val="0"/>
              </a:spcAft>
              <a:buSzPts val="1400"/>
              <a:buNone/>
              <a:defRPr/>
            </a:lvl8pPr>
            <a:lvl9pPr lvl="8" rtl="0" algn="l">
              <a:spcBef>
                <a:spcPts val="200"/>
              </a:spcBef>
              <a:spcAft>
                <a:spcPts val="20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
  <p:cSld name="TITLE_AND_BODY_1">
    <p:spTree>
      <p:nvGrpSpPr>
        <p:cNvPr id="46" name="Shape 46"/>
        <p:cNvGrpSpPr/>
        <p:nvPr/>
      </p:nvGrpSpPr>
      <p:grpSpPr>
        <a:xfrm>
          <a:off x="0" y="0"/>
          <a:ext cx="0" cy="0"/>
          <a:chOff x="0" y="0"/>
          <a:chExt cx="0" cy="0"/>
        </a:xfrm>
      </p:grpSpPr>
      <p:sp>
        <p:nvSpPr>
          <p:cNvPr id="47" name="Google Shape;47;p8"/>
          <p:cNvSpPr txBox="1"/>
          <p:nvPr>
            <p:ph type="title"/>
          </p:nvPr>
        </p:nvSpPr>
        <p:spPr>
          <a:xfrm>
            <a:off x="343628" y="654077"/>
            <a:ext cx="9393300" cy="841800"/>
          </a:xfrm>
          <a:prstGeom prst="rect">
            <a:avLst/>
          </a:prstGeom>
        </p:spPr>
        <p:txBody>
          <a:bodyPr anchorCtr="0" anchor="ctr" bIns="0" lIns="0" spcFirstLastPara="1" rIns="0" wrap="square" tIns="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 name="Google Shape;48;p8"/>
          <p:cNvSpPr txBox="1"/>
          <p:nvPr>
            <p:ph idx="1" type="body"/>
          </p:nvPr>
        </p:nvSpPr>
        <p:spPr>
          <a:xfrm>
            <a:off x="343628" y="1693854"/>
            <a:ext cx="9393300" cy="5021400"/>
          </a:xfrm>
          <a:prstGeom prst="rect">
            <a:avLst/>
          </a:prstGeom>
        </p:spPr>
        <p:txBody>
          <a:bodyPr anchorCtr="0" anchor="t" bIns="0" lIns="0" spcFirstLastPara="1" rIns="0" wrap="square" tIns="0">
            <a:noAutofit/>
          </a:bodyPr>
          <a:lstStyle>
            <a:lvl1pPr indent="-228600" lvl="0" marL="457200" rtl="0">
              <a:spcBef>
                <a:spcPts val="0"/>
              </a:spcBef>
              <a:spcAft>
                <a:spcPts val="0"/>
              </a:spcAft>
              <a:buSzPts val="1400"/>
              <a:buNone/>
              <a:defRPr/>
            </a:lvl1pPr>
            <a:lvl2pPr indent="-228600" lvl="1" marL="914400" rtl="0">
              <a:spcBef>
                <a:spcPts val="1400"/>
              </a:spcBef>
              <a:spcAft>
                <a:spcPts val="0"/>
              </a:spcAft>
              <a:buSzPts val="1400"/>
              <a:buNone/>
              <a:defRPr/>
            </a:lvl2pPr>
            <a:lvl3pPr indent="-228600" lvl="2" marL="1371600" rtl="0">
              <a:spcBef>
                <a:spcPts val="1100"/>
              </a:spcBef>
              <a:spcAft>
                <a:spcPts val="0"/>
              </a:spcAft>
              <a:buSzPts val="1400"/>
              <a:buNone/>
              <a:defRPr/>
            </a:lvl3pPr>
            <a:lvl4pPr indent="-228600" lvl="3" marL="1828800" rtl="0">
              <a:spcBef>
                <a:spcPts val="800"/>
              </a:spcBef>
              <a:spcAft>
                <a:spcPts val="0"/>
              </a:spcAft>
              <a:buSzPts val="1400"/>
              <a:buNone/>
              <a:defRPr/>
            </a:lvl4pPr>
            <a:lvl5pPr indent="-228600" lvl="4" marL="2286000" rtl="0">
              <a:spcBef>
                <a:spcPts val="500"/>
              </a:spcBef>
              <a:spcAft>
                <a:spcPts val="0"/>
              </a:spcAft>
              <a:buSzPts val="1400"/>
              <a:buNone/>
              <a:defRPr/>
            </a:lvl5pPr>
            <a:lvl6pPr indent="-228600" lvl="5" marL="2743200" rtl="0">
              <a:spcBef>
                <a:spcPts val="200"/>
              </a:spcBef>
              <a:spcAft>
                <a:spcPts val="0"/>
              </a:spcAft>
              <a:buSzPts val="1400"/>
              <a:buNone/>
              <a:defRPr/>
            </a:lvl6pPr>
            <a:lvl7pPr indent="-228600" lvl="6" marL="3200400" rtl="0">
              <a:spcBef>
                <a:spcPts val="200"/>
              </a:spcBef>
              <a:spcAft>
                <a:spcPts val="0"/>
              </a:spcAft>
              <a:buSzPts val="1400"/>
              <a:buNone/>
              <a:defRPr/>
            </a:lvl7pPr>
            <a:lvl8pPr indent="-228600" lvl="7" marL="3657600" rtl="0">
              <a:spcBef>
                <a:spcPts val="200"/>
              </a:spcBef>
              <a:spcAft>
                <a:spcPts val="0"/>
              </a:spcAft>
              <a:buSzPts val="1400"/>
              <a:buNone/>
              <a:defRPr/>
            </a:lvl8pPr>
            <a:lvl9pPr indent="-228600" lvl="8" marL="4114800" rtl="0">
              <a:spcBef>
                <a:spcPts val="200"/>
              </a:spcBef>
              <a:spcAft>
                <a:spcPts val="200"/>
              </a:spcAft>
              <a:buSzPts val="1400"/>
              <a:buNone/>
              <a:defRPr/>
            </a:lvl9pPr>
          </a:lstStyle>
          <a:p/>
        </p:txBody>
      </p:sp>
      <p:sp>
        <p:nvSpPr>
          <p:cNvPr id="49" name="Google Shape;49;p8"/>
          <p:cNvSpPr txBox="1"/>
          <p:nvPr>
            <p:ph idx="12" type="sldNum"/>
          </p:nvPr>
        </p:nvSpPr>
        <p:spPr>
          <a:xfrm>
            <a:off x="9340296" y="6853777"/>
            <a:ext cx="604800" cy="5784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 name="Shape 16"/>
        <p:cNvGrpSpPr/>
        <p:nvPr/>
      </p:nvGrpSpPr>
      <p:grpSpPr>
        <a:xfrm>
          <a:off x="0" y="0"/>
          <a:ext cx="0" cy="0"/>
          <a:chOff x="0" y="0"/>
          <a:chExt cx="0" cy="0"/>
        </a:xfrm>
      </p:grpSpPr>
      <p:sp>
        <p:nvSpPr>
          <p:cNvPr id="17" name="Google Shape;17;p1"/>
          <p:cNvSpPr txBox="1"/>
          <p:nvPr>
            <p:ph type="title"/>
          </p:nvPr>
        </p:nvSpPr>
        <p:spPr>
          <a:xfrm>
            <a:off x="503237" y="268287"/>
            <a:ext cx="9059862" cy="1319212"/>
          </a:xfrm>
          <a:prstGeom prst="rect">
            <a:avLst/>
          </a:prstGeom>
          <a:noFill/>
          <a:ln>
            <a:noFill/>
          </a:ln>
        </p:spPr>
        <p:txBody>
          <a:bodyPr anchorCtr="0" anchor="ctr" bIns="0" lIns="0" spcFirstLastPara="1" rIns="0" wrap="square" tIns="0">
            <a:noAutofit/>
          </a:bodyPr>
          <a:lstStyle>
            <a:lvl1pPr lvl="0" marR="0" rtl="0" algn="ctr">
              <a:lnSpc>
                <a:spcPct val="234090"/>
              </a:lnSpc>
              <a:spcBef>
                <a:spcPts val="0"/>
              </a:spcBef>
              <a:spcAft>
                <a:spcPts val="0"/>
              </a:spcAft>
              <a:buSzPts val="1400"/>
              <a:buNone/>
              <a:defRPr b="0" i="0" sz="4400" u="none" cap="none" strike="noStrike">
                <a:solidFill>
                  <a:srgbClr val="000000"/>
                </a:solidFill>
                <a:latin typeface="Arial"/>
                <a:ea typeface="Arial"/>
                <a:cs typeface="Arial"/>
                <a:sym typeface="Arial"/>
              </a:defRPr>
            </a:lvl1pPr>
            <a:lvl2pPr lvl="1" marR="0" rtl="0" algn="ctr">
              <a:lnSpc>
                <a:spcPct val="234090"/>
              </a:lnSpc>
              <a:spcBef>
                <a:spcPts val="0"/>
              </a:spcBef>
              <a:spcAft>
                <a:spcPts val="0"/>
              </a:spcAft>
              <a:buSzPts val="1400"/>
              <a:buNone/>
              <a:defRPr b="0" i="0" sz="4400" u="none" cap="none" strike="noStrike">
                <a:solidFill>
                  <a:srgbClr val="000000"/>
                </a:solidFill>
                <a:latin typeface="Arial"/>
                <a:ea typeface="Arial"/>
                <a:cs typeface="Arial"/>
                <a:sym typeface="Arial"/>
              </a:defRPr>
            </a:lvl2pPr>
            <a:lvl3pPr lvl="2" marR="0" rtl="0" algn="ctr">
              <a:lnSpc>
                <a:spcPct val="234090"/>
              </a:lnSpc>
              <a:spcBef>
                <a:spcPts val="0"/>
              </a:spcBef>
              <a:spcAft>
                <a:spcPts val="0"/>
              </a:spcAft>
              <a:buSzPts val="1400"/>
              <a:buNone/>
              <a:defRPr b="0" i="0" sz="4400" u="none" cap="none" strike="noStrike">
                <a:solidFill>
                  <a:srgbClr val="000000"/>
                </a:solidFill>
                <a:latin typeface="Arial"/>
                <a:ea typeface="Arial"/>
                <a:cs typeface="Arial"/>
                <a:sym typeface="Arial"/>
              </a:defRPr>
            </a:lvl3pPr>
            <a:lvl4pPr lvl="3" marR="0" rtl="0" algn="ctr">
              <a:lnSpc>
                <a:spcPct val="234090"/>
              </a:lnSpc>
              <a:spcBef>
                <a:spcPts val="0"/>
              </a:spcBef>
              <a:spcAft>
                <a:spcPts val="0"/>
              </a:spcAft>
              <a:buSzPts val="1400"/>
              <a:buNone/>
              <a:defRPr b="0" i="0" sz="4400" u="none" cap="none" strike="noStrike">
                <a:solidFill>
                  <a:srgbClr val="000000"/>
                </a:solidFill>
                <a:latin typeface="Arial"/>
                <a:ea typeface="Arial"/>
                <a:cs typeface="Arial"/>
                <a:sym typeface="Arial"/>
              </a:defRPr>
            </a:lvl4pPr>
            <a:lvl5pPr lvl="4" marR="0" rtl="0" algn="ctr">
              <a:lnSpc>
                <a:spcPct val="234090"/>
              </a:lnSpc>
              <a:spcBef>
                <a:spcPts val="0"/>
              </a:spcBef>
              <a:spcAft>
                <a:spcPts val="0"/>
              </a:spcAft>
              <a:buSzPts val="1400"/>
              <a:buNone/>
              <a:defRPr b="0" i="0" sz="4400" u="none" cap="none" strike="noStrike">
                <a:solidFill>
                  <a:srgbClr val="000000"/>
                </a:solidFill>
                <a:latin typeface="Arial"/>
                <a:ea typeface="Arial"/>
                <a:cs typeface="Arial"/>
                <a:sym typeface="Arial"/>
              </a:defRPr>
            </a:lvl5pPr>
            <a:lvl6pPr lvl="5" marR="0" rtl="0" algn="ctr">
              <a:lnSpc>
                <a:spcPct val="234090"/>
              </a:lnSpc>
              <a:spcBef>
                <a:spcPts val="0"/>
              </a:spcBef>
              <a:spcAft>
                <a:spcPts val="0"/>
              </a:spcAft>
              <a:buSzPts val="1400"/>
              <a:buNone/>
              <a:defRPr b="0" i="0" sz="4400" u="none" cap="none" strike="noStrike">
                <a:solidFill>
                  <a:srgbClr val="000000"/>
                </a:solidFill>
                <a:latin typeface="Arial"/>
                <a:ea typeface="Arial"/>
                <a:cs typeface="Arial"/>
                <a:sym typeface="Arial"/>
              </a:defRPr>
            </a:lvl6pPr>
            <a:lvl7pPr lvl="6" marR="0" rtl="0" algn="ctr">
              <a:lnSpc>
                <a:spcPct val="234090"/>
              </a:lnSpc>
              <a:spcBef>
                <a:spcPts val="0"/>
              </a:spcBef>
              <a:spcAft>
                <a:spcPts val="0"/>
              </a:spcAft>
              <a:buSzPts val="1400"/>
              <a:buNone/>
              <a:defRPr b="0" i="0" sz="4400" u="none" cap="none" strike="noStrike">
                <a:solidFill>
                  <a:srgbClr val="000000"/>
                </a:solidFill>
                <a:latin typeface="Arial"/>
                <a:ea typeface="Arial"/>
                <a:cs typeface="Arial"/>
                <a:sym typeface="Arial"/>
              </a:defRPr>
            </a:lvl7pPr>
            <a:lvl8pPr lvl="7" marR="0" rtl="0" algn="ctr">
              <a:lnSpc>
                <a:spcPct val="234090"/>
              </a:lnSpc>
              <a:spcBef>
                <a:spcPts val="0"/>
              </a:spcBef>
              <a:spcAft>
                <a:spcPts val="0"/>
              </a:spcAft>
              <a:buSzPts val="1400"/>
              <a:buNone/>
              <a:defRPr b="0" i="0" sz="4400" u="none" cap="none" strike="noStrike">
                <a:solidFill>
                  <a:srgbClr val="000000"/>
                </a:solidFill>
                <a:latin typeface="Arial"/>
                <a:ea typeface="Arial"/>
                <a:cs typeface="Arial"/>
                <a:sym typeface="Arial"/>
              </a:defRPr>
            </a:lvl8pPr>
            <a:lvl9pPr lvl="8" marR="0" rtl="0" algn="ctr">
              <a:lnSpc>
                <a:spcPct val="234090"/>
              </a:lnSpc>
              <a:spcBef>
                <a:spcPts val="0"/>
              </a:spcBef>
              <a:spcAft>
                <a:spcPts val="0"/>
              </a:spcAft>
              <a:buSzPts val="1400"/>
              <a:buNone/>
              <a:defRPr b="0" i="0" sz="4400" u="none" cap="none" strike="noStrike">
                <a:solidFill>
                  <a:srgbClr val="000000"/>
                </a:solidFill>
                <a:latin typeface="Arial"/>
                <a:ea typeface="Arial"/>
                <a:cs typeface="Arial"/>
                <a:sym typeface="Arial"/>
              </a:defRPr>
            </a:lvl9pPr>
          </a:lstStyle>
          <a:p/>
        </p:txBody>
      </p:sp>
      <p:sp>
        <p:nvSpPr>
          <p:cNvPr id="18" name="Google Shape;18;p1"/>
          <p:cNvSpPr txBox="1"/>
          <p:nvPr>
            <p:ph idx="1" type="body"/>
          </p:nvPr>
        </p:nvSpPr>
        <p:spPr>
          <a:xfrm>
            <a:off x="503237" y="1768475"/>
            <a:ext cx="9059862" cy="7321550"/>
          </a:xfrm>
          <a:prstGeom prst="rect">
            <a:avLst/>
          </a:prstGeom>
          <a:noFill/>
          <a:ln>
            <a:noFill/>
          </a:ln>
        </p:spPr>
        <p:txBody>
          <a:bodyPr anchorCtr="0" anchor="t" bIns="0" lIns="0" spcFirstLastPara="1" rIns="0" wrap="square" tIns="0">
            <a:noAutofit/>
          </a:bodyPr>
          <a:lstStyle>
            <a:lvl1pPr indent="-228600" lvl="0" marL="457200" marR="0" rtl="0" algn="l">
              <a:lnSpc>
                <a:spcPct val="234375"/>
              </a:lnSpc>
              <a:spcBef>
                <a:spcPts val="0"/>
              </a:spcBef>
              <a:spcAft>
                <a:spcPts val="0"/>
              </a:spcAft>
              <a:buSzPts val="1400"/>
              <a:buNone/>
              <a:defRPr b="0" i="0" sz="3200" u="none" cap="none" strike="noStrike">
                <a:solidFill>
                  <a:srgbClr val="000000"/>
                </a:solidFill>
                <a:latin typeface="Arial"/>
                <a:ea typeface="Arial"/>
                <a:cs typeface="Arial"/>
                <a:sym typeface="Arial"/>
              </a:defRPr>
            </a:lvl1pPr>
            <a:lvl2pPr indent="-228600" lvl="1" marL="914400" marR="0" rtl="0" algn="l">
              <a:lnSpc>
                <a:spcPct val="232142"/>
              </a:lnSpc>
              <a:spcBef>
                <a:spcPts val="1400"/>
              </a:spcBef>
              <a:spcAft>
                <a:spcPts val="0"/>
              </a:spcAft>
              <a:buSzPts val="1400"/>
              <a:buNone/>
              <a:defRPr b="0" i="0" sz="2800" u="none" cap="none" strike="noStrike">
                <a:solidFill>
                  <a:srgbClr val="000000"/>
                </a:solidFill>
                <a:latin typeface="Arial"/>
                <a:ea typeface="Arial"/>
                <a:cs typeface="Arial"/>
                <a:sym typeface="Arial"/>
              </a:defRPr>
            </a:lvl2pPr>
            <a:lvl3pPr indent="-228600" lvl="2" marL="1371600" marR="0" rtl="0" algn="l">
              <a:lnSpc>
                <a:spcPct val="233333"/>
              </a:lnSpc>
              <a:spcBef>
                <a:spcPts val="1100"/>
              </a:spcBef>
              <a:spcAft>
                <a:spcPts val="0"/>
              </a:spcAft>
              <a:buSzPts val="1400"/>
              <a:buNone/>
              <a:defRPr b="0" i="0" sz="2400" u="none" cap="none" strike="noStrike">
                <a:solidFill>
                  <a:srgbClr val="000000"/>
                </a:solidFill>
                <a:latin typeface="Arial"/>
                <a:ea typeface="Arial"/>
                <a:cs typeface="Arial"/>
                <a:sym typeface="Arial"/>
              </a:defRPr>
            </a:lvl3pPr>
            <a:lvl4pPr indent="-228600" lvl="3" marL="1828800" marR="0" rtl="0" algn="l">
              <a:lnSpc>
                <a:spcPct val="234999"/>
              </a:lnSpc>
              <a:spcBef>
                <a:spcPts val="800"/>
              </a:spcBef>
              <a:spcAft>
                <a:spcPts val="0"/>
              </a:spcAft>
              <a:buSzPts val="1400"/>
              <a:buNone/>
              <a:defRPr b="0" i="0" sz="2000" u="none" cap="none" strike="noStrike">
                <a:solidFill>
                  <a:srgbClr val="000000"/>
                </a:solidFill>
                <a:latin typeface="Arial"/>
                <a:ea typeface="Arial"/>
                <a:cs typeface="Arial"/>
                <a:sym typeface="Arial"/>
              </a:defRPr>
            </a:lvl4pPr>
            <a:lvl5pPr indent="-228600" lvl="4" marL="2286000" marR="0" rtl="0" algn="l">
              <a:lnSpc>
                <a:spcPct val="234999"/>
              </a:lnSpc>
              <a:spcBef>
                <a:spcPts val="500"/>
              </a:spcBef>
              <a:spcAft>
                <a:spcPts val="0"/>
              </a:spcAft>
              <a:buSzPts val="1400"/>
              <a:buNone/>
              <a:defRPr b="0" i="0" sz="2000" u="none" cap="none" strike="noStrike">
                <a:solidFill>
                  <a:srgbClr val="000000"/>
                </a:solidFill>
                <a:latin typeface="Arial"/>
                <a:ea typeface="Arial"/>
                <a:cs typeface="Arial"/>
                <a:sym typeface="Arial"/>
              </a:defRPr>
            </a:lvl5pPr>
            <a:lvl6pPr indent="-228600" lvl="5" marL="2743200" marR="0" rtl="0" algn="l">
              <a:lnSpc>
                <a:spcPct val="234999"/>
              </a:lnSpc>
              <a:spcBef>
                <a:spcPts val="200"/>
              </a:spcBef>
              <a:spcAft>
                <a:spcPts val="0"/>
              </a:spcAft>
              <a:buSzPts val="1400"/>
              <a:buNone/>
              <a:defRPr b="0" i="0" sz="2000" u="none" cap="none" strike="noStrike">
                <a:solidFill>
                  <a:srgbClr val="000000"/>
                </a:solidFill>
                <a:latin typeface="Arial"/>
                <a:ea typeface="Arial"/>
                <a:cs typeface="Arial"/>
                <a:sym typeface="Arial"/>
              </a:defRPr>
            </a:lvl6pPr>
            <a:lvl7pPr indent="-228600" lvl="6" marL="3200400" marR="0" rtl="0" algn="l">
              <a:lnSpc>
                <a:spcPct val="234999"/>
              </a:lnSpc>
              <a:spcBef>
                <a:spcPts val="200"/>
              </a:spcBef>
              <a:spcAft>
                <a:spcPts val="0"/>
              </a:spcAft>
              <a:buSzPts val="1400"/>
              <a:buNone/>
              <a:defRPr b="0" i="0" sz="2000" u="none" cap="none" strike="noStrike">
                <a:solidFill>
                  <a:srgbClr val="000000"/>
                </a:solidFill>
                <a:latin typeface="Arial"/>
                <a:ea typeface="Arial"/>
                <a:cs typeface="Arial"/>
                <a:sym typeface="Arial"/>
              </a:defRPr>
            </a:lvl7pPr>
            <a:lvl8pPr indent="-228600" lvl="7" marL="3657600" marR="0" rtl="0" algn="l">
              <a:lnSpc>
                <a:spcPct val="234999"/>
              </a:lnSpc>
              <a:spcBef>
                <a:spcPts val="200"/>
              </a:spcBef>
              <a:spcAft>
                <a:spcPts val="0"/>
              </a:spcAft>
              <a:buSzPts val="1400"/>
              <a:buNone/>
              <a:defRPr b="0" i="0" sz="2000" u="none" cap="none" strike="noStrike">
                <a:solidFill>
                  <a:srgbClr val="000000"/>
                </a:solidFill>
                <a:latin typeface="Arial"/>
                <a:ea typeface="Arial"/>
                <a:cs typeface="Arial"/>
                <a:sym typeface="Arial"/>
              </a:defRPr>
            </a:lvl8pPr>
            <a:lvl9pPr indent="-228600" lvl="8" marL="4114800" marR="0" rtl="0" algn="l">
              <a:lnSpc>
                <a:spcPct val="234999"/>
              </a:lnSpc>
              <a:spcBef>
                <a:spcPts val="200"/>
              </a:spcBef>
              <a:spcAft>
                <a:spcPts val="200"/>
              </a:spcAft>
              <a:buSzPts val="1400"/>
              <a:buNone/>
              <a:defRPr b="0" i="0" sz="2000" u="none" cap="none" strike="noStrike">
                <a:solidFill>
                  <a:srgbClr val="000000"/>
                </a:solidFill>
                <a:latin typeface="Arial"/>
                <a:ea typeface="Arial"/>
                <a:cs typeface="Arial"/>
                <a:sym typeface="Arial"/>
              </a:defRPr>
            </a:lvl9pPr>
          </a:lstStyle>
          <a:p/>
        </p:txBody>
      </p:sp>
      <p:sp>
        <p:nvSpPr>
          <p:cNvPr id="19" name="Google Shape;19;p1"/>
          <p:cNvSpPr txBox="1"/>
          <p:nvPr>
            <p:ph idx="10" type="dt"/>
          </p:nvPr>
        </p:nvSpPr>
        <p:spPr>
          <a:xfrm>
            <a:off x="503237" y="6886575"/>
            <a:ext cx="2336800" cy="509587"/>
          </a:xfrm>
          <a:prstGeom prst="rect">
            <a:avLst/>
          </a:prstGeom>
          <a:noFill/>
          <a:ln>
            <a:noFill/>
          </a:ln>
        </p:spPr>
        <p:txBody>
          <a:bodyPr anchorCtr="0" anchor="t" bIns="0" lIns="0" spcFirstLastPara="1" rIns="0" wrap="square" tIns="0">
            <a:noAutofit/>
          </a:bodyPr>
          <a:lstStyle>
            <a:lvl1pPr lvl="0" marR="0" rtl="0" algn="l">
              <a:lnSpc>
                <a:spcPct val="93000"/>
              </a:lnSpc>
              <a:spcBef>
                <a:spcPts val="0"/>
              </a:spcBef>
              <a:spcAft>
                <a:spcPts val="0"/>
              </a:spcAft>
              <a:buSzPts val="1400"/>
              <a:buNone/>
              <a:defRPr b="0" i="0" sz="1400" u="none">
                <a:solidFill>
                  <a:srgbClr val="000000"/>
                </a:solidFill>
                <a:latin typeface="Times New Roman"/>
                <a:ea typeface="Times New Roman"/>
                <a:cs typeface="Times New Roman"/>
                <a:sym typeface="Times New Roman"/>
              </a:defRPr>
            </a:lvl1pPr>
            <a:lvl2pPr lvl="1"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20" name="Google Shape;20;p1"/>
          <p:cNvSpPr txBox="1"/>
          <p:nvPr>
            <p:ph idx="11" type="ftr"/>
          </p:nvPr>
        </p:nvSpPr>
        <p:spPr>
          <a:xfrm>
            <a:off x="3448050" y="6886575"/>
            <a:ext cx="3184525" cy="509587"/>
          </a:xfrm>
          <a:prstGeom prst="rect">
            <a:avLst/>
          </a:prstGeom>
          <a:noFill/>
          <a:ln>
            <a:noFill/>
          </a:ln>
        </p:spPr>
        <p:txBody>
          <a:bodyPr anchorCtr="0" anchor="t" bIns="0" lIns="0" spcFirstLastPara="1" rIns="0" wrap="square" tIns="0">
            <a:noAutofit/>
          </a:bodyPr>
          <a:lstStyle>
            <a:lvl1pPr lvl="0" marR="0" rtl="0" algn="ctr">
              <a:lnSpc>
                <a:spcPct val="93000"/>
              </a:lnSpc>
              <a:spcBef>
                <a:spcPts val="0"/>
              </a:spcBef>
              <a:spcAft>
                <a:spcPts val="0"/>
              </a:spcAft>
              <a:buSzPts val="1400"/>
              <a:buNone/>
              <a:defRPr b="0" i="0" sz="1400" u="none">
                <a:solidFill>
                  <a:srgbClr val="000000"/>
                </a:solidFill>
                <a:latin typeface="Times New Roman"/>
                <a:ea typeface="Times New Roman"/>
                <a:cs typeface="Times New Roman"/>
                <a:sym typeface="Times New Roman"/>
              </a:defRPr>
            </a:lvl1pPr>
            <a:lvl2pPr lvl="1"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21" name="Google Shape;21;p1"/>
          <p:cNvSpPr txBox="1"/>
          <p:nvPr>
            <p:ph idx="12" type="sldNum"/>
          </p:nvPr>
        </p:nvSpPr>
        <p:spPr>
          <a:xfrm>
            <a:off x="7226300" y="6886575"/>
            <a:ext cx="2336800" cy="509587"/>
          </a:xfrm>
          <a:prstGeom prst="rect">
            <a:avLst/>
          </a:prstGeom>
          <a:noFill/>
          <a:ln>
            <a:noFill/>
          </a:ln>
        </p:spPr>
        <p:txBody>
          <a:bodyPr anchorCtr="0" anchor="t" bIns="0" lIns="0" spcFirstLastPara="1" rIns="0" wrap="square" tIns="0">
            <a:noAutofit/>
          </a:bodyPr>
          <a:lstStyle>
            <a:lvl1pPr indent="0" lvl="0" marL="0" marR="0" rtl="0" algn="r">
              <a:lnSpc>
                <a:spcPct val="93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rtl="0" algn="r">
              <a:lnSpc>
                <a:spcPct val="93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rtl="0" algn="r">
              <a:lnSpc>
                <a:spcPct val="93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rtl="0" algn="r">
              <a:lnSpc>
                <a:spcPct val="93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rtl="0" algn="r">
              <a:lnSpc>
                <a:spcPct val="93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rtl="0" algn="r">
              <a:lnSpc>
                <a:spcPct val="93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rtl="0" algn="r">
              <a:lnSpc>
                <a:spcPct val="93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rtl="0" algn="r">
              <a:lnSpc>
                <a:spcPct val="93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rtl="0" algn="r">
              <a:lnSpc>
                <a:spcPct val="93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3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s://tropicalpacific.org/wp-content/uploads/2021/02/TPOS-2020-First-Report-2018-02-14_w_errata.pdf" TargetMode="External"/><Relationship Id="rId4" Type="http://schemas.openxmlformats.org/officeDocument/2006/relationships/hyperlink" Target="https://tropicalpacific.org/wp-content/uploads/2021/02/TPOS-2020-Second-Report_2019May30.pdf" TargetMode="External"/><Relationship Id="rId5" Type="http://schemas.openxmlformats.org/officeDocument/2006/relationships/hyperlink" Target="https://tropicalpacific.org/wp-content/uploads/2021/08/TPOS2020-Final-Report-2021.08.23.pdf" TargetMode="External"/><Relationship Id="rId6" Type="http://schemas.openxmlformats.org/officeDocument/2006/relationships/hyperlink" Target="https://tropicalpacific.org/" TargetMode="External"/><Relationship Id="rId7" Type="http://schemas.openxmlformats.org/officeDocument/2006/relationships/image" Target="../media/image8.png"/><Relationship Id="rId8" Type="http://schemas.openxmlformats.org/officeDocument/2006/relationships/hyperlink" Target="https://tropicalpacific.or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s://tropicalpacific.org/" TargetMode="External"/><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7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53.png"/><Relationship Id="rId5"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cpo.noaa.gov/Funding-Opportunities/FY2022-Recipients/CVP-Observation-and-Modeling-Studies-in-Support-of-Tropical-Pacific-Process-Studies" TargetMode="External"/><Relationship Id="rId4" Type="http://schemas.openxmlformats.org/officeDocument/2006/relationships/hyperlink" Target="https://cpo.noaa.gov/Funding-Opportunities/FY2022-Recipients/CVP-Observation-and-Modeling-Studies-in-Support-of-Tropical-Pacific-Process-Studies" TargetMode="External"/><Relationship Id="rId5"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12.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25.png"/><Relationship Id="rId8"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s://doi.org/10.1175/2007JPO3779.1" TargetMode="External"/><Relationship Id="rId4" Type="http://schemas.openxmlformats.org/officeDocument/2006/relationships/hyperlink" Target="https://doi.org/10.1175/JPO-D-18-0258.1"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28.png"/><Relationship Id="rId11" Type="http://schemas.openxmlformats.org/officeDocument/2006/relationships/image" Target="../media/image24.png"/><Relationship Id="rId10" Type="http://schemas.openxmlformats.org/officeDocument/2006/relationships/image" Target="../media/image23.png"/><Relationship Id="rId12" Type="http://schemas.openxmlformats.org/officeDocument/2006/relationships/image" Target="../media/image31.png"/><Relationship Id="rId9" Type="http://schemas.openxmlformats.org/officeDocument/2006/relationships/image" Target="../media/image22.png"/><Relationship Id="rId5" Type="http://schemas.openxmlformats.org/officeDocument/2006/relationships/image" Target="../media/image21.png"/><Relationship Id="rId6" Type="http://schemas.openxmlformats.org/officeDocument/2006/relationships/image" Target="../media/image26.png"/><Relationship Id="rId7" Type="http://schemas.openxmlformats.org/officeDocument/2006/relationships/image" Target="../media/image20.png"/><Relationship Id="rId8"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7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5.jpg"/><Relationship Id="rId4" Type="http://schemas.openxmlformats.org/officeDocument/2006/relationships/image" Target="../media/image30.jpg"/><Relationship Id="rId5" Type="http://schemas.openxmlformats.org/officeDocument/2006/relationships/image" Target="../media/image2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doi.org/10.1029/2021GL095041" TargetMode="External"/><Relationship Id="rId4" Type="http://schemas.openxmlformats.org/officeDocument/2006/relationships/hyperlink" Target="https://doi.org/10.1175/JCLI-D-21-0866.1" TargetMode="External"/></Relationships>
</file>

<file path=ppt/slides/_rels/slide27.xml.rels><?xml version="1.0" encoding="UTF-8" standalone="yes"?><Relationships xmlns="http://schemas.openxmlformats.org/package/2006/relationships"><Relationship Id="rId11" Type="http://schemas.openxmlformats.org/officeDocument/2006/relationships/hyperlink" Target="https://climaf.readthedocs.io/" TargetMode="External"/><Relationship Id="rId10" Type="http://schemas.openxmlformats.org/officeDocument/2006/relationships/hyperlink" Target="https://www.esmvaltool.org/" TargetMode="External"/><Relationship Id="rId13" Type="http://schemas.openxmlformats.org/officeDocument/2006/relationships/hyperlink" Target="https://es-doc.org/" TargetMode="External"/><Relationship Id="rId12" Type="http://schemas.openxmlformats.org/officeDocument/2006/relationships/hyperlink" Target="https://www.gfdl.noaa.gov/mdtf-diagnostics/" TargetMode="External"/><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indico.ictp.it/event/9817/overview" TargetMode="External"/><Relationship Id="rId4" Type="http://schemas.openxmlformats.org/officeDocument/2006/relationships/hyperlink" Target="https://indico.ictp.it/event/9817/overview" TargetMode="External"/><Relationship Id="rId9" Type="http://schemas.openxmlformats.org/officeDocument/2006/relationships/hyperlink" Target="https://github.com/PCMDI/pcmdi_metrics" TargetMode="External"/><Relationship Id="rId15" Type="http://schemas.openxmlformats.org/officeDocument/2006/relationships/hyperlink" Target="https://tropicalpacific.org/" TargetMode="External"/><Relationship Id="rId14" Type="http://schemas.openxmlformats.org/officeDocument/2006/relationships/hyperlink" Target="https://compare.es-doc.org/" TargetMode="External"/><Relationship Id="rId17" Type="http://schemas.openxmlformats.org/officeDocument/2006/relationships/hyperlink" Target="https://tropicalpacific.org/" TargetMode="External"/><Relationship Id="rId16" Type="http://schemas.openxmlformats.org/officeDocument/2006/relationships/hyperlink" Target="https://tropicalpacific.org/" TargetMode="External"/><Relationship Id="rId5" Type="http://schemas.openxmlformats.org/officeDocument/2006/relationships/hyperlink" Target="https://www.wcrp-climate.org/academy" TargetMode="External"/><Relationship Id="rId6" Type="http://schemas.openxmlformats.org/officeDocument/2006/relationships/hyperlink" Target="https://www.wcrp-climate.org/academy" TargetMode="External"/><Relationship Id="rId7" Type="http://schemas.openxmlformats.org/officeDocument/2006/relationships/hyperlink" Target="https://wcrp-cmip.org/cmip7-task-teams/model-benchmarking/" TargetMode="External"/><Relationship Id="rId8" Type="http://schemas.openxmlformats.org/officeDocument/2006/relationships/hyperlink" Target="https://wcrp-cmip.org/cmip7-task-teams/model-benchmarking/"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doi.org/10.1029/2021GL097511" TargetMode="External"/><Relationship Id="rId4" Type="http://schemas.openxmlformats.org/officeDocument/2006/relationships/hyperlink" Target="https://doi.org/10.1175/JCLI-D-21-0355.1" TargetMode="External"/><Relationship Id="rId5" Type="http://schemas.openxmlformats.org/officeDocument/2006/relationships/hyperlink" Target="https://doi.org/10.1175/JCLI-D-17-0661.1" TargetMode="External"/><Relationship Id="rId6" Type="http://schemas.openxmlformats.org/officeDocument/2006/relationships/hyperlink" Target="https://doi.org/10.1029/2019GL086765"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hyperlink" Target="https://doi.org/10.1038/s41612-022-00301-2" TargetMode="External"/><Relationship Id="rId4" Type="http://schemas.openxmlformats.org/officeDocument/2006/relationships/hyperlink" Target="https://www.climate.gov/news-features/blogs/how-pattern-trends-across-tropical-pacific-ocean-critical-understanding-future" TargetMode="External"/><Relationship Id="rId5" Type="http://schemas.openxmlformats.org/officeDocument/2006/relationships/image" Target="../media/image74.png"/><Relationship Id="rId6" Type="http://schemas.openxmlformats.org/officeDocument/2006/relationships/image" Target="../media/image76.png"/><Relationship Id="rId7" Type="http://schemas.openxmlformats.org/officeDocument/2006/relationships/image" Target="../media/image7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7.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5.png"/><Relationship Id="rId6"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42.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42.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11" Type="http://schemas.openxmlformats.org/officeDocument/2006/relationships/image" Target="../media/image52.png"/><Relationship Id="rId10"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44.png"/><Relationship Id="rId4" Type="http://schemas.openxmlformats.org/officeDocument/2006/relationships/image" Target="../media/image58.png"/><Relationship Id="rId9"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49.png"/><Relationship Id="rId7" Type="http://schemas.openxmlformats.org/officeDocument/2006/relationships/hyperlink" Target="https://doi.org/10.1175/JPO-D-21-0153.1" TargetMode="External"/><Relationship Id="rId8" Type="http://schemas.openxmlformats.org/officeDocument/2006/relationships/hyperlink" Target="https://doi.org/10.1175/JPO-D-21-0153.1"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62.png"/><Relationship Id="rId5" Type="http://schemas.openxmlformats.org/officeDocument/2006/relationships/image" Target="../media/image51.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69.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70.png"/><Relationship Id="rId4" Type="http://schemas.openxmlformats.org/officeDocument/2006/relationships/hyperlink" Target="https://doi.org/10.1126/science.aay9165"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1.jpg"/><Relationship Id="rId4" Type="http://schemas.openxmlformats.org/officeDocument/2006/relationships/image" Target="../media/image6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4" name="Shape 54"/>
        <p:cNvGrpSpPr/>
        <p:nvPr/>
      </p:nvGrpSpPr>
      <p:grpSpPr>
        <a:xfrm>
          <a:off x="0" y="0"/>
          <a:ext cx="0" cy="0"/>
          <a:chOff x="0" y="0"/>
          <a:chExt cx="0" cy="0"/>
        </a:xfrm>
      </p:grpSpPr>
      <p:sp>
        <p:nvSpPr>
          <p:cNvPr id="55" name="Google Shape;55;p9"/>
          <p:cNvSpPr/>
          <p:nvPr/>
        </p:nvSpPr>
        <p:spPr>
          <a:xfrm>
            <a:off x="-168275" y="-22225"/>
            <a:ext cx="10641000" cy="7677300"/>
          </a:xfrm>
          <a:prstGeom prst="roundRect">
            <a:avLst>
              <a:gd fmla="val 4" name="adj"/>
            </a:avLst>
          </a:prstGeom>
          <a:solidFill>
            <a:srgbClr val="000000"/>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6" name="Google Shape;56;p9"/>
          <p:cNvSpPr txBox="1"/>
          <p:nvPr/>
        </p:nvSpPr>
        <p:spPr>
          <a:xfrm>
            <a:off x="0" y="153987"/>
            <a:ext cx="10126800" cy="1076100"/>
          </a:xfrm>
          <a:prstGeom prst="rect">
            <a:avLst/>
          </a:prstGeom>
          <a:noFill/>
          <a:ln>
            <a:noFill/>
          </a:ln>
        </p:spPr>
        <p:txBody>
          <a:bodyPr anchorCtr="0" anchor="t" bIns="45000" lIns="90000" spcFirstLastPara="1" rIns="90000" wrap="square" tIns="45000">
            <a:spAutoFit/>
          </a:bodyPr>
          <a:lstStyle/>
          <a:p>
            <a:pPr indent="0" lvl="0" marL="0" marR="0" rtl="0" algn="ctr">
              <a:lnSpc>
                <a:spcPct val="100000"/>
              </a:lnSpc>
              <a:spcBef>
                <a:spcPts val="0"/>
              </a:spcBef>
              <a:spcAft>
                <a:spcPts val="0"/>
              </a:spcAft>
              <a:buClr>
                <a:srgbClr val="FFFFFF"/>
              </a:buClr>
              <a:buSzPts val="3200"/>
              <a:buFont typeface="Arial"/>
              <a:buNone/>
            </a:pPr>
            <a:r>
              <a:rPr b="1" lang="en-US" sz="3200">
                <a:solidFill>
                  <a:srgbClr val="FFFFFF"/>
                </a:solidFill>
              </a:rPr>
              <a:t>Leveraging observations to improve</a:t>
            </a:r>
            <a:endParaRPr b="1" sz="3200">
              <a:solidFill>
                <a:srgbClr val="FFFFFF"/>
              </a:solidFill>
            </a:endParaRPr>
          </a:p>
          <a:p>
            <a:pPr indent="0" lvl="0" marL="0" marR="0" rtl="0" algn="ctr">
              <a:lnSpc>
                <a:spcPct val="100000"/>
              </a:lnSpc>
              <a:spcBef>
                <a:spcPts val="0"/>
              </a:spcBef>
              <a:spcAft>
                <a:spcPts val="0"/>
              </a:spcAft>
              <a:buClr>
                <a:srgbClr val="FFFFFF"/>
              </a:buClr>
              <a:buSzPts val="3200"/>
              <a:buFont typeface="Arial"/>
              <a:buNone/>
            </a:pPr>
            <a:r>
              <a:rPr b="1" lang="en-US" sz="3200">
                <a:solidFill>
                  <a:srgbClr val="FFFFFF"/>
                </a:solidFill>
              </a:rPr>
              <a:t>ENSO simulations &amp; outlooks</a:t>
            </a:r>
            <a:endParaRPr b="1" sz="3200">
              <a:solidFill>
                <a:srgbClr val="FFFFFF"/>
              </a:solidFill>
            </a:endParaRPr>
          </a:p>
        </p:txBody>
      </p:sp>
      <p:pic>
        <p:nvPicPr>
          <p:cNvPr id="57" name="Google Shape;57;p9"/>
          <p:cNvPicPr preferRelativeResize="0"/>
          <p:nvPr/>
        </p:nvPicPr>
        <p:blipFill rotWithShape="1">
          <a:blip r:embed="rId3">
            <a:alphaModFix/>
          </a:blip>
          <a:srcRect b="0" l="0" r="0" t="0"/>
          <a:stretch/>
        </p:blipFill>
        <p:spPr>
          <a:xfrm>
            <a:off x="42862" y="1422400"/>
            <a:ext cx="10077450" cy="4027487"/>
          </a:xfrm>
          <a:prstGeom prst="rect">
            <a:avLst/>
          </a:prstGeom>
          <a:noFill/>
          <a:ln>
            <a:noFill/>
          </a:ln>
        </p:spPr>
      </p:pic>
      <p:sp>
        <p:nvSpPr>
          <p:cNvPr id="58" name="Google Shape;58;p9"/>
          <p:cNvSpPr txBox="1"/>
          <p:nvPr/>
        </p:nvSpPr>
        <p:spPr>
          <a:xfrm>
            <a:off x="739775" y="6389687"/>
            <a:ext cx="8607425" cy="854075"/>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FFFFFF"/>
              </a:buClr>
              <a:buSzPts val="2800"/>
              <a:buFont typeface="Arial"/>
              <a:buNone/>
            </a:pPr>
            <a:r>
              <a:rPr b="1" i="0" lang="en-US" sz="2800" u="none">
                <a:solidFill>
                  <a:srgbClr val="FFFFFF"/>
                </a:solidFill>
                <a:latin typeface="Arial"/>
                <a:ea typeface="Arial"/>
                <a:cs typeface="Arial"/>
                <a:sym typeface="Arial"/>
              </a:rPr>
              <a:t>Andrew T. Wittenberg</a:t>
            </a:r>
            <a:endParaRPr/>
          </a:p>
          <a:p>
            <a:pPr indent="0" lvl="0" marL="0" marR="0" rtl="0" algn="ctr">
              <a:lnSpc>
                <a:spcPct val="100000"/>
              </a:lnSpc>
              <a:spcBef>
                <a:spcPts val="0"/>
              </a:spcBef>
              <a:spcAft>
                <a:spcPts val="0"/>
              </a:spcAft>
              <a:buClr>
                <a:srgbClr val="FFFFFF"/>
              </a:buClr>
              <a:buSzPts val="2800"/>
              <a:buFont typeface="Arial"/>
              <a:buNone/>
            </a:pPr>
            <a:r>
              <a:rPr b="0" i="0" lang="en-US" sz="2800" u="none">
                <a:solidFill>
                  <a:srgbClr val="FFFFFF"/>
                </a:solidFill>
                <a:latin typeface="Arial"/>
                <a:ea typeface="Arial"/>
                <a:cs typeface="Arial"/>
                <a:sym typeface="Arial"/>
              </a:rPr>
              <a:t>NOAA GFDL, Princeton, NJ, USA</a:t>
            </a:r>
            <a:endParaRPr/>
          </a:p>
        </p:txBody>
      </p:sp>
      <p:pic>
        <p:nvPicPr>
          <p:cNvPr id="59" name="Google Shape;59;p9"/>
          <p:cNvPicPr preferRelativeResize="0"/>
          <p:nvPr/>
        </p:nvPicPr>
        <p:blipFill rotWithShape="1">
          <a:blip r:embed="rId4">
            <a:alphaModFix/>
          </a:blip>
          <a:srcRect b="0" l="0" r="0" t="0"/>
          <a:stretch/>
        </p:blipFill>
        <p:spPr>
          <a:xfrm>
            <a:off x="50800" y="5524500"/>
            <a:ext cx="9940925" cy="588962"/>
          </a:xfrm>
          <a:prstGeom prst="rect">
            <a:avLst/>
          </a:prstGeom>
          <a:noFill/>
          <a:ln>
            <a:noFill/>
          </a:ln>
        </p:spPr>
      </p:pic>
      <p:sp>
        <p:nvSpPr>
          <p:cNvPr id="60" name="Google Shape;60;p9"/>
          <p:cNvSpPr txBox="1"/>
          <p:nvPr/>
        </p:nvSpPr>
        <p:spPr>
          <a:xfrm>
            <a:off x="7829550" y="5106987"/>
            <a:ext cx="2322512" cy="331787"/>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C0C0C0"/>
              </a:buClr>
              <a:buSzPts val="1400"/>
              <a:buFont typeface="Arial"/>
              <a:buNone/>
            </a:pPr>
            <a:r>
              <a:rPr b="0" i="0" lang="en-US" sz="1400" u="none">
                <a:solidFill>
                  <a:srgbClr val="C0C0C0"/>
                </a:solidFill>
                <a:latin typeface="Arial"/>
                <a:ea typeface="Arial"/>
                <a:cs typeface="Arial"/>
                <a:sym typeface="Arial"/>
              </a:rPr>
              <a:t>GFDL CM2.6 simulation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18"/>
          <p:cNvSpPr txBox="1"/>
          <p:nvPr/>
        </p:nvSpPr>
        <p:spPr>
          <a:xfrm>
            <a:off x="427633" y="1622524"/>
            <a:ext cx="9225300" cy="5782800"/>
          </a:xfrm>
          <a:prstGeom prst="rect">
            <a:avLst/>
          </a:prstGeom>
          <a:noFill/>
          <a:ln>
            <a:noFill/>
          </a:ln>
        </p:spPr>
        <p:txBody>
          <a:bodyPr anchorCtr="0" anchor="b" bIns="111975" lIns="111975" spcFirstLastPara="1" rIns="111975" wrap="square" tIns="111975">
            <a:spAutoFit/>
          </a:bodyPr>
          <a:lstStyle/>
          <a:p>
            <a:pPr indent="0" lvl="0" marL="0" rtl="0" algn="l">
              <a:spcBef>
                <a:spcPts val="0"/>
              </a:spcBef>
              <a:spcAft>
                <a:spcPts val="0"/>
              </a:spcAft>
              <a:buNone/>
            </a:pPr>
            <a:r>
              <a:rPr b="1" lang="en-US" sz="1800"/>
              <a:t>Three major TPOS reports:</a:t>
            </a:r>
            <a:br>
              <a:rPr b="1" lang="en-US" sz="1800"/>
            </a:br>
            <a:endParaRPr sz="1500"/>
          </a:p>
          <a:p>
            <a:pPr indent="-558800" lvl="0" marL="558800" rtl="0" algn="l">
              <a:spcBef>
                <a:spcPts val="0"/>
              </a:spcBef>
              <a:spcAft>
                <a:spcPts val="0"/>
              </a:spcAft>
              <a:buNone/>
            </a:pPr>
            <a:r>
              <a:rPr b="1" lang="en-US" sz="1500"/>
              <a:t>Rep 1 </a:t>
            </a:r>
            <a:r>
              <a:rPr lang="en-US" sz="1500"/>
              <a:t>(</a:t>
            </a:r>
            <a:r>
              <a:rPr lang="en-US" sz="1500" u="sng">
                <a:solidFill>
                  <a:schemeClr val="hlink"/>
                </a:solidFill>
                <a:hlinkClick r:id="rId3"/>
              </a:rPr>
              <a:t>Cravatte et al. 2016</a:t>
            </a:r>
            <a:r>
              <a:rPr lang="en-US" sz="1500"/>
              <a:t>): </a:t>
            </a:r>
            <a:r>
              <a:rPr i="1" lang="en-US" sz="1500"/>
              <a:t>“An urgent need to improve the skill, effectiveness &amp; efficacy of </a:t>
            </a:r>
            <a:r>
              <a:rPr b="1" i="1" lang="en-US" sz="1500"/>
              <a:t>modeling</a:t>
            </a:r>
            <a:r>
              <a:rPr i="1" lang="en-US" sz="1500"/>
              <a:t> systems that are </a:t>
            </a:r>
            <a:r>
              <a:rPr b="1" i="1" lang="en-US" sz="1500"/>
              <a:t>critical to realizing the impact of an improved TPOS</a:t>
            </a:r>
            <a:r>
              <a:rPr i="1" lang="en-US" sz="1500"/>
              <a:t>… and to </a:t>
            </a:r>
            <a:r>
              <a:rPr b="1" i="1" lang="en-US" sz="1500"/>
              <a:t>advance understanding &amp; modeling</a:t>
            </a:r>
            <a:r>
              <a:rPr i="1" lang="en-US" sz="1500"/>
              <a:t> through observing system infrastructure for </a:t>
            </a:r>
            <a:r>
              <a:rPr b="1" i="1" lang="en-US" sz="1500"/>
              <a:t>process studies</a:t>
            </a:r>
            <a:r>
              <a:rPr i="1" lang="en-US" sz="1500"/>
              <a:t>.”</a:t>
            </a:r>
            <a:br>
              <a:rPr i="1" lang="en-US" sz="1500"/>
            </a:br>
            <a:endParaRPr i="1" sz="1500"/>
          </a:p>
          <a:p>
            <a:pPr indent="-558800" lvl="0" marL="558800" rtl="0" algn="l">
              <a:spcBef>
                <a:spcPts val="0"/>
              </a:spcBef>
              <a:spcAft>
                <a:spcPts val="0"/>
              </a:spcAft>
              <a:buNone/>
            </a:pPr>
            <a:r>
              <a:rPr b="1" lang="en-US" sz="1500"/>
              <a:t>Rep 2 </a:t>
            </a:r>
            <a:r>
              <a:rPr lang="en-US" sz="1500"/>
              <a:t>(</a:t>
            </a:r>
            <a:r>
              <a:rPr lang="en-US" sz="1500" u="sng">
                <a:solidFill>
                  <a:schemeClr val="hlink"/>
                </a:solidFill>
                <a:hlinkClick r:id="rId4"/>
              </a:rPr>
              <a:t>Kessler et al. 2019</a:t>
            </a:r>
            <a:r>
              <a:rPr lang="en-US" sz="1500"/>
              <a:t>): </a:t>
            </a:r>
            <a:r>
              <a:rPr i="1" lang="en-US" sz="1500"/>
              <a:t>“Promote observing approaches that jointly measure the ocean &amp; marine boundary layers and air-sea fluxes, principally to </a:t>
            </a:r>
            <a:r>
              <a:rPr b="1" i="1" lang="en-US" sz="1500"/>
              <a:t>support model development</a:t>
            </a:r>
            <a:r>
              <a:rPr i="1" lang="en-US" sz="1500"/>
              <a:t>…, </a:t>
            </a:r>
            <a:r>
              <a:rPr b="1" i="1" lang="en-US" sz="1500"/>
              <a:t>improve representation of key processes, constrain the coupled system, address biases in observations &amp; models, and improve coupled data assimilation.</a:t>
            </a:r>
            <a:r>
              <a:rPr i="1" lang="en-US" sz="1500"/>
              <a:t>”</a:t>
            </a:r>
            <a:br>
              <a:rPr lang="en-US" sz="1500"/>
            </a:br>
            <a:endParaRPr sz="1500"/>
          </a:p>
          <a:p>
            <a:pPr indent="-558800" lvl="0" marL="558800" rtl="0" algn="l">
              <a:spcBef>
                <a:spcPts val="0"/>
              </a:spcBef>
              <a:spcAft>
                <a:spcPts val="0"/>
              </a:spcAft>
              <a:buNone/>
            </a:pPr>
            <a:r>
              <a:rPr b="1" lang="en-US" sz="1500"/>
              <a:t>Rep 3 </a:t>
            </a:r>
            <a:r>
              <a:rPr lang="en-US" sz="1500"/>
              <a:t>(</a:t>
            </a:r>
            <a:r>
              <a:rPr lang="en-US" sz="1500" u="sng">
                <a:solidFill>
                  <a:schemeClr val="hlink"/>
                </a:solidFill>
                <a:hlinkClick r:id="rId5"/>
              </a:rPr>
              <a:t>Kessler et al. 2021</a:t>
            </a:r>
            <a:r>
              <a:rPr lang="en-US" sz="1500"/>
              <a:t>): </a:t>
            </a:r>
            <a:r>
              <a:rPr i="1" lang="en-US" sz="1500"/>
              <a:t>“Encourage process studies leading to </a:t>
            </a:r>
            <a:r>
              <a:rPr b="1" i="1" lang="en-US" sz="1500"/>
              <a:t>improved process parameterizations</a:t>
            </a:r>
            <a:r>
              <a:rPr i="1" lang="en-US" sz="1500"/>
              <a:t>, towards </a:t>
            </a:r>
            <a:r>
              <a:rPr b="1" i="1" lang="en-US" sz="1500"/>
              <a:t>reducing model biases</a:t>
            </a:r>
            <a:r>
              <a:rPr i="1" lang="en-US" sz="1500"/>
              <a:t> that degrade the efficacy of observational initializations… Accelerate advances in </a:t>
            </a:r>
            <a:r>
              <a:rPr b="1" i="1" lang="en-US" sz="1500"/>
              <a:t>understanding &amp; predicting</a:t>
            </a:r>
            <a:r>
              <a:rPr i="1" lang="en-US" sz="1500"/>
              <a:t> tropical Pacific variability… </a:t>
            </a:r>
            <a:r>
              <a:rPr b="1" i="1" lang="en-US" sz="1500"/>
              <a:t>models and their assimilation products are an essential element.</a:t>
            </a:r>
            <a:r>
              <a:rPr i="1" lang="en-US" sz="1500"/>
              <a:t>”</a:t>
            </a:r>
            <a:br>
              <a:rPr lang="en-US" sz="1500"/>
            </a:br>
            <a:br>
              <a:rPr lang="en-US" sz="1500"/>
            </a:br>
            <a:endParaRPr sz="1500"/>
          </a:p>
          <a:p>
            <a:pPr indent="-558800" lvl="0" marL="558800" rtl="0" algn="ctr">
              <a:spcBef>
                <a:spcPts val="0"/>
              </a:spcBef>
              <a:spcAft>
                <a:spcPts val="0"/>
              </a:spcAft>
              <a:buNone/>
            </a:pPr>
            <a:r>
              <a:rPr lang="en-US" sz="2100"/>
              <a:t>⇒  Called for better </a:t>
            </a:r>
            <a:r>
              <a:rPr lang="en-US" sz="2100"/>
              <a:t>sampling</a:t>
            </a:r>
            <a:r>
              <a:rPr lang="en-US" sz="2100"/>
              <a:t> of key climate </a:t>
            </a:r>
            <a:r>
              <a:rPr b="1" lang="en-US" sz="2100"/>
              <a:t>regimes</a:t>
            </a:r>
            <a:r>
              <a:rPr lang="en-US" sz="2100"/>
              <a:t>, particularly</a:t>
            </a:r>
            <a:br>
              <a:rPr lang="en-US" sz="2100"/>
            </a:br>
            <a:r>
              <a:rPr lang="en-US" sz="2100"/>
              <a:t>those linked to CGCM biases, forecast errors, and ENSO.</a:t>
            </a:r>
            <a:endParaRPr sz="2100"/>
          </a:p>
          <a:p>
            <a:pPr indent="-558800" lvl="0" marL="558800" rtl="0" algn="ctr">
              <a:spcBef>
                <a:spcPts val="0"/>
              </a:spcBef>
              <a:spcAft>
                <a:spcPts val="0"/>
              </a:spcAft>
              <a:buNone/>
            </a:pPr>
            <a:r>
              <a:t/>
            </a:r>
            <a:endParaRPr sz="2100"/>
          </a:p>
          <a:p>
            <a:pPr indent="-558800" lvl="0" marL="558800" rtl="0" algn="ctr">
              <a:spcBef>
                <a:spcPts val="0"/>
              </a:spcBef>
              <a:spcAft>
                <a:spcPts val="0"/>
              </a:spcAft>
              <a:buNone/>
            </a:pPr>
            <a:r>
              <a:rPr i="1" lang="en-US" sz="2000"/>
              <a:t>E.g. equator, c</a:t>
            </a:r>
            <a:r>
              <a:rPr i="1" lang="en-US" sz="2000"/>
              <a:t>oupled boundary layers, air-sea fluxes,</a:t>
            </a:r>
            <a:br>
              <a:rPr i="1" lang="en-US" sz="2000"/>
            </a:br>
            <a:r>
              <a:rPr i="1" lang="en-US" sz="2000"/>
              <a:t>convection &amp; clouds, upwelling/mixing.</a:t>
            </a:r>
            <a:endParaRPr i="1" sz="2000"/>
          </a:p>
        </p:txBody>
      </p:sp>
      <p:pic>
        <p:nvPicPr>
          <p:cNvPr id="191" name="Google Shape;191;p18">
            <a:hlinkClick r:id="rId6"/>
          </p:cNvPr>
          <p:cNvPicPr preferRelativeResize="0"/>
          <p:nvPr/>
        </p:nvPicPr>
        <p:blipFill>
          <a:blip r:embed="rId7">
            <a:alphaModFix/>
          </a:blip>
          <a:stretch>
            <a:fillRect/>
          </a:stretch>
        </p:blipFill>
        <p:spPr>
          <a:xfrm>
            <a:off x="400982" y="144270"/>
            <a:ext cx="4575642" cy="1034438"/>
          </a:xfrm>
          <a:prstGeom prst="rect">
            <a:avLst/>
          </a:prstGeom>
          <a:noFill/>
          <a:ln>
            <a:noFill/>
          </a:ln>
        </p:spPr>
      </p:pic>
      <p:sp>
        <p:nvSpPr>
          <p:cNvPr id="192" name="Google Shape;192;p18"/>
          <p:cNvSpPr txBox="1"/>
          <p:nvPr/>
        </p:nvSpPr>
        <p:spPr>
          <a:xfrm>
            <a:off x="5657550" y="240325"/>
            <a:ext cx="3995400" cy="1242000"/>
          </a:xfrm>
          <a:prstGeom prst="rect">
            <a:avLst/>
          </a:prstGeom>
          <a:noFill/>
          <a:ln>
            <a:noFill/>
          </a:ln>
        </p:spPr>
        <p:txBody>
          <a:bodyPr anchorCtr="0" anchor="b" bIns="111975" lIns="111975" spcFirstLastPara="1" rIns="111975" wrap="square" tIns="111975">
            <a:spAutoFit/>
          </a:bodyPr>
          <a:lstStyle/>
          <a:p>
            <a:pPr indent="0" lvl="0" marL="0" rtl="0" algn="ctr">
              <a:spcBef>
                <a:spcPts val="0"/>
              </a:spcBef>
              <a:spcAft>
                <a:spcPts val="0"/>
              </a:spcAft>
              <a:buNone/>
            </a:pPr>
            <a:r>
              <a:rPr b="1" lang="en-US" sz="2200"/>
              <a:t>Improving models</a:t>
            </a:r>
            <a:r>
              <a:rPr lang="en-US" sz="2200"/>
              <a:t> is a key motivation for the new </a:t>
            </a:r>
            <a:r>
              <a:rPr lang="en-US" sz="2200" u="sng">
                <a:solidFill>
                  <a:schemeClr val="hlink"/>
                </a:solidFill>
                <a:hlinkClick r:id="rId8"/>
              </a:rPr>
              <a:t>TPOS</a:t>
            </a:r>
            <a:r>
              <a:rPr lang="en-US" sz="2200"/>
              <a:t> backbone &amp; process studies.</a:t>
            </a:r>
            <a:endParaRPr sz="1800">
              <a:latin typeface="Roboto Slab"/>
              <a:ea typeface="Roboto Slab"/>
              <a:cs typeface="Roboto Slab"/>
              <a:sym typeface="Roboto Slab"/>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19">
            <a:hlinkClick r:id="rId3"/>
          </p:cNvPr>
          <p:cNvPicPr preferRelativeResize="0"/>
          <p:nvPr/>
        </p:nvPicPr>
        <p:blipFill>
          <a:blip r:embed="rId4">
            <a:alphaModFix/>
          </a:blip>
          <a:stretch>
            <a:fillRect/>
          </a:stretch>
        </p:blipFill>
        <p:spPr>
          <a:xfrm>
            <a:off x="400982" y="220470"/>
            <a:ext cx="4575642" cy="1034438"/>
          </a:xfrm>
          <a:prstGeom prst="rect">
            <a:avLst/>
          </a:prstGeom>
          <a:noFill/>
          <a:ln>
            <a:noFill/>
          </a:ln>
        </p:spPr>
      </p:pic>
      <p:pic>
        <p:nvPicPr>
          <p:cNvPr id="198" name="Google Shape;198;p19"/>
          <p:cNvPicPr preferRelativeResize="0"/>
          <p:nvPr/>
        </p:nvPicPr>
        <p:blipFill>
          <a:blip r:embed="rId5">
            <a:alphaModFix/>
          </a:blip>
          <a:stretch>
            <a:fillRect/>
          </a:stretch>
        </p:blipFill>
        <p:spPr>
          <a:xfrm>
            <a:off x="5766800" y="167375"/>
            <a:ext cx="4295950" cy="4019925"/>
          </a:xfrm>
          <a:prstGeom prst="rect">
            <a:avLst/>
          </a:prstGeom>
          <a:noFill/>
          <a:ln>
            <a:noFill/>
          </a:ln>
        </p:spPr>
      </p:pic>
      <p:grpSp>
        <p:nvGrpSpPr>
          <p:cNvPr id="199" name="Google Shape;199;p19"/>
          <p:cNvGrpSpPr/>
          <p:nvPr/>
        </p:nvGrpSpPr>
        <p:grpSpPr>
          <a:xfrm>
            <a:off x="88241" y="4388788"/>
            <a:ext cx="7763310" cy="3221993"/>
            <a:chOff x="545575" y="4229475"/>
            <a:chExt cx="8989474" cy="3401956"/>
          </a:xfrm>
        </p:grpSpPr>
        <p:pic>
          <p:nvPicPr>
            <p:cNvPr id="200" name="Google Shape;200;p19"/>
            <p:cNvPicPr preferRelativeResize="0"/>
            <p:nvPr/>
          </p:nvPicPr>
          <p:blipFill>
            <a:blip r:embed="rId6">
              <a:alphaModFix/>
            </a:blip>
            <a:stretch>
              <a:fillRect/>
            </a:stretch>
          </p:blipFill>
          <p:spPr>
            <a:xfrm>
              <a:off x="545575" y="4229475"/>
              <a:ext cx="8989474" cy="3270800"/>
            </a:xfrm>
            <a:prstGeom prst="rect">
              <a:avLst/>
            </a:prstGeom>
            <a:noFill/>
            <a:ln>
              <a:noFill/>
            </a:ln>
          </p:spPr>
        </p:pic>
        <p:sp>
          <p:nvSpPr>
            <p:cNvPr id="201" name="Google Shape;201;p19"/>
            <p:cNvSpPr txBox="1"/>
            <p:nvPr/>
          </p:nvSpPr>
          <p:spPr>
            <a:xfrm>
              <a:off x="636579" y="7213831"/>
              <a:ext cx="1426200" cy="417600"/>
            </a:xfrm>
            <a:prstGeom prst="rect">
              <a:avLst/>
            </a:prstGeom>
            <a:noFill/>
            <a:ln>
              <a:noFill/>
            </a:ln>
          </p:spPr>
          <p:txBody>
            <a:bodyPr anchorCtr="0" anchor="b" bIns="111975" lIns="111975" spcFirstLastPara="1" rIns="111975" wrap="square" tIns="111975">
              <a:spAutoFit/>
            </a:bodyPr>
            <a:lstStyle/>
            <a:p>
              <a:pPr indent="-558800" lvl="0" marL="558800" rtl="0" algn="ctr">
                <a:spcBef>
                  <a:spcPts val="0"/>
                </a:spcBef>
                <a:spcAft>
                  <a:spcPts val="0"/>
                </a:spcAft>
                <a:buNone/>
              </a:pPr>
              <a:r>
                <a:rPr i="1" lang="en-US" sz="1100">
                  <a:solidFill>
                    <a:srgbClr val="7F7F7F"/>
                  </a:solidFill>
                </a:rPr>
                <a:t>NOAA/GOMO</a:t>
              </a:r>
              <a:endParaRPr i="1" sz="1100">
                <a:solidFill>
                  <a:srgbClr val="7F7F7F"/>
                </a:solidFill>
              </a:endParaRPr>
            </a:p>
          </p:txBody>
        </p:sp>
      </p:grpSp>
      <p:pic>
        <p:nvPicPr>
          <p:cNvPr id="202" name="Google Shape;202;p19"/>
          <p:cNvPicPr preferRelativeResize="0"/>
          <p:nvPr/>
        </p:nvPicPr>
        <p:blipFill>
          <a:blip r:embed="rId7">
            <a:alphaModFix/>
          </a:blip>
          <a:stretch>
            <a:fillRect/>
          </a:stretch>
        </p:blipFill>
        <p:spPr>
          <a:xfrm>
            <a:off x="6403625" y="4513275"/>
            <a:ext cx="3677001" cy="2817800"/>
          </a:xfrm>
          <a:prstGeom prst="rect">
            <a:avLst/>
          </a:prstGeom>
          <a:noFill/>
          <a:ln>
            <a:noFill/>
          </a:ln>
        </p:spPr>
      </p:pic>
      <p:sp>
        <p:nvSpPr>
          <p:cNvPr id="203" name="Google Shape;203;p19"/>
          <p:cNvSpPr txBox="1"/>
          <p:nvPr/>
        </p:nvSpPr>
        <p:spPr>
          <a:xfrm>
            <a:off x="123900" y="1692400"/>
            <a:ext cx="6145200" cy="2165700"/>
          </a:xfrm>
          <a:prstGeom prst="rect">
            <a:avLst/>
          </a:prstGeom>
          <a:noFill/>
          <a:ln>
            <a:noFill/>
          </a:ln>
        </p:spPr>
        <p:txBody>
          <a:bodyPr anchorCtr="0" anchor="b" bIns="111975" lIns="111975" spcFirstLastPara="1" rIns="111975" wrap="square" tIns="111975">
            <a:spAutoFit/>
          </a:bodyPr>
          <a:lstStyle/>
          <a:p>
            <a:pPr indent="-558800" lvl="0" marL="558800" rtl="0" algn="l">
              <a:spcBef>
                <a:spcPts val="0"/>
              </a:spcBef>
              <a:spcAft>
                <a:spcPts val="0"/>
              </a:spcAft>
              <a:buNone/>
            </a:pPr>
            <a:r>
              <a:rPr lang="en-US" sz="2100"/>
              <a:t>- D</a:t>
            </a:r>
            <a:r>
              <a:rPr lang="en-US" sz="2100"/>
              <a:t>enser obs (</a:t>
            </a:r>
            <a:r>
              <a:rPr b="1" lang="en-US" sz="2100"/>
              <a:t>y &amp; z</a:t>
            </a:r>
            <a:r>
              <a:rPr lang="en-US" sz="2100"/>
              <a:t>) in cold tongue</a:t>
            </a:r>
            <a:endParaRPr sz="2100"/>
          </a:p>
          <a:p>
            <a:pPr indent="-558800" lvl="0" marL="558800" rtl="0" algn="l">
              <a:spcBef>
                <a:spcPts val="0"/>
              </a:spcBef>
              <a:spcAft>
                <a:spcPts val="0"/>
              </a:spcAft>
              <a:buNone/>
            </a:pPr>
            <a:r>
              <a:rPr lang="en-US" sz="2100"/>
              <a:t>- More surface fluxes, </a:t>
            </a:r>
            <a:r>
              <a:rPr lang="en-US" sz="2100"/>
              <a:t>currents</a:t>
            </a:r>
            <a:r>
              <a:rPr lang="en-US" sz="2100"/>
              <a:t>, salinity</a:t>
            </a:r>
            <a:endParaRPr sz="2100"/>
          </a:p>
          <a:p>
            <a:pPr indent="-558800" lvl="0" marL="558800" rtl="0" algn="l">
              <a:spcBef>
                <a:spcPts val="0"/>
              </a:spcBef>
              <a:spcAft>
                <a:spcPts val="0"/>
              </a:spcAft>
              <a:buNone/>
            </a:pPr>
            <a:r>
              <a:rPr lang="en-US" sz="2100"/>
              <a:t>- Extensions into ITCZ/SPCZ</a:t>
            </a:r>
            <a:endParaRPr sz="2100"/>
          </a:p>
          <a:p>
            <a:pPr indent="-558800" lvl="0" marL="558800" rtl="0" algn="l">
              <a:spcBef>
                <a:spcPts val="0"/>
              </a:spcBef>
              <a:spcAft>
                <a:spcPts val="0"/>
              </a:spcAft>
              <a:buNone/>
            </a:pPr>
            <a:r>
              <a:rPr lang="en-US" sz="2100"/>
              <a:t>- Rely more on 2xArgo + satellites for </a:t>
            </a:r>
            <a:r>
              <a:rPr b="1" lang="en-US" sz="2100"/>
              <a:t>mapping</a:t>
            </a:r>
            <a:endParaRPr b="1" sz="2100"/>
          </a:p>
          <a:p>
            <a:pPr indent="-558800" lvl="0" marL="558800" rtl="0" algn="l">
              <a:spcBef>
                <a:spcPts val="0"/>
              </a:spcBef>
              <a:spcAft>
                <a:spcPts val="0"/>
              </a:spcAft>
              <a:buNone/>
            </a:pPr>
            <a:r>
              <a:rPr lang="en-US" sz="2100"/>
              <a:t>- Refocus moorings on key physical </a:t>
            </a:r>
            <a:r>
              <a:rPr b="1" lang="en-US" sz="2100"/>
              <a:t>regimes</a:t>
            </a:r>
            <a:endParaRPr b="1" sz="2100"/>
          </a:p>
          <a:p>
            <a:pPr indent="-558800" lvl="0" marL="558800" rtl="0" algn="l">
              <a:spcBef>
                <a:spcPts val="0"/>
              </a:spcBef>
              <a:spcAft>
                <a:spcPts val="0"/>
              </a:spcAft>
              <a:buNone/>
            </a:pPr>
            <a:r>
              <a:rPr lang="en-US" sz="2100"/>
              <a:t>- Augment backbone with field campaigns</a:t>
            </a:r>
            <a:endParaRPr sz="2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3">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0"/>
          <p:cNvSpPr txBox="1"/>
          <p:nvPr/>
        </p:nvSpPr>
        <p:spPr>
          <a:xfrm>
            <a:off x="612913" y="1144800"/>
            <a:ext cx="8854800" cy="4720800"/>
          </a:xfrm>
          <a:prstGeom prst="rect">
            <a:avLst/>
          </a:prstGeom>
          <a:noFill/>
          <a:ln>
            <a:noFill/>
          </a:ln>
        </p:spPr>
        <p:txBody>
          <a:bodyPr anchorCtr="0" anchor="b" bIns="111975" lIns="111975" spcFirstLastPara="1" rIns="111975" wrap="square" tIns="111975">
            <a:spAutoFit/>
          </a:bodyPr>
          <a:lstStyle/>
          <a:p>
            <a:pPr indent="-279400" lvl="0" marL="279400" rtl="0" algn="l">
              <a:spcBef>
                <a:spcPts val="0"/>
              </a:spcBef>
              <a:spcAft>
                <a:spcPts val="0"/>
              </a:spcAft>
              <a:buNone/>
            </a:pPr>
            <a:r>
              <a:rPr b="1" lang="en-US" sz="2200">
                <a:solidFill>
                  <a:srgbClr val="0000FF"/>
                </a:solidFill>
              </a:rPr>
              <a:t>Indirect</a:t>
            </a:r>
            <a:r>
              <a:rPr lang="en-US" sz="2200">
                <a:solidFill>
                  <a:srgbClr val="0000FF"/>
                </a:solidFill>
              </a:rPr>
              <a:t>:</a:t>
            </a:r>
            <a:endParaRPr sz="2200">
              <a:solidFill>
                <a:srgbClr val="0000FF"/>
              </a:solidFill>
            </a:endParaRPr>
          </a:p>
          <a:p>
            <a:pPr indent="-279400" lvl="0" marL="736600" rtl="0" algn="l">
              <a:spcBef>
                <a:spcPts val="0"/>
              </a:spcBef>
              <a:spcAft>
                <a:spcPts val="0"/>
              </a:spcAft>
              <a:buNone/>
            </a:pPr>
            <a:r>
              <a:rPr lang="en-US" sz="1800">
                <a:solidFill>
                  <a:schemeClr val="dk1"/>
                </a:solidFill>
              </a:rPr>
              <a:t>- Tweak parameters → evaluate </a:t>
            </a:r>
            <a:r>
              <a:rPr i="1" lang="en-US" sz="1800">
                <a:solidFill>
                  <a:schemeClr val="dk1"/>
                </a:solidFill>
              </a:rPr>
              <a:t>emergent</a:t>
            </a:r>
            <a:r>
              <a:rPr lang="en-US" sz="1800">
                <a:solidFill>
                  <a:schemeClr val="dk1"/>
                </a:solidFill>
              </a:rPr>
              <a:t> simulated climate &amp; variability</a:t>
            </a:r>
            <a:endParaRPr sz="1800">
              <a:solidFill>
                <a:schemeClr val="dk1"/>
              </a:solidFill>
            </a:endParaRPr>
          </a:p>
          <a:p>
            <a:pPr indent="-279400" lvl="0" marL="736600" rtl="0" algn="l">
              <a:spcBef>
                <a:spcPts val="0"/>
              </a:spcBef>
              <a:spcAft>
                <a:spcPts val="0"/>
              </a:spcAft>
              <a:buClr>
                <a:schemeClr val="dk1"/>
              </a:buClr>
              <a:buSzPts val="1100"/>
              <a:buFont typeface="Arial"/>
              <a:buNone/>
            </a:pPr>
            <a:r>
              <a:rPr lang="en-US" sz="1800">
                <a:solidFill>
                  <a:schemeClr val="dk1"/>
                </a:solidFill>
              </a:rPr>
              <a:t>- Rapid cycle, but challenging to attribute model biases to specific pathways</a:t>
            </a:r>
            <a:endParaRPr sz="1800">
              <a:solidFill>
                <a:schemeClr val="dk1"/>
              </a:solidFill>
            </a:endParaRPr>
          </a:p>
          <a:p>
            <a:pPr indent="-279400" lvl="0" marL="736600" rtl="0" algn="l">
              <a:spcBef>
                <a:spcPts val="0"/>
              </a:spcBef>
              <a:spcAft>
                <a:spcPts val="0"/>
              </a:spcAft>
              <a:buNone/>
            </a:pPr>
            <a:r>
              <a:rPr lang="en-US" sz="1800">
                <a:solidFill>
                  <a:schemeClr val="dk1"/>
                </a:solidFill>
              </a:rPr>
              <a:t>- Solutions confounded by </a:t>
            </a:r>
            <a:r>
              <a:rPr b="1" lang="en-US" sz="1800">
                <a:solidFill>
                  <a:schemeClr val="dk1"/>
                </a:solidFill>
              </a:rPr>
              <a:t>nonlocal coupled feedbacks</a:t>
            </a:r>
            <a:r>
              <a:rPr lang="en-US" sz="1800">
                <a:solidFill>
                  <a:schemeClr val="dk1"/>
                </a:solidFill>
              </a:rPr>
              <a:t>, error compensation</a:t>
            </a:r>
            <a:endParaRPr sz="1700">
              <a:solidFill>
                <a:schemeClr val="dk1"/>
              </a:solidFill>
            </a:endParaRPr>
          </a:p>
          <a:p>
            <a:pPr indent="-279400" lvl="0" marL="736600" rtl="0" algn="l">
              <a:spcBef>
                <a:spcPts val="0"/>
              </a:spcBef>
              <a:spcAft>
                <a:spcPts val="0"/>
              </a:spcAft>
              <a:buNone/>
            </a:pPr>
            <a:r>
              <a:t/>
            </a:r>
            <a:endParaRPr sz="1700">
              <a:solidFill>
                <a:schemeClr val="dk1"/>
              </a:solidFill>
            </a:endParaRPr>
          </a:p>
          <a:p>
            <a:pPr indent="-279400" lvl="0" marL="736600" rtl="0" algn="l">
              <a:spcBef>
                <a:spcPts val="0"/>
              </a:spcBef>
              <a:spcAft>
                <a:spcPts val="0"/>
              </a:spcAft>
              <a:buNone/>
            </a:pPr>
            <a:r>
              <a:t/>
            </a:r>
            <a:endParaRPr sz="1700">
              <a:solidFill>
                <a:schemeClr val="dk1"/>
              </a:solidFill>
            </a:endParaRPr>
          </a:p>
          <a:p>
            <a:pPr indent="-279400" lvl="0" marL="279400" rtl="0" algn="l">
              <a:spcBef>
                <a:spcPts val="0"/>
              </a:spcBef>
              <a:spcAft>
                <a:spcPts val="0"/>
              </a:spcAft>
              <a:buNone/>
            </a:pPr>
            <a:r>
              <a:rPr b="1" lang="en-US" sz="2200">
                <a:solidFill>
                  <a:srgbClr val="FF0000"/>
                </a:solidFill>
              </a:rPr>
              <a:t>Direct:</a:t>
            </a:r>
            <a:endParaRPr sz="2200">
              <a:solidFill>
                <a:srgbClr val="FF0000"/>
              </a:solidFill>
            </a:endParaRPr>
          </a:p>
          <a:p>
            <a:pPr indent="-279400" lvl="0" marL="736600" rtl="0" algn="l">
              <a:spcBef>
                <a:spcPts val="0"/>
              </a:spcBef>
              <a:spcAft>
                <a:spcPts val="0"/>
              </a:spcAft>
              <a:buNone/>
            </a:pPr>
            <a:r>
              <a:rPr lang="en-US" sz="1800">
                <a:solidFill>
                  <a:schemeClr val="dk1"/>
                </a:solidFill>
              </a:rPr>
              <a:t>- Evaluate detailed process representation against </a:t>
            </a:r>
            <a:r>
              <a:rPr b="1" lang="en-US" sz="1800">
                <a:solidFill>
                  <a:schemeClr val="dk1"/>
                </a:solidFill>
              </a:rPr>
              <a:t>co-located</a:t>
            </a:r>
            <a:r>
              <a:rPr lang="en-US" sz="1800">
                <a:solidFill>
                  <a:schemeClr val="dk1"/>
                </a:solidFill>
              </a:rPr>
              <a:t> observations</a:t>
            </a:r>
            <a:endParaRPr sz="1800">
              <a:solidFill>
                <a:schemeClr val="dk1"/>
              </a:solidFill>
            </a:endParaRPr>
          </a:p>
          <a:p>
            <a:pPr indent="-279400" lvl="0" marL="736600" rtl="0" algn="l">
              <a:spcBef>
                <a:spcPts val="0"/>
              </a:spcBef>
              <a:spcAft>
                <a:spcPts val="0"/>
              </a:spcAft>
              <a:buClr>
                <a:schemeClr val="dk1"/>
              </a:buClr>
              <a:buSzPts val="1100"/>
              <a:buFont typeface="Arial"/>
              <a:buNone/>
            </a:pPr>
            <a:r>
              <a:rPr lang="en-US" sz="1800">
                <a:solidFill>
                  <a:schemeClr val="dk1"/>
                </a:solidFill>
              </a:rPr>
              <a:t>- Test cases must be </a:t>
            </a:r>
            <a:r>
              <a:rPr b="1" lang="en-US" sz="1800">
                <a:solidFill>
                  <a:schemeClr val="dk1"/>
                </a:solidFill>
              </a:rPr>
              <a:t>well constrained</a:t>
            </a:r>
            <a:r>
              <a:rPr lang="en-US" sz="1800">
                <a:solidFill>
                  <a:schemeClr val="dk1"/>
                </a:solidFill>
              </a:rPr>
              <a:t> &amp; sufficiently </a:t>
            </a:r>
            <a:r>
              <a:rPr b="1" lang="en-US" sz="1800">
                <a:solidFill>
                  <a:schemeClr val="dk1"/>
                </a:solidFill>
              </a:rPr>
              <a:t>representative</a:t>
            </a:r>
            <a:endParaRPr sz="1800">
              <a:solidFill>
                <a:schemeClr val="dk1"/>
              </a:solidFill>
            </a:endParaRPr>
          </a:p>
          <a:p>
            <a:pPr indent="-279400" lvl="0" marL="736600" rtl="0" algn="l">
              <a:spcBef>
                <a:spcPts val="0"/>
              </a:spcBef>
              <a:spcAft>
                <a:spcPts val="0"/>
              </a:spcAft>
              <a:buNone/>
            </a:pPr>
            <a:r>
              <a:rPr lang="en-US" sz="1800"/>
              <a:t>- Slower, but more likely to work across diverse climates &amp; events (past, future)</a:t>
            </a:r>
            <a:endParaRPr sz="1800"/>
          </a:p>
          <a:p>
            <a:pPr indent="-279400" lvl="0" marL="736600" rtl="0" algn="l">
              <a:spcBef>
                <a:spcPts val="0"/>
              </a:spcBef>
              <a:spcAft>
                <a:spcPts val="0"/>
              </a:spcAft>
              <a:buNone/>
            </a:pPr>
            <a:r>
              <a:rPr lang="en-US" sz="1800"/>
              <a:t>- Improved processes may unmask other biases → iteration may be needed</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t/>
            </a:r>
            <a:endParaRPr sz="2200"/>
          </a:p>
          <a:p>
            <a:pPr indent="0" lvl="0" marL="0" rtl="0" algn="ctr">
              <a:spcBef>
                <a:spcPts val="0"/>
              </a:spcBef>
              <a:spcAft>
                <a:spcPts val="0"/>
              </a:spcAft>
              <a:buNone/>
            </a:pPr>
            <a:r>
              <a:rPr i="1" lang="en-US" sz="2200"/>
              <a:t>Two proposed </a:t>
            </a:r>
            <a:r>
              <a:rPr b="1" i="1" lang="en-US" sz="2200"/>
              <a:t>TPOS process studies</a:t>
            </a:r>
            <a:r>
              <a:rPr i="1" lang="en-US" sz="2200"/>
              <a:t> aim to support more</a:t>
            </a:r>
            <a:br>
              <a:rPr i="1" lang="en-US" sz="2200"/>
            </a:br>
            <a:r>
              <a:rPr b="1" i="1" lang="en-US" sz="2200">
                <a:solidFill>
                  <a:srgbClr val="FF0000"/>
                </a:solidFill>
              </a:rPr>
              <a:t>“direct”</a:t>
            </a:r>
            <a:r>
              <a:rPr i="1" lang="en-US" sz="2200"/>
              <a:t> approaches to process evaluation in models.</a:t>
            </a:r>
            <a:endParaRPr i="1" sz="2200"/>
          </a:p>
        </p:txBody>
      </p:sp>
      <p:sp>
        <p:nvSpPr>
          <p:cNvPr id="209" name="Google Shape;209;p20"/>
          <p:cNvSpPr txBox="1"/>
          <p:nvPr/>
        </p:nvSpPr>
        <p:spPr>
          <a:xfrm>
            <a:off x="100" y="269275"/>
            <a:ext cx="10080600" cy="672600"/>
          </a:xfrm>
          <a:prstGeom prst="rect">
            <a:avLst/>
          </a:prstGeom>
          <a:noFill/>
          <a:ln>
            <a:noFill/>
          </a:ln>
        </p:spPr>
        <p:txBody>
          <a:bodyPr anchorCtr="0" anchor="b" bIns="111975" lIns="111975" spcFirstLastPara="1" rIns="111975" wrap="square" tIns="111975">
            <a:spAutoFit/>
          </a:bodyPr>
          <a:lstStyle/>
          <a:p>
            <a:pPr indent="0" lvl="0" marL="0" rtl="0" algn="ctr">
              <a:spcBef>
                <a:spcPts val="0"/>
              </a:spcBef>
              <a:spcAft>
                <a:spcPts val="0"/>
              </a:spcAft>
              <a:buNone/>
            </a:pPr>
            <a:r>
              <a:rPr b="1" lang="en-US" sz="2900"/>
              <a:t>Complementary approaches to model development</a:t>
            </a:r>
            <a:endParaRPr b="1"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xEl>
                                              <p:pRg end="12" st="1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xEl>
                                              <p:pRg end="13" st="1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1"/>
          <p:cNvSpPr txBox="1"/>
          <p:nvPr/>
        </p:nvSpPr>
        <p:spPr>
          <a:xfrm>
            <a:off x="100" y="193075"/>
            <a:ext cx="10080600" cy="672600"/>
          </a:xfrm>
          <a:prstGeom prst="rect">
            <a:avLst/>
          </a:prstGeom>
          <a:noFill/>
          <a:ln>
            <a:noFill/>
          </a:ln>
        </p:spPr>
        <p:txBody>
          <a:bodyPr anchorCtr="0" anchor="b" bIns="111975" lIns="111975" spcFirstLastPara="1" rIns="111975" wrap="square" tIns="111975">
            <a:spAutoFit/>
          </a:bodyPr>
          <a:lstStyle/>
          <a:p>
            <a:pPr indent="0" lvl="0" marL="0" rtl="0" algn="ctr">
              <a:spcBef>
                <a:spcPts val="0"/>
              </a:spcBef>
              <a:spcAft>
                <a:spcPts val="0"/>
              </a:spcAft>
              <a:buNone/>
            </a:pPr>
            <a:r>
              <a:rPr b="1" lang="en-US" sz="2900"/>
              <a:t>Proposed TPOS Process Studies</a:t>
            </a:r>
            <a:endParaRPr b="1" sz="2000"/>
          </a:p>
        </p:txBody>
      </p:sp>
      <p:pic>
        <p:nvPicPr>
          <p:cNvPr id="215" name="Google Shape;215;p21"/>
          <p:cNvPicPr preferRelativeResize="0"/>
          <p:nvPr/>
        </p:nvPicPr>
        <p:blipFill rotWithShape="1">
          <a:blip r:embed="rId3">
            <a:alphaModFix/>
          </a:blip>
          <a:srcRect b="19250" l="0" r="19639" t="10053"/>
          <a:stretch/>
        </p:blipFill>
        <p:spPr>
          <a:xfrm>
            <a:off x="2761213" y="1076950"/>
            <a:ext cx="4558200" cy="1459025"/>
          </a:xfrm>
          <a:prstGeom prst="rect">
            <a:avLst/>
          </a:prstGeom>
          <a:noFill/>
          <a:ln>
            <a:noFill/>
          </a:ln>
        </p:spPr>
      </p:pic>
      <p:sp>
        <p:nvSpPr>
          <p:cNvPr id="216" name="Google Shape;216;p21"/>
          <p:cNvSpPr txBox="1"/>
          <p:nvPr/>
        </p:nvSpPr>
        <p:spPr>
          <a:xfrm>
            <a:off x="7319425" y="1021513"/>
            <a:ext cx="27612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US" sz="1800">
                <a:solidFill>
                  <a:srgbClr val="0000FF"/>
                </a:solidFill>
              </a:rPr>
              <a:t>P</a:t>
            </a:r>
            <a:r>
              <a:rPr i="1" lang="en-US" sz="1800">
                <a:solidFill>
                  <a:srgbClr val="0000FF"/>
                </a:solidFill>
              </a:rPr>
              <a:t>acific </a:t>
            </a:r>
            <a:r>
              <a:rPr b="1" i="1" lang="en-US" sz="1800">
                <a:solidFill>
                  <a:srgbClr val="0000FF"/>
                </a:solidFill>
              </a:rPr>
              <a:t>U</a:t>
            </a:r>
            <a:r>
              <a:rPr i="1" lang="en-US" sz="1800">
                <a:solidFill>
                  <a:srgbClr val="0000FF"/>
                </a:solidFill>
              </a:rPr>
              <a:t>pwelling &amp; </a:t>
            </a:r>
            <a:r>
              <a:rPr b="1" i="1" lang="en-US" sz="1800">
                <a:solidFill>
                  <a:srgbClr val="0000FF"/>
                </a:solidFill>
              </a:rPr>
              <a:t>M</a:t>
            </a:r>
            <a:r>
              <a:rPr i="1" lang="en-US" sz="1800">
                <a:solidFill>
                  <a:srgbClr val="0000FF"/>
                </a:solidFill>
              </a:rPr>
              <a:t>ixing </a:t>
            </a:r>
            <a:r>
              <a:rPr b="1" i="1" lang="en-US" sz="1800">
                <a:solidFill>
                  <a:srgbClr val="0000FF"/>
                </a:solidFill>
              </a:rPr>
              <a:t>A</a:t>
            </a:r>
            <a:r>
              <a:rPr i="1" lang="en-US" sz="1800">
                <a:solidFill>
                  <a:srgbClr val="0000FF"/>
                </a:solidFill>
              </a:rPr>
              <a:t>ct to </a:t>
            </a:r>
            <a:r>
              <a:rPr b="1" i="1" lang="en-US" sz="1800">
                <a:solidFill>
                  <a:srgbClr val="0000FF"/>
                </a:solidFill>
              </a:rPr>
              <a:t>C</a:t>
            </a:r>
            <a:r>
              <a:rPr i="1" lang="en-US" sz="1800">
                <a:solidFill>
                  <a:srgbClr val="0000FF"/>
                </a:solidFill>
              </a:rPr>
              <a:t>ouple </a:t>
            </a:r>
            <a:r>
              <a:rPr b="1" i="1" lang="en-US" sz="1800">
                <a:solidFill>
                  <a:srgbClr val="0000FF"/>
                </a:solidFill>
              </a:rPr>
              <a:t>A</a:t>
            </a:r>
            <a:r>
              <a:rPr i="1" lang="en-US" sz="1800">
                <a:solidFill>
                  <a:srgbClr val="0000FF"/>
                </a:solidFill>
              </a:rPr>
              <a:t>tmosphere &amp; </a:t>
            </a:r>
            <a:r>
              <a:rPr b="1" i="1" lang="en-US" sz="1800">
                <a:solidFill>
                  <a:srgbClr val="0000FF"/>
                </a:solidFill>
              </a:rPr>
              <a:t>T</a:t>
            </a:r>
            <a:r>
              <a:rPr i="1" lang="en-US" sz="1800">
                <a:solidFill>
                  <a:srgbClr val="0000FF"/>
                </a:solidFill>
              </a:rPr>
              <a:t>hermocline (</a:t>
            </a:r>
            <a:r>
              <a:rPr b="1" i="1" lang="en-US" sz="1800">
                <a:solidFill>
                  <a:srgbClr val="0000FF"/>
                </a:solidFill>
              </a:rPr>
              <a:t>PUMACAT</a:t>
            </a:r>
            <a:r>
              <a:rPr i="1" lang="en-US" sz="1800">
                <a:solidFill>
                  <a:srgbClr val="0000FF"/>
                </a:solidFill>
              </a:rPr>
              <a:t>)</a:t>
            </a:r>
            <a:endParaRPr>
              <a:solidFill>
                <a:srgbClr val="0000FF"/>
              </a:solidFill>
            </a:endParaRPr>
          </a:p>
        </p:txBody>
      </p:sp>
      <p:sp>
        <p:nvSpPr>
          <p:cNvPr id="217" name="Google Shape;217;p21"/>
          <p:cNvSpPr txBox="1"/>
          <p:nvPr/>
        </p:nvSpPr>
        <p:spPr>
          <a:xfrm>
            <a:off x="100" y="1298563"/>
            <a:ext cx="27612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1800">
                <a:solidFill>
                  <a:srgbClr val="FF0000"/>
                </a:solidFill>
              </a:rPr>
              <a:t>Air-sea Interaction at the </a:t>
            </a:r>
            <a:r>
              <a:rPr b="1" i="1" lang="en-US" sz="1800">
                <a:solidFill>
                  <a:srgbClr val="FF0000"/>
                </a:solidFill>
              </a:rPr>
              <a:t>E</a:t>
            </a:r>
            <a:r>
              <a:rPr i="1" lang="en-US" sz="1800">
                <a:solidFill>
                  <a:srgbClr val="FF0000"/>
                </a:solidFill>
              </a:rPr>
              <a:t>astern </a:t>
            </a:r>
            <a:r>
              <a:rPr b="1" i="1" lang="en-US" sz="1800">
                <a:solidFill>
                  <a:srgbClr val="FF0000"/>
                </a:solidFill>
              </a:rPr>
              <a:t>E</a:t>
            </a:r>
            <a:r>
              <a:rPr i="1" lang="en-US" sz="1800">
                <a:solidFill>
                  <a:srgbClr val="FF0000"/>
                </a:solidFill>
              </a:rPr>
              <a:t>dge of the </a:t>
            </a:r>
            <a:r>
              <a:rPr b="1" i="1" lang="en-US" sz="1800">
                <a:solidFill>
                  <a:srgbClr val="FF0000"/>
                </a:solidFill>
              </a:rPr>
              <a:t>W</a:t>
            </a:r>
            <a:r>
              <a:rPr i="1" lang="en-US" sz="1800">
                <a:solidFill>
                  <a:srgbClr val="FF0000"/>
                </a:solidFill>
              </a:rPr>
              <a:t>arm </a:t>
            </a:r>
            <a:r>
              <a:rPr b="1" i="1" lang="en-US" sz="1800">
                <a:solidFill>
                  <a:srgbClr val="FF0000"/>
                </a:solidFill>
              </a:rPr>
              <a:t>P</a:t>
            </a:r>
            <a:r>
              <a:rPr i="1" lang="en-US" sz="1800">
                <a:solidFill>
                  <a:srgbClr val="FF0000"/>
                </a:solidFill>
              </a:rPr>
              <a:t>ool (</a:t>
            </a:r>
            <a:r>
              <a:rPr b="1" i="1" lang="en-US" sz="1800">
                <a:solidFill>
                  <a:srgbClr val="FF0000"/>
                </a:solidFill>
              </a:rPr>
              <a:t>EEWP</a:t>
            </a:r>
            <a:r>
              <a:rPr i="1" lang="en-US" sz="1800">
                <a:solidFill>
                  <a:srgbClr val="FF0000"/>
                </a:solidFill>
              </a:rPr>
              <a:t>)</a:t>
            </a:r>
            <a:endParaRPr>
              <a:solidFill>
                <a:srgbClr val="FF0000"/>
              </a:solidFill>
            </a:endParaRPr>
          </a:p>
        </p:txBody>
      </p:sp>
      <p:sp>
        <p:nvSpPr>
          <p:cNvPr id="218" name="Google Shape;218;p21"/>
          <p:cNvSpPr/>
          <p:nvPr/>
        </p:nvSpPr>
        <p:spPr>
          <a:xfrm>
            <a:off x="4143450" y="1686600"/>
            <a:ext cx="974700" cy="325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1"/>
          <p:cNvSpPr/>
          <p:nvPr/>
        </p:nvSpPr>
        <p:spPr>
          <a:xfrm>
            <a:off x="5199225" y="1686600"/>
            <a:ext cx="877800" cy="325200"/>
          </a:xfrm>
          <a:prstGeom prst="ellipse">
            <a:avLst/>
          </a:prstGeom>
          <a:no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0" name="Google Shape;220;p21"/>
          <p:cNvCxnSpPr>
            <a:endCxn id="218" idx="1"/>
          </p:cNvCxnSpPr>
          <p:nvPr/>
        </p:nvCxnSpPr>
        <p:spPr>
          <a:xfrm>
            <a:off x="2638592" y="1448324"/>
            <a:ext cx="1647600" cy="285900"/>
          </a:xfrm>
          <a:prstGeom prst="curvedConnector2">
            <a:avLst/>
          </a:prstGeom>
          <a:noFill/>
          <a:ln cap="flat" cmpd="sng" w="38100">
            <a:solidFill>
              <a:srgbClr val="FF0000"/>
            </a:solidFill>
            <a:prstDash val="solid"/>
            <a:round/>
            <a:headEnd len="med" w="med" type="none"/>
            <a:tailEnd len="med" w="med" type="triangle"/>
          </a:ln>
        </p:spPr>
      </p:cxnSp>
      <p:cxnSp>
        <p:nvCxnSpPr>
          <p:cNvPr id="221" name="Google Shape;221;p21"/>
          <p:cNvCxnSpPr>
            <a:endCxn id="219" idx="7"/>
          </p:cNvCxnSpPr>
          <p:nvPr/>
        </p:nvCxnSpPr>
        <p:spPr>
          <a:xfrm flipH="1">
            <a:off x="5948474" y="1238324"/>
            <a:ext cx="1635600" cy="495900"/>
          </a:xfrm>
          <a:prstGeom prst="curvedConnector2">
            <a:avLst/>
          </a:prstGeom>
          <a:noFill/>
          <a:ln cap="flat" cmpd="sng" w="38100">
            <a:solidFill>
              <a:srgbClr val="0000FF"/>
            </a:solidFill>
            <a:prstDash val="solid"/>
            <a:round/>
            <a:headEnd len="med" w="med" type="none"/>
            <a:tailEnd len="med" w="med" type="triangle"/>
          </a:ln>
        </p:spPr>
      </p:cxnSp>
      <p:sp>
        <p:nvSpPr>
          <p:cNvPr id="222" name="Google Shape;222;p21"/>
          <p:cNvSpPr txBox="1"/>
          <p:nvPr/>
        </p:nvSpPr>
        <p:spPr>
          <a:xfrm>
            <a:off x="6852500" y="4645275"/>
            <a:ext cx="3000000" cy="400200"/>
          </a:xfrm>
          <a:prstGeom prst="rect">
            <a:avLst/>
          </a:prstGeom>
          <a:noFill/>
          <a:ln>
            <a:noFill/>
          </a:ln>
        </p:spPr>
        <p:txBody>
          <a:bodyPr anchorCtr="0" anchor="t" bIns="91425" lIns="0" spcFirstLastPara="1" rIns="91425" wrap="square" tIns="91425">
            <a:spAutoFit/>
          </a:bodyPr>
          <a:lstStyle/>
          <a:p>
            <a:pPr indent="0" lvl="0" marL="0" rtl="0" algn="ctr">
              <a:spcBef>
                <a:spcPts val="0"/>
              </a:spcBef>
              <a:spcAft>
                <a:spcPts val="0"/>
              </a:spcAft>
              <a:buNone/>
            </a:pPr>
            <a:r>
              <a:t/>
            </a:r>
            <a:endParaRPr/>
          </a:p>
        </p:txBody>
      </p:sp>
      <p:grpSp>
        <p:nvGrpSpPr>
          <p:cNvPr id="223" name="Google Shape;223;p21"/>
          <p:cNvGrpSpPr/>
          <p:nvPr/>
        </p:nvGrpSpPr>
        <p:grpSpPr>
          <a:xfrm>
            <a:off x="5791311" y="2732338"/>
            <a:ext cx="4160881" cy="3589876"/>
            <a:chOff x="251700" y="3500350"/>
            <a:chExt cx="4320300" cy="3744525"/>
          </a:xfrm>
        </p:grpSpPr>
        <p:pic>
          <p:nvPicPr>
            <p:cNvPr id="224" name="Google Shape;224;p21"/>
            <p:cNvPicPr preferRelativeResize="0"/>
            <p:nvPr/>
          </p:nvPicPr>
          <p:blipFill>
            <a:blip r:embed="rId4">
              <a:alphaModFix/>
            </a:blip>
            <a:stretch>
              <a:fillRect/>
            </a:stretch>
          </p:blipFill>
          <p:spPr>
            <a:xfrm>
              <a:off x="251700" y="3500350"/>
              <a:ext cx="4320300" cy="3391426"/>
            </a:xfrm>
            <a:prstGeom prst="rect">
              <a:avLst/>
            </a:prstGeom>
            <a:noFill/>
            <a:ln>
              <a:noFill/>
            </a:ln>
          </p:spPr>
        </p:pic>
        <p:sp>
          <p:nvSpPr>
            <p:cNvPr id="225" name="Google Shape;225;p21"/>
            <p:cNvSpPr txBox="1"/>
            <p:nvPr/>
          </p:nvSpPr>
          <p:spPr>
            <a:xfrm>
              <a:off x="444025" y="6891775"/>
              <a:ext cx="3958800" cy="35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1000">
                  <a:solidFill>
                    <a:srgbClr val="7F7F7F"/>
                  </a:solidFill>
                </a:rPr>
                <a:t>Billy</a:t>
              </a:r>
              <a:r>
                <a:rPr i="1" lang="en-US" sz="1000">
                  <a:solidFill>
                    <a:srgbClr val="7F7F7F"/>
                  </a:solidFill>
                </a:rPr>
                <a:t> Kessler, PUMP (CLIVAR SSC, Jan 2005)</a:t>
              </a:r>
              <a:endParaRPr i="1" sz="1000">
                <a:solidFill>
                  <a:srgbClr val="7F7F7F"/>
                </a:solidFill>
              </a:endParaRPr>
            </a:p>
          </p:txBody>
        </p:sp>
      </p:grpSp>
      <p:pic>
        <p:nvPicPr>
          <p:cNvPr id="226" name="Google Shape;226;p21"/>
          <p:cNvPicPr preferRelativeResize="0"/>
          <p:nvPr/>
        </p:nvPicPr>
        <p:blipFill rotWithShape="1">
          <a:blip r:embed="rId5">
            <a:alphaModFix/>
          </a:blip>
          <a:srcRect b="0" l="0" r="0" t="7808"/>
          <a:stretch/>
        </p:blipFill>
        <p:spPr>
          <a:xfrm>
            <a:off x="38600" y="2839175"/>
            <a:ext cx="5691600" cy="2183975"/>
          </a:xfrm>
          <a:prstGeom prst="rect">
            <a:avLst/>
          </a:prstGeom>
          <a:noFill/>
          <a:ln>
            <a:noFill/>
          </a:ln>
        </p:spPr>
      </p:pic>
      <p:sp>
        <p:nvSpPr>
          <p:cNvPr id="227" name="Google Shape;227;p21"/>
          <p:cNvSpPr txBox="1"/>
          <p:nvPr/>
        </p:nvSpPr>
        <p:spPr>
          <a:xfrm>
            <a:off x="445525" y="5088525"/>
            <a:ext cx="47061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800">
                <a:solidFill>
                  <a:srgbClr val="FF0000"/>
                </a:solidFill>
              </a:rPr>
              <a:t>X-Z</a:t>
            </a:r>
            <a:r>
              <a:rPr lang="en-US" sz="1800">
                <a:solidFill>
                  <a:srgbClr val="FF0000"/>
                </a:solidFill>
              </a:rPr>
              <a:t>: atmos convection &amp; rain, MABL,</a:t>
            </a:r>
            <a:br>
              <a:rPr lang="en-US" sz="1800">
                <a:solidFill>
                  <a:srgbClr val="FF0000"/>
                </a:solidFill>
              </a:rPr>
            </a:br>
            <a:r>
              <a:rPr b="1" lang="en-US" sz="1800">
                <a:solidFill>
                  <a:srgbClr val="FF0000"/>
                </a:solidFill>
              </a:rPr>
              <a:t>wind stress</a:t>
            </a:r>
            <a:r>
              <a:rPr lang="en-US" sz="1800">
                <a:solidFill>
                  <a:srgbClr val="FF0000"/>
                </a:solidFill>
              </a:rPr>
              <a:t>, </a:t>
            </a:r>
            <a:r>
              <a:rPr lang="en-US" sz="1800">
                <a:solidFill>
                  <a:srgbClr val="FF0000"/>
                </a:solidFill>
              </a:rPr>
              <a:t>salinity, </a:t>
            </a:r>
            <a:r>
              <a:rPr b="1" lang="en-US" sz="1800">
                <a:solidFill>
                  <a:srgbClr val="FF0000"/>
                </a:solidFill>
              </a:rPr>
              <a:t>𝜕SST/𝜕x</a:t>
            </a:r>
            <a:r>
              <a:rPr lang="en-US" sz="1800">
                <a:solidFill>
                  <a:srgbClr val="FF0000"/>
                </a:solidFill>
              </a:rPr>
              <a:t>, 𝜕ρ/𝜕z, </a:t>
            </a:r>
            <a:r>
              <a:rPr lang="en-US" sz="1800">
                <a:solidFill>
                  <a:srgbClr val="FF0000"/>
                </a:solidFill>
              </a:rPr>
              <a:t>SEC</a:t>
            </a:r>
            <a:endParaRPr baseline="-25000">
              <a:solidFill>
                <a:srgbClr val="FF0000"/>
              </a:solidFill>
            </a:endParaRPr>
          </a:p>
        </p:txBody>
      </p:sp>
      <p:sp>
        <p:nvSpPr>
          <p:cNvPr id="228" name="Google Shape;228;p21"/>
          <p:cNvSpPr txBox="1"/>
          <p:nvPr/>
        </p:nvSpPr>
        <p:spPr>
          <a:xfrm>
            <a:off x="6129275" y="6320775"/>
            <a:ext cx="37920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800">
                <a:solidFill>
                  <a:srgbClr val="0000FF"/>
                </a:solidFill>
              </a:rPr>
              <a:t>Y-Z</a:t>
            </a:r>
            <a:r>
              <a:rPr lang="en-US" sz="1800">
                <a:solidFill>
                  <a:srgbClr val="0000FF"/>
                </a:solidFill>
              </a:rPr>
              <a:t>: </a:t>
            </a:r>
            <a:r>
              <a:rPr b="1" lang="en-US" sz="1800">
                <a:solidFill>
                  <a:srgbClr val="0000FF"/>
                </a:solidFill>
              </a:rPr>
              <a:t>wind stress</a:t>
            </a:r>
            <a:r>
              <a:rPr lang="en-US" sz="1800">
                <a:solidFill>
                  <a:srgbClr val="0000FF"/>
                </a:solidFill>
              </a:rPr>
              <a:t>, upwelling, SEC/</a:t>
            </a:r>
            <a:r>
              <a:rPr b="1" lang="en-US" sz="1800">
                <a:solidFill>
                  <a:srgbClr val="0000FF"/>
                </a:solidFill>
              </a:rPr>
              <a:t>EUC</a:t>
            </a:r>
            <a:r>
              <a:rPr lang="en-US" sz="1800">
                <a:solidFill>
                  <a:srgbClr val="0000FF"/>
                </a:solidFill>
              </a:rPr>
              <a:t> shear, </a:t>
            </a:r>
            <a:r>
              <a:rPr b="1" lang="en-US" sz="1800">
                <a:solidFill>
                  <a:srgbClr val="0000FF"/>
                </a:solidFill>
              </a:rPr>
              <a:t>𝜕T/𝜕z</a:t>
            </a:r>
            <a:r>
              <a:rPr lang="en-US" sz="1800">
                <a:solidFill>
                  <a:srgbClr val="0000FF"/>
                </a:solidFill>
              </a:rPr>
              <a:t>, 𝜕T/𝜕y,</a:t>
            </a:r>
            <a:r>
              <a:rPr lang="en-US" sz="1800">
                <a:solidFill>
                  <a:srgbClr val="0000FF"/>
                </a:solidFill>
              </a:rPr>
              <a:t> TIWs, diurnal cycle, mixing, MABL</a:t>
            </a:r>
            <a:endParaRPr>
              <a:solidFill>
                <a:srgbClr val="0000FF"/>
              </a:solidFill>
            </a:endParaRPr>
          </a:p>
        </p:txBody>
      </p:sp>
      <p:sp>
        <p:nvSpPr>
          <p:cNvPr id="229" name="Google Shape;229;p21"/>
          <p:cNvSpPr txBox="1"/>
          <p:nvPr/>
        </p:nvSpPr>
        <p:spPr>
          <a:xfrm>
            <a:off x="525100" y="6185400"/>
            <a:ext cx="4478700" cy="1015800"/>
          </a:xfrm>
          <a:prstGeom prst="rect">
            <a:avLst/>
          </a:prstGeom>
          <a:solidFill>
            <a:srgbClr val="FFF2CC"/>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rPr>
              <a:t>These </a:t>
            </a:r>
            <a:r>
              <a:rPr lang="en-US" sz="1800">
                <a:solidFill>
                  <a:schemeClr val="dk1"/>
                </a:solidFill>
              </a:rPr>
              <a:t>regions strongly </a:t>
            </a:r>
            <a:r>
              <a:rPr b="1" lang="en-US" sz="1800">
                <a:solidFill>
                  <a:schemeClr val="dk1"/>
                </a:solidFill>
              </a:rPr>
              <a:t>interact</a:t>
            </a:r>
            <a:r>
              <a:rPr lang="en-US" sz="1800">
                <a:solidFill>
                  <a:schemeClr val="dk1"/>
                </a:solidFill>
              </a:rPr>
              <a:t> through</a:t>
            </a:r>
            <a:br>
              <a:rPr lang="en-US" sz="1800">
                <a:solidFill>
                  <a:schemeClr val="dk1"/>
                </a:solidFill>
              </a:rPr>
            </a:br>
            <a:r>
              <a:rPr lang="en-US" sz="1800">
                <a:solidFill>
                  <a:schemeClr val="dk1"/>
                </a:solidFill>
              </a:rPr>
              <a:t>winds, currents, SST, thermocline</a:t>
            </a:r>
            <a:br>
              <a:rPr lang="en-US" sz="1800">
                <a:solidFill>
                  <a:schemeClr val="dk1"/>
                </a:solidFill>
              </a:rPr>
            </a:br>
            <a:r>
              <a:rPr lang="en-US" sz="1800">
                <a:solidFill>
                  <a:schemeClr val="dk1"/>
                </a:solidFill>
              </a:rPr>
              <a:t>→ process studies are </a:t>
            </a:r>
            <a:r>
              <a:rPr i="1" lang="en-US" sz="1800">
                <a:solidFill>
                  <a:schemeClr val="dk1"/>
                </a:solidFill>
              </a:rPr>
              <a:t>complementary</a:t>
            </a:r>
            <a:r>
              <a:rPr lang="en-US" sz="1800">
                <a:solidFill>
                  <a:schemeClr val="dk1"/>
                </a:solidFill>
              </a:rPr>
              <a:t>.</a:t>
            </a:r>
            <a:endParaRPr baseline="-25000">
              <a:solidFill>
                <a:schemeClr val="dk1"/>
              </a:solidFill>
            </a:endParaRPr>
          </a:p>
        </p:txBody>
      </p:sp>
      <p:sp>
        <p:nvSpPr>
          <p:cNvPr id="230" name="Google Shape;230;p21"/>
          <p:cNvSpPr txBox="1"/>
          <p:nvPr/>
        </p:nvSpPr>
        <p:spPr>
          <a:xfrm>
            <a:off x="9391825" y="2254575"/>
            <a:ext cx="6888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700">
                <a:solidFill>
                  <a:srgbClr val="808080"/>
                </a:solidFill>
              </a:rPr>
              <a:t>(expanded</a:t>
            </a:r>
            <a:br>
              <a:rPr lang="en-US" sz="700">
                <a:solidFill>
                  <a:srgbClr val="808080"/>
                </a:solidFill>
              </a:rPr>
            </a:br>
            <a:r>
              <a:rPr lang="en-US" sz="700">
                <a:solidFill>
                  <a:srgbClr val="808080"/>
                </a:solidFill>
              </a:rPr>
              <a:t>from </a:t>
            </a:r>
            <a:r>
              <a:rPr i="1" lang="en-US" sz="700">
                <a:solidFill>
                  <a:srgbClr val="808080"/>
                </a:solidFill>
              </a:rPr>
              <a:t>PUMP</a:t>
            </a:r>
            <a:r>
              <a:rPr lang="en-US" sz="700">
                <a:solidFill>
                  <a:srgbClr val="808080"/>
                </a:solidFill>
              </a:rPr>
              <a:t>)</a:t>
            </a:r>
            <a:endParaRPr baseline="-25000" sz="300">
              <a:solidFill>
                <a:srgbClr val="80808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2"/>
          <p:cNvSpPr txBox="1"/>
          <p:nvPr/>
        </p:nvSpPr>
        <p:spPr>
          <a:xfrm>
            <a:off x="427633" y="258059"/>
            <a:ext cx="9225300" cy="6921900"/>
          </a:xfrm>
          <a:prstGeom prst="rect">
            <a:avLst/>
          </a:prstGeom>
          <a:noFill/>
          <a:ln>
            <a:noFill/>
          </a:ln>
        </p:spPr>
        <p:txBody>
          <a:bodyPr anchorCtr="0" anchor="b" bIns="111975" lIns="111975" spcFirstLastPara="1" rIns="111975" wrap="square" tIns="111975">
            <a:spAutoFit/>
          </a:bodyPr>
          <a:lstStyle/>
          <a:p>
            <a:pPr indent="0" lvl="0" marL="0" rtl="0" algn="ctr">
              <a:spcBef>
                <a:spcPts val="0"/>
              </a:spcBef>
              <a:spcAft>
                <a:spcPts val="0"/>
              </a:spcAft>
              <a:buNone/>
            </a:pPr>
            <a:r>
              <a:rPr i="1" lang="en-US" sz="1700">
                <a:solidFill>
                  <a:srgbClr val="666666"/>
                </a:solidFill>
              </a:rPr>
              <a:t>NOAA Climate Program Office (CPO)</a:t>
            </a:r>
            <a:endParaRPr i="1" sz="1700">
              <a:solidFill>
                <a:srgbClr val="666666"/>
              </a:solidFill>
            </a:endParaRPr>
          </a:p>
          <a:p>
            <a:pPr indent="0" lvl="0" marL="0" rtl="0" algn="ctr">
              <a:spcBef>
                <a:spcPts val="0"/>
              </a:spcBef>
              <a:spcAft>
                <a:spcPts val="0"/>
              </a:spcAft>
              <a:buNone/>
            </a:pPr>
            <a:r>
              <a:rPr i="1" lang="en-US" sz="1700">
                <a:solidFill>
                  <a:srgbClr val="666666"/>
                </a:solidFill>
              </a:rPr>
              <a:t>Climate Variability &amp; Predictability (CVP) Program</a:t>
            </a:r>
            <a:endParaRPr i="1" sz="1700">
              <a:solidFill>
                <a:srgbClr val="666666"/>
              </a:solidFill>
            </a:endParaRPr>
          </a:p>
          <a:p>
            <a:pPr indent="0" lvl="0" marL="0" rtl="0" algn="ctr">
              <a:spcBef>
                <a:spcPts val="0"/>
              </a:spcBef>
              <a:spcAft>
                <a:spcPts val="0"/>
              </a:spcAft>
              <a:buNone/>
            </a:pPr>
            <a:r>
              <a:t/>
            </a:r>
            <a:endParaRPr sz="1700">
              <a:solidFill>
                <a:srgbClr val="25282A"/>
              </a:solidFill>
            </a:endParaRPr>
          </a:p>
          <a:p>
            <a:pPr indent="0" lvl="0" marL="0" rtl="0" algn="ctr">
              <a:spcBef>
                <a:spcPts val="0"/>
              </a:spcBef>
              <a:spcAft>
                <a:spcPts val="0"/>
              </a:spcAft>
              <a:buNone/>
            </a:pPr>
            <a:r>
              <a:rPr b="1" lang="en-US" sz="2100" u="sng">
                <a:solidFill>
                  <a:schemeClr val="hlink"/>
                </a:solidFill>
                <a:hlinkClick r:id="rId3"/>
              </a:rPr>
              <a:t>Observation &amp; Modeling in support of</a:t>
            </a:r>
            <a:endParaRPr b="1" sz="2100">
              <a:solidFill>
                <a:srgbClr val="25282A"/>
              </a:solidFill>
            </a:endParaRPr>
          </a:p>
          <a:p>
            <a:pPr indent="0" lvl="0" marL="0" rtl="0" algn="ctr">
              <a:spcBef>
                <a:spcPts val="0"/>
              </a:spcBef>
              <a:spcAft>
                <a:spcPts val="0"/>
              </a:spcAft>
              <a:buNone/>
            </a:pPr>
            <a:r>
              <a:rPr b="1" lang="en-US" sz="2100" u="sng">
                <a:solidFill>
                  <a:schemeClr val="hlink"/>
                </a:solidFill>
                <a:hlinkClick r:id="rId4"/>
              </a:rPr>
              <a:t>Tropical Pacific Process Studies, Pre-Field-II</a:t>
            </a:r>
            <a:endParaRPr b="1" sz="2100">
              <a:solidFill>
                <a:srgbClr val="25282A"/>
              </a:solidFill>
            </a:endParaRPr>
          </a:p>
          <a:p>
            <a:pPr indent="0" lvl="0" marL="0" rtl="0" algn="ctr">
              <a:spcBef>
                <a:spcPts val="0"/>
              </a:spcBef>
              <a:spcAft>
                <a:spcPts val="0"/>
              </a:spcAft>
              <a:buNone/>
            </a:pPr>
            <a:r>
              <a:t/>
            </a:r>
            <a:endParaRPr sz="1700"/>
          </a:p>
          <a:p>
            <a:pPr indent="0" lvl="0" marL="0" rtl="0" algn="ctr">
              <a:spcBef>
                <a:spcPts val="0"/>
              </a:spcBef>
              <a:spcAft>
                <a:spcPts val="0"/>
              </a:spcAft>
              <a:buNone/>
            </a:pPr>
            <a:r>
              <a:t/>
            </a:r>
            <a:endParaRPr sz="1700"/>
          </a:p>
          <a:p>
            <a:pPr indent="0" lvl="0" marL="0" rtl="0" algn="ctr">
              <a:spcBef>
                <a:spcPts val="0"/>
              </a:spcBef>
              <a:spcAft>
                <a:spcPts val="0"/>
              </a:spcAft>
              <a:buNone/>
            </a:pPr>
            <a:r>
              <a:rPr i="1" lang="en-US" sz="1900">
                <a:solidFill>
                  <a:srgbClr val="FF0000"/>
                </a:solidFill>
              </a:rPr>
              <a:t>Air-sea Interaction at the Eastern Edge of the Warm Pool (</a:t>
            </a:r>
            <a:r>
              <a:rPr b="1" i="1" lang="en-US" sz="1900">
                <a:solidFill>
                  <a:srgbClr val="FF0000"/>
                </a:solidFill>
              </a:rPr>
              <a:t>EEWP</a:t>
            </a:r>
            <a:r>
              <a:rPr i="1" lang="en-US" sz="1900">
                <a:solidFill>
                  <a:srgbClr val="FF0000"/>
                </a:solidFill>
              </a:rPr>
              <a:t>)</a:t>
            </a:r>
            <a:br>
              <a:rPr i="1" lang="en-US" sz="1900">
                <a:solidFill>
                  <a:schemeClr val="dk1"/>
                </a:solidFill>
              </a:rPr>
            </a:br>
            <a:r>
              <a:rPr i="1" lang="en-US" sz="1900">
                <a:solidFill>
                  <a:srgbClr val="0000FF"/>
                </a:solidFill>
              </a:rPr>
              <a:t>Pacific Upwelling &amp; Mixing Act to Couple Atmosphere &amp; Thermocline (</a:t>
            </a:r>
            <a:r>
              <a:rPr b="1" i="1" lang="en-US" sz="1900">
                <a:solidFill>
                  <a:srgbClr val="0000FF"/>
                </a:solidFill>
              </a:rPr>
              <a:t>PUMACAT</a:t>
            </a:r>
            <a:r>
              <a:rPr i="1" lang="en-US" sz="1900">
                <a:solidFill>
                  <a:srgbClr val="0000FF"/>
                </a:solidFill>
              </a:rPr>
              <a:t>)</a:t>
            </a:r>
            <a:endParaRPr i="1" sz="1900">
              <a:solidFill>
                <a:srgbClr val="0000FF"/>
              </a:solidFill>
            </a:endParaRPr>
          </a:p>
          <a:p>
            <a:pPr indent="0" lvl="0" marL="0" rtl="0" algn="ctr">
              <a:spcBef>
                <a:spcPts val="0"/>
              </a:spcBef>
              <a:spcAft>
                <a:spcPts val="0"/>
              </a:spcAft>
              <a:buNone/>
            </a:pPr>
            <a:r>
              <a:t/>
            </a:r>
            <a:endParaRPr sz="1700"/>
          </a:p>
          <a:p>
            <a:pPr indent="0" lvl="0" marL="0" rtl="0" algn="l">
              <a:spcBef>
                <a:spcPts val="0"/>
              </a:spcBef>
              <a:spcAft>
                <a:spcPts val="0"/>
              </a:spcAft>
              <a:buClr>
                <a:schemeClr val="dk1"/>
              </a:buClr>
              <a:buSzPts val="1300"/>
              <a:buFont typeface="Arial"/>
              <a:buNone/>
            </a:pPr>
            <a:r>
              <a:t/>
            </a:r>
            <a:endParaRPr sz="1700"/>
          </a:p>
          <a:p>
            <a:pPr indent="0" lvl="0" marL="0" rtl="0" algn="ctr">
              <a:spcBef>
                <a:spcPts val="0"/>
              </a:spcBef>
              <a:spcAft>
                <a:spcPts val="0"/>
              </a:spcAft>
              <a:buNone/>
            </a:pPr>
            <a:r>
              <a:rPr b="1" i="1" lang="en-US" sz="2400">
                <a:solidFill>
                  <a:srgbClr val="006000"/>
                </a:solidFill>
              </a:rPr>
              <a:t>Key focus: What should TPOS measure to improve</a:t>
            </a:r>
            <a:endParaRPr b="1" i="1" sz="2400">
              <a:solidFill>
                <a:srgbClr val="006000"/>
              </a:solidFill>
            </a:endParaRPr>
          </a:p>
          <a:p>
            <a:pPr indent="0" lvl="0" marL="0" rtl="0" algn="ctr">
              <a:spcBef>
                <a:spcPts val="0"/>
              </a:spcBef>
              <a:spcAft>
                <a:spcPts val="0"/>
              </a:spcAft>
              <a:buClr>
                <a:schemeClr val="dk1"/>
              </a:buClr>
              <a:buSzPts val="1300"/>
              <a:buFont typeface="Arial"/>
              <a:buNone/>
            </a:pPr>
            <a:r>
              <a:rPr b="1" i="1" lang="en-US" sz="2400">
                <a:solidFill>
                  <a:srgbClr val="006000"/>
                </a:solidFill>
              </a:rPr>
              <a:t>understanding, </a:t>
            </a:r>
            <a:r>
              <a:rPr b="1" i="1" lang="en-US" sz="2400">
                <a:solidFill>
                  <a:srgbClr val="006000"/>
                </a:solidFill>
              </a:rPr>
              <a:t>models</a:t>
            </a:r>
            <a:r>
              <a:rPr b="1" i="1" lang="en-US" sz="2400">
                <a:solidFill>
                  <a:srgbClr val="006000"/>
                </a:solidFill>
              </a:rPr>
              <a:t>, and predictions?</a:t>
            </a:r>
            <a:endParaRPr b="1" i="1" sz="2400">
              <a:solidFill>
                <a:srgbClr val="006000"/>
              </a:solidFill>
            </a:endParaRPr>
          </a:p>
          <a:p>
            <a:pPr indent="0" lvl="0" marL="0" rtl="0" algn="ctr">
              <a:spcBef>
                <a:spcPts val="0"/>
              </a:spcBef>
              <a:spcAft>
                <a:spcPts val="0"/>
              </a:spcAft>
              <a:buNone/>
            </a:pPr>
            <a:r>
              <a:t/>
            </a:r>
            <a:endParaRPr sz="1700"/>
          </a:p>
          <a:p>
            <a:pPr indent="0" lvl="0" marL="0" rtl="0" algn="ctr">
              <a:spcBef>
                <a:spcPts val="0"/>
              </a:spcBef>
              <a:spcAft>
                <a:spcPts val="0"/>
              </a:spcAft>
              <a:buNone/>
            </a:pPr>
            <a:r>
              <a:t/>
            </a:r>
            <a:endParaRPr sz="1700"/>
          </a:p>
          <a:p>
            <a:pPr indent="0" lvl="0" marL="0" rtl="0" algn="ctr">
              <a:spcBef>
                <a:spcPts val="0"/>
              </a:spcBef>
              <a:spcAft>
                <a:spcPts val="0"/>
              </a:spcAft>
              <a:buNone/>
            </a:pPr>
            <a:r>
              <a:t/>
            </a:r>
            <a:endParaRPr sz="1700"/>
          </a:p>
          <a:p>
            <a:pPr indent="0" lvl="0" marL="0" rtl="0" algn="ctr">
              <a:spcBef>
                <a:spcPts val="0"/>
              </a:spcBef>
              <a:spcAft>
                <a:spcPts val="0"/>
              </a:spcAft>
              <a:buNone/>
            </a:pPr>
            <a:r>
              <a:rPr b="1" lang="en-US" sz="2200"/>
              <a:t>8 new projects</a:t>
            </a:r>
            <a:r>
              <a:rPr lang="en-US" sz="2200"/>
              <a:t> funded for 2023-2025</a:t>
            </a:r>
            <a:endParaRPr sz="2200"/>
          </a:p>
          <a:p>
            <a:pPr indent="0" lvl="0" marL="0" rtl="0" algn="ctr">
              <a:spcBef>
                <a:spcPts val="0"/>
              </a:spcBef>
              <a:spcAft>
                <a:spcPts val="0"/>
              </a:spcAft>
              <a:buClr>
                <a:schemeClr val="dk1"/>
              </a:buClr>
              <a:buSzPts val="1300"/>
              <a:buFont typeface="Arial"/>
              <a:buNone/>
            </a:pPr>
            <a:r>
              <a:rPr i="1" lang="en-US" sz="1300">
                <a:solidFill>
                  <a:srgbClr val="666666"/>
                </a:solidFill>
              </a:rPr>
              <a:t>(building on 8 prior projects funded by Pre-Field-I, 2019-2021)</a:t>
            </a:r>
            <a:endParaRPr sz="1300"/>
          </a:p>
          <a:p>
            <a:pPr indent="0" lvl="0" marL="0" rtl="0" algn="ctr">
              <a:spcBef>
                <a:spcPts val="0"/>
              </a:spcBef>
              <a:spcAft>
                <a:spcPts val="0"/>
              </a:spcAft>
              <a:buNone/>
            </a:pPr>
            <a:r>
              <a:t/>
            </a:r>
            <a:endParaRPr sz="1700"/>
          </a:p>
          <a:p>
            <a:pPr indent="0" lvl="0" marL="0" rtl="0" algn="ctr">
              <a:spcBef>
                <a:spcPts val="0"/>
              </a:spcBef>
              <a:spcAft>
                <a:spcPts val="0"/>
              </a:spcAft>
              <a:buNone/>
            </a:pPr>
            <a:r>
              <a:t/>
            </a:r>
            <a:endParaRPr sz="1700"/>
          </a:p>
          <a:p>
            <a:pPr indent="0" lvl="0" marL="0" rtl="0" algn="ctr">
              <a:spcBef>
                <a:spcPts val="0"/>
              </a:spcBef>
              <a:spcAft>
                <a:spcPts val="0"/>
              </a:spcAft>
              <a:buNone/>
            </a:pPr>
            <a:r>
              <a:rPr lang="en-US" sz="1700"/>
              <a:t>Ocean data assimilation &amp; USV/UAV OSSEs (Mazloff et al.; Serra et al.; Zhang et al.)</a:t>
            </a:r>
            <a:endParaRPr sz="1700"/>
          </a:p>
          <a:p>
            <a:pPr indent="0" lvl="0" marL="0" rtl="0" algn="ctr">
              <a:spcBef>
                <a:spcPts val="0"/>
              </a:spcBef>
              <a:spcAft>
                <a:spcPts val="0"/>
              </a:spcAft>
              <a:buNone/>
            </a:pPr>
            <a:r>
              <a:rPr lang="en-US" sz="1700"/>
              <a:t>Coupled boundary layers, fluxes, waves (Seo et al.; Subramanian et al.; Clayson et al.)</a:t>
            </a:r>
            <a:endParaRPr sz="1700"/>
          </a:p>
          <a:p>
            <a:pPr indent="0" lvl="0" marL="0" rtl="0" algn="ctr">
              <a:spcBef>
                <a:spcPts val="0"/>
              </a:spcBef>
              <a:spcAft>
                <a:spcPts val="0"/>
              </a:spcAft>
              <a:buClr>
                <a:schemeClr val="dk1"/>
              </a:buClr>
              <a:buSzPts val="1300"/>
              <a:buFont typeface="Arial"/>
              <a:buNone/>
            </a:pPr>
            <a:r>
              <a:rPr lang="en-US" sz="1700"/>
              <a:t>Improving mixing in OGCMs (Deppenmeier et al.)</a:t>
            </a:r>
            <a:endParaRPr sz="1700"/>
          </a:p>
          <a:p>
            <a:pPr indent="0" lvl="0" marL="0" rtl="0" algn="ctr">
              <a:spcBef>
                <a:spcPts val="0"/>
              </a:spcBef>
              <a:spcAft>
                <a:spcPts val="0"/>
              </a:spcAft>
              <a:buNone/>
            </a:pPr>
            <a:r>
              <a:rPr b="1" lang="en-US" sz="1700">
                <a:solidFill>
                  <a:srgbClr val="006000"/>
                </a:solidFill>
              </a:rPr>
              <a:t>Improving CGCMs for forecasts &amp; projections (Wittenberg et al., GFDL/Princeton)</a:t>
            </a:r>
            <a:endParaRPr b="1" sz="1700">
              <a:solidFill>
                <a:srgbClr val="006000"/>
              </a:solidFill>
              <a:latin typeface="Roboto Slab"/>
              <a:ea typeface="Roboto Slab"/>
              <a:cs typeface="Roboto Slab"/>
              <a:sym typeface="Roboto Slab"/>
            </a:endParaRPr>
          </a:p>
        </p:txBody>
      </p:sp>
      <p:pic>
        <p:nvPicPr>
          <p:cNvPr id="236" name="Google Shape;236;p22"/>
          <p:cNvPicPr preferRelativeResize="0"/>
          <p:nvPr/>
        </p:nvPicPr>
        <p:blipFill>
          <a:blip r:embed="rId5">
            <a:alphaModFix/>
          </a:blip>
          <a:stretch>
            <a:fillRect/>
          </a:stretch>
        </p:blipFill>
        <p:spPr>
          <a:xfrm>
            <a:off x="251817" y="258059"/>
            <a:ext cx="839363" cy="83936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23"/>
          <p:cNvSpPr/>
          <p:nvPr/>
        </p:nvSpPr>
        <p:spPr>
          <a:xfrm>
            <a:off x="427400" y="1745662"/>
            <a:ext cx="684900" cy="200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111975" lIns="111975" spcFirstLastPara="1" rIns="111975" wrap="square" tIns="111975">
            <a:noAutofit/>
          </a:bodyPr>
          <a:lstStyle/>
          <a:p>
            <a:pPr indent="0" lvl="0" marL="0" rtl="0" algn="l">
              <a:spcBef>
                <a:spcPts val="0"/>
              </a:spcBef>
              <a:spcAft>
                <a:spcPts val="0"/>
              </a:spcAft>
              <a:buNone/>
            </a:pPr>
            <a:r>
              <a:t/>
            </a:r>
            <a:endParaRPr/>
          </a:p>
        </p:txBody>
      </p:sp>
      <p:sp>
        <p:nvSpPr>
          <p:cNvPr id="242" name="Google Shape;242;p23"/>
          <p:cNvSpPr txBox="1"/>
          <p:nvPr/>
        </p:nvSpPr>
        <p:spPr>
          <a:xfrm>
            <a:off x="427633" y="755663"/>
            <a:ext cx="9225300" cy="487800"/>
          </a:xfrm>
          <a:prstGeom prst="rect">
            <a:avLst/>
          </a:prstGeom>
          <a:noFill/>
          <a:ln>
            <a:noFill/>
          </a:ln>
        </p:spPr>
        <p:txBody>
          <a:bodyPr anchorCtr="0" anchor="b" bIns="111975" lIns="111975" spcFirstLastPara="1" rIns="111975" wrap="square" tIns="111975">
            <a:spAutoFit/>
          </a:bodyPr>
          <a:lstStyle/>
          <a:p>
            <a:pPr indent="0" lvl="0" marL="0" rtl="0" algn="ctr">
              <a:spcBef>
                <a:spcPts val="0"/>
              </a:spcBef>
              <a:spcAft>
                <a:spcPts val="0"/>
              </a:spcAft>
              <a:buNone/>
            </a:pPr>
            <a:r>
              <a:rPr i="1" lang="en-US" sz="1700">
                <a:solidFill>
                  <a:srgbClr val="595959"/>
                </a:solidFill>
              </a:rPr>
              <a:t>Project funded by:</a:t>
            </a:r>
            <a:r>
              <a:rPr i="1" lang="en-US" sz="1700">
                <a:solidFill>
                  <a:srgbClr val="595959"/>
                </a:solidFill>
              </a:rPr>
              <a:t> NOAA/CPO CVP</a:t>
            </a:r>
            <a:endParaRPr i="1" sz="1700">
              <a:solidFill>
                <a:srgbClr val="595959"/>
              </a:solidFill>
            </a:endParaRPr>
          </a:p>
        </p:txBody>
      </p:sp>
      <p:grpSp>
        <p:nvGrpSpPr>
          <p:cNvPr id="243" name="Google Shape;243;p23"/>
          <p:cNvGrpSpPr/>
          <p:nvPr/>
        </p:nvGrpSpPr>
        <p:grpSpPr>
          <a:xfrm>
            <a:off x="281375" y="5402149"/>
            <a:ext cx="1546116" cy="2009807"/>
            <a:chOff x="245594" y="3446980"/>
            <a:chExt cx="1402500" cy="1809170"/>
          </a:xfrm>
        </p:grpSpPr>
        <p:pic>
          <p:nvPicPr>
            <p:cNvPr id="244" name="Google Shape;244;p23"/>
            <p:cNvPicPr preferRelativeResize="0"/>
            <p:nvPr/>
          </p:nvPicPr>
          <p:blipFill>
            <a:blip r:embed="rId3">
              <a:alphaModFix/>
            </a:blip>
            <a:stretch>
              <a:fillRect/>
            </a:stretch>
          </p:blipFill>
          <p:spPr>
            <a:xfrm>
              <a:off x="245616" y="3446980"/>
              <a:ext cx="1402455" cy="1402470"/>
            </a:xfrm>
            <a:prstGeom prst="rect">
              <a:avLst/>
            </a:prstGeom>
            <a:noFill/>
            <a:ln>
              <a:noFill/>
            </a:ln>
          </p:spPr>
        </p:pic>
        <p:sp>
          <p:nvSpPr>
            <p:cNvPr id="245" name="Google Shape;245;p23"/>
            <p:cNvSpPr txBox="1"/>
            <p:nvPr/>
          </p:nvSpPr>
          <p:spPr>
            <a:xfrm>
              <a:off x="245594" y="4895850"/>
              <a:ext cx="1402500" cy="360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1300"/>
                <a:t>Andrew Wittenberg</a:t>
              </a:r>
              <a:endParaRPr b="1" sz="1300"/>
            </a:p>
            <a:p>
              <a:pPr indent="0" lvl="0" marL="0" rtl="0" algn="ctr">
                <a:spcBef>
                  <a:spcPts val="0"/>
                </a:spcBef>
                <a:spcAft>
                  <a:spcPts val="0"/>
                </a:spcAft>
                <a:buNone/>
              </a:pPr>
              <a:r>
                <a:rPr lang="en-US" sz="1300"/>
                <a:t>NOAA GFDL</a:t>
              </a:r>
              <a:endParaRPr sz="1300"/>
            </a:p>
          </p:txBody>
        </p:sp>
      </p:grpSp>
      <p:grpSp>
        <p:nvGrpSpPr>
          <p:cNvPr id="246" name="Google Shape;246;p23"/>
          <p:cNvGrpSpPr/>
          <p:nvPr/>
        </p:nvGrpSpPr>
        <p:grpSpPr>
          <a:xfrm>
            <a:off x="2244890" y="5402137"/>
            <a:ext cx="1208864" cy="2009813"/>
            <a:chOff x="1971500" y="3218375"/>
            <a:chExt cx="1096575" cy="1809175"/>
          </a:xfrm>
        </p:grpSpPr>
        <p:pic>
          <p:nvPicPr>
            <p:cNvPr id="247" name="Google Shape;247;p23"/>
            <p:cNvPicPr preferRelativeResize="0"/>
            <p:nvPr/>
          </p:nvPicPr>
          <p:blipFill rotWithShape="1">
            <a:blip r:embed="rId4">
              <a:alphaModFix/>
            </a:blip>
            <a:srcRect b="30249" l="22459" r="22193" t="9480"/>
            <a:stretch/>
          </p:blipFill>
          <p:spPr>
            <a:xfrm>
              <a:off x="1971603" y="3218375"/>
              <a:ext cx="1096472" cy="1402475"/>
            </a:xfrm>
            <a:prstGeom prst="rect">
              <a:avLst/>
            </a:prstGeom>
            <a:noFill/>
            <a:ln>
              <a:noFill/>
            </a:ln>
          </p:spPr>
        </p:pic>
        <p:sp>
          <p:nvSpPr>
            <p:cNvPr id="248" name="Google Shape;248;p23"/>
            <p:cNvSpPr txBox="1"/>
            <p:nvPr/>
          </p:nvSpPr>
          <p:spPr>
            <a:xfrm>
              <a:off x="1971500" y="4667250"/>
              <a:ext cx="1096500" cy="360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1300"/>
                <a:t>Xian Wu</a:t>
              </a:r>
              <a:endParaRPr b="1" sz="1300"/>
            </a:p>
            <a:p>
              <a:pPr indent="0" lvl="0" marL="0" rtl="0" algn="ctr">
                <a:spcBef>
                  <a:spcPts val="0"/>
                </a:spcBef>
                <a:spcAft>
                  <a:spcPts val="0"/>
                </a:spcAft>
                <a:buNone/>
              </a:pPr>
              <a:r>
                <a:rPr lang="en-US" sz="1300"/>
                <a:t>Princeton Univ.</a:t>
              </a:r>
              <a:endParaRPr sz="1300"/>
            </a:p>
          </p:txBody>
        </p:sp>
      </p:grpSp>
      <p:grpSp>
        <p:nvGrpSpPr>
          <p:cNvPr id="249" name="Google Shape;249;p23"/>
          <p:cNvGrpSpPr/>
          <p:nvPr/>
        </p:nvGrpSpPr>
        <p:grpSpPr>
          <a:xfrm>
            <a:off x="3726813" y="5400301"/>
            <a:ext cx="1453184" cy="2011645"/>
            <a:chOff x="3249592" y="3216722"/>
            <a:chExt cx="1318200" cy="1810825"/>
          </a:xfrm>
        </p:grpSpPr>
        <p:pic>
          <p:nvPicPr>
            <p:cNvPr id="250" name="Google Shape;250;p23"/>
            <p:cNvPicPr preferRelativeResize="0"/>
            <p:nvPr/>
          </p:nvPicPr>
          <p:blipFill rotWithShape="1">
            <a:blip r:embed="rId5">
              <a:alphaModFix/>
            </a:blip>
            <a:srcRect b="17879" l="18602" r="25584" t="19207"/>
            <a:stretch/>
          </p:blipFill>
          <p:spPr>
            <a:xfrm>
              <a:off x="3380900" y="3216722"/>
              <a:ext cx="1056275" cy="1404128"/>
            </a:xfrm>
            <a:prstGeom prst="rect">
              <a:avLst/>
            </a:prstGeom>
            <a:noFill/>
            <a:ln>
              <a:noFill/>
            </a:ln>
          </p:spPr>
        </p:pic>
        <p:sp>
          <p:nvSpPr>
            <p:cNvPr id="251" name="Google Shape;251;p23"/>
            <p:cNvSpPr txBox="1"/>
            <p:nvPr/>
          </p:nvSpPr>
          <p:spPr>
            <a:xfrm>
              <a:off x="3249592" y="4667247"/>
              <a:ext cx="1318200" cy="360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1300"/>
                <a:t>Brandon Reichl</a:t>
              </a:r>
              <a:endParaRPr b="1" sz="1300"/>
            </a:p>
            <a:p>
              <a:pPr indent="0" lvl="0" marL="0" rtl="0" algn="ctr">
                <a:spcBef>
                  <a:spcPts val="0"/>
                </a:spcBef>
                <a:spcAft>
                  <a:spcPts val="0"/>
                </a:spcAft>
                <a:buNone/>
              </a:pPr>
              <a:r>
                <a:rPr lang="en-US" sz="1300"/>
                <a:t>NOAA GFDL</a:t>
              </a:r>
              <a:endParaRPr sz="1300"/>
            </a:p>
          </p:txBody>
        </p:sp>
      </p:grpSp>
      <p:grpSp>
        <p:nvGrpSpPr>
          <p:cNvPr id="252" name="Google Shape;252;p23"/>
          <p:cNvGrpSpPr/>
          <p:nvPr/>
        </p:nvGrpSpPr>
        <p:grpSpPr>
          <a:xfrm>
            <a:off x="5453396" y="5400304"/>
            <a:ext cx="1143708" cy="2011645"/>
            <a:chOff x="5026829" y="3216725"/>
            <a:chExt cx="1037471" cy="1810825"/>
          </a:xfrm>
        </p:grpSpPr>
        <p:pic>
          <p:nvPicPr>
            <p:cNvPr id="253" name="Google Shape;253;p23"/>
            <p:cNvPicPr preferRelativeResize="0"/>
            <p:nvPr/>
          </p:nvPicPr>
          <p:blipFill>
            <a:blip r:embed="rId6">
              <a:alphaModFix/>
            </a:blip>
            <a:stretch>
              <a:fillRect/>
            </a:stretch>
          </p:blipFill>
          <p:spPr>
            <a:xfrm>
              <a:off x="5026829" y="3216725"/>
              <a:ext cx="1037271" cy="1404125"/>
            </a:xfrm>
            <a:prstGeom prst="rect">
              <a:avLst/>
            </a:prstGeom>
            <a:noFill/>
            <a:ln>
              <a:noFill/>
            </a:ln>
          </p:spPr>
        </p:pic>
        <p:sp>
          <p:nvSpPr>
            <p:cNvPr id="254" name="Google Shape;254;p23"/>
            <p:cNvSpPr txBox="1"/>
            <p:nvPr/>
          </p:nvSpPr>
          <p:spPr>
            <a:xfrm>
              <a:off x="5026900" y="4667250"/>
              <a:ext cx="1037400" cy="360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1300"/>
                <a:t>Fanrong Zeng</a:t>
              </a:r>
              <a:endParaRPr b="1" sz="1300"/>
            </a:p>
            <a:p>
              <a:pPr indent="0" lvl="0" marL="0" rtl="0" algn="ctr">
                <a:spcBef>
                  <a:spcPts val="0"/>
                </a:spcBef>
                <a:spcAft>
                  <a:spcPts val="0"/>
                </a:spcAft>
                <a:buNone/>
              </a:pPr>
              <a:r>
                <a:rPr lang="en-US" sz="1300"/>
                <a:t>NOAA GFDL</a:t>
              </a:r>
              <a:endParaRPr sz="1300"/>
            </a:p>
          </p:txBody>
        </p:sp>
      </p:grpSp>
      <p:grpSp>
        <p:nvGrpSpPr>
          <p:cNvPr id="255" name="Google Shape;255;p23"/>
          <p:cNvGrpSpPr/>
          <p:nvPr/>
        </p:nvGrpSpPr>
        <p:grpSpPr>
          <a:xfrm>
            <a:off x="7014503" y="5400304"/>
            <a:ext cx="1249798" cy="2011645"/>
            <a:chOff x="6353293" y="3216725"/>
            <a:chExt cx="1133707" cy="1810825"/>
          </a:xfrm>
        </p:grpSpPr>
        <p:pic>
          <p:nvPicPr>
            <p:cNvPr id="256" name="Google Shape;256;p23"/>
            <p:cNvPicPr preferRelativeResize="0"/>
            <p:nvPr/>
          </p:nvPicPr>
          <p:blipFill rotWithShape="1">
            <a:blip r:embed="rId7">
              <a:alphaModFix/>
            </a:blip>
            <a:srcRect b="31992" l="26442" r="28044" t="10805"/>
            <a:stretch/>
          </p:blipFill>
          <p:spPr>
            <a:xfrm>
              <a:off x="6353293" y="3216725"/>
              <a:ext cx="1133582" cy="1404125"/>
            </a:xfrm>
            <a:prstGeom prst="rect">
              <a:avLst/>
            </a:prstGeom>
            <a:noFill/>
            <a:ln>
              <a:noFill/>
            </a:ln>
          </p:spPr>
        </p:pic>
        <p:sp>
          <p:nvSpPr>
            <p:cNvPr id="257" name="Google Shape;257;p23"/>
            <p:cNvSpPr txBox="1"/>
            <p:nvPr/>
          </p:nvSpPr>
          <p:spPr>
            <a:xfrm>
              <a:off x="6353300" y="4667250"/>
              <a:ext cx="1133700" cy="360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1300"/>
                <a:t>Feiyu Lu</a:t>
              </a:r>
              <a:endParaRPr b="1" sz="1300"/>
            </a:p>
            <a:p>
              <a:pPr indent="0" lvl="0" marL="0" rtl="0" algn="ctr">
                <a:spcBef>
                  <a:spcPts val="0"/>
                </a:spcBef>
                <a:spcAft>
                  <a:spcPts val="0"/>
                </a:spcAft>
                <a:buNone/>
              </a:pPr>
              <a:r>
                <a:rPr lang="en-US" sz="1300"/>
                <a:t>Princeton Univ.</a:t>
              </a:r>
              <a:endParaRPr sz="1300"/>
            </a:p>
          </p:txBody>
        </p:sp>
      </p:grpSp>
      <p:grpSp>
        <p:nvGrpSpPr>
          <p:cNvPr id="258" name="Google Shape;258;p23"/>
          <p:cNvGrpSpPr/>
          <p:nvPr/>
        </p:nvGrpSpPr>
        <p:grpSpPr>
          <a:xfrm>
            <a:off x="8500550" y="5384794"/>
            <a:ext cx="1453184" cy="2027152"/>
            <a:chOff x="7701304" y="3202763"/>
            <a:chExt cx="1318200" cy="1824784"/>
          </a:xfrm>
        </p:grpSpPr>
        <p:pic>
          <p:nvPicPr>
            <p:cNvPr id="259" name="Google Shape;259;p23"/>
            <p:cNvPicPr preferRelativeResize="0"/>
            <p:nvPr/>
          </p:nvPicPr>
          <p:blipFill rotWithShape="1">
            <a:blip r:embed="rId8">
              <a:alphaModFix/>
            </a:blip>
            <a:srcRect b="16426" l="13857" r="14856" t="10404"/>
            <a:stretch/>
          </p:blipFill>
          <p:spPr>
            <a:xfrm>
              <a:off x="7841675" y="3202763"/>
              <a:ext cx="1037275" cy="1418086"/>
            </a:xfrm>
            <a:prstGeom prst="rect">
              <a:avLst/>
            </a:prstGeom>
            <a:noFill/>
            <a:ln>
              <a:noFill/>
            </a:ln>
          </p:spPr>
        </p:pic>
        <p:sp>
          <p:nvSpPr>
            <p:cNvPr id="260" name="Google Shape;260;p23"/>
            <p:cNvSpPr txBox="1"/>
            <p:nvPr/>
          </p:nvSpPr>
          <p:spPr>
            <a:xfrm>
              <a:off x="7701304" y="4667247"/>
              <a:ext cx="1318200" cy="360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1300"/>
                <a:t>Alistair Adcroft</a:t>
              </a:r>
              <a:endParaRPr b="1" sz="1300"/>
            </a:p>
            <a:p>
              <a:pPr indent="0" lvl="0" marL="0" rtl="0" algn="ctr">
                <a:spcBef>
                  <a:spcPts val="0"/>
                </a:spcBef>
                <a:spcAft>
                  <a:spcPts val="0"/>
                </a:spcAft>
                <a:buNone/>
              </a:pPr>
              <a:r>
                <a:rPr lang="en-US" sz="1300"/>
                <a:t>Princeton Univ.</a:t>
              </a:r>
              <a:endParaRPr sz="1300"/>
            </a:p>
          </p:txBody>
        </p:sp>
      </p:grpSp>
      <p:sp>
        <p:nvSpPr>
          <p:cNvPr id="261" name="Google Shape;261;p23"/>
          <p:cNvSpPr/>
          <p:nvPr/>
        </p:nvSpPr>
        <p:spPr>
          <a:xfrm flipH="1">
            <a:off x="2169206" y="5323425"/>
            <a:ext cx="1360500" cy="2103300"/>
          </a:xfrm>
          <a:prstGeom prst="rect">
            <a:avLst/>
          </a:prstGeom>
          <a:noFill/>
          <a:ln cap="flat" cmpd="sng" w="28575">
            <a:solidFill>
              <a:srgbClr val="006000"/>
            </a:solidFill>
            <a:prstDash val="solid"/>
            <a:round/>
            <a:headEnd len="sm" w="sm" type="none"/>
            <a:tailEnd len="sm" w="sm" type="none"/>
          </a:ln>
        </p:spPr>
        <p:txBody>
          <a:bodyPr anchorCtr="0" anchor="ctr" bIns="111975" lIns="111975" spcFirstLastPara="1" rIns="111975" wrap="square" tIns="111975">
            <a:noAutofit/>
          </a:bodyPr>
          <a:lstStyle/>
          <a:p>
            <a:pPr indent="0" lvl="0" marL="0" rtl="0" algn="l">
              <a:spcBef>
                <a:spcPts val="0"/>
              </a:spcBef>
              <a:spcAft>
                <a:spcPts val="0"/>
              </a:spcAft>
              <a:buNone/>
            </a:pPr>
            <a:r>
              <a:t/>
            </a:r>
            <a:endParaRPr/>
          </a:p>
        </p:txBody>
      </p:sp>
      <p:sp>
        <p:nvSpPr>
          <p:cNvPr id="262" name="Google Shape;262;p23"/>
          <p:cNvSpPr txBox="1"/>
          <p:nvPr/>
        </p:nvSpPr>
        <p:spPr>
          <a:xfrm>
            <a:off x="427633" y="1463430"/>
            <a:ext cx="9225300" cy="3304800"/>
          </a:xfrm>
          <a:prstGeom prst="rect">
            <a:avLst/>
          </a:prstGeom>
          <a:noFill/>
          <a:ln>
            <a:noFill/>
          </a:ln>
        </p:spPr>
        <p:txBody>
          <a:bodyPr anchorCtr="0" anchor="b" bIns="111975" lIns="111975" spcFirstLastPara="1" rIns="111975" wrap="square" tIns="111975">
            <a:spAutoFit/>
          </a:bodyPr>
          <a:lstStyle/>
          <a:p>
            <a:pPr indent="-279400" lvl="0" marL="279400" rtl="0" algn="l">
              <a:spcBef>
                <a:spcPts val="0"/>
              </a:spcBef>
              <a:spcAft>
                <a:spcPts val="0"/>
              </a:spcAft>
              <a:buClr>
                <a:schemeClr val="dk1"/>
              </a:buClr>
              <a:buSzPts val="1300"/>
              <a:buFont typeface="Arial"/>
              <a:buNone/>
            </a:pPr>
            <a:r>
              <a:rPr i="1" lang="en-US" sz="2000"/>
              <a:t>Objectives:</a:t>
            </a:r>
            <a:endParaRPr i="1" sz="2000"/>
          </a:p>
          <a:p>
            <a:pPr indent="-279400" lvl="0" marL="279400" rtl="0" algn="l">
              <a:spcBef>
                <a:spcPts val="0"/>
              </a:spcBef>
              <a:spcAft>
                <a:spcPts val="0"/>
              </a:spcAft>
              <a:buClr>
                <a:schemeClr val="dk1"/>
              </a:buClr>
              <a:buSzPts val="1300"/>
              <a:buFont typeface="Arial"/>
              <a:buNone/>
            </a:pPr>
            <a:r>
              <a:t/>
            </a:r>
            <a:endParaRPr sz="2000"/>
          </a:p>
          <a:p>
            <a:pPr indent="-279400" lvl="0" marL="279400" rtl="0" algn="l">
              <a:spcBef>
                <a:spcPts val="0"/>
              </a:spcBef>
              <a:spcAft>
                <a:spcPts val="0"/>
              </a:spcAft>
              <a:buClr>
                <a:schemeClr val="dk1"/>
              </a:buClr>
              <a:buSzPts val="1300"/>
              <a:buFont typeface="Arial"/>
              <a:buNone/>
            </a:pPr>
            <a:r>
              <a:rPr lang="en-US" sz="2000"/>
              <a:t>1. </a:t>
            </a:r>
            <a:r>
              <a:rPr b="1" lang="en-US" sz="2000"/>
              <a:t>Improve the diagnostic hierarchy</a:t>
            </a:r>
            <a:r>
              <a:rPr lang="en-US" sz="2000"/>
              <a:t> for eqPac biases in CGCMs</a:t>
            </a:r>
            <a:endParaRPr sz="2000">
              <a:solidFill>
                <a:srgbClr val="FF0000"/>
              </a:solidFill>
            </a:endParaRPr>
          </a:p>
          <a:p>
            <a:pPr indent="-279400" lvl="0" marL="279400" rtl="0" algn="l">
              <a:spcBef>
                <a:spcPts val="0"/>
              </a:spcBef>
              <a:spcAft>
                <a:spcPts val="0"/>
              </a:spcAft>
              <a:buClr>
                <a:schemeClr val="dk1"/>
              </a:buClr>
              <a:buSzPts val="1300"/>
              <a:buFont typeface="Arial"/>
              <a:buNone/>
            </a:pPr>
            <a:r>
              <a:t/>
            </a:r>
            <a:endParaRPr sz="2000"/>
          </a:p>
          <a:p>
            <a:pPr indent="-279400" lvl="0" marL="279400" rtl="0" algn="l">
              <a:spcBef>
                <a:spcPts val="0"/>
              </a:spcBef>
              <a:spcAft>
                <a:spcPts val="0"/>
              </a:spcAft>
              <a:buClr>
                <a:schemeClr val="dk1"/>
              </a:buClr>
              <a:buSzPts val="1300"/>
              <a:buFont typeface="Arial"/>
              <a:buNone/>
            </a:pPr>
            <a:r>
              <a:rPr lang="en-US" sz="2000"/>
              <a:t>2. </a:t>
            </a:r>
            <a:r>
              <a:rPr b="1" lang="en-US" sz="2000"/>
              <a:t>Advance understanding</a:t>
            </a:r>
            <a:r>
              <a:rPr lang="en-US" sz="2000"/>
              <a:t> of eqPac’s role in climate &amp; ENSO, and of coupled nonlocal feedbacks across scales</a:t>
            </a:r>
            <a:endParaRPr sz="2000"/>
          </a:p>
          <a:p>
            <a:pPr indent="-279400" lvl="0" marL="279400" rtl="0" algn="l">
              <a:spcBef>
                <a:spcPts val="0"/>
              </a:spcBef>
              <a:spcAft>
                <a:spcPts val="0"/>
              </a:spcAft>
              <a:buClr>
                <a:schemeClr val="dk1"/>
              </a:buClr>
              <a:buSzPts val="1300"/>
              <a:buFont typeface="Arial"/>
              <a:buNone/>
            </a:pPr>
            <a:r>
              <a:t/>
            </a:r>
            <a:endParaRPr sz="2000"/>
          </a:p>
          <a:p>
            <a:pPr indent="-279400" lvl="0" marL="279400" rtl="0" algn="l">
              <a:spcBef>
                <a:spcPts val="0"/>
              </a:spcBef>
              <a:spcAft>
                <a:spcPts val="0"/>
              </a:spcAft>
              <a:buClr>
                <a:schemeClr val="dk1"/>
              </a:buClr>
              <a:buSzPts val="1300"/>
              <a:buFont typeface="Arial"/>
              <a:buNone/>
            </a:pPr>
            <a:r>
              <a:rPr lang="en-US" sz="2000"/>
              <a:t>3. </a:t>
            </a:r>
            <a:r>
              <a:rPr b="1" lang="en-US" sz="2000"/>
              <a:t>Attribute &amp; reduce biases</a:t>
            </a:r>
            <a:r>
              <a:rPr lang="en-US" sz="2000"/>
              <a:t> in GFDL’s CGCMs &amp; products</a:t>
            </a:r>
            <a:endParaRPr sz="2000"/>
          </a:p>
          <a:p>
            <a:pPr indent="-279400" lvl="0" marL="279400" rtl="0" algn="l">
              <a:spcBef>
                <a:spcPts val="0"/>
              </a:spcBef>
              <a:spcAft>
                <a:spcPts val="0"/>
              </a:spcAft>
              <a:buClr>
                <a:schemeClr val="dk1"/>
              </a:buClr>
              <a:buSzPts val="1300"/>
              <a:buFont typeface="Arial"/>
              <a:buNone/>
            </a:pPr>
            <a:r>
              <a:t/>
            </a:r>
            <a:endParaRPr sz="2000"/>
          </a:p>
          <a:p>
            <a:pPr indent="-279400" lvl="0" marL="279400" rtl="0" algn="l">
              <a:spcBef>
                <a:spcPts val="0"/>
              </a:spcBef>
              <a:spcAft>
                <a:spcPts val="0"/>
              </a:spcAft>
              <a:buNone/>
            </a:pPr>
            <a:r>
              <a:rPr lang="en-US" sz="2000"/>
              <a:t>4. </a:t>
            </a:r>
            <a:r>
              <a:rPr b="1" lang="en-US" sz="2000"/>
              <a:t>Inform the TPOS strategy</a:t>
            </a:r>
            <a:endParaRPr sz="2000"/>
          </a:p>
        </p:txBody>
      </p:sp>
      <p:sp>
        <p:nvSpPr>
          <p:cNvPr id="263" name="Google Shape;263;p23"/>
          <p:cNvSpPr txBox="1"/>
          <p:nvPr/>
        </p:nvSpPr>
        <p:spPr>
          <a:xfrm>
            <a:off x="427633" y="250483"/>
            <a:ext cx="9225300" cy="487800"/>
          </a:xfrm>
          <a:prstGeom prst="rect">
            <a:avLst/>
          </a:prstGeom>
          <a:solidFill>
            <a:srgbClr val="CFE2F3"/>
          </a:solidFill>
          <a:ln>
            <a:noFill/>
          </a:ln>
        </p:spPr>
        <p:txBody>
          <a:bodyPr anchorCtr="0" anchor="b" bIns="111975" lIns="111975" spcFirstLastPara="1" rIns="111975" wrap="square" tIns="111975">
            <a:spAutoFit/>
          </a:bodyPr>
          <a:lstStyle/>
          <a:p>
            <a:pPr indent="0" lvl="0" marL="0" rtl="0" algn="ctr">
              <a:spcBef>
                <a:spcPts val="0"/>
              </a:spcBef>
              <a:spcAft>
                <a:spcPts val="0"/>
              </a:spcAft>
              <a:buNone/>
            </a:pPr>
            <a:r>
              <a:rPr i="1" lang="en-US" sz="1700">
                <a:solidFill>
                  <a:srgbClr val="073763"/>
                </a:solidFill>
              </a:rPr>
              <a:t>GFDL project: Understanding EqPac climate processes via hierarchical coupled modeling</a:t>
            </a:r>
            <a:endParaRPr i="1" sz="1800">
              <a:solidFill>
                <a:srgbClr val="073763"/>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24"/>
          <p:cNvSpPr txBox="1"/>
          <p:nvPr/>
        </p:nvSpPr>
        <p:spPr>
          <a:xfrm>
            <a:off x="797939" y="1602001"/>
            <a:ext cx="8854800" cy="5644200"/>
          </a:xfrm>
          <a:prstGeom prst="rect">
            <a:avLst/>
          </a:prstGeom>
          <a:noFill/>
          <a:ln>
            <a:noFill/>
          </a:ln>
        </p:spPr>
        <p:txBody>
          <a:bodyPr anchorCtr="0" anchor="b" bIns="111975" lIns="111975" spcFirstLastPara="1" rIns="111975" wrap="square" tIns="111975">
            <a:spAutoFit/>
          </a:bodyPr>
          <a:lstStyle/>
          <a:p>
            <a:pPr indent="-279400" lvl="0" marL="279400" rtl="0" algn="l">
              <a:spcBef>
                <a:spcPts val="0"/>
              </a:spcBef>
              <a:spcAft>
                <a:spcPts val="0"/>
              </a:spcAft>
              <a:buNone/>
            </a:pPr>
            <a:r>
              <a:rPr lang="en-US" sz="2000"/>
              <a:t>- </a:t>
            </a:r>
            <a:r>
              <a:rPr b="1" lang="en-US" sz="2000"/>
              <a:t>SPEAR ensembles: free, nudged, FA</a:t>
            </a:r>
            <a:r>
              <a:rPr lang="en-US" sz="2000"/>
              <a:t> (1851-2100, 30 members each)</a:t>
            </a:r>
            <a:endParaRPr sz="2000"/>
          </a:p>
          <a:p>
            <a:pPr indent="-457200" lvl="0" marL="914400" rtl="0" algn="l">
              <a:spcBef>
                <a:spcPts val="0"/>
              </a:spcBef>
              <a:spcAft>
                <a:spcPts val="0"/>
              </a:spcAft>
              <a:buNone/>
            </a:pPr>
            <a:r>
              <a:rPr lang="en-US" sz="1700">
                <a:solidFill>
                  <a:schemeClr val="dk1"/>
                </a:solidFill>
              </a:rPr>
              <a:t>- Atm/ocn </a:t>
            </a:r>
            <a:r>
              <a:rPr b="1" lang="en-US" sz="1700">
                <a:solidFill>
                  <a:schemeClr val="dk1"/>
                </a:solidFill>
              </a:rPr>
              <a:t>resolution</a:t>
            </a:r>
            <a:r>
              <a:rPr lang="en-US" sz="1700">
                <a:solidFill>
                  <a:schemeClr val="dk1"/>
                </a:solidFill>
              </a:rPr>
              <a:t> affects clouds, convection, rain, TIWs, mixing → ENSO</a:t>
            </a:r>
            <a:endParaRPr sz="1700">
              <a:solidFill>
                <a:schemeClr val="dk1"/>
              </a:solidFill>
            </a:endParaRPr>
          </a:p>
          <a:p>
            <a:pPr indent="-457200" lvl="0" marL="914400" rtl="0" algn="l">
              <a:spcBef>
                <a:spcPts val="0"/>
              </a:spcBef>
              <a:spcAft>
                <a:spcPts val="0"/>
              </a:spcAft>
              <a:buNone/>
            </a:pPr>
            <a:r>
              <a:rPr lang="en-US" sz="1700">
                <a:solidFill>
                  <a:schemeClr val="dk1"/>
                </a:solidFill>
              </a:rPr>
              <a:t>- </a:t>
            </a:r>
            <a:r>
              <a:rPr b="1" lang="en-US" sz="1700">
                <a:solidFill>
                  <a:schemeClr val="dk1"/>
                </a:solidFill>
              </a:rPr>
              <a:t>Bias corrections</a:t>
            </a:r>
            <a:r>
              <a:rPr lang="en-US" sz="1700">
                <a:solidFill>
                  <a:schemeClr val="dk1"/>
                </a:solidFill>
              </a:rPr>
              <a:t> (FA/OTA) improve troPac climate &amp; ENSO</a:t>
            </a:r>
            <a:br>
              <a:rPr lang="en-US" sz="1700">
                <a:solidFill>
                  <a:schemeClr val="dk1"/>
                </a:solidFill>
              </a:rPr>
            </a:br>
            <a:r>
              <a:rPr lang="en-US" sz="1500">
                <a:solidFill>
                  <a:schemeClr val="dk1"/>
                </a:solidFill>
              </a:rPr>
              <a:t>- </a:t>
            </a:r>
            <a:r>
              <a:rPr b="1" lang="en-US" sz="1500">
                <a:solidFill>
                  <a:schemeClr val="dk1"/>
                </a:solidFill>
              </a:rPr>
              <a:t>Improve</a:t>
            </a:r>
            <a:r>
              <a:rPr lang="en-US" sz="1500">
                <a:solidFill>
                  <a:schemeClr val="dk1"/>
                </a:solidFill>
              </a:rPr>
              <a:t> ENSO patterns &amp; forecasts; </a:t>
            </a:r>
            <a:r>
              <a:rPr b="1" lang="en-US" sz="1500">
                <a:solidFill>
                  <a:schemeClr val="dk1"/>
                </a:solidFill>
              </a:rPr>
              <a:t>amplify</a:t>
            </a:r>
            <a:r>
              <a:rPr lang="en-US" sz="1500">
                <a:solidFill>
                  <a:schemeClr val="dk1"/>
                </a:solidFill>
              </a:rPr>
              <a:t> projected future ENSO rain extremes</a:t>
            </a:r>
            <a:endParaRPr sz="1500">
              <a:solidFill>
                <a:schemeClr val="dk1"/>
              </a:solidFill>
            </a:endParaRPr>
          </a:p>
          <a:p>
            <a:pPr indent="-457200" lvl="0" marL="914400" rtl="0" algn="l">
              <a:spcBef>
                <a:spcPts val="0"/>
              </a:spcBef>
              <a:spcAft>
                <a:spcPts val="0"/>
              </a:spcAft>
              <a:buNone/>
            </a:pPr>
            <a:r>
              <a:rPr lang="en-US" sz="1500">
                <a:solidFill>
                  <a:schemeClr val="dk1"/>
                </a:solidFill>
              </a:rPr>
              <a:t>- Highlight </a:t>
            </a:r>
            <a:r>
              <a:rPr b="1" lang="en-US" sz="1500">
                <a:solidFill>
                  <a:schemeClr val="dk1"/>
                </a:solidFill>
              </a:rPr>
              <a:t>intrinsic biases</a:t>
            </a:r>
            <a:r>
              <a:rPr lang="en-US" sz="1500">
                <a:solidFill>
                  <a:schemeClr val="dk1"/>
                </a:solidFill>
              </a:rPr>
              <a:t> in components:</a:t>
            </a:r>
            <a:br>
              <a:rPr lang="en-US" sz="1500">
                <a:solidFill>
                  <a:schemeClr val="dk1"/>
                </a:solidFill>
              </a:rPr>
            </a:br>
            <a:r>
              <a:rPr lang="en-US" sz="1500">
                <a:solidFill>
                  <a:schemeClr val="dk1"/>
                </a:solidFill>
              </a:rPr>
              <a:t>AGCM: Too much convective precip → excessive equatorial easterlies</a:t>
            </a:r>
            <a:br>
              <a:rPr lang="en-US" sz="1500">
                <a:solidFill>
                  <a:schemeClr val="dk1"/>
                </a:solidFill>
              </a:rPr>
            </a:br>
            <a:r>
              <a:rPr lang="en-US" sz="1500">
                <a:solidFill>
                  <a:schemeClr val="dk1"/>
                </a:solidFill>
              </a:rPr>
              <a:t>OGCM: Too viscous near equator → less transient shear &amp; mixing → strong ∂T/∂z</a:t>
            </a:r>
            <a:br>
              <a:rPr lang="en-US" sz="1500">
                <a:solidFill>
                  <a:schemeClr val="dk1"/>
                </a:solidFill>
              </a:rPr>
            </a:br>
            <a:r>
              <a:rPr lang="en-US" sz="1500">
                <a:solidFill>
                  <a:schemeClr val="dk1"/>
                </a:solidFill>
              </a:rPr>
              <a:t>        </a:t>
            </a:r>
            <a:r>
              <a:rPr lang="en-US" sz="1500">
                <a:solidFill>
                  <a:schemeClr val="dk1"/>
                </a:solidFill>
              </a:rPr>
              <a:t>(especially for the “cold state” in boreal autumn &amp; La Niña → TIWs?)</a:t>
            </a:r>
            <a:endParaRPr sz="1700">
              <a:solidFill>
                <a:schemeClr val="dk1"/>
              </a:solidFill>
            </a:endParaRPr>
          </a:p>
          <a:p>
            <a:pPr indent="-457200" lvl="0" marL="914400" rtl="0" algn="l">
              <a:spcBef>
                <a:spcPts val="0"/>
              </a:spcBef>
              <a:spcAft>
                <a:spcPts val="0"/>
              </a:spcAft>
              <a:buNone/>
            </a:pPr>
            <a:r>
              <a:rPr lang="en-US" sz="1700">
                <a:solidFill>
                  <a:schemeClr val="dk1"/>
                </a:solidFill>
              </a:rPr>
              <a:t>- </a:t>
            </a:r>
            <a:r>
              <a:rPr b="1" lang="en-US" sz="1700">
                <a:solidFill>
                  <a:schemeClr val="dk1"/>
                </a:solidFill>
              </a:rPr>
              <a:t>Model-analog</a:t>
            </a:r>
            <a:r>
              <a:rPr lang="en-US" sz="1700">
                <a:solidFill>
                  <a:schemeClr val="dk1"/>
                </a:solidFill>
              </a:rPr>
              <a:t> forecasts of ENSO: Match skill of NMME forecasts!</a:t>
            </a:r>
            <a:br>
              <a:rPr lang="en-US" sz="1700">
                <a:solidFill>
                  <a:schemeClr val="dk1"/>
                </a:solidFill>
              </a:rPr>
            </a:br>
            <a:endParaRPr sz="1700"/>
          </a:p>
          <a:p>
            <a:pPr indent="-457200" lvl="0" marL="457200" rtl="0" algn="l">
              <a:spcBef>
                <a:spcPts val="0"/>
              </a:spcBef>
              <a:spcAft>
                <a:spcPts val="0"/>
              </a:spcAft>
              <a:buNone/>
            </a:pPr>
            <a:r>
              <a:rPr lang="en-US" sz="2000"/>
              <a:t>- </a:t>
            </a:r>
            <a:r>
              <a:rPr b="1" lang="en-US" sz="2000"/>
              <a:t>MOM6 OMIP2</a:t>
            </a:r>
            <a:r>
              <a:rPr lang="en-US" sz="2000"/>
              <a:t> tests (1d, regional, global) vs. Argo &amp; </a:t>
            </a:r>
            <a:r>
              <a:rPr b="1" lang="en-US" sz="2000"/>
              <a:t>LES</a:t>
            </a:r>
            <a:br>
              <a:rPr lang="en-US" sz="2000"/>
            </a:br>
            <a:r>
              <a:rPr lang="en-US" sz="1500">
                <a:solidFill>
                  <a:schemeClr val="dk1"/>
                </a:solidFill>
              </a:rPr>
              <a:t>- Stratified shear-driven mixing (</a:t>
            </a:r>
            <a:r>
              <a:rPr lang="en-US" sz="1500" u="sng">
                <a:solidFill>
                  <a:schemeClr val="accent5"/>
                </a:solidFill>
                <a:hlinkClick r:id="rId3">
                  <a:extLst>
                    <a:ext uri="{A12FA001-AC4F-418D-AE19-62706E023703}">
                      <ahyp:hlinkClr val="tx"/>
                    </a:ext>
                  </a:extLst>
                </a:hlinkClick>
              </a:rPr>
              <a:t>Jackson et al. 2008</a:t>
            </a:r>
            <a:r>
              <a:rPr lang="en-US" sz="1500">
                <a:solidFill>
                  <a:schemeClr val="dk1"/>
                </a:solidFill>
              </a:rPr>
              <a:t>)</a:t>
            </a:r>
            <a:br>
              <a:rPr lang="en-US" sz="1500">
                <a:solidFill>
                  <a:schemeClr val="dk1"/>
                </a:solidFill>
              </a:rPr>
            </a:br>
            <a:r>
              <a:rPr lang="en-US" sz="1500"/>
              <a:t>- ePBL ocean boundary layer mixing + convection + Langmuir (</a:t>
            </a:r>
            <a:r>
              <a:rPr lang="en-US" sz="1500" u="sng">
                <a:solidFill>
                  <a:schemeClr val="hlink"/>
                </a:solidFill>
                <a:hlinkClick r:id="rId4"/>
              </a:rPr>
              <a:t>Reichl &amp; Li 2019</a:t>
            </a:r>
            <a:r>
              <a:rPr lang="en-US" sz="1500"/>
              <a:t>)</a:t>
            </a:r>
            <a:endParaRPr sz="1700"/>
          </a:p>
          <a:p>
            <a:pPr indent="-457200" lvl="0" marL="914400" rtl="0" algn="l">
              <a:spcBef>
                <a:spcPts val="0"/>
              </a:spcBef>
              <a:spcAft>
                <a:spcPts val="0"/>
              </a:spcAft>
              <a:buNone/>
            </a:pPr>
            <a:r>
              <a:rPr lang="en-US" sz="1700">
                <a:solidFill>
                  <a:schemeClr val="dk1"/>
                </a:solidFill>
              </a:rPr>
              <a:t>- </a:t>
            </a:r>
            <a:r>
              <a:rPr b="1" lang="en-US" sz="1700">
                <a:solidFill>
                  <a:schemeClr val="dk1"/>
                </a:solidFill>
              </a:rPr>
              <a:t>More vertical layers</a:t>
            </a:r>
            <a:r>
              <a:rPr lang="en-US" sz="1700">
                <a:solidFill>
                  <a:schemeClr val="dk1"/>
                </a:solidFill>
              </a:rPr>
              <a:t> (Δz*) → smoothes mixing variations in warm pool, deepens h</a:t>
            </a:r>
            <a:endParaRPr sz="1700"/>
          </a:p>
          <a:p>
            <a:pPr indent="-457200" lvl="0" marL="914400" rtl="0" algn="l">
              <a:spcBef>
                <a:spcPts val="0"/>
              </a:spcBef>
              <a:spcAft>
                <a:spcPts val="0"/>
              </a:spcAft>
              <a:buNone/>
            </a:pPr>
            <a:r>
              <a:rPr lang="en-US" sz="1700"/>
              <a:t>- Near equator: weaken bkgd z-viscosity, ePBL mixing, submeso MLE restratification</a:t>
            </a:r>
            <a:br>
              <a:rPr lang="en-US" sz="1700"/>
            </a:br>
            <a:r>
              <a:rPr lang="en-US" sz="1700"/>
              <a:t>→ </a:t>
            </a:r>
            <a:r>
              <a:rPr b="1" lang="en-US" sz="1700"/>
              <a:t>Much better diurnal cycle &amp; near-surface ∂T/</a:t>
            </a:r>
            <a:r>
              <a:rPr b="1" lang="en-US" sz="1700">
                <a:solidFill>
                  <a:schemeClr val="dk1"/>
                </a:solidFill>
              </a:rPr>
              <a:t>∂</a:t>
            </a:r>
            <a:r>
              <a:rPr b="1" lang="en-US" sz="1700"/>
              <a:t>z</a:t>
            </a:r>
            <a:endParaRPr b="1" sz="1700"/>
          </a:p>
          <a:p>
            <a:pPr indent="-457200" lvl="0" marL="914400" rtl="0" algn="l">
              <a:spcBef>
                <a:spcPts val="0"/>
              </a:spcBef>
              <a:spcAft>
                <a:spcPts val="0"/>
              </a:spcAft>
              <a:buNone/>
            </a:pPr>
            <a:r>
              <a:rPr lang="en-US" sz="1700"/>
              <a:t>- Strengthen equatorial bkgd z-diffusivity</a:t>
            </a:r>
            <a:r>
              <a:rPr b="1" lang="en-US" sz="1700"/>
              <a:t> </a:t>
            </a:r>
            <a:r>
              <a:rPr lang="en-US" sz="1700">
                <a:solidFill>
                  <a:schemeClr val="dk1"/>
                </a:solidFill>
              </a:rPr>
              <a:t>→ </a:t>
            </a:r>
            <a:r>
              <a:rPr b="1" lang="en-US" sz="1700">
                <a:solidFill>
                  <a:schemeClr val="dk1"/>
                </a:solidFill>
              </a:rPr>
              <a:t>deeper thermocline</a:t>
            </a:r>
            <a:endParaRPr b="1" sz="1700">
              <a:solidFill>
                <a:schemeClr val="dk1"/>
              </a:solidFill>
            </a:endParaRPr>
          </a:p>
          <a:p>
            <a:pPr indent="-457200" lvl="0" marL="914400" rtl="0" algn="l">
              <a:spcBef>
                <a:spcPts val="0"/>
              </a:spcBef>
              <a:spcAft>
                <a:spcPts val="0"/>
              </a:spcAft>
              <a:buNone/>
            </a:pPr>
            <a:r>
              <a:rPr lang="en-US" sz="1700">
                <a:solidFill>
                  <a:schemeClr val="dk1"/>
                </a:solidFill>
              </a:rPr>
              <a:t>- MOM6-1d with </a:t>
            </a:r>
            <a:r>
              <a:rPr b="1" lang="en-US" sz="1700">
                <a:solidFill>
                  <a:schemeClr val="dk1"/>
                </a:solidFill>
              </a:rPr>
              <a:t>GOTM GLS mixing</a:t>
            </a:r>
            <a:r>
              <a:rPr lang="en-US" sz="1700">
                <a:solidFill>
                  <a:schemeClr val="dk1"/>
                </a:solidFill>
              </a:rPr>
              <a:t> reproduces LES → valuable reference model</a:t>
            </a:r>
            <a:endParaRPr sz="1700">
              <a:solidFill>
                <a:schemeClr val="dk1"/>
              </a:solidFill>
            </a:endParaRPr>
          </a:p>
          <a:p>
            <a:pPr indent="-457200" lvl="0" marL="914400" rtl="0" algn="l">
              <a:spcBef>
                <a:spcPts val="0"/>
              </a:spcBef>
              <a:spcAft>
                <a:spcPts val="0"/>
              </a:spcAft>
              <a:buNone/>
            </a:pPr>
            <a:r>
              <a:rPr lang="en-US" sz="1700">
                <a:solidFill>
                  <a:schemeClr val="dk1"/>
                </a:solidFill>
              </a:rPr>
              <a:t>- </a:t>
            </a:r>
            <a:r>
              <a:rPr b="1" lang="en-US" sz="1700">
                <a:solidFill>
                  <a:schemeClr val="dk1"/>
                </a:solidFill>
              </a:rPr>
              <a:t>Global OGCM &amp; CGCM</a:t>
            </a:r>
            <a:r>
              <a:rPr lang="en-US" sz="1700">
                <a:solidFill>
                  <a:schemeClr val="dk1"/>
                </a:solidFill>
              </a:rPr>
              <a:t> simulations completed → no red flags</a:t>
            </a:r>
            <a:br>
              <a:rPr lang="en-US" sz="1700"/>
            </a:br>
            <a:endParaRPr sz="1700"/>
          </a:p>
          <a:p>
            <a:pPr indent="-279400" lvl="0" marL="279400" rtl="0" algn="l">
              <a:spcBef>
                <a:spcPts val="0"/>
              </a:spcBef>
              <a:spcAft>
                <a:spcPts val="0"/>
              </a:spcAft>
              <a:buNone/>
            </a:pPr>
            <a:r>
              <a:rPr lang="en-US" sz="2000"/>
              <a:t>- Finalizing &amp; analyzing </a:t>
            </a:r>
            <a:r>
              <a:rPr b="1" lang="en-US" sz="2000"/>
              <a:t>SPEAR_HI_25</a:t>
            </a:r>
            <a:r>
              <a:rPr lang="en-US" sz="1700"/>
              <a:t> (0.25°A, 0.25°O)</a:t>
            </a:r>
            <a:endParaRPr sz="2000"/>
          </a:p>
        </p:txBody>
      </p:sp>
      <p:sp>
        <p:nvSpPr>
          <p:cNvPr id="269" name="Google Shape;269;p24"/>
          <p:cNvSpPr txBox="1"/>
          <p:nvPr/>
        </p:nvSpPr>
        <p:spPr>
          <a:xfrm>
            <a:off x="427633" y="250483"/>
            <a:ext cx="9225300" cy="487800"/>
          </a:xfrm>
          <a:prstGeom prst="rect">
            <a:avLst/>
          </a:prstGeom>
          <a:solidFill>
            <a:srgbClr val="CFE2F3"/>
          </a:solidFill>
          <a:ln>
            <a:noFill/>
          </a:ln>
        </p:spPr>
        <p:txBody>
          <a:bodyPr anchorCtr="0" anchor="b" bIns="111975" lIns="111975" spcFirstLastPara="1" rIns="111975" wrap="square" tIns="111975">
            <a:spAutoFit/>
          </a:bodyPr>
          <a:lstStyle/>
          <a:p>
            <a:pPr indent="0" lvl="0" marL="0" rtl="0" algn="ctr">
              <a:spcBef>
                <a:spcPts val="0"/>
              </a:spcBef>
              <a:spcAft>
                <a:spcPts val="0"/>
              </a:spcAft>
              <a:buNone/>
            </a:pPr>
            <a:r>
              <a:rPr i="1" lang="en-US" sz="1700">
                <a:solidFill>
                  <a:srgbClr val="073763"/>
                </a:solidFill>
              </a:rPr>
              <a:t>GFDL project: Understanding EqPac climate processes via hierarchical coupled modeling</a:t>
            </a:r>
            <a:endParaRPr i="1" sz="1800">
              <a:solidFill>
                <a:srgbClr val="073763"/>
              </a:solidFill>
            </a:endParaRPr>
          </a:p>
        </p:txBody>
      </p:sp>
      <p:sp>
        <p:nvSpPr>
          <p:cNvPr id="270" name="Google Shape;270;p24"/>
          <p:cNvSpPr txBox="1"/>
          <p:nvPr/>
        </p:nvSpPr>
        <p:spPr>
          <a:xfrm>
            <a:off x="427633" y="878876"/>
            <a:ext cx="9225300" cy="672600"/>
          </a:xfrm>
          <a:prstGeom prst="rect">
            <a:avLst/>
          </a:prstGeom>
          <a:noFill/>
          <a:ln>
            <a:noFill/>
          </a:ln>
        </p:spPr>
        <p:txBody>
          <a:bodyPr anchorCtr="0" anchor="b" bIns="111975" lIns="111975" spcFirstLastPara="1" rIns="111975" wrap="square" tIns="111975">
            <a:spAutoFit/>
          </a:bodyPr>
          <a:lstStyle/>
          <a:p>
            <a:pPr indent="0" lvl="0" marL="0" rtl="0" algn="ctr">
              <a:spcBef>
                <a:spcPts val="0"/>
              </a:spcBef>
              <a:spcAft>
                <a:spcPts val="0"/>
              </a:spcAft>
              <a:buNone/>
            </a:pPr>
            <a:r>
              <a:rPr b="1" lang="en-US" sz="2900"/>
              <a:t>Recent Progress</a:t>
            </a:r>
            <a:endParaRPr b="1"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8">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8">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8">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8">
                                            <p:txEl>
                                              <p:pRg end="11" st="1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25"/>
          <p:cNvSpPr txBox="1"/>
          <p:nvPr>
            <p:ph type="title"/>
          </p:nvPr>
        </p:nvSpPr>
        <p:spPr>
          <a:xfrm>
            <a:off x="1266925" y="0"/>
            <a:ext cx="8580900" cy="756300"/>
          </a:xfrm>
          <a:prstGeom prst="rect">
            <a:avLst/>
          </a:prstGeom>
          <a:noFill/>
          <a:ln>
            <a:noFill/>
          </a:ln>
        </p:spPr>
        <p:txBody>
          <a:bodyPr anchorCtr="0" anchor="ctr" bIns="50375" lIns="100775" spcFirstLastPara="1" rIns="100775" wrap="square" tIns="50375">
            <a:normAutofit/>
          </a:bodyPr>
          <a:lstStyle/>
          <a:p>
            <a:pPr indent="0" lvl="0" marL="0" rtl="0" algn="ctr">
              <a:lnSpc>
                <a:spcPct val="90000"/>
              </a:lnSpc>
              <a:spcBef>
                <a:spcPts val="0"/>
              </a:spcBef>
              <a:spcAft>
                <a:spcPts val="0"/>
              </a:spcAft>
              <a:buClr>
                <a:schemeClr val="lt1"/>
              </a:buClr>
              <a:buSzPts val="3500"/>
              <a:buFont typeface="Calibri"/>
              <a:buNone/>
            </a:pPr>
            <a:r>
              <a:rPr lang="en-US" sz="3500"/>
              <a:t>Community metrics for ENSO simulations</a:t>
            </a:r>
            <a:endParaRPr/>
          </a:p>
        </p:txBody>
      </p:sp>
      <p:sp>
        <p:nvSpPr>
          <p:cNvPr id="277" name="Google Shape;277;p25"/>
          <p:cNvSpPr txBox="1"/>
          <p:nvPr/>
        </p:nvSpPr>
        <p:spPr>
          <a:xfrm>
            <a:off x="1400692" y="752124"/>
            <a:ext cx="8414700" cy="381300"/>
          </a:xfrm>
          <a:prstGeom prst="rect">
            <a:avLst/>
          </a:prstGeom>
          <a:noFill/>
          <a:ln>
            <a:noFill/>
          </a:ln>
        </p:spPr>
        <p:txBody>
          <a:bodyPr anchorCtr="0" anchor="t" bIns="51600" lIns="99225" spcFirstLastPara="1" rIns="99225" wrap="square" tIns="51600">
            <a:spAutoFit/>
          </a:bodyPr>
          <a:lstStyle/>
          <a:p>
            <a:pPr indent="0" lvl="0" marL="0" marR="0" rtl="0" algn="ctr">
              <a:lnSpc>
                <a:spcPct val="100000"/>
              </a:lnSpc>
              <a:spcBef>
                <a:spcPts val="0"/>
              </a:spcBef>
              <a:spcAft>
                <a:spcPts val="0"/>
              </a:spcAft>
              <a:buClr>
                <a:schemeClr val="dk1"/>
              </a:buClr>
              <a:buSzPts val="1800"/>
              <a:buFont typeface="Arial"/>
              <a:buNone/>
            </a:pPr>
            <a:r>
              <a:rPr b="1" i="0" lang="en-US" sz="1800" u="none" cap="none" strike="noStrike">
                <a:solidFill>
                  <a:schemeClr val="dk1"/>
                </a:solidFill>
                <a:latin typeface="Arial"/>
                <a:ea typeface="Arial"/>
                <a:cs typeface="Arial"/>
                <a:sym typeface="Arial"/>
              </a:rPr>
              <a:t>CLIVAR P</a:t>
            </a:r>
            <a:r>
              <a:rPr b="1" lang="en-US" sz="1800">
                <a:solidFill>
                  <a:schemeClr val="dk1"/>
                </a:solidFill>
              </a:rPr>
              <a:t>acific Region Panel</a:t>
            </a:r>
            <a:r>
              <a:rPr b="1" i="0" lang="en-US" sz="1800" u="none" cap="none" strike="noStrike">
                <a:solidFill>
                  <a:srgbClr val="7F7F7F"/>
                </a:solidFill>
                <a:latin typeface="Arial"/>
                <a:ea typeface="Arial"/>
                <a:cs typeface="Arial"/>
                <a:sym typeface="Arial"/>
              </a:rPr>
              <a:t> –</a:t>
            </a:r>
            <a:r>
              <a:rPr b="0" i="0" lang="en-US" sz="1800" u="none" cap="none" strike="noStrike">
                <a:solidFill>
                  <a:srgbClr val="7F7F7F"/>
                </a:solidFill>
                <a:latin typeface="Arial"/>
                <a:ea typeface="Arial"/>
                <a:cs typeface="Arial"/>
                <a:sym typeface="Arial"/>
              </a:rPr>
              <a:t> </a:t>
            </a:r>
            <a:r>
              <a:rPr b="0" i="1" lang="en-US" sz="1800" u="none" cap="none" strike="noStrike">
                <a:solidFill>
                  <a:srgbClr val="808080"/>
                </a:solidFill>
                <a:latin typeface="Arial"/>
                <a:ea typeface="Arial"/>
                <a:cs typeface="Arial"/>
                <a:sym typeface="Arial"/>
              </a:rPr>
              <a:t>Planton et al. (BAMS </a:t>
            </a:r>
            <a:r>
              <a:rPr i="1" lang="en-US" sz="1800">
                <a:solidFill>
                  <a:srgbClr val="808080"/>
                </a:solidFill>
              </a:rPr>
              <a:t>2021</a:t>
            </a:r>
            <a:r>
              <a:rPr b="0" i="1" lang="en-US" sz="1800" u="none" cap="none" strike="noStrike">
                <a:solidFill>
                  <a:srgbClr val="808080"/>
                </a:solidFill>
                <a:latin typeface="Arial"/>
                <a:ea typeface="Arial"/>
                <a:cs typeface="Arial"/>
                <a:sym typeface="Arial"/>
              </a:rPr>
              <a:t>)‏</a:t>
            </a:r>
            <a:endParaRPr b="0" i="1" sz="1800" u="none" cap="none" strike="noStrike">
              <a:solidFill>
                <a:srgbClr val="808080"/>
              </a:solidFill>
              <a:latin typeface="Arial"/>
              <a:ea typeface="Arial"/>
              <a:cs typeface="Arial"/>
              <a:sym typeface="Arial"/>
            </a:endParaRPr>
          </a:p>
        </p:txBody>
      </p:sp>
      <p:pic>
        <p:nvPicPr>
          <p:cNvPr id="278" name="Google Shape;278;p25"/>
          <p:cNvPicPr preferRelativeResize="0"/>
          <p:nvPr/>
        </p:nvPicPr>
        <p:blipFill rotWithShape="1">
          <a:blip r:embed="rId3">
            <a:alphaModFix/>
          </a:blip>
          <a:srcRect b="0" l="0" r="0" t="0"/>
          <a:stretch/>
        </p:blipFill>
        <p:spPr>
          <a:xfrm>
            <a:off x="5338390" y="1287791"/>
            <a:ext cx="4624376" cy="1931414"/>
          </a:xfrm>
          <a:prstGeom prst="rect">
            <a:avLst/>
          </a:prstGeom>
          <a:noFill/>
          <a:ln>
            <a:noFill/>
          </a:ln>
        </p:spPr>
      </p:pic>
      <p:pic>
        <p:nvPicPr>
          <p:cNvPr descr="page23image3288" id="279" name="Google Shape;279;p25"/>
          <p:cNvPicPr preferRelativeResize="0"/>
          <p:nvPr/>
        </p:nvPicPr>
        <p:blipFill rotWithShape="1">
          <a:blip r:embed="rId4">
            <a:alphaModFix/>
          </a:blip>
          <a:srcRect b="0" l="0" r="0" t="0"/>
          <a:stretch/>
        </p:blipFill>
        <p:spPr>
          <a:xfrm>
            <a:off x="6513476" y="3302430"/>
            <a:ext cx="3363081" cy="3627843"/>
          </a:xfrm>
          <a:prstGeom prst="rect">
            <a:avLst/>
          </a:prstGeom>
          <a:noFill/>
          <a:ln>
            <a:noFill/>
          </a:ln>
        </p:spPr>
      </p:pic>
      <p:pic>
        <p:nvPicPr>
          <p:cNvPr descr="curves_ENSO_perf_historical_NinoSstTsRmse_v2.png" id="280" name="Google Shape;280;p25"/>
          <p:cNvPicPr preferRelativeResize="0"/>
          <p:nvPr/>
        </p:nvPicPr>
        <p:blipFill rotWithShape="1">
          <a:blip r:embed="rId5">
            <a:alphaModFix/>
          </a:blip>
          <a:srcRect b="0" l="0" r="0" t="0"/>
          <a:stretch/>
        </p:blipFill>
        <p:spPr>
          <a:xfrm>
            <a:off x="3448605" y="4743621"/>
            <a:ext cx="2740813" cy="2169355"/>
          </a:xfrm>
          <a:prstGeom prst="rect">
            <a:avLst/>
          </a:prstGeom>
          <a:noFill/>
          <a:ln>
            <a:noFill/>
          </a:ln>
        </p:spPr>
      </p:pic>
      <p:pic>
        <p:nvPicPr>
          <p:cNvPr id="281" name="Google Shape;281;p25"/>
          <p:cNvPicPr preferRelativeResize="0"/>
          <p:nvPr/>
        </p:nvPicPr>
        <p:blipFill rotWithShape="1">
          <a:blip r:embed="rId6">
            <a:alphaModFix/>
          </a:blip>
          <a:srcRect b="0" l="0" r="0" t="0"/>
          <a:stretch/>
        </p:blipFill>
        <p:spPr>
          <a:xfrm>
            <a:off x="62141" y="1332397"/>
            <a:ext cx="4153883" cy="3116609"/>
          </a:xfrm>
          <a:prstGeom prst="rect">
            <a:avLst/>
          </a:prstGeom>
          <a:noFill/>
          <a:ln>
            <a:noFill/>
          </a:ln>
        </p:spPr>
      </p:pic>
      <p:sp>
        <p:nvSpPr>
          <p:cNvPr id="282" name="Google Shape;282;p25"/>
          <p:cNvSpPr/>
          <p:nvPr/>
        </p:nvSpPr>
        <p:spPr>
          <a:xfrm>
            <a:off x="3752031" y="1418444"/>
            <a:ext cx="3750736" cy="559776"/>
          </a:xfrm>
          <a:custGeom>
            <a:rect b="b" l="l" r="r" t="t"/>
            <a:pathLst>
              <a:path extrusionOk="0" h="12353" w="9477">
                <a:moveTo>
                  <a:pt x="0" y="12353"/>
                </a:moveTo>
                <a:cubicBezTo>
                  <a:pt x="3977" y="-2748"/>
                  <a:pt x="8095" y="-2647"/>
                  <a:pt x="9477" y="5386"/>
                </a:cubicBezTo>
              </a:path>
            </a:pathLst>
          </a:custGeom>
          <a:noFill/>
          <a:ln cap="flat" cmpd="sng" w="36700">
            <a:solidFill>
              <a:srgbClr val="0000FF"/>
            </a:solidFill>
            <a:prstDash val="solid"/>
            <a:round/>
            <a:headEnd len="sm" w="sm" type="none"/>
            <a:tailEnd len="sm" w="sm" type="none"/>
          </a:ln>
        </p:spPr>
        <p:txBody>
          <a:bodyPr anchorCtr="0" anchor="t" bIns="50375" lIns="100775" spcFirstLastPara="1" rIns="100775" wrap="square" tIns="50375">
            <a:noAutofit/>
          </a:bodyPr>
          <a:lstStyle/>
          <a:p>
            <a:pPr indent="0" lvl="0" marL="0" marR="0" rtl="0" algn="l">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p:txBody>
      </p:sp>
      <p:sp>
        <p:nvSpPr>
          <p:cNvPr id="283" name="Google Shape;283;p25"/>
          <p:cNvSpPr/>
          <p:nvPr/>
        </p:nvSpPr>
        <p:spPr>
          <a:xfrm>
            <a:off x="3329099" y="2184558"/>
            <a:ext cx="3225600" cy="1407400"/>
          </a:xfrm>
          <a:custGeom>
            <a:rect b="b" l="l" r="r" t="t"/>
            <a:pathLst>
              <a:path extrusionOk="0" h="10000" w="10000">
                <a:moveTo>
                  <a:pt x="0" y="0"/>
                </a:moveTo>
                <a:cubicBezTo>
                  <a:pt x="1198" y="5832"/>
                  <a:pt x="5517" y="9974"/>
                  <a:pt x="10000" y="10000"/>
                </a:cubicBezTo>
              </a:path>
            </a:pathLst>
          </a:custGeom>
          <a:noFill/>
          <a:ln cap="flat" cmpd="sng" w="36700">
            <a:solidFill>
              <a:srgbClr val="FF0000"/>
            </a:solidFill>
            <a:prstDash val="solid"/>
            <a:round/>
            <a:headEnd len="sm" w="sm" type="none"/>
            <a:tailEnd len="sm" w="sm" type="none"/>
          </a:ln>
        </p:spPr>
        <p:txBody>
          <a:bodyPr anchorCtr="0" anchor="t" bIns="50375" lIns="100775" spcFirstLastPara="1" rIns="100775" wrap="square" tIns="50375">
            <a:noAutofit/>
          </a:bodyPr>
          <a:lstStyle/>
          <a:p>
            <a:pPr indent="0" lvl="0" marL="0" marR="0" rtl="0" algn="l">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p:txBody>
      </p:sp>
      <p:cxnSp>
        <p:nvCxnSpPr>
          <p:cNvPr id="284" name="Google Shape;284;p25"/>
          <p:cNvCxnSpPr/>
          <p:nvPr/>
        </p:nvCxnSpPr>
        <p:spPr>
          <a:xfrm>
            <a:off x="9265889" y="3302430"/>
            <a:ext cx="0" cy="279000"/>
          </a:xfrm>
          <a:prstGeom prst="straightConnector1">
            <a:avLst/>
          </a:prstGeom>
          <a:noFill/>
          <a:ln cap="flat" cmpd="sng" w="25400">
            <a:solidFill>
              <a:schemeClr val="dk1"/>
            </a:solidFill>
            <a:prstDash val="dash"/>
            <a:miter lim="800000"/>
            <a:headEnd len="sm" w="sm" type="none"/>
            <a:tailEnd len="sm" w="sm" type="none"/>
          </a:ln>
        </p:spPr>
      </p:cxnSp>
      <p:cxnSp>
        <p:nvCxnSpPr>
          <p:cNvPr id="285" name="Google Shape;285;p25"/>
          <p:cNvCxnSpPr/>
          <p:nvPr/>
        </p:nvCxnSpPr>
        <p:spPr>
          <a:xfrm rot="10800000">
            <a:off x="6994589" y="3581580"/>
            <a:ext cx="2271300" cy="0"/>
          </a:xfrm>
          <a:prstGeom prst="straightConnector1">
            <a:avLst/>
          </a:prstGeom>
          <a:noFill/>
          <a:ln cap="flat" cmpd="sng" w="25400">
            <a:solidFill>
              <a:schemeClr val="dk1"/>
            </a:solidFill>
            <a:prstDash val="dash"/>
            <a:miter lim="800000"/>
            <a:headEnd len="sm" w="sm" type="none"/>
            <a:tailEnd len="sm" w="sm" type="none"/>
          </a:ln>
        </p:spPr>
      </p:cxnSp>
      <p:sp>
        <p:nvSpPr>
          <p:cNvPr id="286" name="Google Shape;286;p25"/>
          <p:cNvSpPr txBox="1"/>
          <p:nvPr/>
        </p:nvSpPr>
        <p:spPr>
          <a:xfrm rot="935640">
            <a:off x="4160778" y="3396963"/>
            <a:ext cx="1619305" cy="612284"/>
          </a:xfrm>
          <a:prstGeom prst="rect">
            <a:avLst/>
          </a:prstGeom>
          <a:noFill/>
          <a:ln>
            <a:noFill/>
          </a:ln>
        </p:spPr>
        <p:txBody>
          <a:bodyPr anchorCtr="0" anchor="t" bIns="51600" lIns="99225" spcFirstLastPara="1" rIns="99225" wrap="square" tIns="51600">
            <a:spAutoFit/>
          </a:bodyPr>
          <a:lstStyle/>
          <a:p>
            <a:pPr indent="0" lvl="0" marL="0" marR="0" rtl="0" algn="ctr">
              <a:lnSpc>
                <a:spcPct val="100000"/>
              </a:lnSpc>
              <a:spcBef>
                <a:spcPts val="0"/>
              </a:spcBef>
              <a:spcAft>
                <a:spcPts val="0"/>
              </a:spcAft>
              <a:buClr>
                <a:srgbClr val="FF0000"/>
              </a:buClr>
              <a:buSzPts val="1100"/>
              <a:buFont typeface="Arial"/>
              <a:buNone/>
            </a:pPr>
            <a:r>
              <a:rPr b="0" i="0" lang="en-US" sz="1100" u="none" cap="none" strike="noStrike">
                <a:solidFill>
                  <a:srgbClr val="FF0000"/>
                </a:solidFill>
                <a:latin typeface="Arial"/>
                <a:ea typeface="Arial"/>
                <a:cs typeface="Arial"/>
                <a:sym typeface="Arial"/>
              </a:rPr>
              <a:t>Discover </a:t>
            </a:r>
            <a:r>
              <a:rPr b="1" i="0" lang="en-US" sz="1100" u="none" cap="none" strike="noStrike">
                <a:solidFill>
                  <a:srgbClr val="FF0000"/>
                </a:solidFill>
                <a:latin typeface="Arial"/>
                <a:ea typeface="Arial"/>
                <a:cs typeface="Arial"/>
                <a:sym typeface="Arial"/>
              </a:rPr>
              <a:t>connections</a:t>
            </a:r>
            <a:endParaRPr sz="1500"/>
          </a:p>
          <a:p>
            <a:pPr indent="0" lvl="0" marL="0" marR="0" rtl="0" algn="ctr">
              <a:lnSpc>
                <a:spcPct val="100000"/>
              </a:lnSpc>
              <a:spcBef>
                <a:spcPts val="0"/>
              </a:spcBef>
              <a:spcAft>
                <a:spcPts val="0"/>
              </a:spcAft>
              <a:buClr>
                <a:srgbClr val="FF0000"/>
              </a:buClr>
              <a:buSzPts val="1100"/>
              <a:buFont typeface="Arial"/>
              <a:buNone/>
            </a:pPr>
            <a:r>
              <a:rPr b="0" i="0" lang="en-US" sz="1100" u="none" cap="none" strike="noStrike">
                <a:solidFill>
                  <a:srgbClr val="FF0000"/>
                </a:solidFill>
                <a:latin typeface="Arial"/>
                <a:ea typeface="Arial"/>
                <a:cs typeface="Arial"/>
                <a:sym typeface="Arial"/>
              </a:rPr>
              <a:t>among metrics, find</a:t>
            </a:r>
            <a:endParaRPr sz="1500"/>
          </a:p>
          <a:p>
            <a:pPr indent="0" lvl="0" marL="0" marR="0" rtl="0" algn="ctr">
              <a:lnSpc>
                <a:spcPct val="100000"/>
              </a:lnSpc>
              <a:spcBef>
                <a:spcPts val="0"/>
              </a:spcBef>
              <a:spcAft>
                <a:spcPts val="0"/>
              </a:spcAft>
              <a:buClr>
                <a:srgbClr val="FF0000"/>
              </a:buClr>
              <a:buSzPts val="1100"/>
              <a:buFont typeface="Arial"/>
              <a:buNone/>
            </a:pPr>
            <a:r>
              <a:rPr b="1" i="0" lang="en-US" sz="1100" u="none" cap="none" strike="noStrike">
                <a:solidFill>
                  <a:srgbClr val="FF0000"/>
                </a:solidFill>
                <a:latin typeface="Arial"/>
                <a:ea typeface="Arial"/>
                <a:cs typeface="Arial"/>
                <a:sym typeface="Arial"/>
              </a:rPr>
              <a:t>emergent constraints</a:t>
            </a:r>
            <a:endParaRPr b="1" i="0" sz="1100" u="none" cap="none" strike="noStrike">
              <a:solidFill>
                <a:srgbClr val="FF0000"/>
              </a:solidFill>
              <a:latin typeface="Arial"/>
              <a:ea typeface="Arial"/>
              <a:cs typeface="Arial"/>
              <a:sym typeface="Arial"/>
            </a:endParaRPr>
          </a:p>
        </p:txBody>
      </p:sp>
      <p:sp>
        <p:nvSpPr>
          <p:cNvPr id="287" name="Google Shape;287;p25"/>
          <p:cNvSpPr txBox="1"/>
          <p:nvPr/>
        </p:nvSpPr>
        <p:spPr>
          <a:xfrm rot="-882904">
            <a:off x="4246646" y="1623026"/>
            <a:ext cx="1013336" cy="612250"/>
          </a:xfrm>
          <a:prstGeom prst="rect">
            <a:avLst/>
          </a:prstGeom>
          <a:noFill/>
          <a:ln>
            <a:noFill/>
          </a:ln>
        </p:spPr>
        <p:txBody>
          <a:bodyPr anchorCtr="0" anchor="t" bIns="51600" lIns="99225" spcFirstLastPara="1" rIns="99225" wrap="square" tIns="51600">
            <a:spAutoFit/>
          </a:bodyPr>
          <a:lstStyle/>
          <a:p>
            <a:pPr indent="0" lvl="0" marL="0" marR="0" rtl="0" algn="ctr">
              <a:lnSpc>
                <a:spcPct val="100000"/>
              </a:lnSpc>
              <a:spcBef>
                <a:spcPts val="0"/>
              </a:spcBef>
              <a:spcAft>
                <a:spcPts val="0"/>
              </a:spcAft>
              <a:buClr>
                <a:srgbClr val="0000FF"/>
              </a:buClr>
              <a:buSzPts val="1100"/>
              <a:buFont typeface="Arial"/>
              <a:buNone/>
            </a:pPr>
            <a:r>
              <a:rPr b="1" i="0" lang="en-US" sz="1100" u="none" cap="none" strike="noStrike">
                <a:solidFill>
                  <a:srgbClr val="0000FF"/>
                </a:solidFill>
                <a:latin typeface="Arial"/>
                <a:ea typeface="Arial"/>
                <a:cs typeface="Arial"/>
                <a:sym typeface="Arial"/>
              </a:rPr>
              <a:t>Compare</a:t>
            </a:r>
            <a:r>
              <a:rPr b="0" i="0" lang="en-US" sz="1100" u="none" cap="none" strike="noStrike">
                <a:solidFill>
                  <a:srgbClr val="0000FF"/>
                </a:solidFill>
                <a:latin typeface="Arial"/>
                <a:ea typeface="Arial"/>
                <a:cs typeface="Arial"/>
                <a:sym typeface="Arial"/>
              </a:rPr>
              <a:t> to</a:t>
            </a:r>
            <a:endParaRPr sz="1500"/>
          </a:p>
          <a:p>
            <a:pPr indent="0" lvl="0" marL="0" marR="0" rtl="0" algn="ctr">
              <a:lnSpc>
                <a:spcPct val="100000"/>
              </a:lnSpc>
              <a:spcBef>
                <a:spcPts val="0"/>
              </a:spcBef>
              <a:spcAft>
                <a:spcPts val="0"/>
              </a:spcAft>
              <a:buClr>
                <a:srgbClr val="0000FF"/>
              </a:buClr>
              <a:buSzPts val="1100"/>
              <a:buFont typeface="Arial"/>
              <a:buNone/>
            </a:pPr>
            <a:r>
              <a:rPr b="0" i="0" lang="en-US" sz="1100" u="none" cap="none" strike="noStrike">
                <a:solidFill>
                  <a:srgbClr val="0000FF"/>
                </a:solidFill>
                <a:latin typeface="Arial"/>
                <a:ea typeface="Arial"/>
                <a:cs typeface="Arial"/>
                <a:sym typeface="Arial"/>
              </a:rPr>
              <a:t>other models</a:t>
            </a:r>
            <a:endParaRPr sz="1500"/>
          </a:p>
          <a:p>
            <a:pPr indent="0" lvl="0" marL="0" marR="0" rtl="0" algn="ctr">
              <a:lnSpc>
                <a:spcPct val="100000"/>
              </a:lnSpc>
              <a:spcBef>
                <a:spcPts val="0"/>
              </a:spcBef>
              <a:spcAft>
                <a:spcPts val="0"/>
              </a:spcAft>
              <a:buClr>
                <a:srgbClr val="0000FF"/>
              </a:buClr>
              <a:buSzPts val="1100"/>
              <a:buFont typeface="Arial"/>
              <a:buNone/>
            </a:pPr>
            <a:r>
              <a:rPr b="0" i="0" lang="en-US" sz="1100" u="none" cap="none" strike="noStrike">
                <a:solidFill>
                  <a:srgbClr val="0000FF"/>
                </a:solidFill>
                <a:latin typeface="Arial"/>
                <a:ea typeface="Arial"/>
                <a:cs typeface="Arial"/>
                <a:sym typeface="Arial"/>
              </a:rPr>
              <a:t>&amp; metrics</a:t>
            </a:r>
            <a:endParaRPr b="0" i="0" sz="1100" u="none" cap="none" strike="noStrike">
              <a:solidFill>
                <a:srgbClr val="0000FF"/>
              </a:solidFill>
              <a:latin typeface="Arial"/>
              <a:ea typeface="Arial"/>
              <a:cs typeface="Arial"/>
              <a:sym typeface="Arial"/>
            </a:endParaRPr>
          </a:p>
        </p:txBody>
      </p:sp>
      <p:sp>
        <p:nvSpPr>
          <p:cNvPr id="288" name="Google Shape;288;p25"/>
          <p:cNvSpPr txBox="1"/>
          <p:nvPr/>
        </p:nvSpPr>
        <p:spPr>
          <a:xfrm>
            <a:off x="2224417" y="4600554"/>
            <a:ext cx="930300" cy="612300"/>
          </a:xfrm>
          <a:prstGeom prst="rect">
            <a:avLst/>
          </a:prstGeom>
          <a:noFill/>
          <a:ln>
            <a:noFill/>
          </a:ln>
        </p:spPr>
        <p:txBody>
          <a:bodyPr anchorCtr="0" anchor="t" bIns="51600" lIns="99225" spcFirstLastPara="1" rIns="99225" wrap="square" tIns="51600">
            <a:spAutoFit/>
          </a:bodyPr>
          <a:lstStyle/>
          <a:p>
            <a:pPr indent="0" lvl="0" marL="0" marR="0" rtl="0" algn="ctr">
              <a:lnSpc>
                <a:spcPct val="100000"/>
              </a:lnSpc>
              <a:spcBef>
                <a:spcPts val="0"/>
              </a:spcBef>
              <a:spcAft>
                <a:spcPts val="0"/>
              </a:spcAft>
              <a:buClr>
                <a:srgbClr val="009400"/>
              </a:buClr>
              <a:buSzPts val="1100"/>
              <a:buFont typeface="Arial"/>
              <a:buNone/>
            </a:pPr>
            <a:r>
              <a:rPr b="0" i="0" lang="en-US" sz="1100" u="none" cap="none" strike="noStrike">
                <a:solidFill>
                  <a:srgbClr val="009400"/>
                </a:solidFill>
                <a:latin typeface="Arial"/>
                <a:ea typeface="Arial"/>
                <a:cs typeface="Arial"/>
                <a:sym typeface="Arial"/>
              </a:rPr>
              <a:t>Provide</a:t>
            </a:r>
            <a:endParaRPr sz="1500"/>
          </a:p>
          <a:p>
            <a:pPr indent="0" lvl="0" marL="0" marR="0" rtl="0" algn="ctr">
              <a:lnSpc>
                <a:spcPct val="100000"/>
              </a:lnSpc>
              <a:spcBef>
                <a:spcPts val="0"/>
              </a:spcBef>
              <a:spcAft>
                <a:spcPts val="0"/>
              </a:spcAft>
              <a:buClr>
                <a:srgbClr val="009400"/>
              </a:buClr>
              <a:buSzPts val="1100"/>
              <a:buFont typeface="Arial"/>
              <a:buNone/>
            </a:pPr>
            <a:r>
              <a:rPr b="0" i="0" lang="en-US" sz="1100" u="none" cap="none" strike="noStrike">
                <a:solidFill>
                  <a:srgbClr val="009400"/>
                </a:solidFill>
                <a:latin typeface="Arial"/>
                <a:ea typeface="Arial"/>
                <a:cs typeface="Arial"/>
                <a:sym typeface="Arial"/>
              </a:rPr>
              <a:t>multi-model</a:t>
            </a:r>
            <a:endParaRPr sz="1500"/>
          </a:p>
          <a:p>
            <a:pPr indent="0" lvl="0" marL="0" marR="0" rtl="0" algn="ctr">
              <a:lnSpc>
                <a:spcPct val="100000"/>
              </a:lnSpc>
              <a:spcBef>
                <a:spcPts val="0"/>
              </a:spcBef>
              <a:spcAft>
                <a:spcPts val="0"/>
              </a:spcAft>
              <a:buClr>
                <a:srgbClr val="009400"/>
              </a:buClr>
              <a:buSzPts val="1100"/>
              <a:buFont typeface="Arial"/>
              <a:buNone/>
            </a:pPr>
            <a:r>
              <a:rPr b="0" i="0" lang="en-US" sz="1100" u="none" cap="none" strike="noStrike">
                <a:solidFill>
                  <a:srgbClr val="009400"/>
                </a:solidFill>
                <a:latin typeface="Arial"/>
                <a:ea typeface="Arial"/>
                <a:cs typeface="Arial"/>
                <a:sym typeface="Arial"/>
              </a:rPr>
              <a:t>context</a:t>
            </a:r>
            <a:endParaRPr b="0" i="0" sz="1100" u="none" cap="none" strike="noStrike">
              <a:solidFill>
                <a:srgbClr val="009400"/>
              </a:solidFill>
              <a:latin typeface="Arial"/>
              <a:ea typeface="Arial"/>
              <a:cs typeface="Arial"/>
              <a:sym typeface="Arial"/>
            </a:endParaRPr>
          </a:p>
        </p:txBody>
      </p:sp>
      <p:sp>
        <p:nvSpPr>
          <p:cNvPr id="289" name="Google Shape;289;p25"/>
          <p:cNvSpPr/>
          <p:nvPr/>
        </p:nvSpPr>
        <p:spPr>
          <a:xfrm>
            <a:off x="2831106" y="4436348"/>
            <a:ext cx="856049" cy="622334"/>
          </a:xfrm>
          <a:custGeom>
            <a:rect b="b" l="l" r="r" t="t"/>
            <a:pathLst>
              <a:path extrusionOk="0" h="10843" w="16810">
                <a:moveTo>
                  <a:pt x="0" y="0"/>
                </a:moveTo>
                <a:cubicBezTo>
                  <a:pt x="1615" y="4338"/>
                  <a:pt x="8500" y="9501"/>
                  <a:pt x="16810" y="10843"/>
                </a:cubicBezTo>
              </a:path>
            </a:pathLst>
          </a:custGeom>
          <a:noFill/>
          <a:ln cap="flat" cmpd="sng" w="36700">
            <a:solidFill>
              <a:srgbClr val="009400"/>
            </a:solidFill>
            <a:prstDash val="solid"/>
            <a:round/>
            <a:headEnd len="sm" w="sm" type="none"/>
            <a:tailEnd len="sm" w="sm" type="none"/>
          </a:ln>
        </p:spPr>
        <p:txBody>
          <a:bodyPr anchorCtr="0" anchor="t" bIns="50375" lIns="100775" spcFirstLastPara="1" rIns="100775" wrap="square" tIns="50375">
            <a:noAutofit/>
          </a:bodyPr>
          <a:lstStyle/>
          <a:p>
            <a:pPr indent="0" lvl="0" marL="0" marR="0" rtl="0" algn="l">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p:txBody>
      </p:sp>
      <p:sp>
        <p:nvSpPr>
          <p:cNvPr id="290" name="Google Shape;290;p25"/>
          <p:cNvSpPr txBox="1"/>
          <p:nvPr/>
        </p:nvSpPr>
        <p:spPr>
          <a:xfrm>
            <a:off x="8313051" y="5686895"/>
            <a:ext cx="1124400" cy="612300"/>
          </a:xfrm>
          <a:prstGeom prst="rect">
            <a:avLst/>
          </a:prstGeom>
          <a:solidFill>
            <a:srgbClr val="FFFF00"/>
          </a:solidFill>
          <a:ln cap="flat" cmpd="sng" w="12700">
            <a:solidFill>
              <a:schemeClr val="dk1"/>
            </a:solidFill>
            <a:prstDash val="solid"/>
            <a:round/>
            <a:headEnd len="sm" w="sm" type="none"/>
            <a:tailEnd len="sm" w="sm" type="none"/>
          </a:ln>
        </p:spPr>
        <p:txBody>
          <a:bodyPr anchorCtr="0" anchor="t" bIns="51600" lIns="99225" spcFirstLastPara="1" rIns="99225" wrap="square" tIns="51600">
            <a:sp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Inter-model</a:t>
            </a:r>
            <a:endParaRPr sz="1500"/>
          </a:p>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correlations</a:t>
            </a:r>
            <a:endParaRPr sz="1500"/>
          </a:p>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among metrics</a:t>
            </a:r>
            <a:endParaRPr b="0" i="0" sz="1100" u="none" cap="none" strike="noStrike">
              <a:solidFill>
                <a:schemeClr val="dk1"/>
              </a:solidFill>
              <a:latin typeface="Arial"/>
              <a:ea typeface="Arial"/>
              <a:cs typeface="Arial"/>
              <a:sym typeface="Arial"/>
            </a:endParaRPr>
          </a:p>
        </p:txBody>
      </p:sp>
      <p:sp>
        <p:nvSpPr>
          <p:cNvPr id="291" name="Google Shape;291;p25"/>
          <p:cNvSpPr txBox="1"/>
          <p:nvPr/>
        </p:nvSpPr>
        <p:spPr>
          <a:xfrm rot="-1856147">
            <a:off x="135542" y="1216978"/>
            <a:ext cx="737633" cy="566100"/>
          </a:xfrm>
          <a:prstGeom prst="rect">
            <a:avLst/>
          </a:prstGeom>
          <a:solidFill>
            <a:srgbClr val="FFFF00"/>
          </a:solidFill>
          <a:ln cap="flat" cmpd="sng" w="12700">
            <a:solidFill>
              <a:schemeClr val="dk1"/>
            </a:solidFill>
            <a:prstDash val="solid"/>
            <a:round/>
            <a:headEnd len="sm" w="sm" type="none"/>
            <a:tailEnd len="sm" w="sm" type="none"/>
          </a:ln>
        </p:spPr>
        <p:txBody>
          <a:bodyPr anchorCtr="0" anchor="t" bIns="51600" lIns="99225" spcFirstLastPara="1" rIns="99225" wrap="square" tIns="51600">
            <a:spAutoFit/>
          </a:bodyPr>
          <a:lstStyle/>
          <a:p>
            <a:pPr indent="0" lvl="0" marL="0" marR="0" rtl="0" algn="ctr">
              <a:lnSpc>
                <a:spcPct val="100000"/>
              </a:lnSpc>
              <a:spcBef>
                <a:spcPts val="0"/>
              </a:spcBef>
              <a:spcAft>
                <a:spcPts val="0"/>
              </a:spcAft>
              <a:buClr>
                <a:schemeClr val="dk1"/>
              </a:buClr>
              <a:buSzPts val="1000"/>
              <a:buFont typeface="Arial"/>
              <a:buNone/>
            </a:pPr>
            <a:r>
              <a:rPr b="0" i="1" lang="en-US" sz="1000" u="none" cap="none" strike="noStrike">
                <a:solidFill>
                  <a:schemeClr val="dk1"/>
                </a:solidFill>
                <a:latin typeface="Arial"/>
                <a:ea typeface="Arial"/>
                <a:cs typeface="Arial"/>
                <a:sym typeface="Arial"/>
              </a:rPr>
              <a:t>Example:</a:t>
            </a:r>
            <a:endParaRPr sz="1500"/>
          </a:p>
          <a:p>
            <a:pPr indent="0" lvl="0" marL="0" marR="0" rtl="0" algn="ctr">
              <a:lnSpc>
                <a:spcPct val="100000"/>
              </a:lnSpc>
              <a:spcBef>
                <a:spcPts val="0"/>
              </a:spcBef>
              <a:spcAft>
                <a:spcPts val="0"/>
              </a:spcAft>
              <a:buClr>
                <a:schemeClr val="dk1"/>
              </a:buClr>
              <a:buSzPts val="1000"/>
              <a:buFont typeface="Arial"/>
              <a:buNone/>
            </a:pPr>
            <a:r>
              <a:rPr b="1" i="1" lang="en-US" sz="1000" u="none" cap="none" strike="noStrike">
                <a:solidFill>
                  <a:schemeClr val="dk1"/>
                </a:solidFill>
                <a:latin typeface="Arial"/>
                <a:ea typeface="Arial"/>
                <a:cs typeface="Arial"/>
                <a:sym typeface="Arial"/>
              </a:rPr>
              <a:t>El Niño</a:t>
            </a:r>
            <a:endParaRPr sz="1500"/>
          </a:p>
          <a:p>
            <a:pPr indent="0" lvl="0" marL="0" marR="0" rtl="0" algn="ctr">
              <a:lnSpc>
                <a:spcPct val="100000"/>
              </a:lnSpc>
              <a:spcBef>
                <a:spcPts val="0"/>
              </a:spcBef>
              <a:spcAft>
                <a:spcPts val="0"/>
              </a:spcAft>
              <a:buClr>
                <a:schemeClr val="dk1"/>
              </a:buClr>
              <a:buSzPts val="1000"/>
              <a:buFont typeface="Arial"/>
              <a:buNone/>
            </a:pPr>
            <a:r>
              <a:rPr b="1" i="1" lang="en-US" sz="1000" u="none" cap="none" strike="noStrike">
                <a:solidFill>
                  <a:schemeClr val="dk1"/>
                </a:solidFill>
                <a:latin typeface="Arial"/>
                <a:ea typeface="Arial"/>
                <a:cs typeface="Arial"/>
                <a:sym typeface="Arial"/>
              </a:rPr>
              <a:t>life cycle</a:t>
            </a:r>
            <a:endParaRPr b="1" i="1" sz="1000" u="none" cap="none" strike="noStrike">
              <a:solidFill>
                <a:schemeClr val="dk1"/>
              </a:solidFill>
              <a:latin typeface="Arial"/>
              <a:ea typeface="Arial"/>
              <a:cs typeface="Arial"/>
              <a:sym typeface="Arial"/>
            </a:endParaRPr>
          </a:p>
        </p:txBody>
      </p:sp>
      <p:grpSp>
        <p:nvGrpSpPr>
          <p:cNvPr id="292" name="Google Shape;292;p25"/>
          <p:cNvGrpSpPr/>
          <p:nvPr/>
        </p:nvGrpSpPr>
        <p:grpSpPr>
          <a:xfrm>
            <a:off x="172413" y="5229882"/>
            <a:ext cx="1537368" cy="667160"/>
            <a:chOff x="443586" y="5009467"/>
            <a:chExt cx="1766887" cy="766762"/>
          </a:xfrm>
        </p:grpSpPr>
        <p:pic>
          <p:nvPicPr>
            <p:cNvPr id="293" name="Google Shape;293;p25"/>
            <p:cNvPicPr preferRelativeResize="0"/>
            <p:nvPr/>
          </p:nvPicPr>
          <p:blipFill rotWithShape="1">
            <a:blip r:embed="rId7">
              <a:alphaModFix/>
            </a:blip>
            <a:srcRect b="0" l="0" r="0" t="0"/>
            <a:stretch/>
          </p:blipFill>
          <p:spPr>
            <a:xfrm>
              <a:off x="443586" y="5009467"/>
              <a:ext cx="1766887" cy="766762"/>
            </a:xfrm>
            <a:prstGeom prst="rect">
              <a:avLst/>
            </a:prstGeom>
            <a:noFill/>
            <a:ln>
              <a:noFill/>
            </a:ln>
          </p:spPr>
        </p:pic>
        <p:sp>
          <p:nvSpPr>
            <p:cNvPr id="294" name="Google Shape;294;p25"/>
            <p:cNvSpPr/>
            <p:nvPr/>
          </p:nvSpPr>
          <p:spPr>
            <a:xfrm>
              <a:off x="443586" y="5093593"/>
              <a:ext cx="1700700" cy="566700"/>
            </a:xfrm>
            <a:prstGeom prst="rect">
              <a:avLst/>
            </a:prstGeom>
            <a:noFill/>
            <a:ln cap="flat" cmpd="sng" w="25400">
              <a:solidFill>
                <a:srgbClr val="7F7F7F"/>
              </a:solidFill>
              <a:prstDash val="solid"/>
              <a:miter lim="800000"/>
              <a:headEnd len="sm" w="sm" type="none"/>
              <a:tailEnd len="sm" w="sm" type="none"/>
            </a:ln>
          </p:spPr>
          <p:txBody>
            <a:bodyPr anchorCtr="0" anchor="ctr" bIns="50375" lIns="100775" spcFirstLastPara="1" rIns="100775" wrap="square" tIns="50375">
              <a:noAutofit/>
            </a:bodyPr>
            <a:lstStyle/>
            <a:p>
              <a:pPr indent="0" lvl="0" marL="0" marR="0" rtl="0" algn="ctr">
                <a:lnSpc>
                  <a:spcPct val="100000"/>
                </a:lnSpc>
                <a:spcBef>
                  <a:spcPts val="0"/>
                </a:spcBef>
                <a:spcAft>
                  <a:spcPts val="0"/>
                </a:spcAft>
                <a:buNone/>
              </a:pPr>
              <a:r>
                <a:t/>
              </a:r>
              <a:endParaRPr b="0" i="0" sz="1500" u="none" cap="none" strike="noStrike">
                <a:solidFill>
                  <a:schemeClr val="lt1"/>
                </a:solidFill>
                <a:latin typeface="Arial"/>
                <a:ea typeface="Arial"/>
                <a:cs typeface="Arial"/>
                <a:sym typeface="Arial"/>
              </a:endParaRPr>
            </a:p>
          </p:txBody>
        </p:sp>
      </p:grpSp>
      <p:pic>
        <p:nvPicPr>
          <p:cNvPr id="295" name="Google Shape;295;p25"/>
          <p:cNvPicPr preferRelativeResize="0"/>
          <p:nvPr/>
        </p:nvPicPr>
        <p:blipFill rotWithShape="1">
          <a:blip r:embed="rId8">
            <a:alphaModFix/>
          </a:blip>
          <a:srcRect b="0" l="0" r="0" t="0"/>
          <a:stretch/>
        </p:blipFill>
        <p:spPr>
          <a:xfrm>
            <a:off x="10267" y="6368330"/>
            <a:ext cx="1814765" cy="367943"/>
          </a:xfrm>
          <a:prstGeom prst="rect">
            <a:avLst/>
          </a:prstGeom>
          <a:noFill/>
          <a:ln>
            <a:noFill/>
          </a:ln>
        </p:spPr>
      </p:pic>
      <p:pic>
        <p:nvPicPr>
          <p:cNvPr id="296" name="Google Shape;296;p25"/>
          <p:cNvPicPr preferRelativeResize="0"/>
          <p:nvPr/>
        </p:nvPicPr>
        <p:blipFill rotWithShape="1">
          <a:blip r:embed="rId9">
            <a:alphaModFix/>
          </a:blip>
          <a:srcRect b="0" l="0" r="0" t="0"/>
          <a:stretch/>
        </p:blipFill>
        <p:spPr>
          <a:xfrm>
            <a:off x="2218003" y="6046468"/>
            <a:ext cx="994963" cy="809796"/>
          </a:xfrm>
          <a:prstGeom prst="rect">
            <a:avLst/>
          </a:prstGeom>
          <a:noFill/>
          <a:ln>
            <a:noFill/>
          </a:ln>
        </p:spPr>
      </p:pic>
      <p:cxnSp>
        <p:nvCxnSpPr>
          <p:cNvPr id="297" name="Google Shape;297;p25"/>
          <p:cNvCxnSpPr/>
          <p:nvPr/>
        </p:nvCxnSpPr>
        <p:spPr>
          <a:xfrm rot="10800000">
            <a:off x="912428" y="5795979"/>
            <a:ext cx="0" cy="504000"/>
          </a:xfrm>
          <a:prstGeom prst="straightConnector1">
            <a:avLst/>
          </a:prstGeom>
          <a:noFill/>
          <a:ln cap="flat" cmpd="sng" w="38100">
            <a:solidFill>
              <a:srgbClr val="7F7F7F"/>
            </a:solidFill>
            <a:prstDash val="solid"/>
            <a:round/>
            <a:headEnd len="med" w="med" type="triangle"/>
            <a:tailEnd len="sm" w="sm" type="none"/>
          </a:ln>
        </p:spPr>
      </p:cxnSp>
      <p:cxnSp>
        <p:nvCxnSpPr>
          <p:cNvPr id="298" name="Google Shape;298;p25"/>
          <p:cNvCxnSpPr/>
          <p:nvPr/>
        </p:nvCxnSpPr>
        <p:spPr>
          <a:xfrm rot="10800000">
            <a:off x="1652400" y="5793515"/>
            <a:ext cx="486900" cy="346500"/>
          </a:xfrm>
          <a:prstGeom prst="straightConnector1">
            <a:avLst/>
          </a:prstGeom>
          <a:noFill/>
          <a:ln cap="flat" cmpd="sng" w="38100">
            <a:solidFill>
              <a:srgbClr val="7F7F7F"/>
            </a:solidFill>
            <a:prstDash val="solid"/>
            <a:round/>
            <a:headEnd len="med" w="med" type="triangle"/>
            <a:tailEnd len="sm" w="sm" type="none"/>
          </a:ln>
        </p:spPr>
      </p:cxnSp>
      <p:pic>
        <p:nvPicPr>
          <p:cNvPr id="299" name="Google Shape;299;p25"/>
          <p:cNvPicPr preferRelativeResize="0"/>
          <p:nvPr/>
        </p:nvPicPr>
        <p:blipFill rotWithShape="1">
          <a:blip r:embed="rId10">
            <a:alphaModFix/>
          </a:blip>
          <a:srcRect b="0" l="0" r="0" t="0"/>
          <a:stretch/>
        </p:blipFill>
        <p:spPr>
          <a:xfrm>
            <a:off x="2252877" y="5306947"/>
            <a:ext cx="1055588" cy="482788"/>
          </a:xfrm>
          <a:prstGeom prst="rect">
            <a:avLst/>
          </a:prstGeom>
          <a:noFill/>
          <a:ln>
            <a:noFill/>
          </a:ln>
        </p:spPr>
      </p:pic>
      <p:cxnSp>
        <p:nvCxnSpPr>
          <p:cNvPr id="300" name="Google Shape;300;p25"/>
          <p:cNvCxnSpPr/>
          <p:nvPr/>
        </p:nvCxnSpPr>
        <p:spPr>
          <a:xfrm rot="10800000">
            <a:off x="1652299" y="5560228"/>
            <a:ext cx="548400" cy="0"/>
          </a:xfrm>
          <a:prstGeom prst="straightConnector1">
            <a:avLst/>
          </a:prstGeom>
          <a:noFill/>
          <a:ln cap="flat" cmpd="sng" w="38100">
            <a:solidFill>
              <a:srgbClr val="7F7F7F"/>
            </a:solidFill>
            <a:prstDash val="solid"/>
            <a:round/>
            <a:headEnd len="med" w="med" type="triangle"/>
            <a:tailEnd len="sm" w="sm" type="none"/>
          </a:ln>
        </p:spPr>
      </p:cxnSp>
      <p:grpSp>
        <p:nvGrpSpPr>
          <p:cNvPr id="301" name="Google Shape;301;p25"/>
          <p:cNvGrpSpPr/>
          <p:nvPr/>
        </p:nvGrpSpPr>
        <p:grpSpPr>
          <a:xfrm>
            <a:off x="-76188" y="-76201"/>
            <a:ext cx="1343114" cy="975441"/>
            <a:chOff x="6591228" y="102616"/>
            <a:chExt cx="2400132" cy="1743104"/>
          </a:xfrm>
        </p:grpSpPr>
        <p:pic>
          <p:nvPicPr>
            <p:cNvPr id="302" name="Google Shape;302;p25"/>
            <p:cNvPicPr preferRelativeResize="0"/>
            <p:nvPr/>
          </p:nvPicPr>
          <p:blipFill rotWithShape="1">
            <a:blip r:embed="rId11">
              <a:alphaModFix/>
            </a:blip>
            <a:srcRect b="0" l="0" r="0" t="0"/>
            <a:stretch/>
          </p:blipFill>
          <p:spPr>
            <a:xfrm>
              <a:off x="6867000" y="439200"/>
              <a:ext cx="2124360" cy="1406520"/>
            </a:xfrm>
            <a:prstGeom prst="rect">
              <a:avLst/>
            </a:prstGeom>
            <a:noFill/>
            <a:ln>
              <a:noFill/>
            </a:ln>
          </p:spPr>
        </p:pic>
        <p:pic>
          <p:nvPicPr>
            <p:cNvPr id="303" name="Google Shape;303;p25"/>
            <p:cNvPicPr preferRelativeResize="0"/>
            <p:nvPr/>
          </p:nvPicPr>
          <p:blipFill rotWithShape="1">
            <a:blip r:embed="rId12">
              <a:alphaModFix/>
            </a:blip>
            <a:srcRect b="0" l="0" r="0" t="0"/>
            <a:stretch/>
          </p:blipFill>
          <p:spPr>
            <a:xfrm rot="-1555200">
              <a:off x="6680520" y="291600"/>
              <a:ext cx="1012320" cy="64152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8" name="Shape 308"/>
        <p:cNvGrpSpPr/>
        <p:nvPr/>
      </p:nvGrpSpPr>
      <p:grpSpPr>
        <a:xfrm>
          <a:off x="0" y="0"/>
          <a:ext cx="0" cy="0"/>
          <a:chOff x="0" y="0"/>
          <a:chExt cx="0" cy="0"/>
        </a:xfrm>
      </p:grpSpPr>
      <p:sp>
        <p:nvSpPr>
          <p:cNvPr id="309" name="Google Shape;309;p26"/>
          <p:cNvSpPr txBox="1"/>
          <p:nvPr/>
        </p:nvSpPr>
        <p:spPr>
          <a:xfrm>
            <a:off x="228600" y="358775"/>
            <a:ext cx="9601200" cy="458100"/>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Clr>
                <a:srgbClr val="000000"/>
              </a:buClr>
              <a:buSzPts val="3200"/>
              <a:buFont typeface="Arial"/>
              <a:buNone/>
            </a:pPr>
            <a:r>
              <a:rPr b="1" lang="en-US" sz="3200"/>
              <a:t>Ideas</a:t>
            </a:r>
            <a:r>
              <a:rPr b="1" lang="en-US" sz="3200"/>
              <a:t> for</a:t>
            </a:r>
            <a:r>
              <a:rPr b="1" lang="en-US" sz="3200"/>
              <a:t> the PSMI panel (1)</a:t>
            </a:r>
            <a:endParaRPr/>
          </a:p>
        </p:txBody>
      </p:sp>
      <p:sp>
        <p:nvSpPr>
          <p:cNvPr id="310" name="Google Shape;310;p26"/>
          <p:cNvSpPr/>
          <p:nvPr/>
        </p:nvSpPr>
        <p:spPr>
          <a:xfrm>
            <a:off x="298675" y="1117375"/>
            <a:ext cx="9744000" cy="5945100"/>
          </a:xfrm>
          <a:prstGeom prst="rect">
            <a:avLst/>
          </a:prstGeom>
          <a:noFill/>
          <a:ln>
            <a:noFill/>
          </a:ln>
        </p:spPr>
        <p:txBody>
          <a:bodyPr anchorCtr="0" anchor="t" bIns="49600" lIns="99225" spcFirstLastPara="1" rIns="99225" wrap="square" tIns="49600">
            <a:noAutofit/>
          </a:bodyPr>
          <a:lstStyle/>
          <a:p>
            <a:pPr indent="0" lvl="0" marL="0" marR="0" rtl="0" algn="l">
              <a:lnSpc>
                <a:spcPct val="100000"/>
              </a:lnSpc>
              <a:spcBef>
                <a:spcPts val="0"/>
              </a:spcBef>
              <a:spcAft>
                <a:spcPts val="0"/>
              </a:spcAft>
              <a:buClr>
                <a:schemeClr val="dk1"/>
              </a:buClr>
              <a:buSzPts val="1100"/>
              <a:buFont typeface="Arial"/>
              <a:buNone/>
            </a:pPr>
            <a:r>
              <a:rPr lang="en-US" sz="1900">
                <a:solidFill>
                  <a:srgbClr val="FF0000"/>
                </a:solidFill>
              </a:rPr>
              <a:t>1. Engage with &amp; advocate for </a:t>
            </a:r>
            <a:r>
              <a:rPr b="1" lang="en-US" sz="1900">
                <a:solidFill>
                  <a:srgbClr val="FF0000"/>
                </a:solidFill>
              </a:rPr>
              <a:t>TPOS</a:t>
            </a:r>
            <a:endParaRPr b="1" sz="1900">
              <a:solidFill>
                <a:srgbClr val="FF0000"/>
              </a:solidFill>
            </a:endParaRPr>
          </a:p>
          <a:p>
            <a:pPr indent="-457200" lvl="0" marL="914400" marR="0" rtl="0" algn="l">
              <a:lnSpc>
                <a:spcPct val="100000"/>
              </a:lnSpc>
              <a:spcBef>
                <a:spcPts val="0"/>
              </a:spcBef>
              <a:spcAft>
                <a:spcPts val="0"/>
              </a:spcAft>
              <a:buClr>
                <a:schemeClr val="dk1"/>
              </a:buClr>
              <a:buSzPts val="1100"/>
              <a:buFont typeface="Arial"/>
              <a:buNone/>
            </a:pPr>
            <a:r>
              <a:rPr lang="en-US" sz="1500"/>
              <a:t>- Help develop </a:t>
            </a:r>
            <a:r>
              <a:rPr b="1" lang="en-US" sz="1500"/>
              <a:t>process studies</a:t>
            </a:r>
            <a:r>
              <a:rPr lang="en-US" sz="1500"/>
              <a:t> for model </a:t>
            </a:r>
            <a:r>
              <a:rPr lang="en-US" sz="1500"/>
              <a:t>improvement</a:t>
            </a:r>
            <a:r>
              <a:rPr lang="en-US" sz="1500"/>
              <a:t> (e.g. EEWP, PUMACAT)</a:t>
            </a:r>
            <a:br>
              <a:rPr lang="en-US" sz="1500"/>
            </a:br>
            <a:r>
              <a:rPr lang="en-US" sz="1200"/>
              <a:t>Input is highly desired!  Especially on atmospheric aspects.</a:t>
            </a:r>
            <a:endParaRPr sz="1200"/>
          </a:p>
          <a:p>
            <a:pPr indent="-457200" lvl="0" marL="914400" marR="0" rtl="0" algn="l">
              <a:lnSpc>
                <a:spcPct val="100000"/>
              </a:lnSpc>
              <a:spcBef>
                <a:spcPts val="0"/>
              </a:spcBef>
              <a:spcAft>
                <a:spcPts val="0"/>
              </a:spcAft>
              <a:buClr>
                <a:schemeClr val="dk1"/>
              </a:buClr>
              <a:buSzPts val="1100"/>
              <a:buFont typeface="Arial"/>
              <a:buNone/>
            </a:pPr>
            <a:r>
              <a:rPr lang="en-US" sz="1500"/>
              <a:t>- Aid in broader </a:t>
            </a:r>
            <a:r>
              <a:rPr b="1" lang="en-US" sz="1500"/>
              <a:t>coordination</a:t>
            </a:r>
            <a:br>
              <a:rPr lang="en-US" sz="1500"/>
            </a:br>
            <a:r>
              <a:rPr lang="en-US" sz="1200"/>
              <a:t>CLIVAR: US (POS, PPAI) and International (PRP, OMDP, GSOP)</a:t>
            </a:r>
            <a:br>
              <a:rPr lang="en-US" sz="1200"/>
            </a:br>
            <a:r>
              <a:rPr lang="en-US" sz="1200">
                <a:solidFill>
                  <a:schemeClr val="dk1"/>
                </a:solidFill>
              </a:rPr>
              <a:t>Resources: funders, postdocs, OSSEs, ship time, island sites, MIPs</a:t>
            </a:r>
            <a:endParaRPr sz="1200"/>
          </a:p>
          <a:p>
            <a:pPr indent="0" lvl="0" marL="0" rtl="0" algn="l">
              <a:spcBef>
                <a:spcPts val="0"/>
              </a:spcBef>
              <a:spcAft>
                <a:spcPts val="0"/>
              </a:spcAft>
              <a:buClr>
                <a:schemeClr val="dk1"/>
              </a:buClr>
              <a:buSzPts val="1200"/>
              <a:buFont typeface="Arial"/>
              <a:buNone/>
            </a:pPr>
            <a:r>
              <a:t/>
            </a:r>
            <a:endParaRPr sz="1900">
              <a:solidFill>
                <a:schemeClr val="dk1"/>
              </a:solidFill>
            </a:endParaRPr>
          </a:p>
          <a:p>
            <a:pPr indent="0" lvl="0" marL="0" rtl="0" algn="l">
              <a:spcBef>
                <a:spcPts val="0"/>
              </a:spcBef>
              <a:spcAft>
                <a:spcPts val="0"/>
              </a:spcAft>
              <a:buClr>
                <a:schemeClr val="dk1"/>
              </a:buClr>
              <a:buSzPts val="1200"/>
              <a:buFont typeface="Arial"/>
              <a:buNone/>
            </a:pPr>
            <a:r>
              <a:rPr lang="en-US" sz="1900">
                <a:solidFill>
                  <a:srgbClr val="FF6633"/>
                </a:solidFill>
              </a:rPr>
              <a:t>2. CLIVAR </a:t>
            </a:r>
            <a:r>
              <a:rPr b="1" lang="en-US" sz="1900">
                <a:solidFill>
                  <a:srgbClr val="FF6633"/>
                </a:solidFill>
              </a:rPr>
              <a:t>ENSO metrics</a:t>
            </a:r>
            <a:r>
              <a:rPr lang="en-US" sz="1900">
                <a:solidFill>
                  <a:srgbClr val="FF6633"/>
                </a:solidFill>
              </a:rPr>
              <a:t>: Use, advertise, contribute, recruit!</a:t>
            </a:r>
            <a:endParaRPr sz="1900">
              <a:solidFill>
                <a:srgbClr val="FF6633"/>
              </a:solidFill>
            </a:endParaRPr>
          </a:p>
          <a:p>
            <a:pPr indent="-457200" lvl="0" marL="914400" rtl="0" algn="l">
              <a:spcBef>
                <a:spcPts val="0"/>
              </a:spcBef>
              <a:spcAft>
                <a:spcPts val="0"/>
              </a:spcAft>
              <a:buClr>
                <a:schemeClr val="dk1"/>
              </a:buClr>
              <a:buSzPts val="1200"/>
              <a:buFont typeface="Arial"/>
              <a:buNone/>
            </a:pPr>
            <a:r>
              <a:rPr lang="en-US" sz="1500">
                <a:solidFill>
                  <a:schemeClr val="dk1"/>
                </a:solidFill>
              </a:rPr>
              <a:t>- </a:t>
            </a:r>
            <a:r>
              <a:rPr b="1" lang="en-US" sz="1500">
                <a:solidFill>
                  <a:schemeClr val="dk1"/>
                </a:solidFill>
              </a:rPr>
              <a:t>Process</a:t>
            </a:r>
            <a:r>
              <a:rPr lang="en-US" sz="1500">
                <a:solidFill>
                  <a:schemeClr val="dk1"/>
                </a:solidFill>
              </a:rPr>
              <a:t> metrics: CLIVAR PRP Working Group on </a:t>
            </a:r>
            <a:r>
              <a:rPr i="1" lang="en-US" sz="1500">
                <a:solidFill>
                  <a:schemeClr val="dk1"/>
                </a:solidFill>
              </a:rPr>
              <a:t>Conceptual Models of ENSO</a:t>
            </a:r>
            <a:endParaRPr i="1" sz="1500">
              <a:solidFill>
                <a:schemeClr val="dk1"/>
              </a:solidFill>
            </a:endParaRPr>
          </a:p>
          <a:p>
            <a:pPr indent="-457200" lvl="0" marL="914400" rtl="0" algn="l">
              <a:spcBef>
                <a:spcPts val="0"/>
              </a:spcBef>
              <a:spcAft>
                <a:spcPts val="0"/>
              </a:spcAft>
              <a:buClr>
                <a:schemeClr val="dk1"/>
              </a:buClr>
              <a:buSzPts val="1200"/>
              <a:buFont typeface="Arial"/>
              <a:buNone/>
            </a:pPr>
            <a:r>
              <a:rPr lang="en-US" sz="1500">
                <a:solidFill>
                  <a:schemeClr val="dk1"/>
                </a:solidFill>
              </a:rPr>
              <a:t>- </a:t>
            </a:r>
            <a:r>
              <a:rPr b="1" lang="en-US" sz="1500">
                <a:solidFill>
                  <a:schemeClr val="dk1"/>
                </a:solidFill>
              </a:rPr>
              <a:t>Model-analogs &amp; AI</a:t>
            </a:r>
            <a:r>
              <a:rPr lang="en-US" sz="1500">
                <a:solidFill>
                  <a:schemeClr val="dk1"/>
                </a:solidFill>
              </a:rPr>
              <a:t> as evolution/prediction metrics, and shorter path to forecasts</a:t>
            </a:r>
            <a:endParaRPr sz="1500">
              <a:solidFill>
                <a:schemeClr val="dk1"/>
              </a:solidFill>
            </a:endParaRPr>
          </a:p>
          <a:p>
            <a:pPr indent="-457200" lvl="0" marL="914400" rtl="0" algn="l">
              <a:spcBef>
                <a:spcPts val="0"/>
              </a:spcBef>
              <a:spcAft>
                <a:spcPts val="0"/>
              </a:spcAft>
              <a:buClr>
                <a:schemeClr val="dk1"/>
              </a:buClr>
              <a:buSzPts val="1200"/>
              <a:buFont typeface="Arial"/>
              <a:buNone/>
            </a:pPr>
            <a:r>
              <a:rPr lang="en-US" sz="1500">
                <a:solidFill>
                  <a:schemeClr val="dk1"/>
                </a:solidFill>
              </a:rPr>
              <a:t>- </a:t>
            </a:r>
            <a:r>
              <a:rPr b="1" lang="en-US" sz="1500">
                <a:solidFill>
                  <a:schemeClr val="dk1"/>
                </a:solidFill>
              </a:rPr>
              <a:t>Emergent constraints</a:t>
            </a:r>
            <a:r>
              <a:rPr lang="en-US" sz="1500">
                <a:solidFill>
                  <a:schemeClr val="dk1"/>
                </a:solidFill>
              </a:rPr>
              <a:t> to improve models &amp; inform IPCC; links </a:t>
            </a:r>
            <a:r>
              <a:rPr i="1" lang="en-US" sz="1500">
                <a:solidFill>
                  <a:schemeClr val="dk1"/>
                </a:solidFill>
              </a:rPr>
              <a:t>among</a:t>
            </a:r>
            <a:r>
              <a:rPr lang="en-US" sz="1500">
                <a:solidFill>
                  <a:schemeClr val="dk1"/>
                </a:solidFill>
              </a:rPr>
              <a:t> metrics</a:t>
            </a:r>
            <a:endParaRPr sz="1500">
              <a:solidFill>
                <a:schemeClr val="dk1"/>
              </a:solidFill>
            </a:endParaRPr>
          </a:p>
          <a:p>
            <a:pPr indent="-457200" lvl="0" marL="914400" rtl="0" algn="l">
              <a:spcBef>
                <a:spcPts val="0"/>
              </a:spcBef>
              <a:spcAft>
                <a:spcPts val="0"/>
              </a:spcAft>
              <a:buClr>
                <a:schemeClr val="dk1"/>
              </a:buClr>
              <a:buSzPts val="1200"/>
              <a:buFont typeface="Arial"/>
              <a:buNone/>
            </a:pPr>
            <a:r>
              <a:rPr lang="en-US" sz="1500">
                <a:solidFill>
                  <a:schemeClr val="dk1"/>
                </a:solidFill>
              </a:rPr>
              <a:t>- Reference </a:t>
            </a:r>
            <a:r>
              <a:rPr b="1" lang="en-US" sz="1500">
                <a:solidFill>
                  <a:schemeClr val="dk1"/>
                </a:solidFill>
              </a:rPr>
              <a:t>observations</a:t>
            </a:r>
            <a:r>
              <a:rPr lang="en-US" sz="1500">
                <a:solidFill>
                  <a:schemeClr val="dk1"/>
                </a:solidFill>
              </a:rPr>
              <a:t>: products, uncertainties, epochs</a:t>
            </a:r>
            <a:endParaRPr sz="1500">
              <a:solidFill>
                <a:schemeClr val="dk1"/>
              </a:solidFill>
            </a:endParaRPr>
          </a:p>
          <a:p>
            <a:pPr indent="-457200" lvl="0" marL="914400" rtl="0" algn="l">
              <a:spcBef>
                <a:spcPts val="0"/>
              </a:spcBef>
              <a:spcAft>
                <a:spcPts val="0"/>
              </a:spcAft>
              <a:buClr>
                <a:schemeClr val="dk1"/>
              </a:buClr>
              <a:buSzPts val="1200"/>
              <a:buFont typeface="Arial"/>
              <a:buNone/>
            </a:pPr>
            <a:r>
              <a:rPr lang="en-US" sz="1500">
                <a:solidFill>
                  <a:schemeClr val="dk1"/>
                </a:solidFill>
              </a:rPr>
              <a:t>- </a:t>
            </a:r>
            <a:r>
              <a:rPr b="1" lang="en-US" sz="1500">
                <a:solidFill>
                  <a:schemeClr val="dk1"/>
                </a:solidFill>
              </a:rPr>
              <a:t>Resources</a:t>
            </a:r>
            <a:r>
              <a:rPr lang="en-US" sz="1500">
                <a:solidFill>
                  <a:schemeClr val="dk1"/>
                </a:solidFill>
              </a:rPr>
              <a:t>: postdocs, web/data techs, funding opportunities</a:t>
            </a:r>
            <a:endParaRPr sz="1500">
              <a:solidFill>
                <a:schemeClr val="dk1"/>
              </a:solidFill>
            </a:endParaRPr>
          </a:p>
          <a:p>
            <a:pPr indent="0" lvl="0" marL="0" marR="0" rtl="0" algn="l">
              <a:lnSpc>
                <a:spcPct val="100000"/>
              </a:lnSpc>
              <a:spcBef>
                <a:spcPts val="0"/>
              </a:spcBef>
              <a:spcAft>
                <a:spcPts val="0"/>
              </a:spcAft>
              <a:buClr>
                <a:schemeClr val="dk1"/>
              </a:buClr>
              <a:buSzPts val="1200"/>
              <a:buFont typeface="Arial"/>
              <a:buNone/>
            </a:pPr>
            <a:r>
              <a:t/>
            </a:r>
            <a:endParaRPr sz="1900"/>
          </a:p>
          <a:p>
            <a:pPr indent="0" lvl="0" marL="0" rtl="0" algn="l">
              <a:spcBef>
                <a:spcPts val="0"/>
              </a:spcBef>
              <a:spcAft>
                <a:spcPts val="0"/>
              </a:spcAft>
              <a:buClr>
                <a:schemeClr val="dk1"/>
              </a:buClr>
              <a:buSzPts val="1100"/>
              <a:buFont typeface="Arial"/>
              <a:buNone/>
            </a:pPr>
            <a:r>
              <a:rPr lang="en-US" sz="1900">
                <a:solidFill>
                  <a:srgbClr val="009400"/>
                </a:solidFill>
              </a:rPr>
              <a:t>3</a:t>
            </a:r>
            <a:r>
              <a:rPr lang="en-US" sz="1900">
                <a:solidFill>
                  <a:srgbClr val="009400"/>
                </a:solidFill>
              </a:rPr>
              <a:t>. Propose </a:t>
            </a:r>
            <a:r>
              <a:rPr b="1" lang="en-US" sz="1900">
                <a:solidFill>
                  <a:srgbClr val="009400"/>
                </a:solidFill>
              </a:rPr>
              <a:t>frameworks &amp; benchmarks</a:t>
            </a:r>
            <a:r>
              <a:rPr lang="en-US" sz="1900">
                <a:solidFill>
                  <a:srgbClr val="009400"/>
                </a:solidFill>
              </a:rPr>
              <a:t> for GCMs</a:t>
            </a:r>
            <a:endParaRPr b="1" sz="1900">
              <a:solidFill>
                <a:srgbClr val="009400"/>
              </a:solidFill>
            </a:endParaRPr>
          </a:p>
          <a:p>
            <a:pPr indent="-457200" lvl="0" marL="914400" rtl="0" algn="l">
              <a:spcBef>
                <a:spcPts val="0"/>
              </a:spcBef>
              <a:spcAft>
                <a:spcPts val="0"/>
              </a:spcAft>
              <a:buClr>
                <a:schemeClr val="dk1"/>
              </a:buClr>
              <a:buSzPts val="1100"/>
              <a:buFont typeface="Arial"/>
              <a:buNone/>
            </a:pPr>
            <a:r>
              <a:rPr lang="en-US" sz="1500">
                <a:solidFill>
                  <a:schemeClr val="dk1"/>
                </a:solidFill>
              </a:rPr>
              <a:t>- </a:t>
            </a:r>
            <a:r>
              <a:rPr b="1" lang="en-US" sz="1500">
                <a:solidFill>
                  <a:schemeClr val="dk1"/>
                </a:solidFill>
              </a:rPr>
              <a:t>Model hierarchies</a:t>
            </a:r>
            <a:br>
              <a:rPr lang="en-US" sz="1200">
                <a:solidFill>
                  <a:schemeClr val="dk1"/>
                </a:solidFill>
              </a:rPr>
            </a:br>
            <a:r>
              <a:rPr lang="en-US" sz="1200">
                <a:solidFill>
                  <a:schemeClr val="dk1"/>
                </a:solidFill>
              </a:rPr>
              <a:t>Model </a:t>
            </a:r>
            <a:r>
              <a:rPr i="1" lang="en-US" sz="1200">
                <a:solidFill>
                  <a:schemeClr val="dk1"/>
                </a:solidFill>
              </a:rPr>
              <a:t>resolution</a:t>
            </a:r>
            <a:r>
              <a:rPr lang="en-US" sz="1200">
                <a:solidFill>
                  <a:schemeClr val="dk1"/>
                </a:solidFill>
              </a:rPr>
              <a:t> &amp; complexity: AI/ML benchmarks, turbulence closure scheme, 1d, 3d</a:t>
            </a:r>
            <a:br>
              <a:rPr lang="en-US" sz="1200">
                <a:solidFill>
                  <a:schemeClr val="dk1"/>
                </a:solidFill>
              </a:rPr>
            </a:br>
            <a:r>
              <a:rPr i="1" lang="en-US" sz="1200">
                <a:solidFill>
                  <a:schemeClr val="dk1"/>
                </a:solidFill>
              </a:rPr>
              <a:t>Intermediaries</a:t>
            </a:r>
            <a:r>
              <a:rPr lang="en-US" sz="1200">
                <a:solidFill>
                  <a:schemeClr val="dk1"/>
                </a:solidFill>
              </a:rPr>
              <a:t> between obs &amp; GCMs</a:t>
            </a:r>
            <a:br>
              <a:rPr lang="en-US" sz="1200">
                <a:solidFill>
                  <a:schemeClr val="dk1"/>
                </a:solidFill>
              </a:rPr>
            </a:br>
            <a:r>
              <a:rPr lang="en-US" sz="1200">
                <a:solidFill>
                  <a:schemeClr val="dk1"/>
                </a:solidFill>
              </a:rPr>
              <a:t>        </a:t>
            </a:r>
            <a:r>
              <a:rPr b="1" lang="en-US" sz="1200">
                <a:solidFill>
                  <a:schemeClr val="dk1"/>
                </a:solidFill>
              </a:rPr>
              <a:t>obs</a:t>
            </a:r>
            <a:r>
              <a:rPr lang="en-US" sz="1200">
                <a:solidFill>
                  <a:schemeClr val="dk1"/>
                </a:solidFill>
              </a:rPr>
              <a:t> → LES → high-res regional OGCM → coarse-res global OGCM → </a:t>
            </a:r>
            <a:r>
              <a:rPr b="1" lang="en-US" sz="1200">
                <a:solidFill>
                  <a:schemeClr val="dk1"/>
                </a:solidFill>
              </a:rPr>
              <a:t>CGCM</a:t>
            </a:r>
            <a:br>
              <a:rPr lang="en-US" sz="1200">
                <a:solidFill>
                  <a:schemeClr val="dk1"/>
                </a:solidFill>
              </a:rPr>
            </a:br>
            <a:r>
              <a:rPr i="1" lang="en-US" sz="1200">
                <a:solidFill>
                  <a:schemeClr val="dk1"/>
                </a:solidFill>
              </a:rPr>
              <a:t>Partial</a:t>
            </a:r>
            <a:r>
              <a:rPr lang="en-US" sz="1200">
                <a:solidFill>
                  <a:schemeClr val="dk1"/>
                </a:solidFill>
              </a:rPr>
              <a:t> coupling &amp; obs constraints: AMIP/OMIP, nudged, flux-adjusted, data assimilation, regional coupling</a:t>
            </a:r>
            <a:endParaRPr sz="1200">
              <a:solidFill>
                <a:schemeClr val="dk1"/>
              </a:solidFill>
            </a:endParaRPr>
          </a:p>
          <a:p>
            <a:pPr indent="-457200" lvl="0" marL="914400" rtl="0" algn="l">
              <a:spcBef>
                <a:spcPts val="0"/>
              </a:spcBef>
              <a:spcAft>
                <a:spcPts val="0"/>
              </a:spcAft>
              <a:buClr>
                <a:schemeClr val="dk1"/>
              </a:buClr>
              <a:buSzPts val="1100"/>
              <a:buFont typeface="Arial"/>
              <a:buNone/>
            </a:pPr>
            <a:r>
              <a:rPr lang="en-US" sz="1500">
                <a:solidFill>
                  <a:schemeClr val="dk1"/>
                </a:solidFill>
              </a:rPr>
              <a:t>- Comprehensive model </a:t>
            </a:r>
            <a:r>
              <a:rPr b="1" lang="en-US" sz="1500">
                <a:solidFill>
                  <a:schemeClr val="dk1"/>
                </a:solidFill>
              </a:rPr>
              <a:t>test cases</a:t>
            </a:r>
            <a:r>
              <a:rPr lang="en-US" sz="1500">
                <a:solidFill>
                  <a:schemeClr val="dk1"/>
                </a:solidFill>
              </a:rPr>
              <a:t>, with reliable observational </a:t>
            </a:r>
            <a:r>
              <a:rPr b="1" lang="en-US" sz="1500">
                <a:solidFill>
                  <a:schemeClr val="dk1"/>
                </a:solidFill>
              </a:rPr>
              <a:t>targets</a:t>
            </a:r>
            <a:br>
              <a:rPr lang="en-US" sz="1200">
                <a:solidFill>
                  <a:schemeClr val="dk1"/>
                </a:solidFill>
              </a:rPr>
            </a:br>
            <a:r>
              <a:rPr lang="en-US" sz="1200">
                <a:solidFill>
                  <a:schemeClr val="dk1"/>
                </a:solidFill>
              </a:rPr>
              <a:t>Provide inputs + desired outputs (e.g. for MIPs)</a:t>
            </a:r>
            <a:br>
              <a:rPr lang="en-US" sz="1200">
                <a:solidFill>
                  <a:schemeClr val="dk1"/>
                </a:solidFill>
              </a:rPr>
            </a:br>
            <a:r>
              <a:rPr lang="en-US" sz="1200">
                <a:solidFill>
                  <a:schemeClr val="dk1"/>
                </a:solidFill>
              </a:rPr>
              <a:t>Both detailed </a:t>
            </a:r>
            <a:r>
              <a:rPr b="1" lang="en-US" sz="1200">
                <a:solidFill>
                  <a:schemeClr val="dk1"/>
                </a:solidFill>
              </a:rPr>
              <a:t>processes</a:t>
            </a:r>
            <a:r>
              <a:rPr lang="en-US" sz="1200">
                <a:solidFill>
                  <a:schemeClr val="dk1"/>
                </a:solidFill>
              </a:rPr>
              <a:t> + broad-scale </a:t>
            </a:r>
            <a:r>
              <a:rPr b="1" lang="en-US" sz="1200">
                <a:solidFill>
                  <a:schemeClr val="dk1"/>
                </a:solidFill>
              </a:rPr>
              <a:t>context</a:t>
            </a:r>
            <a:br>
              <a:rPr lang="en-US" sz="1200">
                <a:solidFill>
                  <a:schemeClr val="dk1"/>
                </a:solidFill>
              </a:rPr>
            </a:br>
            <a:r>
              <a:rPr lang="en-US" sz="1200">
                <a:solidFill>
                  <a:schemeClr val="dk1"/>
                </a:solidFill>
              </a:rPr>
              <a:t>Diverse regimes, to constrain PDFs</a:t>
            </a:r>
            <a:br>
              <a:rPr lang="en-US" sz="1200">
                <a:solidFill>
                  <a:schemeClr val="dk1"/>
                </a:solidFill>
              </a:rPr>
            </a:br>
            <a:r>
              <a:rPr lang="en-US" sz="1200">
                <a:solidFill>
                  <a:schemeClr val="dk1"/>
                </a:solidFill>
              </a:rPr>
              <a:t>        Transient &amp; nonlinear: Shears, gusts, fronts, extremes</a:t>
            </a:r>
            <a:br>
              <a:rPr lang="en-US" sz="1200">
                <a:solidFill>
                  <a:schemeClr val="dk1"/>
                </a:solidFill>
              </a:rPr>
            </a:br>
            <a:r>
              <a:rPr lang="en-US" sz="1200">
                <a:solidFill>
                  <a:schemeClr val="dk1"/>
                </a:solidFill>
              </a:rPr>
              <a:t>        Day/night; clear/cloudy; calm/windy; stable/convecting; dry/rainy; phases of TIWs, MJO, ENSO, …</a:t>
            </a:r>
            <a:endParaRPr sz="1900"/>
          </a:p>
          <a:p>
            <a:pPr indent="457200" lvl="0" marL="0" marR="0" rtl="0" algn="l">
              <a:lnSpc>
                <a:spcPct val="100000"/>
              </a:lnSpc>
              <a:spcBef>
                <a:spcPts val="0"/>
              </a:spcBef>
              <a:spcAft>
                <a:spcPts val="0"/>
              </a:spcAft>
              <a:buClr>
                <a:schemeClr val="dk1"/>
              </a:buClr>
              <a:buSzPts val="1200"/>
              <a:buFont typeface="Arial"/>
              <a:buNone/>
            </a:pPr>
            <a:r>
              <a:t/>
            </a:r>
            <a:endParaRPr sz="17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0">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0">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0">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0">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0">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0">
                                            <p:txEl>
                                              <p:pRg end="12" st="1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0">
                                            <p:txEl>
                                              <p:pRg end="13" st="1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0">
                                            <p:txEl>
                                              <p:pRg end="14" st="1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15" name="Shape 315"/>
        <p:cNvGrpSpPr/>
        <p:nvPr/>
      </p:nvGrpSpPr>
      <p:grpSpPr>
        <a:xfrm>
          <a:off x="0" y="0"/>
          <a:ext cx="0" cy="0"/>
          <a:chOff x="0" y="0"/>
          <a:chExt cx="0" cy="0"/>
        </a:xfrm>
      </p:grpSpPr>
      <p:sp>
        <p:nvSpPr>
          <p:cNvPr id="316" name="Google Shape;316;p27"/>
          <p:cNvSpPr txBox="1"/>
          <p:nvPr/>
        </p:nvSpPr>
        <p:spPr>
          <a:xfrm>
            <a:off x="228600" y="358775"/>
            <a:ext cx="9601200" cy="458100"/>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Clr>
                <a:srgbClr val="000000"/>
              </a:buClr>
              <a:buSzPts val="3200"/>
              <a:buFont typeface="Arial"/>
              <a:buNone/>
            </a:pPr>
            <a:r>
              <a:rPr b="1" lang="en-US" sz="3200"/>
              <a:t>Ideas</a:t>
            </a:r>
            <a:r>
              <a:rPr b="1" lang="en-US" sz="3200"/>
              <a:t> for the PSMI panel (2)</a:t>
            </a:r>
            <a:endParaRPr/>
          </a:p>
        </p:txBody>
      </p:sp>
      <p:sp>
        <p:nvSpPr>
          <p:cNvPr id="317" name="Google Shape;317;p27"/>
          <p:cNvSpPr/>
          <p:nvPr/>
        </p:nvSpPr>
        <p:spPr>
          <a:xfrm>
            <a:off x="298675" y="1269775"/>
            <a:ext cx="9744000" cy="5363100"/>
          </a:xfrm>
          <a:prstGeom prst="rect">
            <a:avLst/>
          </a:prstGeom>
          <a:noFill/>
          <a:ln>
            <a:noFill/>
          </a:ln>
        </p:spPr>
        <p:txBody>
          <a:bodyPr anchorCtr="0" anchor="t" bIns="49600" lIns="99225" spcFirstLastPara="1" rIns="99225" wrap="square" tIns="49600">
            <a:noAutofit/>
          </a:bodyPr>
          <a:lstStyle/>
          <a:p>
            <a:pPr indent="0" lvl="0" marL="0" rtl="0" algn="l">
              <a:spcBef>
                <a:spcPts val="0"/>
              </a:spcBef>
              <a:spcAft>
                <a:spcPts val="0"/>
              </a:spcAft>
              <a:buClr>
                <a:schemeClr val="dk1"/>
              </a:buClr>
              <a:buSzPts val="1200"/>
              <a:buFont typeface="Arial"/>
              <a:buNone/>
            </a:pPr>
            <a:r>
              <a:rPr lang="en-US" sz="1900">
                <a:solidFill>
                  <a:srgbClr val="0000FF"/>
                </a:solidFill>
              </a:rPr>
              <a:t>4</a:t>
            </a:r>
            <a:r>
              <a:rPr lang="en-US" sz="1900">
                <a:solidFill>
                  <a:srgbClr val="0000FF"/>
                </a:solidFill>
              </a:rPr>
              <a:t>. Rally </a:t>
            </a:r>
            <a:r>
              <a:rPr b="1" lang="en-US" sz="1900">
                <a:solidFill>
                  <a:srgbClr val="0000FF"/>
                </a:solidFill>
              </a:rPr>
              <a:t>reanalyses</a:t>
            </a:r>
            <a:r>
              <a:rPr lang="en-US" sz="1900">
                <a:solidFill>
                  <a:srgbClr val="0000FF"/>
                </a:solidFill>
              </a:rPr>
              <a:t> &amp; reconstructions</a:t>
            </a:r>
            <a:endParaRPr sz="1900">
              <a:solidFill>
                <a:srgbClr val="0000FF"/>
              </a:solidFill>
            </a:endParaRPr>
          </a:p>
          <a:p>
            <a:pPr indent="-457200" lvl="0" marL="914400" rtl="0" algn="l">
              <a:spcBef>
                <a:spcPts val="0"/>
              </a:spcBef>
              <a:spcAft>
                <a:spcPts val="0"/>
              </a:spcAft>
              <a:buClr>
                <a:schemeClr val="dk1"/>
              </a:buClr>
              <a:buSzPts val="1200"/>
              <a:buFont typeface="Arial"/>
              <a:buNone/>
            </a:pPr>
            <a:r>
              <a:rPr lang="en-US" sz="1500">
                <a:solidFill>
                  <a:schemeClr val="dk1"/>
                </a:solidFill>
              </a:rPr>
              <a:t>- </a:t>
            </a:r>
            <a:r>
              <a:rPr b="1" lang="en-US" sz="1500">
                <a:solidFill>
                  <a:schemeClr val="dk1"/>
                </a:solidFill>
              </a:rPr>
              <a:t>Aggregate</a:t>
            </a:r>
            <a:r>
              <a:rPr lang="en-US" sz="1500">
                <a:solidFill>
                  <a:schemeClr val="dk1"/>
                </a:solidFill>
              </a:rPr>
              <a:t> useful gridded obs &amp; process datasets for modelers</a:t>
            </a:r>
            <a:br>
              <a:rPr lang="en-US" sz="1500">
                <a:solidFill>
                  <a:schemeClr val="dk1"/>
                </a:solidFill>
              </a:rPr>
            </a:br>
            <a:r>
              <a:rPr lang="en-US" sz="1200">
                <a:solidFill>
                  <a:schemeClr val="dk1"/>
                </a:solidFill>
              </a:rPr>
              <a:t>E.g. Obs4MIPs, Ana4MIPs, Reanalyses.org, IRI Climate Data Library</a:t>
            </a:r>
            <a:br>
              <a:rPr lang="en-US" sz="1200">
                <a:solidFill>
                  <a:schemeClr val="dk1"/>
                </a:solidFill>
              </a:rPr>
            </a:br>
            <a:r>
              <a:rPr lang="en-US" sz="1200">
                <a:solidFill>
                  <a:schemeClr val="dk1"/>
                </a:solidFill>
              </a:rPr>
              <a:t>Integrate community guidance (e.g. NCAR Climate Data Guide)</a:t>
            </a:r>
            <a:endParaRPr sz="1200">
              <a:solidFill>
                <a:schemeClr val="dk1"/>
              </a:solidFill>
            </a:endParaRPr>
          </a:p>
          <a:p>
            <a:pPr indent="-457200" lvl="0" marL="914400" rtl="0" algn="l">
              <a:spcBef>
                <a:spcPts val="0"/>
              </a:spcBef>
              <a:spcAft>
                <a:spcPts val="0"/>
              </a:spcAft>
              <a:buClr>
                <a:schemeClr val="dk1"/>
              </a:buClr>
              <a:buSzPts val="1200"/>
              <a:buFont typeface="Arial"/>
              <a:buNone/>
            </a:pPr>
            <a:r>
              <a:rPr lang="en-US" sz="1500">
                <a:solidFill>
                  <a:schemeClr val="dk1"/>
                </a:solidFill>
              </a:rPr>
              <a:t>- </a:t>
            </a:r>
            <a:r>
              <a:rPr b="1" lang="en-US" sz="1500">
                <a:solidFill>
                  <a:schemeClr val="dk1"/>
                </a:solidFill>
              </a:rPr>
              <a:t>Survey, intercompare</a:t>
            </a:r>
            <a:r>
              <a:rPr lang="en-US" sz="1500">
                <a:solidFill>
                  <a:schemeClr val="dk1"/>
                </a:solidFill>
              </a:rPr>
              <a:t>, reconcile existing products</a:t>
            </a:r>
            <a:br>
              <a:rPr lang="en-US" sz="1500">
                <a:solidFill>
                  <a:schemeClr val="dk1"/>
                </a:solidFill>
              </a:rPr>
            </a:br>
            <a:r>
              <a:rPr lang="en-US" sz="1200">
                <a:solidFill>
                  <a:schemeClr val="dk1"/>
                </a:solidFill>
              </a:rPr>
              <a:t>How fuzzy are the targets?  Assess spread &amp; outliers; document strengths &amp; weaknesses</a:t>
            </a:r>
            <a:endParaRPr sz="1200">
              <a:solidFill>
                <a:schemeClr val="dk1"/>
              </a:solidFill>
            </a:endParaRPr>
          </a:p>
          <a:p>
            <a:pPr indent="-457200" lvl="0" marL="914400" rtl="0" algn="l">
              <a:spcBef>
                <a:spcPts val="0"/>
              </a:spcBef>
              <a:spcAft>
                <a:spcPts val="0"/>
              </a:spcAft>
              <a:buClr>
                <a:schemeClr val="dk1"/>
              </a:buClr>
              <a:buSzPts val="1200"/>
              <a:buFont typeface="Arial"/>
              <a:buNone/>
            </a:pPr>
            <a:r>
              <a:rPr lang="en-US" sz="1500">
                <a:solidFill>
                  <a:schemeClr val="dk1"/>
                </a:solidFill>
              </a:rPr>
              <a:t>- Better constraints for </a:t>
            </a:r>
            <a:r>
              <a:rPr b="1" lang="en-US" sz="1500">
                <a:solidFill>
                  <a:schemeClr val="dk1"/>
                </a:solidFill>
              </a:rPr>
              <a:t>processes</a:t>
            </a:r>
            <a:br>
              <a:rPr lang="en-US" sz="1500">
                <a:solidFill>
                  <a:schemeClr val="dk1"/>
                </a:solidFill>
              </a:rPr>
            </a:br>
            <a:r>
              <a:rPr lang="en-US" sz="1200">
                <a:solidFill>
                  <a:schemeClr val="dk1"/>
                </a:solidFill>
              </a:rPr>
              <a:t>Save ocean/atmos </a:t>
            </a:r>
            <a:r>
              <a:rPr b="1" lang="en-US" sz="1200">
                <a:solidFill>
                  <a:schemeClr val="dk1"/>
                </a:solidFill>
              </a:rPr>
              <a:t>budgets</a:t>
            </a:r>
            <a:r>
              <a:rPr lang="en-US" sz="1200">
                <a:solidFill>
                  <a:schemeClr val="dk1"/>
                </a:solidFill>
              </a:rPr>
              <a:t> for heat, momentum, TKE, salt, moisture; </a:t>
            </a:r>
            <a:r>
              <a:rPr lang="en-US" sz="1200" u="sng">
                <a:solidFill>
                  <a:schemeClr val="dk1"/>
                </a:solidFill>
              </a:rPr>
              <a:t>including</a:t>
            </a:r>
            <a:r>
              <a:rPr lang="en-US" sz="1200">
                <a:solidFill>
                  <a:schemeClr val="dk1"/>
                </a:solidFill>
              </a:rPr>
              <a:t> analysis increments</a:t>
            </a:r>
            <a:br>
              <a:rPr lang="en-US" sz="1200">
                <a:solidFill>
                  <a:schemeClr val="dk1"/>
                </a:solidFill>
              </a:rPr>
            </a:br>
            <a:r>
              <a:rPr lang="en-US" sz="1200">
                <a:solidFill>
                  <a:schemeClr val="dk1"/>
                </a:solidFill>
              </a:rPr>
              <a:t>Save upwelling &amp; mixing, convection &amp; clouds, flux components, solar penetration, wave state</a:t>
            </a:r>
            <a:br>
              <a:rPr lang="en-US" sz="1200">
                <a:solidFill>
                  <a:schemeClr val="dk1"/>
                </a:solidFill>
              </a:rPr>
            </a:br>
            <a:r>
              <a:rPr lang="en-US" sz="1200">
                <a:solidFill>
                  <a:schemeClr val="dk1"/>
                </a:solidFill>
              </a:rPr>
              <a:t>Characterize </a:t>
            </a:r>
            <a:r>
              <a:rPr b="1" lang="en-US" sz="1200">
                <a:solidFill>
                  <a:schemeClr val="dk1"/>
                </a:solidFill>
              </a:rPr>
              <a:t>PDFs</a:t>
            </a:r>
            <a:r>
              <a:rPr lang="en-US" sz="1200">
                <a:solidFill>
                  <a:schemeClr val="dk1"/>
                </a:solidFill>
              </a:rPr>
              <a:t>: High frequency (daily, hourly) and resolution (including vertical)</a:t>
            </a:r>
            <a:endParaRPr sz="1200">
              <a:solidFill>
                <a:schemeClr val="dk1"/>
              </a:solidFill>
            </a:endParaRPr>
          </a:p>
          <a:p>
            <a:pPr indent="-457200" lvl="0" marL="914400" rtl="0" algn="l">
              <a:spcBef>
                <a:spcPts val="0"/>
              </a:spcBef>
              <a:spcAft>
                <a:spcPts val="0"/>
              </a:spcAft>
              <a:buClr>
                <a:schemeClr val="dk1"/>
              </a:buClr>
              <a:buSzPts val="1200"/>
              <a:buFont typeface="Arial"/>
              <a:buNone/>
            </a:pPr>
            <a:r>
              <a:rPr lang="en-US" sz="1500">
                <a:solidFill>
                  <a:schemeClr val="dk1"/>
                </a:solidFill>
              </a:rPr>
              <a:t>- Reanalyze </a:t>
            </a:r>
            <a:r>
              <a:rPr b="1" lang="en-US" sz="1500">
                <a:solidFill>
                  <a:schemeClr val="dk1"/>
                </a:solidFill>
              </a:rPr>
              <a:t>better, longer, &amp; more often</a:t>
            </a:r>
            <a:br>
              <a:rPr lang="en-US" sz="1500">
                <a:solidFill>
                  <a:schemeClr val="dk1"/>
                </a:solidFill>
              </a:rPr>
            </a:br>
            <a:r>
              <a:rPr lang="en-US" sz="1200">
                <a:solidFill>
                  <a:schemeClr val="dk1"/>
                </a:solidFill>
              </a:rPr>
              <a:t>Latest models; Realistic uncertainty estimates (including systematic bias)</a:t>
            </a:r>
            <a:br>
              <a:rPr lang="en-US" sz="1200">
                <a:solidFill>
                  <a:schemeClr val="dk1"/>
                </a:solidFill>
              </a:rPr>
            </a:br>
            <a:r>
              <a:rPr lang="en-US" sz="1200">
                <a:solidFill>
                  <a:schemeClr val="dk1"/>
                </a:solidFill>
              </a:rPr>
              <a:t>Data recovery (e.g. oldweather.org)</a:t>
            </a:r>
            <a:br>
              <a:rPr lang="en-US" sz="1200">
                <a:solidFill>
                  <a:schemeClr val="dk1"/>
                </a:solidFill>
              </a:rPr>
            </a:br>
            <a:r>
              <a:rPr lang="en-US" sz="1200">
                <a:solidFill>
                  <a:schemeClr val="dk1"/>
                </a:solidFill>
              </a:rPr>
              <a:t>Proxies (corals etc.) to help constrain long-term PDFs of ENSO</a:t>
            </a:r>
            <a:endParaRPr sz="1900">
              <a:solidFill>
                <a:srgbClr val="0000FF"/>
              </a:solidFill>
            </a:endParaRPr>
          </a:p>
          <a:p>
            <a:pPr indent="457200" lvl="0" marL="0" marR="0" rtl="0" algn="l">
              <a:lnSpc>
                <a:spcPct val="100000"/>
              </a:lnSpc>
              <a:spcBef>
                <a:spcPts val="0"/>
              </a:spcBef>
              <a:spcAft>
                <a:spcPts val="0"/>
              </a:spcAft>
              <a:buClr>
                <a:schemeClr val="dk1"/>
              </a:buClr>
              <a:buSzPts val="1100"/>
              <a:buFont typeface="Arial"/>
              <a:buNone/>
            </a:pPr>
            <a:r>
              <a:t/>
            </a:r>
            <a:endParaRPr sz="1200"/>
          </a:p>
          <a:p>
            <a:pPr indent="0" lvl="0" marL="0" rtl="0" algn="l">
              <a:spcBef>
                <a:spcPts val="0"/>
              </a:spcBef>
              <a:spcAft>
                <a:spcPts val="0"/>
              </a:spcAft>
              <a:buClr>
                <a:schemeClr val="dk1"/>
              </a:buClr>
              <a:buSzPts val="1200"/>
              <a:buFont typeface="Arial"/>
              <a:buNone/>
            </a:pPr>
            <a:r>
              <a:rPr lang="en-US" sz="1900">
                <a:solidFill>
                  <a:srgbClr val="9900FF"/>
                </a:solidFill>
              </a:rPr>
              <a:t>5. Help coordinate </a:t>
            </a:r>
            <a:r>
              <a:rPr b="1" lang="en-US" sz="1900">
                <a:solidFill>
                  <a:srgbClr val="9900FF"/>
                </a:solidFill>
              </a:rPr>
              <a:t>resources</a:t>
            </a:r>
            <a:endParaRPr b="1" sz="1900">
              <a:solidFill>
                <a:srgbClr val="9900FF"/>
              </a:solidFill>
            </a:endParaRPr>
          </a:p>
          <a:p>
            <a:pPr indent="-457200" lvl="0" marL="914400" rtl="0" algn="l">
              <a:spcBef>
                <a:spcPts val="0"/>
              </a:spcBef>
              <a:spcAft>
                <a:spcPts val="0"/>
              </a:spcAft>
              <a:buClr>
                <a:schemeClr val="dk1"/>
              </a:buClr>
              <a:buSzPts val="1200"/>
              <a:buFont typeface="Arial"/>
              <a:buNone/>
            </a:pPr>
            <a:r>
              <a:rPr lang="en-US" sz="1500">
                <a:solidFill>
                  <a:schemeClr val="dk1"/>
                </a:solidFill>
              </a:rPr>
              <a:t>- Climate Process Teams (</a:t>
            </a:r>
            <a:r>
              <a:rPr b="1" lang="en-US" sz="1500">
                <a:solidFill>
                  <a:schemeClr val="dk1"/>
                </a:solidFill>
              </a:rPr>
              <a:t>CPTs</a:t>
            </a:r>
            <a:r>
              <a:rPr lang="en-US" sz="1500">
                <a:solidFill>
                  <a:schemeClr val="dk1"/>
                </a:solidFill>
              </a:rPr>
              <a:t>)</a:t>
            </a:r>
            <a:br>
              <a:rPr lang="en-US" sz="1500">
                <a:solidFill>
                  <a:schemeClr val="dk1"/>
                </a:solidFill>
              </a:rPr>
            </a:br>
            <a:r>
              <a:rPr lang="en-US" sz="1200">
                <a:solidFill>
                  <a:schemeClr val="dk1"/>
                </a:solidFill>
              </a:rPr>
              <a:t>Atmos convection &amp; clouds; ocean mixing &amp; upwelling; surface fluxes, TIWs, diurnal cycle</a:t>
            </a:r>
            <a:endParaRPr sz="1200">
              <a:solidFill>
                <a:schemeClr val="dk1"/>
              </a:solidFill>
            </a:endParaRPr>
          </a:p>
          <a:p>
            <a:pPr indent="-457200" lvl="0" marL="914400" rtl="0" algn="l">
              <a:spcBef>
                <a:spcPts val="0"/>
              </a:spcBef>
              <a:spcAft>
                <a:spcPts val="0"/>
              </a:spcAft>
              <a:buClr>
                <a:schemeClr val="dk1"/>
              </a:buClr>
              <a:buSzPts val="1200"/>
              <a:buFont typeface="Arial"/>
              <a:buNone/>
            </a:pPr>
            <a:r>
              <a:rPr lang="en-US" sz="1500">
                <a:solidFill>
                  <a:schemeClr val="dk1"/>
                </a:solidFill>
              </a:rPr>
              <a:t>- Advanced </a:t>
            </a:r>
            <a:r>
              <a:rPr b="1" lang="en-US" sz="1500">
                <a:solidFill>
                  <a:schemeClr val="dk1"/>
                </a:solidFill>
              </a:rPr>
              <a:t>computing</a:t>
            </a:r>
            <a:br>
              <a:rPr lang="en-US" sz="1500">
                <a:solidFill>
                  <a:schemeClr val="dk1"/>
                </a:solidFill>
              </a:rPr>
            </a:br>
            <a:r>
              <a:rPr lang="en-US" sz="1200">
                <a:solidFill>
                  <a:schemeClr val="dk1"/>
                </a:solidFill>
              </a:rPr>
              <a:t>Resolution × complexity × ensemble × duration × inits × experiments</a:t>
            </a:r>
            <a:endParaRPr sz="1200"/>
          </a:p>
          <a:p>
            <a:pPr indent="-457200" lvl="0" marL="914400" marR="0" rtl="0" algn="l">
              <a:lnSpc>
                <a:spcPct val="100000"/>
              </a:lnSpc>
              <a:spcBef>
                <a:spcPts val="0"/>
              </a:spcBef>
              <a:spcAft>
                <a:spcPts val="0"/>
              </a:spcAft>
              <a:buClr>
                <a:schemeClr val="dk1"/>
              </a:buClr>
              <a:buSzPts val="1200"/>
              <a:buFont typeface="Arial"/>
              <a:buNone/>
            </a:pPr>
            <a:r>
              <a:rPr lang="en-US" sz="1500"/>
              <a:t>- </a:t>
            </a:r>
            <a:r>
              <a:rPr b="1" lang="en-US" sz="1500"/>
              <a:t>Recruitment</a:t>
            </a:r>
            <a:r>
              <a:rPr lang="en-US" sz="1500"/>
              <a:t> &amp; training</a:t>
            </a:r>
            <a:br>
              <a:rPr lang="en-US" sz="1500"/>
            </a:br>
            <a:r>
              <a:rPr lang="en-US" sz="1200"/>
              <a:t>Need diverse brains for parameterization, bias correction, AI/ML</a:t>
            </a:r>
            <a:br>
              <a:rPr lang="en-US" sz="1200"/>
            </a:br>
            <a:r>
              <a:rPr lang="en-US" sz="1200"/>
              <a:t>Workshops, summer schools, internships, … </a:t>
            </a:r>
            <a:endParaRPr sz="12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7">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7">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7">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7">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0"/>
          <p:cNvSpPr txBox="1"/>
          <p:nvPr>
            <p:ph type="title"/>
          </p:nvPr>
        </p:nvSpPr>
        <p:spPr>
          <a:xfrm>
            <a:off x="0" y="228601"/>
            <a:ext cx="10080600" cy="756300"/>
          </a:xfrm>
          <a:prstGeom prst="rect">
            <a:avLst/>
          </a:prstGeom>
          <a:noFill/>
          <a:ln>
            <a:noFill/>
          </a:ln>
        </p:spPr>
        <p:txBody>
          <a:bodyPr anchorCtr="0" anchor="ctr" bIns="50375" lIns="100775" spcFirstLastPara="1" rIns="100775" wrap="square" tIns="50375">
            <a:normAutofit/>
          </a:bodyPr>
          <a:lstStyle/>
          <a:p>
            <a:pPr indent="0" lvl="0" marL="0" rtl="0" algn="ctr">
              <a:lnSpc>
                <a:spcPct val="90000"/>
              </a:lnSpc>
              <a:spcBef>
                <a:spcPts val="0"/>
              </a:spcBef>
              <a:spcAft>
                <a:spcPts val="0"/>
              </a:spcAft>
              <a:buClr>
                <a:schemeClr val="lt1"/>
              </a:buClr>
              <a:buSzPts val="3150"/>
              <a:buFont typeface="Calibri"/>
              <a:buNone/>
            </a:pPr>
            <a:r>
              <a:rPr b="1" lang="en-US" sz="3000"/>
              <a:t>ENSO: Earth’s dominant year-to-year climate signal</a:t>
            </a:r>
            <a:endParaRPr b="1" sz="3000"/>
          </a:p>
        </p:txBody>
      </p:sp>
      <p:grpSp>
        <p:nvGrpSpPr>
          <p:cNvPr id="67" name="Google Shape;67;p10"/>
          <p:cNvGrpSpPr/>
          <p:nvPr/>
        </p:nvGrpSpPr>
        <p:grpSpPr>
          <a:xfrm>
            <a:off x="5660063" y="1143046"/>
            <a:ext cx="4199567" cy="2213625"/>
            <a:chOff x="4927625" y="898474"/>
            <a:chExt cx="3809476" cy="2008188"/>
          </a:xfrm>
        </p:grpSpPr>
        <p:pic>
          <p:nvPicPr>
            <p:cNvPr id="68" name="Google Shape;68;p10"/>
            <p:cNvPicPr preferRelativeResize="0"/>
            <p:nvPr/>
          </p:nvPicPr>
          <p:blipFill rotWithShape="1">
            <a:blip r:embed="rId3">
              <a:alphaModFix/>
            </a:blip>
            <a:srcRect b="0" l="0" r="0" t="0"/>
            <a:stretch/>
          </p:blipFill>
          <p:spPr>
            <a:xfrm>
              <a:off x="4927625" y="898474"/>
              <a:ext cx="3660775" cy="2008188"/>
            </a:xfrm>
            <a:prstGeom prst="rect">
              <a:avLst/>
            </a:prstGeom>
            <a:noFill/>
            <a:ln>
              <a:noFill/>
            </a:ln>
          </p:spPr>
        </p:pic>
        <p:sp>
          <p:nvSpPr>
            <p:cNvPr id="69" name="Google Shape;69;p10"/>
            <p:cNvSpPr/>
            <p:nvPr/>
          </p:nvSpPr>
          <p:spPr>
            <a:xfrm rot="-2580109">
              <a:off x="7411865" y="1929786"/>
              <a:ext cx="1368872" cy="411145"/>
            </a:xfrm>
            <a:prstGeom prst="rect">
              <a:avLst/>
            </a:prstGeom>
            <a:noFill/>
            <a:ln>
              <a:noFill/>
            </a:ln>
          </p:spPr>
          <p:txBody>
            <a:bodyPr anchorCtr="0" anchor="t" bIns="44850" lIns="90075" spcFirstLastPara="1" rIns="90075" wrap="square" tIns="64275">
              <a:noAutofit/>
            </a:bodyPr>
            <a:lstStyle/>
            <a:p>
              <a:pPr indent="0" lvl="0" marL="0" marR="0" rtl="0" algn="ctr">
                <a:lnSpc>
                  <a:spcPct val="93000"/>
                </a:lnSpc>
                <a:spcBef>
                  <a:spcPts val="0"/>
                </a:spcBef>
                <a:spcAft>
                  <a:spcPts val="0"/>
                </a:spcAft>
                <a:buNone/>
              </a:pPr>
              <a:r>
                <a:rPr b="1" i="0" lang="en-US" sz="2200" u="none" cap="none" strike="noStrike">
                  <a:solidFill>
                    <a:srgbClr val="000000"/>
                  </a:solidFill>
                  <a:latin typeface="Arial"/>
                  <a:ea typeface="Arial"/>
                  <a:cs typeface="Arial"/>
                  <a:sym typeface="Arial"/>
                </a:rPr>
                <a:t>El Niño</a:t>
              </a:r>
              <a:endParaRPr sz="1500"/>
            </a:p>
          </p:txBody>
        </p:sp>
      </p:grpSp>
      <p:grpSp>
        <p:nvGrpSpPr>
          <p:cNvPr id="70" name="Google Shape;70;p10"/>
          <p:cNvGrpSpPr/>
          <p:nvPr/>
        </p:nvGrpSpPr>
        <p:grpSpPr>
          <a:xfrm>
            <a:off x="302557" y="1143046"/>
            <a:ext cx="4203077" cy="2213625"/>
            <a:chOff x="274453" y="898474"/>
            <a:chExt cx="3812661" cy="2008188"/>
          </a:xfrm>
        </p:grpSpPr>
        <p:pic>
          <p:nvPicPr>
            <p:cNvPr id="71" name="Google Shape;71;p10"/>
            <p:cNvPicPr preferRelativeResize="0"/>
            <p:nvPr/>
          </p:nvPicPr>
          <p:blipFill rotWithShape="1">
            <a:blip r:embed="rId4">
              <a:alphaModFix/>
            </a:blip>
            <a:srcRect b="0" l="0" r="0" t="0"/>
            <a:stretch/>
          </p:blipFill>
          <p:spPr>
            <a:xfrm>
              <a:off x="274453" y="898474"/>
              <a:ext cx="3660775" cy="2008188"/>
            </a:xfrm>
            <a:prstGeom prst="rect">
              <a:avLst/>
            </a:prstGeom>
            <a:noFill/>
            <a:ln>
              <a:noFill/>
            </a:ln>
          </p:spPr>
        </p:pic>
        <p:sp>
          <p:nvSpPr>
            <p:cNvPr id="72" name="Google Shape;72;p10"/>
            <p:cNvSpPr/>
            <p:nvPr/>
          </p:nvSpPr>
          <p:spPr>
            <a:xfrm rot="-2705162">
              <a:off x="2736313" y="1906630"/>
              <a:ext cx="1412801" cy="411325"/>
            </a:xfrm>
            <a:prstGeom prst="rect">
              <a:avLst/>
            </a:prstGeom>
            <a:noFill/>
            <a:ln>
              <a:noFill/>
            </a:ln>
          </p:spPr>
          <p:txBody>
            <a:bodyPr anchorCtr="0" anchor="t" bIns="44850" lIns="90075" spcFirstLastPara="1" rIns="90075" wrap="square" tIns="64275">
              <a:noAutofit/>
            </a:bodyPr>
            <a:lstStyle/>
            <a:p>
              <a:pPr indent="0" lvl="0" marL="0" marR="0" rtl="0" algn="ctr">
                <a:lnSpc>
                  <a:spcPct val="93000"/>
                </a:lnSpc>
                <a:spcBef>
                  <a:spcPts val="0"/>
                </a:spcBef>
                <a:spcAft>
                  <a:spcPts val="0"/>
                </a:spcAft>
                <a:buNone/>
              </a:pPr>
              <a:r>
                <a:rPr b="1" i="0" lang="en-US" sz="2200" u="none" cap="none" strike="noStrike">
                  <a:solidFill>
                    <a:srgbClr val="000000"/>
                  </a:solidFill>
                  <a:latin typeface="Arial"/>
                  <a:ea typeface="Arial"/>
                  <a:cs typeface="Arial"/>
                  <a:sym typeface="Arial"/>
                </a:rPr>
                <a:t>Normal</a:t>
              </a:r>
              <a:endParaRPr sz="1500"/>
            </a:p>
          </p:txBody>
        </p:sp>
      </p:grpSp>
      <p:sp>
        <p:nvSpPr>
          <p:cNvPr id="73" name="Google Shape;73;p10"/>
          <p:cNvSpPr/>
          <p:nvPr/>
        </p:nvSpPr>
        <p:spPr>
          <a:xfrm>
            <a:off x="948775" y="3717050"/>
            <a:ext cx="8320800" cy="1352100"/>
          </a:xfrm>
          <a:prstGeom prst="rect">
            <a:avLst/>
          </a:prstGeom>
          <a:noFill/>
          <a:ln>
            <a:noFill/>
          </a:ln>
        </p:spPr>
        <p:txBody>
          <a:bodyPr anchorCtr="0" anchor="t" bIns="49600" lIns="99225" spcFirstLastPara="1" rIns="99225" wrap="square" tIns="49600">
            <a:noAutofit/>
          </a:bodyPr>
          <a:lstStyle/>
          <a:p>
            <a:pPr indent="-266700" lvl="0" marL="838200" marR="0" rtl="0" algn="l">
              <a:lnSpc>
                <a:spcPct val="93000"/>
              </a:lnSpc>
              <a:spcBef>
                <a:spcPts val="0"/>
              </a:spcBef>
              <a:spcAft>
                <a:spcPts val="0"/>
              </a:spcAft>
              <a:buNone/>
            </a:pPr>
            <a:r>
              <a:rPr b="1" i="0" lang="en-US" sz="2200" u="none" cap="none" strike="noStrike">
                <a:solidFill>
                  <a:srgbClr val="1F497D"/>
                </a:solidFill>
                <a:latin typeface="Arial"/>
                <a:ea typeface="Arial"/>
                <a:cs typeface="Arial"/>
                <a:sym typeface="Arial"/>
              </a:rPr>
              <a:t>Global impacts:</a:t>
            </a:r>
            <a:endParaRPr b="1" i="0" sz="2200" u="none" cap="none" strike="noStrike">
              <a:solidFill>
                <a:srgbClr val="1F497D"/>
              </a:solidFill>
              <a:latin typeface="Arial"/>
              <a:ea typeface="Arial"/>
              <a:cs typeface="Arial"/>
              <a:sym typeface="Arial"/>
            </a:endParaRPr>
          </a:p>
          <a:p>
            <a:pPr indent="-279400" lvl="0" marL="838200" marR="0" rtl="0" algn="l">
              <a:lnSpc>
                <a:spcPct val="115000"/>
              </a:lnSpc>
              <a:spcBef>
                <a:spcPts val="0"/>
              </a:spcBef>
              <a:spcAft>
                <a:spcPts val="0"/>
              </a:spcAft>
              <a:buClr>
                <a:srgbClr val="000000"/>
              </a:buClr>
              <a:buSzPts val="1800"/>
              <a:buFont typeface="Arial"/>
              <a:buChar char="•"/>
            </a:pPr>
            <a:r>
              <a:rPr b="1" i="0" lang="en-US" sz="1800" u="none" cap="none" strike="noStrike">
                <a:solidFill>
                  <a:srgbClr val="000000"/>
                </a:solidFill>
                <a:latin typeface="Arial"/>
                <a:ea typeface="Arial"/>
                <a:cs typeface="Arial"/>
                <a:sym typeface="Arial"/>
              </a:rPr>
              <a:t>Weather &amp; climate</a:t>
            </a:r>
            <a:r>
              <a:rPr b="0" i="0" lang="en-US" sz="1800" u="none" cap="none" strike="noStrike">
                <a:solidFill>
                  <a:srgbClr val="000000"/>
                </a:solidFill>
                <a:latin typeface="Arial"/>
                <a:ea typeface="Arial"/>
                <a:cs typeface="Arial"/>
                <a:sym typeface="Arial"/>
              </a:rPr>
              <a:t>, extremes, natural disasters</a:t>
            </a:r>
            <a:endParaRPr sz="1500"/>
          </a:p>
          <a:p>
            <a:pPr indent="-279400" lvl="0" marL="838200" marR="0" rtl="0" algn="l">
              <a:lnSpc>
                <a:spcPct val="115000"/>
              </a:lnSpc>
              <a:spcBef>
                <a:spcPts val="0"/>
              </a:spcBef>
              <a:spcAft>
                <a:spcPts val="0"/>
              </a:spcAft>
              <a:buClr>
                <a:srgbClr val="000000"/>
              </a:buClr>
              <a:buSzPts val="1800"/>
              <a:buFont typeface="Arial"/>
              <a:buChar char="•"/>
            </a:pPr>
            <a:r>
              <a:rPr b="1" lang="en-US" sz="1800"/>
              <a:t>E</a:t>
            </a:r>
            <a:r>
              <a:rPr b="1" i="0" lang="en-US" sz="1800" u="none" cap="none" strike="noStrike">
                <a:solidFill>
                  <a:srgbClr val="000000"/>
                </a:solidFill>
                <a:latin typeface="Arial"/>
                <a:ea typeface="Arial"/>
                <a:cs typeface="Arial"/>
                <a:sym typeface="Arial"/>
              </a:rPr>
              <a:t>cosystems</a:t>
            </a:r>
            <a:r>
              <a:rPr b="0" i="0" lang="en-US" sz="1800" u="none" cap="none" strike="noStrike">
                <a:solidFill>
                  <a:srgbClr val="000000"/>
                </a:solidFill>
                <a:latin typeface="Arial"/>
                <a:ea typeface="Arial"/>
                <a:cs typeface="Arial"/>
                <a:sym typeface="Arial"/>
              </a:rPr>
              <a:t>, fisheries, agriculture, forests</a:t>
            </a:r>
            <a:endParaRPr sz="1500"/>
          </a:p>
          <a:p>
            <a:pPr indent="-279400" lvl="0" marL="838200" marR="0" rtl="0" algn="l">
              <a:lnSpc>
                <a:spcPct val="115000"/>
              </a:lnSpc>
              <a:spcBef>
                <a:spcPts val="0"/>
              </a:spcBef>
              <a:spcAft>
                <a:spcPts val="0"/>
              </a:spcAft>
              <a:buClr>
                <a:srgbClr val="000000"/>
              </a:buClr>
              <a:buSzPts val="1800"/>
              <a:buFont typeface="Arial"/>
              <a:buChar char="•"/>
            </a:pPr>
            <a:r>
              <a:rPr b="1" lang="en-US" sz="1800"/>
              <a:t>E</a:t>
            </a:r>
            <a:r>
              <a:rPr b="1" i="0" lang="en-US" sz="1800" u="none" cap="none" strike="noStrike">
                <a:solidFill>
                  <a:srgbClr val="000000"/>
                </a:solidFill>
                <a:latin typeface="Arial"/>
                <a:ea typeface="Arial"/>
                <a:cs typeface="Arial"/>
                <a:sym typeface="Arial"/>
              </a:rPr>
              <a:t>conomies: </a:t>
            </a:r>
            <a:r>
              <a:rPr b="0" i="0" lang="en-US" sz="1800" u="none" cap="none" strike="noStrike">
                <a:solidFill>
                  <a:srgbClr val="000000"/>
                </a:solidFill>
                <a:latin typeface="Arial"/>
                <a:ea typeface="Arial"/>
                <a:cs typeface="Arial"/>
                <a:sym typeface="Arial"/>
              </a:rPr>
              <a:t>commerce, transportation, energy, water, food, health</a:t>
            </a:r>
            <a:endParaRPr sz="1500"/>
          </a:p>
        </p:txBody>
      </p:sp>
      <p:sp>
        <p:nvSpPr>
          <p:cNvPr id="74" name="Google Shape;74;p10"/>
          <p:cNvSpPr/>
          <p:nvPr/>
        </p:nvSpPr>
        <p:spPr>
          <a:xfrm>
            <a:off x="948775" y="5184100"/>
            <a:ext cx="8745600" cy="1976100"/>
          </a:xfrm>
          <a:prstGeom prst="rect">
            <a:avLst/>
          </a:prstGeom>
          <a:noFill/>
          <a:ln>
            <a:noFill/>
          </a:ln>
        </p:spPr>
        <p:txBody>
          <a:bodyPr anchorCtr="0" anchor="t" bIns="49600" lIns="99225" spcFirstLastPara="1" rIns="99225" wrap="square" tIns="49600">
            <a:noAutofit/>
          </a:bodyPr>
          <a:lstStyle/>
          <a:p>
            <a:pPr indent="-266700" lvl="0" marL="838200" marR="0" rtl="0" algn="l">
              <a:lnSpc>
                <a:spcPct val="93000"/>
              </a:lnSpc>
              <a:spcBef>
                <a:spcPts val="0"/>
              </a:spcBef>
              <a:spcAft>
                <a:spcPts val="0"/>
              </a:spcAft>
              <a:buNone/>
            </a:pPr>
            <a:r>
              <a:rPr b="1" lang="en-US" sz="2200">
                <a:solidFill>
                  <a:srgbClr val="1F497D"/>
                </a:solidFill>
              </a:rPr>
              <a:t>Reliable p</a:t>
            </a:r>
            <a:r>
              <a:rPr b="1" i="0" lang="en-US" sz="2200" u="none" cap="none" strike="noStrike">
                <a:solidFill>
                  <a:srgbClr val="1F497D"/>
                </a:solidFill>
                <a:latin typeface="Arial"/>
                <a:ea typeface="Arial"/>
                <a:cs typeface="Arial"/>
                <a:sym typeface="Arial"/>
              </a:rPr>
              <a:t>redictions &amp; future projections are crucial</a:t>
            </a:r>
            <a:endParaRPr b="1" i="0" sz="2200" u="none" cap="none" strike="noStrike">
              <a:solidFill>
                <a:srgbClr val="1F497D"/>
              </a:solidFill>
              <a:latin typeface="Arial"/>
              <a:ea typeface="Arial"/>
              <a:cs typeface="Arial"/>
              <a:sym typeface="Arial"/>
            </a:endParaRPr>
          </a:p>
          <a:p>
            <a:pPr indent="-279400" lvl="0" marL="838200" marR="0" rtl="0" algn="l">
              <a:lnSpc>
                <a:spcPct val="115000"/>
              </a:lnSpc>
              <a:spcBef>
                <a:spcPts val="0"/>
              </a:spcBef>
              <a:spcAft>
                <a:spcPts val="0"/>
              </a:spcAft>
              <a:buClr>
                <a:srgbClr val="000000"/>
              </a:buClr>
              <a:buSzPts val="1800"/>
              <a:buFont typeface="Arial"/>
              <a:buChar char="•"/>
            </a:pPr>
            <a:r>
              <a:rPr lang="en-US" sz="1800"/>
              <a:t>Understand s</a:t>
            </a:r>
            <a:r>
              <a:rPr b="0" i="0" lang="en-US" sz="1800" u="none" cap="none" strike="noStrike">
                <a:solidFill>
                  <a:srgbClr val="000000"/>
                </a:solidFill>
                <a:latin typeface="Arial"/>
                <a:ea typeface="Arial"/>
                <a:cs typeface="Arial"/>
                <a:sym typeface="Arial"/>
              </a:rPr>
              <a:t>ources &amp; limits of seasonal-to-decadal </a:t>
            </a:r>
            <a:r>
              <a:rPr b="1" i="0" lang="en-US" sz="1800" u="none" cap="none" strike="noStrike">
                <a:solidFill>
                  <a:srgbClr val="000000"/>
                </a:solidFill>
                <a:latin typeface="Arial"/>
                <a:ea typeface="Arial"/>
                <a:cs typeface="Arial"/>
                <a:sym typeface="Arial"/>
              </a:rPr>
              <a:t>predictability</a:t>
            </a:r>
            <a:endParaRPr sz="1500"/>
          </a:p>
          <a:p>
            <a:pPr indent="-279400" lvl="0" marL="838200" marR="0" rtl="0" algn="l">
              <a:lnSpc>
                <a:spcPct val="115000"/>
              </a:lnSpc>
              <a:spcBef>
                <a:spcPts val="0"/>
              </a:spcBef>
              <a:spcAft>
                <a:spcPts val="0"/>
              </a:spcAft>
              <a:buClr>
                <a:srgbClr val="000000"/>
              </a:buClr>
              <a:buSzPts val="1800"/>
              <a:buFont typeface="Arial"/>
              <a:buChar char="•"/>
            </a:pPr>
            <a:r>
              <a:rPr lang="en-US" sz="1800"/>
              <a:t>Assess future ENSO risks: </a:t>
            </a:r>
            <a:r>
              <a:rPr b="1" lang="en-US" sz="1800"/>
              <a:t>n</a:t>
            </a:r>
            <a:r>
              <a:rPr b="1" i="0" lang="en-US" sz="1800" u="none" cap="none" strike="noStrike">
                <a:solidFill>
                  <a:srgbClr val="000000"/>
                </a:solidFill>
                <a:latin typeface="Arial"/>
                <a:ea typeface="Arial"/>
                <a:cs typeface="Arial"/>
                <a:sym typeface="Arial"/>
              </a:rPr>
              <a:t>atural vs. anthropogenic</a:t>
            </a:r>
            <a:r>
              <a:rPr i="0" lang="en-US" sz="1800" u="none" cap="none" strike="noStrike">
                <a:solidFill>
                  <a:srgbClr val="000000"/>
                </a:solidFill>
              </a:rPr>
              <a:t> </a:t>
            </a:r>
            <a:r>
              <a:rPr lang="en-US" sz="1800"/>
              <a:t>influences</a:t>
            </a:r>
            <a:endParaRPr sz="1500"/>
          </a:p>
          <a:p>
            <a:pPr indent="-279400" lvl="0" marL="838200" marR="0" rtl="0" algn="l">
              <a:lnSpc>
                <a:spcPct val="115000"/>
              </a:lnSpc>
              <a:spcBef>
                <a:spcPts val="0"/>
              </a:spcBef>
              <a:spcAft>
                <a:spcPts val="0"/>
              </a:spcAft>
              <a:buClr>
                <a:srgbClr val="000000"/>
              </a:buClr>
              <a:buSzPts val="1800"/>
              <a:buFont typeface="Arial"/>
              <a:buChar char="•"/>
            </a:pPr>
            <a:r>
              <a:rPr lang="en-US" sz="1800"/>
              <a:t>Predict c</a:t>
            </a:r>
            <a:r>
              <a:rPr b="0" i="0" lang="en-US" sz="1800" u="none" cap="none" strike="noStrike">
                <a:solidFill>
                  <a:srgbClr val="000000"/>
                </a:solidFill>
                <a:latin typeface="Arial"/>
                <a:ea typeface="Arial"/>
                <a:cs typeface="Arial"/>
                <a:sym typeface="Arial"/>
              </a:rPr>
              <a:t>hanges in ENSO</a:t>
            </a:r>
            <a:r>
              <a:rPr lang="en-US" sz="1800"/>
              <a:t>’s</a:t>
            </a:r>
            <a:r>
              <a:rPr b="0" i="0" lang="en-US" sz="1800" u="none" cap="none" strike="noStrike">
                <a:solidFill>
                  <a:srgbClr val="000000"/>
                </a:solidFill>
                <a:latin typeface="Arial"/>
                <a:ea typeface="Arial"/>
                <a:cs typeface="Arial"/>
                <a:sym typeface="Arial"/>
              </a:rPr>
              <a:t> </a:t>
            </a:r>
            <a:r>
              <a:rPr b="1" i="0" lang="en-US" sz="1800" u="none" cap="none" strike="noStrike">
                <a:solidFill>
                  <a:srgbClr val="000000"/>
                </a:solidFill>
                <a:latin typeface="Arial"/>
                <a:ea typeface="Arial"/>
                <a:cs typeface="Arial"/>
                <a:sym typeface="Arial"/>
              </a:rPr>
              <a:t>dynamics</a:t>
            </a:r>
            <a:r>
              <a:rPr b="0" i="0" lang="en-US" sz="1800" u="none" cap="none" strike="noStrike">
                <a:solidFill>
                  <a:srgbClr val="000000"/>
                </a:solidFill>
                <a:latin typeface="Arial"/>
                <a:ea typeface="Arial"/>
                <a:cs typeface="Arial"/>
                <a:sym typeface="Arial"/>
              </a:rPr>
              <a:t> </a:t>
            </a:r>
            <a:r>
              <a:rPr lang="en-US" sz="1800"/>
              <a:t>&amp;</a:t>
            </a:r>
            <a:r>
              <a:rPr b="0" i="0" lang="en-US" sz="1800" u="none" cap="none" strike="noStrike">
                <a:solidFill>
                  <a:srgbClr val="000000"/>
                </a:solidFill>
                <a:latin typeface="Arial"/>
                <a:ea typeface="Arial"/>
                <a:cs typeface="Arial"/>
                <a:sym typeface="Arial"/>
              </a:rPr>
              <a:t> </a:t>
            </a:r>
            <a:r>
              <a:rPr b="1" i="0" lang="en-US" sz="1800" u="none" cap="none" strike="noStrike">
                <a:solidFill>
                  <a:srgbClr val="000000"/>
                </a:solidFill>
                <a:latin typeface="Arial"/>
                <a:ea typeface="Arial"/>
                <a:cs typeface="Arial"/>
                <a:sym typeface="Arial"/>
              </a:rPr>
              <a:t>impacts</a:t>
            </a:r>
            <a:endParaRPr sz="1500"/>
          </a:p>
          <a:p>
            <a:pPr indent="-279400" lvl="0" marL="838200" marR="0" rtl="0" algn="l">
              <a:lnSpc>
                <a:spcPct val="115000"/>
              </a:lnSpc>
              <a:spcBef>
                <a:spcPts val="0"/>
              </a:spcBef>
              <a:spcAft>
                <a:spcPts val="0"/>
              </a:spcAft>
              <a:buClr>
                <a:srgbClr val="000000"/>
              </a:buClr>
              <a:buSzPts val="1800"/>
              <a:buFont typeface="Arial"/>
              <a:buChar char="•"/>
            </a:pPr>
            <a:r>
              <a:rPr lang="en-US" sz="1800"/>
              <a:t>S</a:t>
            </a:r>
            <a:r>
              <a:rPr b="0" i="0" lang="en-US" sz="1800" u="none" cap="none" strike="noStrike">
                <a:solidFill>
                  <a:srgbClr val="000000"/>
                </a:solidFill>
                <a:latin typeface="Arial"/>
                <a:ea typeface="Arial"/>
                <a:cs typeface="Arial"/>
                <a:sym typeface="Arial"/>
              </a:rPr>
              <a:t>hort, gappy, nonstationary observing system → </a:t>
            </a:r>
            <a:r>
              <a:rPr b="1" i="0" lang="en-US" sz="1800" u="none" cap="none" strike="noStrike">
                <a:solidFill>
                  <a:srgbClr val="008000"/>
                </a:solidFill>
                <a:latin typeface="Arial"/>
                <a:ea typeface="Arial"/>
                <a:cs typeface="Arial"/>
                <a:sym typeface="Arial"/>
              </a:rPr>
              <a:t>models </a:t>
            </a:r>
            <a:r>
              <a:rPr b="1" lang="en-US" sz="1800">
                <a:solidFill>
                  <a:srgbClr val="008000"/>
                </a:solidFill>
              </a:rPr>
              <a:t>essential</a:t>
            </a:r>
            <a:endParaRPr sz="1500">
              <a:solidFill>
                <a:srgbClr val="008000"/>
              </a:solidFill>
            </a:endParaRPr>
          </a:p>
          <a:p>
            <a:pPr indent="-279400" lvl="0" marL="838200" marR="0" rtl="0" algn="l">
              <a:lnSpc>
                <a:spcPct val="115000"/>
              </a:lnSpc>
              <a:spcBef>
                <a:spcPts val="0"/>
              </a:spcBef>
              <a:spcAft>
                <a:spcPts val="0"/>
              </a:spcAft>
              <a:buClr>
                <a:srgbClr val="000000"/>
              </a:buClr>
              <a:buSzPts val="1800"/>
              <a:buFont typeface="Arial"/>
              <a:buChar char="•"/>
            </a:pPr>
            <a:r>
              <a:rPr lang="en-US" sz="1800"/>
              <a:t>C</a:t>
            </a:r>
            <a:r>
              <a:rPr b="0" i="0" lang="en-US" sz="1800" u="none" cap="none" strike="noStrike">
                <a:solidFill>
                  <a:srgbClr val="000000"/>
                </a:solidFill>
                <a:latin typeface="Arial"/>
                <a:ea typeface="Arial"/>
                <a:cs typeface="Arial"/>
                <a:sym typeface="Arial"/>
              </a:rPr>
              <a:t>oupled</a:t>
            </a:r>
            <a:r>
              <a:rPr lang="en-US" sz="1800"/>
              <a:t>, multiscale, diverse, intermittent</a:t>
            </a:r>
            <a:r>
              <a:rPr b="0" i="0" lang="en-US" sz="1800" u="none" cap="none" strike="noStrike">
                <a:solidFill>
                  <a:srgbClr val="000000"/>
                </a:solidFill>
                <a:latin typeface="Arial"/>
                <a:ea typeface="Arial"/>
                <a:cs typeface="Arial"/>
                <a:sym typeface="Arial"/>
              </a:rPr>
              <a:t> → </a:t>
            </a:r>
            <a:r>
              <a:rPr b="1" lang="en-US" sz="1800">
                <a:solidFill>
                  <a:srgbClr val="008000"/>
                </a:solidFill>
              </a:rPr>
              <a:t>tough</a:t>
            </a:r>
            <a:r>
              <a:rPr b="1" i="0" lang="en-US" sz="1800" u="none" cap="none" strike="noStrike">
                <a:solidFill>
                  <a:srgbClr val="008000"/>
                </a:solidFill>
                <a:latin typeface="Arial"/>
                <a:ea typeface="Arial"/>
                <a:cs typeface="Arial"/>
                <a:sym typeface="Arial"/>
              </a:rPr>
              <a:t> test</a:t>
            </a:r>
            <a:r>
              <a:rPr b="0" i="0" lang="en-US" sz="1800" u="none" cap="none" strike="noStrike">
                <a:solidFill>
                  <a:srgbClr val="008000"/>
                </a:solidFill>
                <a:latin typeface="Arial"/>
                <a:ea typeface="Arial"/>
                <a:cs typeface="Arial"/>
                <a:sym typeface="Arial"/>
              </a:rPr>
              <a:t> for models</a:t>
            </a:r>
            <a:endParaRPr sz="1500">
              <a:solidFill>
                <a:srgbClr val="008000"/>
              </a:solidFill>
            </a:endParaRPr>
          </a:p>
        </p:txBody>
      </p:sp>
      <p:sp>
        <p:nvSpPr>
          <p:cNvPr id="75" name="Google Shape;75;p10"/>
          <p:cNvSpPr/>
          <p:nvPr/>
        </p:nvSpPr>
        <p:spPr>
          <a:xfrm>
            <a:off x="4551053" y="1856180"/>
            <a:ext cx="1227900" cy="291300"/>
          </a:xfrm>
          <a:prstGeom prst="rect">
            <a:avLst/>
          </a:prstGeom>
          <a:noFill/>
          <a:ln>
            <a:noFill/>
          </a:ln>
        </p:spPr>
        <p:txBody>
          <a:bodyPr anchorCtr="0" anchor="t" bIns="9925" lIns="9925" spcFirstLastPara="1" rIns="9925" wrap="square" tIns="9925">
            <a:noAutofit/>
          </a:bodyPr>
          <a:lstStyle/>
          <a:p>
            <a:pPr indent="0" lvl="0" marL="0" marR="0" rtl="0" algn="ctr">
              <a:lnSpc>
                <a:spcPct val="100000"/>
              </a:lnSpc>
              <a:spcBef>
                <a:spcPts val="0"/>
              </a:spcBef>
              <a:spcAft>
                <a:spcPts val="0"/>
              </a:spcAft>
              <a:buNone/>
            </a:pPr>
            <a:r>
              <a:rPr b="1" i="0" lang="en-US" sz="1800" u="none" cap="none" strike="noStrike">
                <a:solidFill>
                  <a:srgbClr val="008000"/>
                </a:solidFill>
                <a:latin typeface="Arial"/>
                <a:ea typeface="Arial"/>
                <a:cs typeface="Arial"/>
                <a:sym typeface="Arial"/>
              </a:rPr>
              <a:t>2-7 years</a:t>
            </a:r>
            <a:endParaRPr b="1" i="0" sz="1800" u="none" cap="none" strike="noStrike">
              <a:solidFill>
                <a:srgbClr val="008000"/>
              </a:solidFill>
              <a:latin typeface="Arial"/>
              <a:ea typeface="Arial"/>
              <a:cs typeface="Arial"/>
              <a:sym typeface="Arial"/>
            </a:endParaRPr>
          </a:p>
        </p:txBody>
      </p:sp>
      <p:cxnSp>
        <p:nvCxnSpPr>
          <p:cNvPr id="76" name="Google Shape;76;p10"/>
          <p:cNvCxnSpPr/>
          <p:nvPr/>
        </p:nvCxnSpPr>
        <p:spPr>
          <a:xfrm>
            <a:off x="4852387" y="2339596"/>
            <a:ext cx="625500" cy="0"/>
          </a:xfrm>
          <a:prstGeom prst="straightConnector1">
            <a:avLst/>
          </a:prstGeom>
          <a:noFill/>
          <a:ln cap="flat" cmpd="sng" w="57225">
            <a:solidFill>
              <a:srgbClr val="008000"/>
            </a:solidFill>
            <a:prstDash val="solid"/>
            <a:round/>
            <a:headEnd len="med" w="med" type="none"/>
            <a:tailEnd len="med" w="med" type="triangle"/>
          </a:ln>
        </p:spPr>
      </p:cxnSp>
      <p:sp>
        <p:nvSpPr>
          <p:cNvPr id="77" name="Google Shape;77;p10"/>
          <p:cNvSpPr/>
          <p:nvPr/>
        </p:nvSpPr>
        <p:spPr>
          <a:xfrm>
            <a:off x="1135323" y="2135627"/>
            <a:ext cx="689700" cy="359400"/>
          </a:xfrm>
          <a:prstGeom prst="rect">
            <a:avLst/>
          </a:prstGeom>
          <a:noFill/>
          <a:ln>
            <a:noFill/>
          </a:ln>
        </p:spPr>
        <p:txBody>
          <a:bodyPr anchorCtr="0" anchor="t" bIns="9925" lIns="9925" spcFirstLastPara="1" rIns="9925" wrap="square" tIns="9925">
            <a:noAutofit/>
          </a:bodyPr>
          <a:lstStyle/>
          <a:p>
            <a:pPr indent="0" lvl="0" marL="0" marR="0" rtl="0" algn="ctr">
              <a:lnSpc>
                <a:spcPct val="100000"/>
              </a:lnSpc>
              <a:spcBef>
                <a:spcPts val="0"/>
              </a:spcBef>
              <a:spcAft>
                <a:spcPts val="0"/>
              </a:spcAft>
              <a:buNone/>
            </a:pPr>
            <a:r>
              <a:rPr b="0" i="1" lang="en-US" sz="1100" u="none" cap="none" strike="noStrike">
                <a:solidFill>
                  <a:schemeClr val="lt1"/>
                </a:solidFill>
                <a:latin typeface="Arial"/>
                <a:ea typeface="Arial"/>
                <a:cs typeface="Arial"/>
                <a:sym typeface="Arial"/>
              </a:rPr>
              <a:t>warm</a:t>
            </a:r>
            <a:endParaRPr sz="1500"/>
          </a:p>
          <a:p>
            <a:pPr indent="0" lvl="0" marL="0" marR="0" rtl="0" algn="ctr">
              <a:lnSpc>
                <a:spcPct val="100000"/>
              </a:lnSpc>
              <a:spcBef>
                <a:spcPts val="0"/>
              </a:spcBef>
              <a:spcAft>
                <a:spcPts val="0"/>
              </a:spcAft>
              <a:buNone/>
            </a:pPr>
            <a:r>
              <a:rPr b="0" i="1" lang="en-US" sz="1100" u="none" cap="none" strike="noStrike">
                <a:solidFill>
                  <a:schemeClr val="lt1"/>
                </a:solidFill>
                <a:latin typeface="Arial"/>
                <a:ea typeface="Arial"/>
                <a:cs typeface="Arial"/>
                <a:sym typeface="Arial"/>
              </a:rPr>
              <a:t>pool</a:t>
            </a:r>
            <a:endParaRPr b="0" i="1" sz="1100" u="none" cap="none" strike="noStrike">
              <a:solidFill>
                <a:schemeClr val="lt1"/>
              </a:solidFill>
              <a:latin typeface="Arial"/>
              <a:ea typeface="Arial"/>
              <a:cs typeface="Arial"/>
              <a:sym typeface="Arial"/>
            </a:endParaRPr>
          </a:p>
        </p:txBody>
      </p:sp>
      <p:sp>
        <p:nvSpPr>
          <p:cNvPr id="78" name="Google Shape;78;p10"/>
          <p:cNvSpPr/>
          <p:nvPr/>
        </p:nvSpPr>
        <p:spPr>
          <a:xfrm>
            <a:off x="2749602" y="2153041"/>
            <a:ext cx="689700" cy="359400"/>
          </a:xfrm>
          <a:prstGeom prst="rect">
            <a:avLst/>
          </a:prstGeom>
          <a:noFill/>
          <a:ln>
            <a:noFill/>
          </a:ln>
        </p:spPr>
        <p:txBody>
          <a:bodyPr anchorCtr="0" anchor="t" bIns="9925" lIns="9925" spcFirstLastPara="1" rIns="9925" wrap="square" tIns="9925">
            <a:noAutofit/>
          </a:bodyPr>
          <a:lstStyle/>
          <a:p>
            <a:pPr indent="0" lvl="0" marL="0" marR="0" rtl="0" algn="ctr">
              <a:lnSpc>
                <a:spcPct val="100000"/>
              </a:lnSpc>
              <a:spcBef>
                <a:spcPts val="0"/>
              </a:spcBef>
              <a:spcAft>
                <a:spcPts val="0"/>
              </a:spcAft>
              <a:buNone/>
            </a:pPr>
            <a:r>
              <a:rPr b="0" i="1" lang="en-US" sz="1100" u="none" cap="none" strike="noStrike">
                <a:solidFill>
                  <a:schemeClr val="lt1"/>
                </a:solidFill>
                <a:latin typeface="Arial"/>
                <a:ea typeface="Arial"/>
                <a:cs typeface="Arial"/>
                <a:sym typeface="Arial"/>
              </a:rPr>
              <a:t>cold</a:t>
            </a:r>
            <a:endParaRPr sz="1500"/>
          </a:p>
          <a:p>
            <a:pPr indent="0" lvl="0" marL="0" marR="0" rtl="0" algn="ctr">
              <a:lnSpc>
                <a:spcPct val="100000"/>
              </a:lnSpc>
              <a:spcBef>
                <a:spcPts val="0"/>
              </a:spcBef>
              <a:spcAft>
                <a:spcPts val="0"/>
              </a:spcAft>
              <a:buNone/>
            </a:pPr>
            <a:r>
              <a:rPr b="0" i="1" lang="en-US" sz="1100" u="none" cap="none" strike="noStrike">
                <a:solidFill>
                  <a:schemeClr val="lt1"/>
                </a:solidFill>
                <a:latin typeface="Arial"/>
                <a:ea typeface="Arial"/>
                <a:cs typeface="Arial"/>
                <a:sym typeface="Arial"/>
              </a:rPr>
              <a:t>tongue</a:t>
            </a:r>
            <a:endParaRPr b="0" i="1" sz="11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2" name="Shape 322"/>
        <p:cNvGrpSpPr/>
        <p:nvPr/>
      </p:nvGrpSpPr>
      <p:grpSpPr>
        <a:xfrm>
          <a:off x="0" y="0"/>
          <a:ext cx="0" cy="0"/>
          <a:chOff x="0" y="0"/>
          <a:chExt cx="0" cy="0"/>
        </a:xfrm>
      </p:grpSpPr>
      <p:sp>
        <p:nvSpPr>
          <p:cNvPr id="323" name="Google Shape;323;p28"/>
          <p:cNvSpPr txBox="1"/>
          <p:nvPr/>
        </p:nvSpPr>
        <p:spPr>
          <a:xfrm>
            <a:off x="228600" y="3253850"/>
            <a:ext cx="9601200" cy="458100"/>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Clr>
                <a:srgbClr val="000000"/>
              </a:buClr>
              <a:buSzPts val="3200"/>
              <a:buFont typeface="Arial"/>
              <a:buNone/>
            </a:pPr>
            <a:r>
              <a:rPr b="1" lang="en-US" sz="3200"/>
              <a:t>Thank you!</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8" name="Shape 328"/>
        <p:cNvGrpSpPr/>
        <p:nvPr/>
      </p:nvGrpSpPr>
      <p:grpSpPr>
        <a:xfrm>
          <a:off x="0" y="0"/>
          <a:ext cx="0" cy="0"/>
          <a:chOff x="0" y="0"/>
          <a:chExt cx="0" cy="0"/>
        </a:xfrm>
      </p:grpSpPr>
      <p:sp>
        <p:nvSpPr>
          <p:cNvPr id="329" name="Google Shape;329;p29"/>
          <p:cNvSpPr txBox="1"/>
          <p:nvPr/>
        </p:nvSpPr>
        <p:spPr>
          <a:xfrm>
            <a:off x="228600" y="3253850"/>
            <a:ext cx="9601200" cy="458100"/>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Clr>
                <a:srgbClr val="000000"/>
              </a:buClr>
              <a:buSzPts val="3200"/>
              <a:buFont typeface="Arial"/>
              <a:buNone/>
            </a:pPr>
            <a:r>
              <a:rPr b="1" lang="en-US" sz="3200"/>
              <a:t>Reserve Slides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34" name="Shape 334"/>
        <p:cNvGrpSpPr/>
        <p:nvPr/>
      </p:nvGrpSpPr>
      <p:grpSpPr>
        <a:xfrm>
          <a:off x="0" y="0"/>
          <a:ext cx="0" cy="0"/>
          <a:chOff x="0" y="0"/>
          <a:chExt cx="0" cy="0"/>
        </a:xfrm>
      </p:grpSpPr>
      <p:pic>
        <p:nvPicPr>
          <p:cNvPr id="335" name="Google Shape;335;p30"/>
          <p:cNvPicPr preferRelativeResize="0"/>
          <p:nvPr/>
        </p:nvPicPr>
        <p:blipFill>
          <a:blip r:embed="rId3">
            <a:alphaModFix/>
          </a:blip>
          <a:stretch>
            <a:fillRect/>
          </a:stretch>
        </p:blipFill>
        <p:spPr>
          <a:xfrm>
            <a:off x="4459950" y="0"/>
            <a:ext cx="5620675" cy="3710425"/>
          </a:xfrm>
          <a:prstGeom prst="rect">
            <a:avLst/>
          </a:prstGeom>
          <a:noFill/>
          <a:ln>
            <a:noFill/>
          </a:ln>
        </p:spPr>
      </p:pic>
      <p:sp>
        <p:nvSpPr>
          <p:cNvPr id="336" name="Google Shape;336;p30"/>
          <p:cNvSpPr txBox="1"/>
          <p:nvPr/>
        </p:nvSpPr>
        <p:spPr>
          <a:xfrm>
            <a:off x="243725" y="110875"/>
            <a:ext cx="5432400" cy="916200"/>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Clr>
                <a:srgbClr val="000000"/>
              </a:buClr>
              <a:buSzPts val="3200"/>
              <a:buFont typeface="Arial"/>
              <a:buNone/>
            </a:pPr>
            <a:r>
              <a:rPr b="1" lang="en-US" sz="3200"/>
              <a:t>Multi-scale interactions</a:t>
            </a:r>
            <a:br>
              <a:rPr b="1" lang="en-US" sz="3200"/>
            </a:br>
            <a:r>
              <a:rPr b="1" lang="en-US" sz="3200"/>
              <a:t>in the tropical Pacific</a:t>
            </a:r>
            <a:endParaRPr/>
          </a:p>
        </p:txBody>
      </p:sp>
      <p:pic>
        <p:nvPicPr>
          <p:cNvPr id="337" name="Google Shape;337;p30"/>
          <p:cNvPicPr preferRelativeResize="0"/>
          <p:nvPr/>
        </p:nvPicPr>
        <p:blipFill>
          <a:blip r:embed="rId4">
            <a:alphaModFix/>
          </a:blip>
          <a:stretch>
            <a:fillRect/>
          </a:stretch>
        </p:blipFill>
        <p:spPr>
          <a:xfrm>
            <a:off x="59525" y="1212450"/>
            <a:ext cx="2306625" cy="6347226"/>
          </a:xfrm>
          <a:prstGeom prst="rect">
            <a:avLst/>
          </a:prstGeom>
          <a:noFill/>
          <a:ln>
            <a:noFill/>
          </a:ln>
        </p:spPr>
      </p:pic>
      <p:pic>
        <p:nvPicPr>
          <p:cNvPr id="338" name="Google Shape;338;p30"/>
          <p:cNvPicPr preferRelativeResize="0"/>
          <p:nvPr/>
        </p:nvPicPr>
        <p:blipFill>
          <a:blip r:embed="rId5">
            <a:alphaModFix/>
          </a:blip>
          <a:stretch>
            <a:fillRect/>
          </a:stretch>
        </p:blipFill>
        <p:spPr>
          <a:xfrm>
            <a:off x="4215001" y="3807050"/>
            <a:ext cx="5865625" cy="3752626"/>
          </a:xfrm>
          <a:prstGeom prst="rect">
            <a:avLst/>
          </a:prstGeom>
          <a:noFill/>
          <a:ln>
            <a:noFill/>
          </a:ln>
        </p:spPr>
      </p:pic>
      <p:sp>
        <p:nvSpPr>
          <p:cNvPr id="339" name="Google Shape;339;p30"/>
          <p:cNvSpPr txBox="1"/>
          <p:nvPr/>
        </p:nvSpPr>
        <p:spPr>
          <a:xfrm>
            <a:off x="2471300" y="1307150"/>
            <a:ext cx="3000000" cy="1171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800"/>
              <a:buFont typeface="Arial"/>
              <a:buNone/>
            </a:pPr>
            <a:r>
              <a:rPr i="1" lang="en-US" sz="1800">
                <a:solidFill>
                  <a:srgbClr val="38761D"/>
                </a:solidFill>
              </a:rPr>
              <a:t>Air-Sea Transition Zone</a:t>
            </a:r>
            <a:br>
              <a:rPr i="1" lang="en-US" sz="1800">
                <a:solidFill>
                  <a:srgbClr val="38761D"/>
                </a:solidFill>
              </a:rPr>
            </a:br>
            <a:r>
              <a:rPr i="1" lang="en-US" sz="1800">
                <a:solidFill>
                  <a:srgbClr val="38761D"/>
                </a:solidFill>
              </a:rPr>
              <a:t>(ASTZ) Report</a:t>
            </a:r>
            <a:br>
              <a:rPr i="1" lang="en-US" sz="1800">
                <a:solidFill>
                  <a:srgbClr val="38761D"/>
                </a:solidFill>
              </a:rPr>
            </a:br>
            <a:r>
              <a:rPr i="1" lang="en-US" sz="1800">
                <a:solidFill>
                  <a:srgbClr val="38761D"/>
                </a:solidFill>
              </a:rPr>
              <a:t>US CLIVAR, Aug 2023</a:t>
            </a:r>
            <a:br>
              <a:rPr lang="en-US" sz="1800">
                <a:solidFill>
                  <a:srgbClr val="38761D"/>
                </a:solidFill>
              </a:rPr>
            </a:br>
            <a:r>
              <a:rPr i="1" lang="en-US">
                <a:solidFill>
                  <a:srgbClr val="38761D"/>
                </a:solidFill>
              </a:rPr>
              <a:t>https://usclivar.org/us-clivar-reports</a:t>
            </a:r>
            <a:endParaRPr>
              <a:solidFill>
                <a:srgbClr val="38761D"/>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4" name="Shape 344"/>
        <p:cNvGrpSpPr/>
        <p:nvPr/>
      </p:nvGrpSpPr>
      <p:grpSpPr>
        <a:xfrm>
          <a:off x="0" y="0"/>
          <a:ext cx="0" cy="0"/>
          <a:chOff x="0" y="0"/>
          <a:chExt cx="0" cy="0"/>
        </a:xfrm>
      </p:grpSpPr>
      <p:sp>
        <p:nvSpPr>
          <p:cNvPr id="345" name="Google Shape;345;p31"/>
          <p:cNvSpPr txBox="1"/>
          <p:nvPr/>
        </p:nvSpPr>
        <p:spPr>
          <a:xfrm>
            <a:off x="115887" y="147637"/>
            <a:ext cx="9849000" cy="43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Implications for evaluating models</a:t>
            </a:r>
            <a:endParaRPr/>
          </a:p>
        </p:txBody>
      </p:sp>
      <p:pic>
        <p:nvPicPr>
          <p:cNvPr id="346" name="Google Shape;346;p31"/>
          <p:cNvPicPr preferRelativeResize="0"/>
          <p:nvPr/>
        </p:nvPicPr>
        <p:blipFill rotWithShape="1">
          <a:blip r:embed="rId3">
            <a:alphaModFix/>
          </a:blip>
          <a:srcRect b="0" l="0" r="0" t="0"/>
          <a:stretch/>
        </p:blipFill>
        <p:spPr>
          <a:xfrm>
            <a:off x="1304925" y="1755775"/>
            <a:ext cx="8664573" cy="3671886"/>
          </a:xfrm>
          <a:prstGeom prst="rect">
            <a:avLst/>
          </a:prstGeom>
          <a:noFill/>
          <a:ln>
            <a:noFill/>
          </a:ln>
        </p:spPr>
      </p:pic>
      <p:sp>
        <p:nvSpPr>
          <p:cNvPr id="347" name="Google Shape;347;p31"/>
          <p:cNvSpPr txBox="1"/>
          <p:nvPr/>
        </p:nvSpPr>
        <p:spPr>
          <a:xfrm>
            <a:off x="215900" y="6951662"/>
            <a:ext cx="9648900" cy="492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800"/>
              <a:buFont typeface="Arial"/>
              <a:buNone/>
            </a:pPr>
            <a:r>
              <a:rPr b="0" i="1" lang="en-US" sz="1600" u="none">
                <a:solidFill>
                  <a:srgbClr val="000000"/>
                </a:solidFill>
                <a:latin typeface="Arial"/>
                <a:ea typeface="Arial"/>
                <a:cs typeface="Arial"/>
                <a:sym typeface="Arial"/>
              </a:rPr>
              <a:t>Planton et al. (BAMS 2021)</a:t>
            </a:r>
            <a:r>
              <a:rPr b="0" i="1" lang="en-US" sz="1600" u="none">
                <a:solidFill>
                  <a:srgbClr val="808080"/>
                </a:solidFill>
                <a:latin typeface="Arial"/>
                <a:ea typeface="Arial"/>
                <a:cs typeface="Arial"/>
                <a:sym typeface="Arial"/>
              </a:rPr>
              <a:t>: </a:t>
            </a:r>
            <a:r>
              <a:rPr b="0" i="1" lang="en-US" sz="1600">
                <a:solidFill>
                  <a:srgbClr val="808080"/>
                </a:solidFill>
                <a:latin typeface="Arial"/>
                <a:ea typeface="Arial"/>
                <a:cs typeface="Arial"/>
                <a:sym typeface="Arial"/>
              </a:rPr>
              <a:t>https://doi.org/10.1175/BAMS-D-19-0337.1</a:t>
            </a:r>
            <a:br>
              <a:rPr b="0" i="1" lang="en-US" sz="1600" u="none">
                <a:solidFill>
                  <a:srgbClr val="808080"/>
                </a:solidFill>
                <a:latin typeface="Arial"/>
                <a:ea typeface="Arial"/>
                <a:cs typeface="Arial"/>
                <a:sym typeface="Arial"/>
              </a:rPr>
            </a:br>
            <a:r>
              <a:rPr b="0" i="1" lang="en-US" sz="1600" u="none">
                <a:latin typeface="Arial"/>
                <a:ea typeface="Arial"/>
                <a:cs typeface="Arial"/>
                <a:sym typeface="Arial"/>
              </a:rPr>
              <a:t>Lee et al. (GRL 2021)</a:t>
            </a:r>
            <a:r>
              <a:rPr b="0" i="1" lang="en-US" sz="1600" u="none">
                <a:solidFill>
                  <a:srgbClr val="808080"/>
                </a:solidFill>
                <a:latin typeface="Arial"/>
                <a:ea typeface="Arial"/>
                <a:cs typeface="Arial"/>
                <a:sym typeface="Arial"/>
              </a:rPr>
              <a:t>: https://doi.org/10.1029/2021GL095041</a:t>
            </a:r>
            <a:endParaRPr sz="1200"/>
          </a:p>
        </p:txBody>
      </p:sp>
      <p:sp>
        <p:nvSpPr>
          <p:cNvPr id="348" name="Google Shape;348;p31"/>
          <p:cNvSpPr txBox="1"/>
          <p:nvPr/>
        </p:nvSpPr>
        <p:spPr>
          <a:xfrm>
            <a:off x="215900" y="5678487"/>
            <a:ext cx="9648900" cy="1015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200"/>
              <a:buFont typeface="Arial"/>
              <a:buNone/>
            </a:pPr>
            <a:r>
              <a:rPr b="0" i="0" lang="en-US" sz="2200" u="none">
                <a:solidFill>
                  <a:srgbClr val="000000"/>
                </a:solidFill>
                <a:latin typeface="Arial"/>
                <a:ea typeface="Arial"/>
                <a:cs typeface="Arial"/>
                <a:sym typeface="Arial"/>
              </a:rPr>
              <a:t>For others (e.g. </a:t>
            </a:r>
            <a:r>
              <a:rPr b="1" i="0" lang="en-US" sz="2200" u="none">
                <a:solidFill>
                  <a:srgbClr val="000000"/>
                </a:solidFill>
                <a:latin typeface="Arial"/>
                <a:ea typeface="Arial"/>
                <a:cs typeface="Arial"/>
                <a:sym typeface="Arial"/>
              </a:rPr>
              <a:t>ENSO asymmetry</a:t>
            </a:r>
            <a:r>
              <a:rPr b="0" i="0" lang="en-US" sz="2200" u="none">
                <a:solidFill>
                  <a:srgbClr val="000000"/>
                </a:solidFill>
                <a:latin typeface="Arial"/>
                <a:ea typeface="Arial"/>
                <a:cs typeface="Arial"/>
                <a:sym typeface="Arial"/>
              </a:rPr>
              <a:t>), the </a:t>
            </a:r>
            <a:r>
              <a:rPr b="0" i="0" lang="en-US" sz="2200" u="none">
                <a:solidFill>
                  <a:srgbClr val="FF0000"/>
                </a:solidFill>
                <a:latin typeface="Arial"/>
                <a:ea typeface="Arial"/>
                <a:cs typeface="Arial"/>
                <a:sym typeface="Arial"/>
              </a:rPr>
              <a:t>ensemble spread from ENSO modulation</a:t>
            </a:r>
            <a:r>
              <a:rPr b="0" i="0" lang="en-US" sz="2200" u="none">
                <a:solidFill>
                  <a:srgbClr val="000000"/>
                </a:solidFill>
                <a:latin typeface="Arial"/>
                <a:ea typeface="Arial"/>
                <a:cs typeface="Arial"/>
                <a:sym typeface="Arial"/>
              </a:rPr>
              <a:t> is comparable to the </a:t>
            </a:r>
            <a:r>
              <a:rPr b="0" i="0" lang="en-US" sz="2200" u="none">
                <a:solidFill>
                  <a:srgbClr val="008000"/>
                </a:solidFill>
                <a:latin typeface="Arial"/>
                <a:ea typeface="Arial"/>
                <a:cs typeface="Arial"/>
                <a:sym typeface="Arial"/>
              </a:rPr>
              <a:t>CMIP inter-model spread</a:t>
            </a:r>
            <a:r>
              <a:rPr b="0" i="0" lang="en-US" sz="2200" u="none">
                <a:solidFill>
                  <a:srgbClr val="000000"/>
                </a:solidFill>
                <a:latin typeface="Arial"/>
                <a:ea typeface="Arial"/>
                <a:cs typeface="Arial"/>
                <a:sym typeface="Arial"/>
              </a:rPr>
              <a:t>,</a:t>
            </a:r>
            <a:br>
              <a:rPr lang="en-US" sz="2200"/>
            </a:br>
            <a:r>
              <a:rPr b="0" i="0" lang="en-US" sz="2200" u="none">
                <a:solidFill>
                  <a:srgbClr val="000000"/>
                </a:solidFill>
                <a:latin typeface="Arial"/>
                <a:ea typeface="Arial"/>
                <a:cs typeface="Arial"/>
                <a:sym typeface="Arial"/>
              </a:rPr>
              <a:t>making it hard to evaluate models based on limited obs.</a:t>
            </a:r>
            <a:endParaRPr/>
          </a:p>
        </p:txBody>
      </p:sp>
      <p:sp>
        <p:nvSpPr>
          <p:cNvPr id="349" name="Google Shape;349;p31"/>
          <p:cNvSpPr txBox="1"/>
          <p:nvPr/>
        </p:nvSpPr>
        <p:spPr>
          <a:xfrm>
            <a:off x="506412" y="2352675"/>
            <a:ext cx="7764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a:solidFill>
                  <a:srgbClr val="000000"/>
                </a:solidFill>
                <a:latin typeface="Arial"/>
                <a:ea typeface="Arial"/>
                <a:cs typeface="Arial"/>
                <a:sym typeface="Arial"/>
              </a:rPr>
              <a:t>CLIVAR</a:t>
            </a:r>
            <a:endParaRPr/>
          </a:p>
          <a:p>
            <a:pPr indent="0" lvl="0" marL="0" marR="0" rtl="0" algn="ctr">
              <a:lnSpc>
                <a:spcPct val="100000"/>
              </a:lnSpc>
              <a:spcBef>
                <a:spcPts val="0"/>
              </a:spcBef>
              <a:spcAft>
                <a:spcPts val="0"/>
              </a:spcAft>
              <a:buClr>
                <a:srgbClr val="000000"/>
              </a:buClr>
              <a:buSzPts val="1500"/>
              <a:buFont typeface="Arial"/>
              <a:buNone/>
            </a:pPr>
            <a:r>
              <a:rPr b="1" i="0" lang="en-US" sz="1500" u="none">
                <a:solidFill>
                  <a:srgbClr val="000000"/>
                </a:solidFill>
                <a:latin typeface="Arial"/>
                <a:ea typeface="Arial"/>
                <a:cs typeface="Arial"/>
                <a:sym typeface="Arial"/>
              </a:rPr>
              <a:t>ENSO</a:t>
            </a:r>
            <a:endParaRPr/>
          </a:p>
          <a:p>
            <a:pPr indent="0" lvl="0" marL="0" marR="0" rtl="0" algn="ctr">
              <a:lnSpc>
                <a:spcPct val="100000"/>
              </a:lnSpc>
              <a:spcBef>
                <a:spcPts val="0"/>
              </a:spcBef>
              <a:spcAft>
                <a:spcPts val="0"/>
              </a:spcAft>
              <a:buClr>
                <a:srgbClr val="000000"/>
              </a:buClr>
              <a:buSzPts val="1500"/>
              <a:buFont typeface="Arial"/>
              <a:buNone/>
            </a:pPr>
            <a:r>
              <a:rPr b="1" i="0" lang="en-US" sz="1500" u="none">
                <a:solidFill>
                  <a:srgbClr val="000000"/>
                </a:solidFill>
                <a:latin typeface="Arial"/>
                <a:ea typeface="Arial"/>
                <a:cs typeface="Arial"/>
                <a:sym typeface="Arial"/>
              </a:rPr>
              <a:t>Metrics</a:t>
            </a:r>
            <a:endParaRPr/>
          </a:p>
          <a:p>
            <a:pPr indent="0" lvl="0" marL="0" marR="0" rtl="0" algn="ctr">
              <a:lnSpc>
                <a:spcPct val="100000"/>
              </a:lnSpc>
              <a:spcBef>
                <a:spcPts val="0"/>
              </a:spcBef>
              <a:spcAft>
                <a:spcPts val="0"/>
              </a:spcAft>
              <a:buClr>
                <a:srgbClr val="000000"/>
              </a:buClr>
              <a:buSzPts val="1500"/>
              <a:buFont typeface="Arial"/>
              <a:buNone/>
            </a:pPr>
            <a:r>
              <a:rPr b="1" i="0" lang="en-US" sz="1500" u="none">
                <a:solidFill>
                  <a:srgbClr val="000000"/>
                </a:solidFill>
                <a:latin typeface="Arial"/>
                <a:ea typeface="Arial"/>
                <a:cs typeface="Arial"/>
                <a:sym typeface="Arial"/>
              </a:rPr>
              <a:t>Package</a:t>
            </a:r>
            <a:endParaRPr/>
          </a:p>
        </p:txBody>
      </p:sp>
      <p:sp>
        <p:nvSpPr>
          <p:cNvPr id="350" name="Google Shape;350;p31"/>
          <p:cNvSpPr txBox="1"/>
          <p:nvPr/>
        </p:nvSpPr>
        <p:spPr>
          <a:xfrm>
            <a:off x="215900" y="893762"/>
            <a:ext cx="9648900" cy="677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200"/>
              <a:buFont typeface="Arial"/>
              <a:buNone/>
            </a:pPr>
            <a:r>
              <a:rPr b="0" i="0" lang="en-US" sz="2200" u="none">
                <a:solidFill>
                  <a:srgbClr val="000000"/>
                </a:solidFill>
                <a:latin typeface="Arial"/>
                <a:ea typeface="Arial"/>
                <a:cs typeface="Arial"/>
                <a:sym typeface="Arial"/>
              </a:rPr>
              <a:t>Some metrics (mean biases, teleconnections) are</a:t>
            </a:r>
            <a:endParaRPr/>
          </a:p>
          <a:p>
            <a:pPr indent="0" lvl="0" marL="0" marR="0" rtl="0" algn="ctr">
              <a:lnSpc>
                <a:spcPct val="100000"/>
              </a:lnSpc>
              <a:spcBef>
                <a:spcPts val="0"/>
              </a:spcBef>
              <a:spcAft>
                <a:spcPts val="0"/>
              </a:spcAft>
              <a:buClr>
                <a:srgbClr val="000000"/>
              </a:buClr>
              <a:buSzPts val="2200"/>
              <a:buFont typeface="Arial"/>
              <a:buNone/>
            </a:pPr>
            <a:r>
              <a:rPr b="0" i="0" lang="en-US" sz="2200" u="none">
                <a:solidFill>
                  <a:srgbClr val="000000"/>
                </a:solidFill>
                <a:latin typeface="Arial"/>
                <a:ea typeface="Arial"/>
                <a:cs typeface="Arial"/>
                <a:sym typeface="Arial"/>
              </a:rPr>
              <a:t>well constrained by available obs.</a:t>
            </a:r>
            <a:endParaRPr/>
          </a:p>
        </p:txBody>
      </p:sp>
      <p:sp>
        <p:nvSpPr>
          <p:cNvPr id="351" name="Google Shape;351;p31"/>
          <p:cNvSpPr/>
          <p:nvPr/>
        </p:nvSpPr>
        <p:spPr>
          <a:xfrm>
            <a:off x="1930400" y="1816100"/>
            <a:ext cx="3067200" cy="1982700"/>
          </a:xfrm>
          <a:prstGeom prst="ellipse">
            <a:avLst/>
          </a:prstGeom>
          <a:noFill/>
          <a:ln cap="flat" cmpd="sng" w="36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52" name="Google Shape;352;p31"/>
          <p:cNvSpPr/>
          <p:nvPr/>
        </p:nvSpPr>
        <p:spPr>
          <a:xfrm>
            <a:off x="5938837" y="1882775"/>
            <a:ext cx="403200" cy="1949400"/>
          </a:xfrm>
          <a:prstGeom prst="ellipse">
            <a:avLst/>
          </a:prstGeom>
          <a:noFill/>
          <a:ln cap="flat" cmpd="sng" w="36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53" name="Google Shape;353;p31"/>
          <p:cNvSpPr/>
          <p:nvPr/>
        </p:nvSpPr>
        <p:spPr>
          <a:xfrm>
            <a:off x="6964362" y="1882775"/>
            <a:ext cx="1619100" cy="1424100"/>
          </a:xfrm>
          <a:prstGeom prst="ellipse">
            <a:avLst/>
          </a:prstGeom>
          <a:noFill/>
          <a:ln cap="flat" cmpd="sng" w="36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8"/>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351"/>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353"/>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32"/>
          <p:cNvSpPr/>
          <p:nvPr/>
        </p:nvSpPr>
        <p:spPr>
          <a:xfrm>
            <a:off x="284760" y="6822000"/>
            <a:ext cx="1959600" cy="6354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None/>
            </a:pPr>
            <a:r>
              <a:rPr b="0" i="1" lang="en-US" sz="1800" strike="noStrike">
                <a:solidFill>
                  <a:srgbClr val="808080"/>
                </a:solidFill>
                <a:latin typeface="Arial"/>
                <a:ea typeface="Arial"/>
                <a:cs typeface="Arial"/>
                <a:sym typeface="Arial"/>
              </a:rPr>
              <a:t>Ham &amp; Kug</a:t>
            </a:r>
            <a:endParaRPr b="0" sz="1800"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0" i="1" lang="en-US" sz="1800" strike="noStrike">
                <a:solidFill>
                  <a:srgbClr val="808080"/>
                </a:solidFill>
                <a:latin typeface="Arial"/>
                <a:ea typeface="Arial"/>
                <a:cs typeface="Arial"/>
                <a:sym typeface="Arial"/>
              </a:rPr>
              <a:t>(JC 2015)</a:t>
            </a:r>
            <a:endParaRPr b="0" sz="1800" strike="noStrike">
              <a:solidFill>
                <a:srgbClr val="000000"/>
              </a:solidFill>
              <a:latin typeface="Arial"/>
              <a:ea typeface="Arial"/>
              <a:cs typeface="Arial"/>
              <a:sym typeface="Arial"/>
            </a:endParaRPr>
          </a:p>
        </p:txBody>
      </p:sp>
      <p:sp>
        <p:nvSpPr>
          <p:cNvPr id="360" name="Google Shape;360;p32"/>
          <p:cNvSpPr/>
          <p:nvPr/>
        </p:nvSpPr>
        <p:spPr>
          <a:xfrm>
            <a:off x="115560" y="183240"/>
            <a:ext cx="9848898" cy="490698"/>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None/>
            </a:pPr>
            <a:r>
              <a:rPr b="1" lang="en-US" sz="2800"/>
              <a:t>Background climate </a:t>
            </a:r>
            <a:r>
              <a:rPr b="1" lang="en-US" sz="2800"/>
              <a:t>biases affect </a:t>
            </a:r>
            <a:r>
              <a:rPr b="1" lang="en-US" sz="2800" strike="noStrike">
                <a:solidFill>
                  <a:srgbClr val="000000"/>
                </a:solidFill>
                <a:latin typeface="Arial"/>
                <a:ea typeface="Arial"/>
                <a:cs typeface="Arial"/>
                <a:sym typeface="Arial"/>
              </a:rPr>
              <a:t>ENSO</a:t>
            </a:r>
            <a:endParaRPr b="0" sz="2800" strike="noStrike">
              <a:solidFill>
                <a:srgbClr val="000000"/>
              </a:solidFill>
              <a:latin typeface="Arial"/>
              <a:ea typeface="Arial"/>
              <a:cs typeface="Arial"/>
              <a:sym typeface="Arial"/>
            </a:endParaRPr>
          </a:p>
        </p:txBody>
      </p:sp>
      <p:sp>
        <p:nvSpPr>
          <p:cNvPr id="361" name="Google Shape;361;p32"/>
          <p:cNvSpPr/>
          <p:nvPr/>
        </p:nvSpPr>
        <p:spPr>
          <a:xfrm>
            <a:off x="6534000" y="766800"/>
            <a:ext cx="3207600" cy="1829142"/>
          </a:xfrm>
          <a:custGeom>
            <a:rect b="b" l="l" r="r" t="t"/>
            <a:pathLst>
              <a:path extrusionOk="0" h="21600" w="21600">
                <a:moveTo>
                  <a:pt x="0" y="0"/>
                </a:moveTo>
                <a:lnTo>
                  <a:pt x="21600" y="0"/>
                </a:lnTo>
                <a:lnTo>
                  <a:pt x="21600" y="21600"/>
                </a:lnTo>
                <a:lnTo>
                  <a:pt x="0" y="21600"/>
                </a:lnTo>
                <a:lnTo>
                  <a:pt x="0" y="0"/>
                </a:lnTo>
                <a:close/>
              </a:path>
            </a:pathLst>
          </a:custGeom>
          <a:noFill/>
          <a:ln>
            <a:noFill/>
          </a:ln>
        </p:spPr>
      </p:sp>
      <p:pic>
        <p:nvPicPr>
          <p:cNvPr id="362" name="Google Shape;362;p32"/>
          <p:cNvPicPr preferRelativeResize="0"/>
          <p:nvPr/>
        </p:nvPicPr>
        <p:blipFill rotWithShape="1">
          <a:blip r:embed="rId3">
            <a:alphaModFix/>
          </a:blip>
          <a:srcRect b="0" l="0" r="0" t="0"/>
          <a:stretch/>
        </p:blipFill>
        <p:spPr>
          <a:xfrm>
            <a:off x="6368040" y="1682640"/>
            <a:ext cx="3528719" cy="5242680"/>
          </a:xfrm>
          <a:prstGeom prst="rect">
            <a:avLst/>
          </a:prstGeom>
          <a:noFill/>
          <a:ln>
            <a:noFill/>
          </a:ln>
        </p:spPr>
      </p:pic>
      <p:sp>
        <p:nvSpPr>
          <p:cNvPr id="363" name="Google Shape;363;p32"/>
          <p:cNvSpPr/>
          <p:nvPr/>
        </p:nvSpPr>
        <p:spPr>
          <a:xfrm>
            <a:off x="7423920" y="5765400"/>
            <a:ext cx="2407698" cy="30526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None/>
            </a:pPr>
            <a:r>
              <a:rPr b="1" lang="en-US" sz="2000" strike="noStrike">
                <a:solidFill>
                  <a:srgbClr val="000000"/>
                </a:solidFill>
                <a:latin typeface="Arial"/>
                <a:ea typeface="Arial"/>
                <a:cs typeface="Arial"/>
                <a:sym typeface="Arial"/>
              </a:rPr>
              <a:t>warmer ECT</a:t>
            </a:r>
            <a:endParaRPr b="0" sz="2000" strike="noStrike">
              <a:solidFill>
                <a:srgbClr val="000000"/>
              </a:solidFill>
              <a:latin typeface="Arial"/>
              <a:ea typeface="Arial"/>
              <a:cs typeface="Arial"/>
              <a:sym typeface="Arial"/>
            </a:endParaRPr>
          </a:p>
        </p:txBody>
      </p:sp>
      <p:sp>
        <p:nvSpPr>
          <p:cNvPr id="364" name="Google Shape;364;p32"/>
          <p:cNvSpPr/>
          <p:nvPr/>
        </p:nvSpPr>
        <p:spPr>
          <a:xfrm>
            <a:off x="7423920" y="4213080"/>
            <a:ext cx="2407698" cy="30526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None/>
            </a:pPr>
            <a:r>
              <a:rPr b="1" lang="en-US" sz="2000" strike="noStrike">
                <a:solidFill>
                  <a:srgbClr val="000000"/>
                </a:solidFill>
                <a:latin typeface="Arial"/>
                <a:ea typeface="Arial"/>
                <a:cs typeface="Arial"/>
                <a:sym typeface="Arial"/>
              </a:rPr>
              <a:t>weaker trades</a:t>
            </a:r>
            <a:endParaRPr b="0" sz="2000" strike="noStrike">
              <a:solidFill>
                <a:srgbClr val="000000"/>
              </a:solidFill>
              <a:latin typeface="Arial"/>
              <a:ea typeface="Arial"/>
              <a:cs typeface="Arial"/>
              <a:sym typeface="Arial"/>
            </a:endParaRPr>
          </a:p>
        </p:txBody>
      </p:sp>
      <p:sp>
        <p:nvSpPr>
          <p:cNvPr id="365" name="Google Shape;365;p32"/>
          <p:cNvSpPr/>
          <p:nvPr/>
        </p:nvSpPr>
        <p:spPr>
          <a:xfrm>
            <a:off x="7423920" y="2638440"/>
            <a:ext cx="2407698" cy="30526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None/>
            </a:pPr>
            <a:r>
              <a:rPr b="1" lang="en-US" sz="2000" strike="noStrike">
                <a:solidFill>
                  <a:srgbClr val="000000"/>
                </a:solidFill>
                <a:latin typeface="Arial"/>
                <a:ea typeface="Arial"/>
                <a:cs typeface="Arial"/>
                <a:sym typeface="Arial"/>
              </a:rPr>
              <a:t>wetter equator</a:t>
            </a:r>
            <a:endParaRPr b="0" sz="2000" strike="noStrike">
              <a:solidFill>
                <a:srgbClr val="000000"/>
              </a:solidFill>
              <a:latin typeface="Arial"/>
              <a:ea typeface="Arial"/>
              <a:cs typeface="Arial"/>
              <a:sym typeface="Arial"/>
            </a:endParaRPr>
          </a:p>
        </p:txBody>
      </p:sp>
      <p:sp>
        <p:nvSpPr>
          <p:cNvPr id="366" name="Google Shape;366;p32"/>
          <p:cNvSpPr/>
          <p:nvPr/>
        </p:nvSpPr>
        <p:spPr>
          <a:xfrm>
            <a:off x="6362325" y="946800"/>
            <a:ext cx="3652938" cy="670680"/>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1" lang="en-US" sz="2200" strike="noStrike">
                <a:solidFill>
                  <a:srgbClr val="38761D"/>
                </a:solidFill>
              </a:rPr>
              <a:t>…goes with </a:t>
            </a:r>
            <a:r>
              <a:rPr b="1" lang="en-US" sz="2200">
                <a:solidFill>
                  <a:srgbClr val="38761D"/>
                </a:solidFill>
              </a:rPr>
              <a:t>weaker/better</a:t>
            </a:r>
            <a:r>
              <a:rPr b="1" lang="en-US" sz="2200" strike="noStrike">
                <a:solidFill>
                  <a:srgbClr val="38761D"/>
                </a:solidFill>
              </a:rPr>
              <a:t> background </a:t>
            </a:r>
            <a:r>
              <a:rPr b="1" lang="en-US" sz="2200">
                <a:solidFill>
                  <a:srgbClr val="38761D"/>
                </a:solidFill>
              </a:rPr>
              <a:t>cold tongue</a:t>
            </a:r>
            <a:r>
              <a:rPr b="1" lang="en-US" sz="2200" strike="noStrike">
                <a:solidFill>
                  <a:srgbClr val="38761D"/>
                </a:solidFill>
              </a:rPr>
              <a:t>.</a:t>
            </a:r>
            <a:endParaRPr b="1" sz="2200" strike="noStrike">
              <a:solidFill>
                <a:srgbClr val="38761D"/>
              </a:solidFill>
            </a:endParaRPr>
          </a:p>
        </p:txBody>
      </p:sp>
      <p:pic>
        <p:nvPicPr>
          <p:cNvPr id="367" name="Google Shape;367;p32"/>
          <p:cNvPicPr preferRelativeResize="0"/>
          <p:nvPr/>
        </p:nvPicPr>
        <p:blipFill rotWithShape="1">
          <a:blip r:embed="rId4">
            <a:alphaModFix/>
          </a:blip>
          <a:srcRect b="0" l="0" r="0" t="0"/>
          <a:stretch/>
        </p:blipFill>
        <p:spPr>
          <a:xfrm>
            <a:off x="2632320" y="3209040"/>
            <a:ext cx="3462479" cy="4196520"/>
          </a:xfrm>
          <a:prstGeom prst="rect">
            <a:avLst/>
          </a:prstGeom>
          <a:noFill/>
          <a:ln>
            <a:noFill/>
          </a:ln>
        </p:spPr>
      </p:pic>
      <p:pic>
        <p:nvPicPr>
          <p:cNvPr id="368" name="Google Shape;368;p32"/>
          <p:cNvPicPr preferRelativeResize="0"/>
          <p:nvPr/>
        </p:nvPicPr>
        <p:blipFill rotWithShape="1">
          <a:blip r:embed="rId5">
            <a:alphaModFix/>
          </a:blip>
          <a:srcRect b="0" l="0" r="0" t="0"/>
          <a:stretch/>
        </p:blipFill>
        <p:spPr>
          <a:xfrm>
            <a:off x="2631600" y="1674360"/>
            <a:ext cx="3459602" cy="1468800"/>
          </a:xfrm>
          <a:prstGeom prst="rect">
            <a:avLst/>
          </a:prstGeom>
          <a:noFill/>
          <a:ln>
            <a:noFill/>
          </a:ln>
        </p:spPr>
      </p:pic>
      <p:sp>
        <p:nvSpPr>
          <p:cNvPr id="369" name="Google Shape;369;p32"/>
          <p:cNvSpPr/>
          <p:nvPr/>
        </p:nvSpPr>
        <p:spPr>
          <a:xfrm>
            <a:off x="2589480" y="946800"/>
            <a:ext cx="3652938" cy="670680"/>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1" lang="en-US" sz="2200" strike="noStrike">
                <a:solidFill>
                  <a:srgbClr val="38761D"/>
                </a:solidFill>
              </a:rPr>
              <a:t>Improved El Niño</a:t>
            </a:r>
            <a:endParaRPr b="1" sz="2200" strike="noStrike">
              <a:solidFill>
                <a:srgbClr val="38761D"/>
              </a:solidFill>
            </a:endParaRPr>
          </a:p>
          <a:p>
            <a:pPr indent="0" lvl="0" marL="0" marR="0" rtl="0" algn="ctr">
              <a:lnSpc>
                <a:spcPct val="100000"/>
              </a:lnSpc>
              <a:spcBef>
                <a:spcPts val="0"/>
              </a:spcBef>
              <a:spcAft>
                <a:spcPts val="0"/>
              </a:spcAft>
              <a:buNone/>
            </a:pPr>
            <a:r>
              <a:rPr b="1" lang="en-US" sz="2200" strike="noStrike">
                <a:solidFill>
                  <a:srgbClr val="38761D"/>
                </a:solidFill>
              </a:rPr>
              <a:t>anomaly response...</a:t>
            </a:r>
            <a:endParaRPr b="1" sz="2200" strike="noStrike">
              <a:solidFill>
                <a:srgbClr val="38761D"/>
              </a:solidFill>
            </a:endParaRPr>
          </a:p>
        </p:txBody>
      </p:sp>
      <p:sp>
        <p:nvSpPr>
          <p:cNvPr id="370" name="Google Shape;370;p32"/>
          <p:cNvSpPr/>
          <p:nvPr/>
        </p:nvSpPr>
        <p:spPr>
          <a:xfrm>
            <a:off x="4071240" y="2657880"/>
            <a:ext cx="1940760" cy="30526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None/>
            </a:pPr>
            <a:r>
              <a:rPr b="1" lang="en-US" sz="2000" strike="noStrike">
                <a:solidFill>
                  <a:srgbClr val="000000"/>
                </a:solidFill>
                <a:latin typeface="Arial"/>
                <a:ea typeface="Arial"/>
                <a:cs typeface="Arial"/>
                <a:sym typeface="Arial"/>
              </a:rPr>
              <a:t>rainfall</a:t>
            </a:r>
            <a:endParaRPr b="0" sz="2000" strike="noStrike">
              <a:solidFill>
                <a:srgbClr val="000000"/>
              </a:solidFill>
              <a:latin typeface="Arial"/>
              <a:ea typeface="Arial"/>
              <a:cs typeface="Arial"/>
              <a:sym typeface="Arial"/>
            </a:endParaRPr>
          </a:p>
        </p:txBody>
      </p:sp>
      <p:sp>
        <p:nvSpPr>
          <p:cNvPr id="371" name="Google Shape;371;p32"/>
          <p:cNvSpPr/>
          <p:nvPr/>
        </p:nvSpPr>
        <p:spPr>
          <a:xfrm>
            <a:off x="4058640" y="4054680"/>
            <a:ext cx="1940760" cy="390258"/>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None/>
            </a:pPr>
            <a:r>
              <a:rPr b="1" lang="en-US" sz="2000" strike="noStrike">
                <a:solidFill>
                  <a:srgbClr val="000000"/>
                </a:solidFill>
                <a:latin typeface="Arial"/>
                <a:ea typeface="Arial"/>
                <a:cs typeface="Arial"/>
                <a:sym typeface="Arial"/>
              </a:rPr>
              <a:t>u</a:t>
            </a:r>
            <a:r>
              <a:rPr b="1" baseline="-25000" lang="en-US" sz="2000" strike="noStrike">
                <a:solidFill>
                  <a:srgbClr val="000000"/>
                </a:solidFill>
                <a:latin typeface="Arial"/>
                <a:ea typeface="Arial"/>
                <a:cs typeface="Arial"/>
                <a:sym typeface="Arial"/>
              </a:rPr>
              <a:t>850</a:t>
            </a:r>
            <a:endParaRPr b="0" sz="2000" strike="noStrike">
              <a:solidFill>
                <a:srgbClr val="000000"/>
              </a:solidFill>
              <a:latin typeface="Arial"/>
              <a:ea typeface="Arial"/>
              <a:cs typeface="Arial"/>
              <a:sym typeface="Arial"/>
            </a:endParaRPr>
          </a:p>
        </p:txBody>
      </p:sp>
      <p:sp>
        <p:nvSpPr>
          <p:cNvPr id="372" name="Google Shape;372;p32"/>
          <p:cNvSpPr/>
          <p:nvPr/>
        </p:nvSpPr>
        <p:spPr>
          <a:xfrm>
            <a:off x="4037760" y="5790600"/>
            <a:ext cx="1940760" cy="30526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None/>
            </a:pPr>
            <a:r>
              <a:rPr b="1" lang="en-US" sz="2000" strike="noStrike">
                <a:solidFill>
                  <a:srgbClr val="000000"/>
                </a:solidFill>
                <a:latin typeface="Arial"/>
                <a:ea typeface="Arial"/>
                <a:cs typeface="Arial"/>
                <a:sym typeface="Arial"/>
              </a:rPr>
              <a:t>SST</a:t>
            </a:r>
            <a:endParaRPr b="0" sz="2000" strike="noStrike">
              <a:solidFill>
                <a:srgbClr val="000000"/>
              </a:solidFill>
              <a:latin typeface="Arial"/>
              <a:ea typeface="Arial"/>
              <a:cs typeface="Arial"/>
              <a:sym typeface="Arial"/>
            </a:endParaRPr>
          </a:p>
        </p:txBody>
      </p:sp>
      <p:sp>
        <p:nvSpPr>
          <p:cNvPr id="373" name="Google Shape;373;p32"/>
          <p:cNvSpPr/>
          <p:nvPr/>
        </p:nvSpPr>
        <p:spPr>
          <a:xfrm>
            <a:off x="182520" y="1766160"/>
            <a:ext cx="2291700" cy="12624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None/>
            </a:pPr>
            <a:r>
              <a:rPr b="0" i="1" lang="en-US" sz="2000" strike="noStrike">
                <a:solidFill>
                  <a:srgbClr val="000000"/>
                </a:solidFill>
                <a:latin typeface="Arial"/>
                <a:ea typeface="Arial"/>
                <a:cs typeface="Arial"/>
                <a:sym typeface="Arial"/>
              </a:rPr>
              <a:t>Leading mode</a:t>
            </a:r>
            <a:r>
              <a:rPr lang="en-US" sz="2000"/>
              <a:t> </a:t>
            </a:r>
            <a:r>
              <a:rPr b="0" i="1" lang="en-US" sz="2000" strike="noStrike">
                <a:solidFill>
                  <a:srgbClr val="000000"/>
                </a:solidFill>
                <a:latin typeface="Arial"/>
                <a:ea typeface="Arial"/>
                <a:cs typeface="Arial"/>
                <a:sym typeface="Arial"/>
              </a:rPr>
              <a:t>of CMIP5 inter-model</a:t>
            </a:r>
            <a:r>
              <a:rPr i="1" lang="en-US" sz="2000"/>
              <a:t> </a:t>
            </a:r>
            <a:r>
              <a:rPr b="0" i="1" lang="en-US" sz="2000" strike="noStrike">
                <a:solidFill>
                  <a:srgbClr val="000000"/>
                </a:solidFill>
                <a:latin typeface="Arial"/>
                <a:ea typeface="Arial"/>
                <a:cs typeface="Arial"/>
                <a:sym typeface="Arial"/>
              </a:rPr>
              <a:t>variation in</a:t>
            </a:r>
            <a:r>
              <a:rPr lang="en-US" sz="2000"/>
              <a:t> </a:t>
            </a:r>
            <a:r>
              <a:rPr b="0" i="1" lang="en-US" sz="2000" strike="noStrike">
                <a:solidFill>
                  <a:srgbClr val="000000"/>
                </a:solidFill>
                <a:latin typeface="Arial"/>
                <a:ea typeface="Arial"/>
                <a:cs typeface="Arial"/>
                <a:sym typeface="Arial"/>
              </a:rPr>
              <a:t>rain response.</a:t>
            </a:r>
            <a:endParaRPr b="0" sz="2000" strike="noStrike">
              <a:solidFill>
                <a:srgbClr val="000000"/>
              </a:solidFill>
              <a:latin typeface="Arial"/>
              <a:ea typeface="Arial"/>
              <a:cs typeface="Arial"/>
              <a:sym typeface="Arial"/>
            </a:endParaRPr>
          </a:p>
        </p:txBody>
      </p:sp>
      <p:cxnSp>
        <p:nvCxnSpPr>
          <p:cNvPr id="374" name="Google Shape;374;p32"/>
          <p:cNvCxnSpPr/>
          <p:nvPr/>
        </p:nvCxnSpPr>
        <p:spPr>
          <a:xfrm>
            <a:off x="3833280" y="2486880"/>
            <a:ext cx="886200" cy="0"/>
          </a:xfrm>
          <a:prstGeom prst="straightConnector1">
            <a:avLst/>
          </a:prstGeom>
          <a:noFill/>
          <a:ln cap="flat" cmpd="sng" w="54700">
            <a:solidFill>
              <a:srgbClr val="000000"/>
            </a:solidFill>
            <a:prstDash val="solid"/>
            <a:round/>
            <a:headEnd len="sm" w="sm" type="none"/>
            <a:tailEnd len="med" w="med" type="triangle"/>
          </a:ln>
        </p:spPr>
      </p:cxnSp>
      <p:sp>
        <p:nvSpPr>
          <p:cNvPr id="375" name="Google Shape;375;p32"/>
          <p:cNvSpPr/>
          <p:nvPr/>
        </p:nvSpPr>
        <p:spPr>
          <a:xfrm>
            <a:off x="3711600" y="4034880"/>
            <a:ext cx="886680" cy="360"/>
          </a:xfrm>
          <a:custGeom>
            <a:rect b="b" l="l" r="r" t="t"/>
            <a:pathLst>
              <a:path extrusionOk="0" h="1" w="2463">
                <a:moveTo>
                  <a:pt x="0" y="0"/>
                </a:moveTo>
                <a:lnTo>
                  <a:pt x="2462" y="0"/>
                </a:lnTo>
              </a:path>
            </a:pathLst>
          </a:custGeom>
          <a:noFill/>
          <a:ln cap="flat" cmpd="sng" w="54700">
            <a:solidFill>
              <a:srgbClr val="000000"/>
            </a:solidFill>
            <a:prstDash val="solid"/>
            <a:round/>
            <a:headEnd len="sm" w="sm" type="none"/>
            <a:tailEnd len="med" w="med" type="triangle"/>
          </a:ln>
        </p:spPr>
      </p:sp>
      <p:sp>
        <p:nvSpPr>
          <p:cNvPr id="376" name="Google Shape;376;p32"/>
          <p:cNvSpPr/>
          <p:nvPr/>
        </p:nvSpPr>
        <p:spPr>
          <a:xfrm>
            <a:off x="4129920" y="5582880"/>
            <a:ext cx="886680" cy="360"/>
          </a:xfrm>
          <a:custGeom>
            <a:rect b="b" l="l" r="r" t="t"/>
            <a:pathLst>
              <a:path extrusionOk="0" h="1" w="2463">
                <a:moveTo>
                  <a:pt x="0" y="0"/>
                </a:moveTo>
                <a:lnTo>
                  <a:pt x="2462" y="0"/>
                </a:lnTo>
              </a:path>
            </a:pathLst>
          </a:custGeom>
          <a:noFill/>
          <a:ln cap="flat" cmpd="sng" w="54700">
            <a:solidFill>
              <a:srgbClr val="000000"/>
            </a:solidFill>
            <a:prstDash val="solid"/>
            <a:round/>
            <a:headEnd len="sm" w="sm" type="none"/>
            <a:tailEnd len="med" w="med" type="triangle"/>
          </a:ln>
        </p:spPr>
      </p:sp>
      <p:sp>
        <p:nvSpPr>
          <p:cNvPr id="377" name="Google Shape;377;p32"/>
          <p:cNvSpPr/>
          <p:nvPr/>
        </p:nvSpPr>
        <p:spPr>
          <a:xfrm>
            <a:off x="182520" y="3447000"/>
            <a:ext cx="2291700" cy="14550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None/>
            </a:pPr>
            <a:r>
              <a:rPr b="1" lang="en-US" sz="2000" strike="noStrike">
                <a:solidFill>
                  <a:srgbClr val="000000"/>
                </a:solidFill>
                <a:latin typeface="Arial"/>
                <a:ea typeface="Arial"/>
                <a:cs typeface="Arial"/>
                <a:sym typeface="Arial"/>
              </a:rPr>
              <a:t>Eastward</a:t>
            </a:r>
            <a:endParaRPr b="0" sz="2000"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1" lang="en-US" sz="2000" strike="noStrike">
                <a:solidFill>
                  <a:srgbClr val="000000"/>
                </a:solidFill>
                <a:latin typeface="Arial"/>
                <a:ea typeface="Arial"/>
                <a:cs typeface="Arial"/>
                <a:sym typeface="Arial"/>
              </a:rPr>
              <a:t>&amp; equatorward shift</a:t>
            </a:r>
            <a:r>
              <a:rPr b="0" lang="en-US" sz="2000" strike="noStrike">
                <a:solidFill>
                  <a:srgbClr val="000000"/>
                </a:solidFill>
                <a:latin typeface="Arial"/>
                <a:ea typeface="Arial"/>
                <a:cs typeface="Arial"/>
                <a:sym typeface="Arial"/>
              </a:rPr>
              <a:t> of El Niño rain/wind/SST anomalies...</a:t>
            </a:r>
            <a:endParaRPr b="0" sz="2000" strike="noStrike">
              <a:solidFill>
                <a:srgbClr val="000000"/>
              </a:solidFill>
              <a:latin typeface="Arial"/>
              <a:ea typeface="Arial"/>
              <a:cs typeface="Arial"/>
              <a:sym typeface="Arial"/>
            </a:endParaRPr>
          </a:p>
        </p:txBody>
      </p:sp>
      <p:sp>
        <p:nvSpPr>
          <p:cNvPr id="378" name="Google Shape;378;p32"/>
          <p:cNvSpPr/>
          <p:nvPr/>
        </p:nvSpPr>
        <p:spPr>
          <a:xfrm>
            <a:off x="182525" y="5321139"/>
            <a:ext cx="2291700" cy="13779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None/>
            </a:pPr>
            <a:r>
              <a:rPr b="0" lang="en-US" sz="2000" strike="noStrike">
                <a:solidFill>
                  <a:srgbClr val="000000"/>
                </a:solidFill>
                <a:latin typeface="Arial"/>
                <a:ea typeface="Arial"/>
                <a:cs typeface="Arial"/>
                <a:sym typeface="Arial"/>
              </a:rPr>
              <a:t>...linked to</a:t>
            </a:r>
            <a:endParaRPr b="0" sz="2000"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1" lang="en-US" sz="2000" strike="noStrike">
                <a:solidFill>
                  <a:srgbClr val="FF0000"/>
                </a:solidFill>
                <a:latin typeface="Arial"/>
                <a:ea typeface="Arial"/>
                <a:cs typeface="Arial"/>
                <a:sym typeface="Arial"/>
              </a:rPr>
              <a:t>warmer equatorial cold tongue (ECT)</a:t>
            </a:r>
            <a:r>
              <a:rPr b="0" lang="en-US" sz="2000" strike="noStrike">
                <a:solidFill>
                  <a:srgbClr val="000000"/>
                </a:solidFill>
                <a:latin typeface="Arial"/>
                <a:ea typeface="Arial"/>
                <a:cs typeface="Arial"/>
                <a:sym typeface="Arial"/>
              </a:rPr>
              <a:t>.</a:t>
            </a:r>
            <a:endParaRPr b="0" sz="2000"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83" name="Shape 383"/>
        <p:cNvGrpSpPr/>
        <p:nvPr/>
      </p:nvGrpSpPr>
      <p:grpSpPr>
        <a:xfrm>
          <a:off x="0" y="0"/>
          <a:ext cx="0" cy="0"/>
          <a:chOff x="0" y="0"/>
          <a:chExt cx="0" cy="0"/>
        </a:xfrm>
      </p:grpSpPr>
      <p:sp>
        <p:nvSpPr>
          <p:cNvPr id="384" name="Google Shape;384;p33"/>
          <p:cNvSpPr txBox="1"/>
          <p:nvPr/>
        </p:nvSpPr>
        <p:spPr>
          <a:xfrm>
            <a:off x="5114925" y="233362"/>
            <a:ext cx="4743450" cy="1471612"/>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CMIP6 (1850-2014)</a:t>
            </a:r>
            <a:endParaRPr/>
          </a:p>
          <a:p>
            <a:pPr indent="0" lvl="0" marL="0" marR="0" rtl="0" algn="ctr">
              <a:lnSpc>
                <a:spcPct val="115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biases in ENSO</a:t>
            </a:r>
            <a:endParaRPr/>
          </a:p>
          <a:p>
            <a:pPr indent="0" lvl="0" marL="0" marR="0" rtl="0" algn="ctr">
              <a:lnSpc>
                <a:spcPct val="115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amplitude &amp; asymmetry</a:t>
            </a:r>
            <a:endParaRPr/>
          </a:p>
        </p:txBody>
      </p:sp>
      <p:sp>
        <p:nvSpPr>
          <p:cNvPr id="385" name="Google Shape;385;p33"/>
          <p:cNvSpPr txBox="1"/>
          <p:nvPr/>
        </p:nvSpPr>
        <p:spPr>
          <a:xfrm>
            <a:off x="5303837" y="6680200"/>
            <a:ext cx="4332287" cy="560387"/>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800"/>
              <a:buFont typeface="Arial"/>
              <a:buNone/>
            </a:pPr>
            <a:r>
              <a:rPr b="0" i="1" lang="en-US" sz="1800" u="none">
                <a:solidFill>
                  <a:srgbClr val="000000"/>
                </a:solidFill>
                <a:latin typeface="Arial"/>
                <a:ea typeface="Arial"/>
                <a:cs typeface="Arial"/>
                <a:sym typeface="Arial"/>
              </a:rPr>
              <a:t>Lee et al. (GRL 2021)</a:t>
            </a:r>
            <a:endParaRPr/>
          </a:p>
          <a:p>
            <a:pPr indent="0" lvl="0" marL="0" marR="0" rtl="0" algn="ctr">
              <a:lnSpc>
                <a:spcPct val="115000"/>
              </a:lnSpc>
              <a:spcBef>
                <a:spcPts val="0"/>
              </a:spcBef>
              <a:spcAft>
                <a:spcPts val="0"/>
              </a:spcAft>
              <a:buClr>
                <a:srgbClr val="808080"/>
              </a:buClr>
              <a:buSzPts val="1400"/>
              <a:buFont typeface="Arial"/>
              <a:buNone/>
            </a:pPr>
            <a:r>
              <a:rPr b="0" i="1" lang="en-US" sz="1400" u="none">
                <a:solidFill>
                  <a:srgbClr val="808080"/>
                </a:solidFill>
                <a:latin typeface="Arial"/>
                <a:ea typeface="Arial"/>
                <a:cs typeface="Arial"/>
                <a:sym typeface="Arial"/>
              </a:rPr>
              <a:t>https://doi.org/10.1029/2021GL095041</a:t>
            </a:r>
            <a:endParaRPr/>
          </a:p>
        </p:txBody>
      </p:sp>
      <p:sp>
        <p:nvSpPr>
          <p:cNvPr id="386" name="Google Shape;386;p33"/>
          <p:cNvSpPr/>
          <p:nvPr/>
        </p:nvSpPr>
        <p:spPr>
          <a:xfrm>
            <a:off x="5303837" y="1885950"/>
            <a:ext cx="4332287" cy="3784600"/>
          </a:xfrm>
          <a:prstGeom prst="rect">
            <a:avLst/>
          </a:prstGeom>
          <a:noFill/>
          <a:ln>
            <a:noFill/>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pic>
        <p:nvPicPr>
          <p:cNvPr id="387" name="Google Shape;387;p33"/>
          <p:cNvPicPr preferRelativeResize="0"/>
          <p:nvPr/>
        </p:nvPicPr>
        <p:blipFill rotWithShape="1">
          <a:blip r:embed="rId3">
            <a:alphaModFix/>
          </a:blip>
          <a:srcRect b="0" l="0" r="0" t="0"/>
          <a:stretch/>
        </p:blipFill>
        <p:spPr>
          <a:xfrm>
            <a:off x="195262" y="182562"/>
            <a:ext cx="4735512" cy="7146925"/>
          </a:xfrm>
          <a:prstGeom prst="rect">
            <a:avLst/>
          </a:prstGeom>
          <a:noFill/>
          <a:ln>
            <a:noFill/>
          </a:ln>
        </p:spPr>
      </p:pic>
      <p:sp>
        <p:nvSpPr>
          <p:cNvPr id="388" name="Google Shape;388;p33"/>
          <p:cNvSpPr txBox="1"/>
          <p:nvPr/>
        </p:nvSpPr>
        <p:spPr>
          <a:xfrm>
            <a:off x="5105400" y="2032000"/>
            <a:ext cx="4762500" cy="4386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000"/>
              <a:buFont typeface="Arial"/>
              <a:buNone/>
            </a:pPr>
            <a:r>
              <a:rPr b="0" i="0" lang="en-US" sz="1900" u="none">
                <a:solidFill>
                  <a:srgbClr val="000000"/>
                </a:solidFill>
                <a:latin typeface="Arial"/>
                <a:ea typeface="Arial"/>
                <a:cs typeface="Arial"/>
                <a:sym typeface="Arial"/>
              </a:rPr>
              <a:t>Many CGCMs now get a</a:t>
            </a:r>
            <a:r>
              <a:rPr lang="en-US" sz="1900"/>
              <a:t> </a:t>
            </a:r>
            <a:r>
              <a:rPr b="0" i="0" lang="en-US" sz="1900" u="none">
                <a:solidFill>
                  <a:srgbClr val="000000"/>
                </a:solidFill>
                <a:latin typeface="Arial"/>
                <a:ea typeface="Arial"/>
                <a:cs typeface="Arial"/>
                <a:sym typeface="Arial"/>
              </a:rPr>
              <a:t>reasonable amplitude</a:t>
            </a:r>
            <a:r>
              <a:rPr lang="en-US" sz="1900"/>
              <a:t> </a:t>
            </a:r>
            <a:r>
              <a:rPr b="0" i="0" lang="en-US" sz="1900" u="none">
                <a:solidFill>
                  <a:srgbClr val="000000"/>
                </a:solidFill>
                <a:latin typeface="Arial"/>
                <a:ea typeface="Arial"/>
                <a:cs typeface="Arial"/>
                <a:sym typeface="Arial"/>
              </a:rPr>
              <a:t>(stddev of NINO3.4 SSTA)</a:t>
            </a:r>
            <a:r>
              <a:rPr lang="en-US" sz="1900"/>
              <a:t>,</a:t>
            </a:r>
            <a:endParaRPr sz="1900"/>
          </a:p>
          <a:p>
            <a:pPr indent="0" lvl="0" marL="0" marR="0" rtl="0" algn="ctr">
              <a:lnSpc>
                <a:spcPct val="100000"/>
              </a:lnSpc>
              <a:spcBef>
                <a:spcPts val="0"/>
              </a:spcBef>
              <a:spcAft>
                <a:spcPts val="0"/>
              </a:spcAft>
              <a:buClr>
                <a:srgbClr val="000000"/>
              </a:buClr>
              <a:buSzPts val="2000"/>
              <a:buFont typeface="Arial"/>
              <a:buNone/>
            </a:pPr>
            <a:r>
              <a:rPr lang="en-US" sz="1900"/>
              <a:t>within the obs range.</a:t>
            </a:r>
            <a:endParaRPr sz="1900"/>
          </a:p>
          <a:p>
            <a:pPr indent="0" lvl="0" marL="0" marR="0" rtl="0" algn="ctr">
              <a:lnSpc>
                <a:spcPct val="100000"/>
              </a:lnSpc>
              <a:spcBef>
                <a:spcPts val="0"/>
              </a:spcBef>
              <a:spcAft>
                <a:spcPts val="0"/>
              </a:spcAft>
              <a:buClr>
                <a:srgbClr val="000000"/>
              </a:buClr>
              <a:buSzPts val="2000"/>
              <a:buFont typeface="Arial"/>
              <a:buNone/>
            </a:pPr>
            <a:r>
              <a:t/>
            </a:r>
            <a:endParaRPr b="0" i="0" sz="1900" u="non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1900" u="none">
                <a:solidFill>
                  <a:srgbClr val="000000"/>
                </a:solidFill>
                <a:latin typeface="Arial"/>
                <a:ea typeface="Arial"/>
                <a:cs typeface="Arial"/>
                <a:sym typeface="Arial"/>
              </a:rPr>
              <a:t>But they struggle with ENSO diversity,</a:t>
            </a:r>
            <a:endParaRPr sz="1900"/>
          </a:p>
          <a:p>
            <a:pPr indent="0" lvl="0" marL="0" marR="0" rtl="0" algn="ctr">
              <a:lnSpc>
                <a:spcPct val="100000"/>
              </a:lnSpc>
              <a:spcBef>
                <a:spcPts val="0"/>
              </a:spcBef>
              <a:spcAft>
                <a:spcPts val="0"/>
              </a:spcAft>
              <a:buClr>
                <a:srgbClr val="000000"/>
              </a:buClr>
              <a:buSzPts val="2000"/>
              <a:buFont typeface="Arial"/>
              <a:buNone/>
            </a:pPr>
            <a:r>
              <a:rPr b="0" i="0" lang="en-US" sz="1900" u="none">
                <a:solidFill>
                  <a:srgbClr val="000000"/>
                </a:solidFill>
                <a:latin typeface="Arial"/>
                <a:ea typeface="Arial"/>
                <a:cs typeface="Arial"/>
                <a:sym typeface="Arial"/>
              </a:rPr>
              <a:t>asymmetry &amp; nonlinearity</a:t>
            </a:r>
            <a:r>
              <a:rPr lang="en-US" sz="1900"/>
              <a:t> </a:t>
            </a:r>
            <a:r>
              <a:rPr b="0" i="0" lang="en-US" sz="1900" u="none">
                <a:solidFill>
                  <a:srgbClr val="000000"/>
                </a:solidFill>
                <a:latin typeface="Arial"/>
                <a:ea typeface="Arial"/>
                <a:cs typeface="Arial"/>
                <a:sym typeface="Arial"/>
              </a:rPr>
              <a:t>(skewness of NINO3.4 SSTA).</a:t>
            </a:r>
            <a:r>
              <a:rPr lang="en-US" sz="1900"/>
              <a:t> </a:t>
            </a:r>
            <a:r>
              <a:rPr i="1" lang="en-US" sz="1900">
                <a:solidFill>
                  <a:srgbClr val="38761D"/>
                </a:solidFill>
              </a:rPr>
              <a:t>Implications for</a:t>
            </a:r>
            <a:br>
              <a:rPr i="1" lang="en-US" sz="1900">
                <a:solidFill>
                  <a:srgbClr val="38761D"/>
                </a:solidFill>
              </a:rPr>
            </a:br>
            <a:r>
              <a:rPr i="1" lang="en-US" sz="1900">
                <a:solidFill>
                  <a:srgbClr val="38761D"/>
                </a:solidFill>
              </a:rPr>
              <a:t>extremes, impacts, predictions.</a:t>
            </a:r>
            <a:endParaRPr i="1" sz="1900">
              <a:solidFill>
                <a:srgbClr val="38761D"/>
              </a:solidFill>
            </a:endParaRPr>
          </a:p>
          <a:p>
            <a:pPr indent="0" lvl="0" marL="0" marR="0" rtl="0" algn="ctr">
              <a:lnSpc>
                <a:spcPct val="100000"/>
              </a:lnSpc>
              <a:spcBef>
                <a:spcPts val="0"/>
              </a:spcBef>
              <a:spcAft>
                <a:spcPts val="0"/>
              </a:spcAft>
              <a:buClr>
                <a:srgbClr val="000000"/>
              </a:buClr>
              <a:buSzPts val="2000"/>
              <a:buFont typeface="Arial"/>
              <a:buNone/>
            </a:pPr>
            <a:r>
              <a:t/>
            </a:r>
            <a:endParaRPr b="0" i="0" sz="1900" u="non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lang="en-US" sz="1900"/>
              <a:t>N</a:t>
            </a:r>
            <a:r>
              <a:rPr b="0" i="0" lang="en-US" sz="1900" u="none">
                <a:solidFill>
                  <a:srgbClr val="000000"/>
                </a:solidFill>
                <a:latin typeface="Arial"/>
                <a:ea typeface="Arial"/>
                <a:cs typeface="Arial"/>
                <a:sym typeface="Arial"/>
              </a:rPr>
              <a:t>ote that </a:t>
            </a:r>
            <a:r>
              <a:rPr b="1" i="0" lang="en-US" sz="1900" u="none">
                <a:solidFill>
                  <a:srgbClr val="000000"/>
                </a:solidFill>
                <a:latin typeface="Arial"/>
                <a:ea typeface="Arial"/>
                <a:cs typeface="Arial"/>
                <a:sym typeface="Arial"/>
              </a:rPr>
              <a:t>amplitude, and</a:t>
            </a:r>
            <a:endParaRPr sz="1900"/>
          </a:p>
          <a:p>
            <a:pPr indent="0" lvl="0" marL="0" marR="0" rtl="0" algn="ctr">
              <a:lnSpc>
                <a:spcPct val="100000"/>
              </a:lnSpc>
              <a:spcBef>
                <a:spcPts val="0"/>
              </a:spcBef>
              <a:spcAft>
                <a:spcPts val="0"/>
              </a:spcAft>
              <a:buClr>
                <a:srgbClr val="000000"/>
              </a:buClr>
              <a:buSzPts val="2000"/>
              <a:buFont typeface="Arial"/>
              <a:buNone/>
            </a:pPr>
            <a:r>
              <a:rPr b="1" i="0" lang="en-US" sz="1900" u="none">
                <a:solidFill>
                  <a:srgbClr val="000000"/>
                </a:solidFill>
                <a:latin typeface="Arial"/>
                <a:ea typeface="Arial"/>
                <a:cs typeface="Arial"/>
                <a:sym typeface="Arial"/>
              </a:rPr>
              <a:t>especially asymmetry, are </a:t>
            </a:r>
            <a:r>
              <a:rPr b="1" i="1" lang="en-US" sz="1900" u="none">
                <a:solidFill>
                  <a:srgbClr val="000000"/>
                </a:solidFill>
                <a:latin typeface="Arial"/>
                <a:ea typeface="Arial"/>
                <a:cs typeface="Arial"/>
                <a:sym typeface="Arial"/>
              </a:rPr>
              <a:t>strongly</a:t>
            </a:r>
            <a:endParaRPr sz="1900"/>
          </a:p>
          <a:p>
            <a:pPr indent="0" lvl="0" marL="0" marR="0" rtl="0" algn="ctr">
              <a:lnSpc>
                <a:spcPct val="100000"/>
              </a:lnSpc>
              <a:spcBef>
                <a:spcPts val="0"/>
              </a:spcBef>
              <a:spcAft>
                <a:spcPts val="0"/>
              </a:spcAft>
              <a:buClr>
                <a:srgbClr val="000000"/>
              </a:buClr>
              <a:buSzPts val="2000"/>
              <a:buFont typeface="Arial"/>
              <a:buNone/>
            </a:pPr>
            <a:r>
              <a:rPr b="1" i="1" lang="en-US" sz="1900" u="none">
                <a:solidFill>
                  <a:srgbClr val="000000"/>
                </a:solidFill>
                <a:latin typeface="Arial"/>
                <a:ea typeface="Arial"/>
                <a:cs typeface="Arial"/>
                <a:sym typeface="Arial"/>
              </a:rPr>
              <a:t>modulated</a:t>
            </a:r>
            <a:r>
              <a:rPr b="0" i="0" lang="en-US" sz="1900" u="none">
                <a:solidFill>
                  <a:srgbClr val="000000"/>
                </a:solidFill>
                <a:latin typeface="Arial"/>
                <a:ea typeface="Arial"/>
                <a:cs typeface="Arial"/>
                <a:sym typeface="Arial"/>
              </a:rPr>
              <a:t> </a:t>
            </a:r>
            <a:r>
              <a:rPr lang="en-US" sz="1900"/>
              <a:t>— </a:t>
            </a:r>
            <a:r>
              <a:rPr b="0" i="0" lang="en-US" sz="1900" u="none">
                <a:solidFill>
                  <a:srgbClr val="000000"/>
                </a:solidFill>
                <a:latin typeface="Arial"/>
                <a:ea typeface="Arial"/>
                <a:cs typeface="Arial"/>
                <a:sym typeface="Arial"/>
              </a:rPr>
              <a:t>with large ensemble</a:t>
            </a:r>
            <a:endParaRPr sz="1900"/>
          </a:p>
          <a:p>
            <a:pPr indent="0" lvl="0" marL="0" marR="0" rtl="0" algn="ctr">
              <a:lnSpc>
                <a:spcPct val="100000"/>
              </a:lnSpc>
              <a:spcBef>
                <a:spcPts val="0"/>
              </a:spcBef>
              <a:spcAft>
                <a:spcPts val="0"/>
              </a:spcAft>
              <a:buClr>
                <a:srgbClr val="000000"/>
              </a:buClr>
              <a:buSzPts val="2000"/>
              <a:buFont typeface="Arial"/>
              <a:buNone/>
            </a:pPr>
            <a:r>
              <a:rPr b="0" i="0" lang="en-US" sz="1900" u="none">
                <a:solidFill>
                  <a:srgbClr val="000000"/>
                </a:solidFill>
                <a:latin typeface="Arial"/>
                <a:ea typeface="Arial"/>
                <a:cs typeface="Arial"/>
                <a:sym typeface="Arial"/>
              </a:rPr>
              <a:t>spread even on </a:t>
            </a:r>
            <a:r>
              <a:rPr b="1" lang="en-US" sz="1900" u="none">
                <a:solidFill>
                  <a:srgbClr val="000000"/>
                </a:solidFill>
              </a:rPr>
              <a:t>centennial</a:t>
            </a:r>
            <a:r>
              <a:rPr b="0" i="0" lang="en-US" sz="1900" u="none">
                <a:solidFill>
                  <a:srgbClr val="000000"/>
                </a:solidFill>
                <a:latin typeface="Arial"/>
                <a:ea typeface="Arial"/>
                <a:cs typeface="Arial"/>
                <a:sym typeface="Arial"/>
              </a:rPr>
              <a:t> scales.</a:t>
            </a:r>
            <a:br>
              <a:rPr lang="en-US" sz="1900"/>
            </a:br>
            <a:r>
              <a:rPr i="1" lang="en-US" sz="1900">
                <a:solidFill>
                  <a:srgbClr val="38761D"/>
                </a:solidFill>
              </a:rPr>
              <a:t>Might not be </a:t>
            </a:r>
            <a:r>
              <a:rPr b="0" i="1" lang="en-US" sz="1900" u="none">
                <a:solidFill>
                  <a:srgbClr val="38761D"/>
                </a:solidFill>
                <a:latin typeface="Arial"/>
                <a:ea typeface="Arial"/>
                <a:cs typeface="Arial"/>
                <a:sym typeface="Arial"/>
              </a:rPr>
              <a:t>well </a:t>
            </a:r>
            <a:r>
              <a:rPr i="1" lang="en-US" sz="1900">
                <a:solidFill>
                  <a:srgbClr val="38761D"/>
                </a:solidFill>
              </a:rPr>
              <a:t>sampled by obs;</a:t>
            </a:r>
            <a:br>
              <a:rPr i="1" lang="en-US" sz="1900">
                <a:solidFill>
                  <a:srgbClr val="38761D"/>
                </a:solidFill>
              </a:rPr>
            </a:br>
            <a:r>
              <a:rPr i="1" lang="en-US" sz="1900">
                <a:solidFill>
                  <a:srgbClr val="38761D"/>
                </a:solidFill>
              </a:rPr>
              <a:t>must look to dynamics &amp; feedbacks.</a:t>
            </a:r>
            <a:endParaRPr i="1" sz="1900">
              <a:solidFill>
                <a:srgbClr val="38761D"/>
              </a:solidFill>
            </a:endParaRPr>
          </a:p>
        </p:txBody>
      </p:sp>
      <p:sp>
        <p:nvSpPr>
          <p:cNvPr id="389" name="Google Shape;389;p33"/>
          <p:cNvSpPr/>
          <p:nvPr/>
        </p:nvSpPr>
        <p:spPr>
          <a:xfrm>
            <a:off x="617537" y="1106487"/>
            <a:ext cx="1765300" cy="134937"/>
          </a:xfrm>
          <a:prstGeom prst="roundRect">
            <a:avLst>
              <a:gd fmla="val 257" name="adj"/>
            </a:avLst>
          </a:prstGeom>
          <a:noFill/>
          <a:ln cap="flat" cmpd="sng" w="36700">
            <a:solidFill>
              <a:srgbClr val="00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90" name="Google Shape;390;p33"/>
          <p:cNvSpPr/>
          <p:nvPr/>
        </p:nvSpPr>
        <p:spPr>
          <a:xfrm>
            <a:off x="2901950" y="4575175"/>
            <a:ext cx="1725612" cy="134937"/>
          </a:xfrm>
          <a:prstGeom prst="roundRect">
            <a:avLst>
              <a:gd fmla="val 257" name="adj"/>
            </a:avLst>
          </a:prstGeom>
          <a:noFill/>
          <a:ln cap="flat" cmpd="sng" w="36700">
            <a:solidFill>
              <a:srgbClr val="00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91" name="Google Shape;391;p33"/>
          <p:cNvSpPr/>
          <p:nvPr/>
        </p:nvSpPr>
        <p:spPr>
          <a:xfrm>
            <a:off x="617537" y="669925"/>
            <a:ext cx="1765300" cy="134937"/>
          </a:xfrm>
          <a:prstGeom prst="roundRect">
            <a:avLst>
              <a:gd fmla="val 257" name="adj"/>
            </a:avLst>
          </a:prstGeom>
          <a:noFill/>
          <a:ln cap="flat" cmpd="sng" w="36700">
            <a:solidFill>
              <a:srgbClr val="008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92" name="Google Shape;392;p33"/>
          <p:cNvSpPr/>
          <p:nvPr/>
        </p:nvSpPr>
        <p:spPr>
          <a:xfrm>
            <a:off x="617537" y="1627187"/>
            <a:ext cx="1765300" cy="134937"/>
          </a:xfrm>
          <a:prstGeom prst="roundRect">
            <a:avLst>
              <a:gd fmla="val 257" name="adj"/>
            </a:avLst>
          </a:prstGeom>
          <a:noFill/>
          <a:ln cap="flat" cmpd="sng" w="36700">
            <a:solidFill>
              <a:srgbClr val="FF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93" name="Google Shape;393;p33"/>
          <p:cNvSpPr/>
          <p:nvPr/>
        </p:nvSpPr>
        <p:spPr>
          <a:xfrm>
            <a:off x="2901950" y="5535612"/>
            <a:ext cx="1725612" cy="134937"/>
          </a:xfrm>
          <a:prstGeom prst="roundRect">
            <a:avLst>
              <a:gd fmla="val 257" name="adj"/>
            </a:avLst>
          </a:prstGeom>
          <a:noFill/>
          <a:ln cap="flat" cmpd="sng" w="36700">
            <a:solidFill>
              <a:srgbClr val="FF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94" name="Google Shape;394;p33"/>
          <p:cNvSpPr/>
          <p:nvPr/>
        </p:nvSpPr>
        <p:spPr>
          <a:xfrm>
            <a:off x="2901950" y="669925"/>
            <a:ext cx="1725612" cy="134937"/>
          </a:xfrm>
          <a:prstGeom prst="roundRect">
            <a:avLst>
              <a:gd fmla="val 257" name="adj"/>
            </a:avLst>
          </a:prstGeom>
          <a:noFill/>
          <a:ln cap="flat" cmpd="sng" w="36700">
            <a:solidFill>
              <a:srgbClr val="008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95" name="Google Shape;395;p33"/>
          <p:cNvSpPr txBox="1"/>
          <p:nvPr/>
        </p:nvSpPr>
        <p:spPr>
          <a:xfrm>
            <a:off x="889975" y="7329475"/>
            <a:ext cx="1849500" cy="184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808080"/>
              </a:buClr>
              <a:buSzPts val="1400"/>
              <a:buFont typeface="Arial"/>
              <a:buNone/>
            </a:pPr>
            <a:r>
              <a:rPr lang="en-US" sz="1200">
                <a:solidFill>
                  <a:srgbClr val="38761D"/>
                </a:solidFill>
              </a:rPr>
              <a:t>←better</a:t>
            </a:r>
            <a:r>
              <a:rPr lang="en-US" sz="1200"/>
              <a:t>         </a:t>
            </a:r>
            <a:r>
              <a:rPr lang="en-US" sz="1200">
                <a:solidFill>
                  <a:srgbClr val="FF0000"/>
                </a:solidFill>
              </a:rPr>
              <a:t>worse→</a:t>
            </a:r>
            <a:endParaRPr sz="800">
              <a:solidFill>
                <a:srgbClr val="FF0000"/>
              </a:solidFill>
            </a:endParaRPr>
          </a:p>
        </p:txBody>
      </p:sp>
      <p:sp>
        <p:nvSpPr>
          <p:cNvPr id="396" name="Google Shape;396;p33"/>
          <p:cNvSpPr txBox="1"/>
          <p:nvPr/>
        </p:nvSpPr>
        <p:spPr>
          <a:xfrm>
            <a:off x="3157475" y="7329475"/>
            <a:ext cx="1849500" cy="184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808080"/>
              </a:buClr>
              <a:buSzPts val="1400"/>
              <a:buFont typeface="Arial"/>
              <a:buNone/>
            </a:pPr>
            <a:r>
              <a:rPr lang="en-US" sz="1200">
                <a:solidFill>
                  <a:srgbClr val="38761D"/>
                </a:solidFill>
              </a:rPr>
              <a:t>←better</a:t>
            </a:r>
            <a:r>
              <a:rPr lang="en-US" sz="1200"/>
              <a:t>         </a:t>
            </a:r>
            <a:r>
              <a:rPr lang="en-US" sz="1200">
                <a:solidFill>
                  <a:srgbClr val="FF0000"/>
                </a:solidFill>
              </a:rPr>
              <a:t>worse→</a:t>
            </a:r>
            <a:endParaRPr sz="800">
              <a:solidFill>
                <a:srgbClr val="FF0000"/>
              </a:solidFill>
            </a:endParaRPr>
          </a:p>
        </p:txBody>
      </p:sp>
      <p:sp>
        <p:nvSpPr>
          <p:cNvPr id="397" name="Google Shape;397;p33"/>
          <p:cNvSpPr txBox="1"/>
          <p:nvPr/>
        </p:nvSpPr>
        <p:spPr>
          <a:xfrm>
            <a:off x="1644875" y="846763"/>
            <a:ext cx="777600" cy="39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808080"/>
              </a:buClr>
              <a:buSzPts val="1400"/>
              <a:buFont typeface="Arial"/>
              <a:buNone/>
            </a:pPr>
            <a:r>
              <a:rPr b="1" lang="en-US" sz="1200">
                <a:solidFill>
                  <a:srgbClr val="38761D"/>
                </a:solidFill>
              </a:rPr>
              <a:t>best</a:t>
            </a:r>
            <a:r>
              <a:rPr b="1" lang="en-US" sz="1200">
                <a:solidFill>
                  <a:srgbClr val="38761D"/>
                </a:solidFill>
              </a:rPr>
              <a:t> </a:t>
            </a:r>
            <a:r>
              <a:rPr b="1" lang="en-US" sz="1200">
                <a:solidFill>
                  <a:srgbClr val="38761D"/>
                </a:solidFill>
              </a:rPr>
              <a:t>models</a:t>
            </a:r>
            <a:endParaRPr b="1" sz="800">
              <a:solidFill>
                <a:srgbClr val="FF0000"/>
              </a:solidFill>
            </a:endParaRPr>
          </a:p>
        </p:txBody>
      </p:sp>
      <p:sp>
        <p:nvSpPr>
          <p:cNvPr id="398" name="Google Shape;398;p33"/>
          <p:cNvSpPr txBox="1"/>
          <p:nvPr/>
        </p:nvSpPr>
        <p:spPr>
          <a:xfrm>
            <a:off x="1171025" y="6630850"/>
            <a:ext cx="777600" cy="39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808080"/>
              </a:buClr>
              <a:buSzPts val="1400"/>
              <a:buFont typeface="Arial"/>
              <a:buNone/>
            </a:pPr>
            <a:r>
              <a:rPr b="1" lang="en-US" sz="1200">
                <a:solidFill>
                  <a:srgbClr val="FF0000"/>
                </a:solidFill>
              </a:rPr>
              <a:t>worst</a:t>
            </a:r>
            <a:endParaRPr b="1" sz="1200">
              <a:solidFill>
                <a:srgbClr val="FF0000"/>
              </a:solidFill>
            </a:endParaRPr>
          </a:p>
          <a:p>
            <a:pPr indent="0" lvl="0" marL="0" marR="0" rtl="0" algn="ctr">
              <a:lnSpc>
                <a:spcPct val="115000"/>
              </a:lnSpc>
              <a:spcBef>
                <a:spcPts val="0"/>
              </a:spcBef>
              <a:spcAft>
                <a:spcPts val="0"/>
              </a:spcAft>
              <a:buClr>
                <a:srgbClr val="808080"/>
              </a:buClr>
              <a:buSzPts val="1400"/>
              <a:buFont typeface="Arial"/>
              <a:buNone/>
            </a:pPr>
            <a:r>
              <a:rPr b="1" lang="en-US" sz="1200">
                <a:solidFill>
                  <a:srgbClr val="FF0000"/>
                </a:solidFill>
              </a:rPr>
              <a:t>models</a:t>
            </a:r>
            <a:endParaRPr b="1" sz="1200">
              <a:solidFill>
                <a:srgbClr val="FF0000"/>
              </a:solidFill>
            </a:endParaRPr>
          </a:p>
        </p:txBody>
      </p:sp>
      <p:sp>
        <p:nvSpPr>
          <p:cNvPr id="399" name="Google Shape;399;p33"/>
          <p:cNvSpPr txBox="1"/>
          <p:nvPr/>
        </p:nvSpPr>
        <p:spPr>
          <a:xfrm>
            <a:off x="3942800" y="846763"/>
            <a:ext cx="777600" cy="39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808080"/>
              </a:buClr>
              <a:buSzPts val="1400"/>
              <a:buFont typeface="Arial"/>
              <a:buNone/>
            </a:pPr>
            <a:r>
              <a:rPr b="1" lang="en-US" sz="1200">
                <a:solidFill>
                  <a:srgbClr val="38761D"/>
                </a:solidFill>
              </a:rPr>
              <a:t>best</a:t>
            </a:r>
            <a:endParaRPr b="1" sz="1200">
              <a:solidFill>
                <a:srgbClr val="38761D"/>
              </a:solidFill>
            </a:endParaRPr>
          </a:p>
          <a:p>
            <a:pPr indent="0" lvl="0" marL="0" marR="0" rtl="0" algn="ctr">
              <a:lnSpc>
                <a:spcPct val="115000"/>
              </a:lnSpc>
              <a:spcBef>
                <a:spcPts val="0"/>
              </a:spcBef>
              <a:spcAft>
                <a:spcPts val="0"/>
              </a:spcAft>
              <a:buClr>
                <a:srgbClr val="808080"/>
              </a:buClr>
              <a:buSzPts val="1400"/>
              <a:buFont typeface="Arial"/>
              <a:buNone/>
            </a:pPr>
            <a:r>
              <a:rPr b="1" lang="en-US" sz="1200">
                <a:solidFill>
                  <a:srgbClr val="38761D"/>
                </a:solidFill>
              </a:rPr>
              <a:t>models</a:t>
            </a:r>
            <a:endParaRPr b="1" sz="800">
              <a:solidFill>
                <a:srgbClr val="FF0000"/>
              </a:solidFill>
            </a:endParaRPr>
          </a:p>
        </p:txBody>
      </p:sp>
      <p:sp>
        <p:nvSpPr>
          <p:cNvPr id="400" name="Google Shape;400;p33"/>
          <p:cNvSpPr txBox="1"/>
          <p:nvPr/>
        </p:nvSpPr>
        <p:spPr>
          <a:xfrm>
            <a:off x="3545150" y="6630850"/>
            <a:ext cx="777600" cy="39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808080"/>
              </a:buClr>
              <a:buSzPts val="1400"/>
              <a:buFont typeface="Arial"/>
              <a:buNone/>
            </a:pPr>
            <a:r>
              <a:rPr b="1" lang="en-US" sz="1200">
                <a:solidFill>
                  <a:srgbClr val="FF0000"/>
                </a:solidFill>
              </a:rPr>
              <a:t>worst</a:t>
            </a:r>
            <a:endParaRPr b="1" sz="1200">
              <a:solidFill>
                <a:srgbClr val="FF0000"/>
              </a:solidFill>
            </a:endParaRPr>
          </a:p>
          <a:p>
            <a:pPr indent="0" lvl="0" marL="0" marR="0" rtl="0" algn="ctr">
              <a:lnSpc>
                <a:spcPct val="115000"/>
              </a:lnSpc>
              <a:spcBef>
                <a:spcPts val="0"/>
              </a:spcBef>
              <a:spcAft>
                <a:spcPts val="0"/>
              </a:spcAft>
              <a:buClr>
                <a:srgbClr val="808080"/>
              </a:buClr>
              <a:buSzPts val="1400"/>
              <a:buFont typeface="Arial"/>
              <a:buNone/>
            </a:pPr>
            <a:r>
              <a:rPr b="1" lang="en-US" sz="1200">
                <a:solidFill>
                  <a:srgbClr val="FF0000"/>
                </a:solidFill>
              </a:rPr>
              <a:t>models</a:t>
            </a:r>
            <a:endParaRPr b="1" sz="1200">
              <a:solidFill>
                <a:srgbClr val="FF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34"/>
          <p:cNvSpPr/>
          <p:nvPr/>
        </p:nvSpPr>
        <p:spPr>
          <a:xfrm>
            <a:off x="168275" y="254238"/>
            <a:ext cx="9744000" cy="571200"/>
          </a:xfrm>
          <a:prstGeom prst="rect">
            <a:avLst/>
          </a:prstGeom>
          <a:noFill/>
          <a:ln>
            <a:noFill/>
          </a:ln>
        </p:spPr>
        <p:txBody>
          <a:bodyPr anchorCtr="0" anchor="ctr" bIns="50375" lIns="100775" spcFirstLastPara="1" rIns="100775" wrap="square" tIns="50375">
            <a:noAutofit/>
          </a:bodyPr>
          <a:lstStyle/>
          <a:p>
            <a:pPr indent="0" lvl="0" marL="0" marR="0" rtl="0" algn="ctr">
              <a:lnSpc>
                <a:spcPct val="100000"/>
              </a:lnSpc>
              <a:spcBef>
                <a:spcPts val="0"/>
              </a:spcBef>
              <a:spcAft>
                <a:spcPts val="0"/>
              </a:spcAft>
              <a:buNone/>
            </a:pPr>
            <a:r>
              <a:rPr b="1" lang="en-US" sz="3100"/>
              <a:t>Recent studies</a:t>
            </a:r>
            <a:r>
              <a:rPr b="1" lang="en-US" sz="3100" strike="noStrike">
                <a:solidFill>
                  <a:srgbClr val="000000"/>
                </a:solidFill>
                <a:latin typeface="Arial"/>
                <a:ea typeface="Arial"/>
                <a:cs typeface="Arial"/>
                <a:sym typeface="Arial"/>
              </a:rPr>
              <a:t> using the ENSO Metrics </a:t>
            </a:r>
            <a:r>
              <a:rPr b="1" lang="en-US" sz="3100"/>
              <a:t>P</a:t>
            </a:r>
            <a:r>
              <a:rPr b="1" lang="en-US" sz="3100" strike="noStrike">
                <a:solidFill>
                  <a:srgbClr val="000000"/>
                </a:solidFill>
                <a:latin typeface="Arial"/>
                <a:ea typeface="Arial"/>
                <a:cs typeface="Arial"/>
                <a:sym typeface="Arial"/>
              </a:rPr>
              <a:t>ackage</a:t>
            </a:r>
            <a:endParaRPr b="0" sz="3100" strike="noStrike">
              <a:solidFill>
                <a:srgbClr val="000000"/>
              </a:solidFill>
              <a:latin typeface="Arial"/>
              <a:ea typeface="Arial"/>
              <a:cs typeface="Arial"/>
              <a:sym typeface="Arial"/>
            </a:endParaRPr>
          </a:p>
        </p:txBody>
      </p:sp>
      <p:sp>
        <p:nvSpPr>
          <p:cNvPr id="406" name="Google Shape;406;p34"/>
          <p:cNvSpPr/>
          <p:nvPr/>
        </p:nvSpPr>
        <p:spPr>
          <a:xfrm>
            <a:off x="528064" y="1198574"/>
            <a:ext cx="9248400" cy="5967000"/>
          </a:xfrm>
          <a:prstGeom prst="rect">
            <a:avLst/>
          </a:prstGeom>
          <a:noFill/>
          <a:ln>
            <a:noFill/>
          </a:ln>
        </p:spPr>
        <p:txBody>
          <a:bodyPr anchorCtr="0" anchor="t" bIns="49600" lIns="99225" spcFirstLastPara="1" rIns="99225" wrap="square" tIns="49600">
            <a:noAutofit/>
          </a:bodyPr>
          <a:lstStyle/>
          <a:p>
            <a:pPr indent="-508000" lvl="0" marL="508000" marR="0" rtl="0" algn="l">
              <a:lnSpc>
                <a:spcPct val="100000"/>
              </a:lnSpc>
              <a:spcBef>
                <a:spcPts val="0"/>
              </a:spcBef>
              <a:spcAft>
                <a:spcPts val="0"/>
              </a:spcAft>
              <a:buNone/>
            </a:pPr>
            <a:r>
              <a:rPr b="0" lang="en-US" sz="1700" u="sng" strike="noStrike">
                <a:solidFill>
                  <a:srgbClr val="0000FF"/>
                </a:solidFill>
                <a:latin typeface="Arial"/>
                <a:ea typeface="Arial"/>
                <a:cs typeface="Arial"/>
                <a:sym typeface="Arial"/>
                <a:hlinkClick r:id="rId3">
                  <a:extLst>
                    <a:ext uri="{A12FA001-AC4F-418D-AE19-62706E023703}">
                      <ahyp:hlinkClr val="tx"/>
                    </a:ext>
                  </a:extLst>
                </a:hlinkClick>
              </a:rPr>
              <a:t>Lee et al. (GRL 2021)</a:t>
            </a:r>
            <a:r>
              <a:rPr b="0" lang="en-US" sz="1700" strike="noStrike">
                <a:solidFill>
                  <a:srgbClr val="000000"/>
                </a:solidFill>
                <a:latin typeface="Arial"/>
                <a:ea typeface="Arial"/>
                <a:cs typeface="Arial"/>
                <a:sym typeface="Arial"/>
              </a:rPr>
              <a:t>: </a:t>
            </a:r>
            <a:r>
              <a:rPr b="0" i="1" lang="en-US" sz="1700" strike="noStrike">
                <a:solidFill>
                  <a:srgbClr val="000000"/>
                </a:solidFill>
                <a:latin typeface="Arial"/>
                <a:ea typeface="Arial"/>
                <a:cs typeface="Arial"/>
                <a:sym typeface="Arial"/>
              </a:rPr>
              <a:t>“Robust evaluation of ENSO in climate models: How many </a:t>
            </a:r>
            <a:r>
              <a:rPr b="1" i="1" lang="en-US" sz="1700" strike="noStrike">
                <a:solidFill>
                  <a:srgbClr val="000000"/>
                </a:solidFill>
              </a:rPr>
              <a:t>ensemble members</a:t>
            </a:r>
            <a:r>
              <a:rPr b="0" i="1" lang="en-US" sz="1700" strike="noStrike">
                <a:solidFill>
                  <a:srgbClr val="000000"/>
                </a:solidFill>
                <a:latin typeface="Arial"/>
                <a:ea typeface="Arial"/>
                <a:cs typeface="Arial"/>
                <a:sym typeface="Arial"/>
              </a:rPr>
              <a:t> are needed?”</a:t>
            </a:r>
            <a:br>
              <a:rPr i="1" lang="en-US" sz="1700"/>
            </a:br>
            <a:r>
              <a:rPr b="0" lang="en-US" sz="1500" strike="noStrike">
                <a:solidFill>
                  <a:srgbClr val="000000"/>
                </a:solidFill>
                <a:latin typeface="Arial"/>
                <a:ea typeface="Arial"/>
                <a:cs typeface="Arial"/>
                <a:sym typeface="Arial"/>
              </a:rPr>
              <a:t>- For </a:t>
            </a:r>
            <a:r>
              <a:rPr b="1" lang="en-US" sz="1500" strike="noStrike">
                <a:solidFill>
                  <a:srgbClr val="000000"/>
                </a:solidFill>
              </a:rPr>
              <a:t>CMIP5/6 &amp; LEs</a:t>
            </a:r>
            <a:r>
              <a:rPr b="0" lang="en-US" sz="1500" strike="noStrike">
                <a:solidFill>
                  <a:srgbClr val="000000"/>
                </a:solidFill>
                <a:latin typeface="Arial"/>
                <a:ea typeface="Arial"/>
                <a:cs typeface="Arial"/>
                <a:sym typeface="Arial"/>
              </a:rPr>
              <a:t>, need </a:t>
            </a:r>
            <a:r>
              <a:rPr b="0" i="1" lang="en-US" sz="1500" strike="noStrike">
                <a:solidFill>
                  <a:srgbClr val="000000"/>
                </a:solidFill>
                <a:latin typeface="Arial"/>
                <a:ea typeface="Arial"/>
                <a:cs typeface="Arial"/>
                <a:sym typeface="Arial"/>
              </a:rPr>
              <a:t>N</a:t>
            </a:r>
            <a:r>
              <a:rPr b="0" lang="en-US" sz="1500" strike="noStrike">
                <a:solidFill>
                  <a:srgbClr val="000000"/>
                </a:solidFill>
                <a:latin typeface="Arial"/>
                <a:ea typeface="Arial"/>
                <a:cs typeface="Arial"/>
                <a:sym typeface="Arial"/>
              </a:rPr>
              <a:t> </a:t>
            </a:r>
            <a:r>
              <a:rPr b="0" lang="en-US" sz="1500" strike="noStrike">
                <a:solidFill>
                  <a:srgbClr val="000000"/>
                </a:solidFill>
                <a:latin typeface="Verdana"/>
                <a:ea typeface="Verdana"/>
                <a:cs typeface="Verdana"/>
                <a:sym typeface="Verdana"/>
              </a:rPr>
              <a:t>≥</a:t>
            </a:r>
            <a:r>
              <a:rPr b="0" lang="en-US" sz="1500" strike="noStrike">
                <a:solidFill>
                  <a:srgbClr val="000000"/>
                </a:solidFill>
                <a:latin typeface="Arial"/>
                <a:ea typeface="Arial"/>
                <a:cs typeface="Arial"/>
                <a:sym typeface="Arial"/>
              </a:rPr>
              <a:t> 50 to constrain ENSO baseline &amp; process metrics</a:t>
            </a:r>
            <a:br>
              <a:rPr b="0" lang="en-US" sz="1500" strike="noStrike">
                <a:solidFill>
                  <a:srgbClr val="000000"/>
                </a:solidFill>
                <a:latin typeface="Arial"/>
                <a:ea typeface="Arial"/>
                <a:cs typeface="Arial"/>
                <a:sym typeface="Arial"/>
              </a:rPr>
            </a:br>
            <a:r>
              <a:rPr b="0" lang="en-US" sz="1500" strike="noStrike">
                <a:solidFill>
                  <a:srgbClr val="000000"/>
                </a:solidFill>
                <a:latin typeface="Arial"/>
                <a:ea typeface="Arial"/>
                <a:cs typeface="Arial"/>
                <a:sym typeface="Arial"/>
              </a:rPr>
              <a:t>- Less for climatology (</a:t>
            </a:r>
            <a:r>
              <a:rPr b="0" i="1" lang="en-US" sz="1500" strike="noStrike">
                <a:solidFill>
                  <a:srgbClr val="000000"/>
                </a:solidFill>
                <a:latin typeface="Arial"/>
                <a:ea typeface="Arial"/>
                <a:cs typeface="Arial"/>
                <a:sym typeface="Arial"/>
              </a:rPr>
              <a:t>N</a:t>
            </a:r>
            <a:r>
              <a:rPr b="0" lang="en-US" sz="1500" strike="noStrike">
                <a:solidFill>
                  <a:srgbClr val="000000"/>
                </a:solidFill>
                <a:latin typeface="Arial"/>
                <a:ea typeface="Arial"/>
                <a:cs typeface="Arial"/>
                <a:sym typeface="Arial"/>
              </a:rPr>
              <a:t> </a:t>
            </a:r>
            <a:r>
              <a:rPr b="0" lang="en-US" sz="1500" strike="noStrike">
                <a:solidFill>
                  <a:srgbClr val="000000"/>
                </a:solidFill>
                <a:latin typeface="Verdana"/>
                <a:ea typeface="Verdana"/>
                <a:cs typeface="Verdana"/>
                <a:sym typeface="Verdana"/>
              </a:rPr>
              <a:t>≥</a:t>
            </a:r>
            <a:r>
              <a:rPr b="0" lang="en-US" sz="1500" strike="noStrike">
                <a:solidFill>
                  <a:srgbClr val="000000"/>
                </a:solidFill>
                <a:latin typeface="Arial"/>
                <a:ea typeface="Arial"/>
                <a:cs typeface="Arial"/>
                <a:sym typeface="Arial"/>
              </a:rPr>
              <a:t> 6) &amp; ENSO teleconnections (</a:t>
            </a:r>
            <a:r>
              <a:rPr b="0" i="1" lang="en-US" sz="1500" strike="noStrike">
                <a:solidFill>
                  <a:srgbClr val="000000"/>
                </a:solidFill>
                <a:latin typeface="Arial"/>
                <a:ea typeface="Arial"/>
                <a:cs typeface="Arial"/>
                <a:sym typeface="Arial"/>
              </a:rPr>
              <a:t>N</a:t>
            </a:r>
            <a:r>
              <a:rPr b="0" lang="en-US" sz="1500" strike="noStrike">
                <a:solidFill>
                  <a:srgbClr val="000000"/>
                </a:solidFill>
                <a:latin typeface="Arial"/>
                <a:ea typeface="Arial"/>
                <a:cs typeface="Arial"/>
                <a:sym typeface="Arial"/>
              </a:rPr>
              <a:t> </a:t>
            </a:r>
            <a:r>
              <a:rPr b="0" lang="en-US" sz="1500" strike="noStrike">
                <a:solidFill>
                  <a:srgbClr val="000000"/>
                </a:solidFill>
                <a:latin typeface="Verdana"/>
                <a:ea typeface="Verdana"/>
                <a:cs typeface="Verdana"/>
                <a:sym typeface="Verdana"/>
              </a:rPr>
              <a:t>≥</a:t>
            </a:r>
            <a:r>
              <a:rPr b="0" lang="en-US" sz="1500" strike="noStrike">
                <a:solidFill>
                  <a:srgbClr val="000000"/>
                </a:solidFill>
                <a:latin typeface="Arial"/>
                <a:ea typeface="Arial"/>
                <a:cs typeface="Arial"/>
                <a:sym typeface="Arial"/>
              </a:rPr>
              <a:t> 12)</a:t>
            </a:r>
            <a:br>
              <a:rPr b="0" lang="en-US" sz="1500" strike="noStrike">
                <a:solidFill>
                  <a:srgbClr val="000000"/>
                </a:solidFill>
                <a:latin typeface="Arial"/>
                <a:ea typeface="Arial"/>
                <a:cs typeface="Arial"/>
                <a:sym typeface="Arial"/>
              </a:rPr>
            </a:br>
            <a:r>
              <a:rPr b="0" lang="en-US" sz="1300" strike="noStrike">
                <a:solidFill>
                  <a:srgbClr val="000000"/>
                </a:solidFill>
                <a:latin typeface="Arial"/>
                <a:ea typeface="Arial"/>
                <a:cs typeface="Arial"/>
                <a:sym typeface="Arial"/>
              </a:rPr>
              <a:t>	</a:t>
            </a:r>
            <a:r>
              <a:rPr b="0" i="1" lang="en-US" sz="1300" strike="noStrike">
                <a:solidFill>
                  <a:srgbClr val="666666"/>
                </a:solidFill>
                <a:latin typeface="Arial"/>
                <a:ea typeface="Arial"/>
                <a:cs typeface="Arial"/>
                <a:sym typeface="Arial"/>
              </a:rPr>
              <a:t>for 95% of N-ensemble means (of 1979-2018 metrics) to fall within 10% of actual mean metric</a:t>
            </a:r>
            <a:br>
              <a:rPr b="0" i="1" lang="en-US" sz="1500" strike="noStrike">
                <a:solidFill>
                  <a:srgbClr val="666666"/>
                </a:solidFill>
                <a:latin typeface="Arial"/>
                <a:ea typeface="Arial"/>
                <a:cs typeface="Arial"/>
                <a:sym typeface="Arial"/>
              </a:rPr>
            </a:br>
            <a:br>
              <a:rPr b="0" lang="en-US" sz="1500" strike="noStrike">
                <a:solidFill>
                  <a:schemeClr val="dk1"/>
                </a:solidFill>
                <a:latin typeface="Arial"/>
                <a:ea typeface="Arial"/>
                <a:cs typeface="Arial"/>
                <a:sym typeface="Arial"/>
              </a:rPr>
            </a:br>
            <a:endParaRPr b="0" sz="1500" strike="noStrike">
              <a:solidFill>
                <a:schemeClr val="dk1"/>
              </a:solidFill>
              <a:latin typeface="Arial"/>
              <a:ea typeface="Arial"/>
              <a:cs typeface="Arial"/>
              <a:sym typeface="Arial"/>
            </a:endParaRPr>
          </a:p>
          <a:p>
            <a:pPr indent="-508000" lvl="0" marL="508000" marR="0" rtl="0" algn="l">
              <a:lnSpc>
                <a:spcPct val="100000"/>
              </a:lnSpc>
              <a:spcBef>
                <a:spcPts val="0"/>
              </a:spcBef>
              <a:spcAft>
                <a:spcPts val="0"/>
              </a:spcAft>
              <a:buClr>
                <a:schemeClr val="dk1"/>
              </a:buClr>
              <a:buSzPts val="1200"/>
              <a:buFont typeface="Arial"/>
              <a:buNone/>
            </a:pPr>
            <a:r>
              <a:rPr lang="en-US" sz="1700" u="sng">
                <a:solidFill>
                  <a:schemeClr val="hlink"/>
                </a:solidFill>
                <a:hlinkClick r:id="rId4"/>
              </a:rPr>
              <a:t>Xu et al. (JC 2022)</a:t>
            </a:r>
            <a:r>
              <a:rPr lang="en-US" sz="1700">
                <a:solidFill>
                  <a:schemeClr val="dk1"/>
                </a:solidFill>
              </a:rPr>
              <a:t>: “The Andes affect ENSO statistics”</a:t>
            </a:r>
            <a:br>
              <a:rPr lang="en-US" sz="1700">
                <a:solidFill>
                  <a:schemeClr val="dk1"/>
                </a:solidFill>
              </a:rPr>
            </a:br>
            <a:r>
              <a:rPr lang="en-US" sz="1500">
                <a:solidFill>
                  <a:schemeClr val="dk1"/>
                </a:solidFill>
              </a:rPr>
              <a:t>- Elevate the Andes to more realistic levels in CESM_1.2.2</a:t>
            </a:r>
            <a:br>
              <a:rPr lang="en-US" sz="1500">
                <a:solidFill>
                  <a:schemeClr val="dk1"/>
                </a:solidFill>
              </a:rPr>
            </a:br>
            <a:r>
              <a:rPr lang="en-US" sz="1500">
                <a:solidFill>
                  <a:schemeClr val="dk1"/>
                </a:solidFill>
              </a:rPr>
              <a:t>	→ better (more LN-like) troPac climate</a:t>
            </a:r>
            <a:br>
              <a:rPr lang="en-US" sz="1500">
                <a:solidFill>
                  <a:schemeClr val="dk1"/>
                </a:solidFill>
              </a:rPr>
            </a:br>
            <a:r>
              <a:rPr lang="en-US" sz="1500">
                <a:solidFill>
                  <a:schemeClr val="dk1"/>
                </a:solidFill>
              </a:rPr>
              <a:t>	→ weaker ENSO; more asymmetric, irregular, evaporatively-damped</a:t>
            </a:r>
            <a:br>
              <a:rPr lang="en-US" sz="1500">
                <a:solidFill>
                  <a:schemeClr val="dk1"/>
                </a:solidFill>
              </a:rPr>
            </a:br>
            <a:br>
              <a:rPr lang="en-US" sz="1500">
                <a:solidFill>
                  <a:schemeClr val="dk1"/>
                </a:solidFill>
              </a:rPr>
            </a:br>
            <a:endParaRPr sz="1500">
              <a:solidFill>
                <a:schemeClr val="dk1"/>
              </a:solidFill>
            </a:endParaRPr>
          </a:p>
          <a:p>
            <a:pPr indent="-508000" lvl="0" marL="508000" marR="0" rtl="0" algn="l">
              <a:lnSpc>
                <a:spcPct val="100000"/>
              </a:lnSpc>
              <a:spcBef>
                <a:spcPts val="0"/>
              </a:spcBef>
              <a:spcAft>
                <a:spcPts val="0"/>
              </a:spcAft>
              <a:buNone/>
            </a:pPr>
            <a:r>
              <a:rPr b="0" lang="en-US" sz="1700" strike="noStrike">
                <a:solidFill>
                  <a:srgbClr val="000000"/>
                </a:solidFill>
                <a:latin typeface="Arial"/>
                <a:ea typeface="Arial"/>
                <a:cs typeface="Arial"/>
                <a:sym typeface="Arial"/>
              </a:rPr>
              <a:t>Planton et al. (in prep for JAMES): </a:t>
            </a:r>
            <a:r>
              <a:rPr b="0" i="1" lang="en-US" sz="1700" strike="noStrike">
                <a:solidFill>
                  <a:srgbClr val="000000"/>
                </a:solidFill>
                <a:latin typeface="Arial"/>
                <a:ea typeface="Arial"/>
                <a:cs typeface="Arial"/>
                <a:sym typeface="Arial"/>
              </a:rPr>
              <a:t>“Detecting ENSO variance changes in a </a:t>
            </a:r>
            <a:r>
              <a:rPr b="1" i="1" lang="en-US" sz="1700" strike="noStrike">
                <a:solidFill>
                  <a:srgbClr val="000000"/>
                </a:solidFill>
              </a:rPr>
              <a:t>warmer world</a:t>
            </a:r>
            <a:r>
              <a:rPr b="0" i="1" lang="en-US" sz="1700" strike="noStrike">
                <a:solidFill>
                  <a:srgbClr val="000000"/>
                </a:solidFill>
                <a:latin typeface="Arial"/>
                <a:ea typeface="Arial"/>
                <a:cs typeface="Arial"/>
                <a:sym typeface="Arial"/>
              </a:rPr>
              <a:t>.”</a:t>
            </a:r>
            <a:br>
              <a:rPr b="0" i="1" lang="en-US" sz="1700" strike="noStrike">
                <a:solidFill>
                  <a:srgbClr val="000000"/>
                </a:solidFill>
                <a:latin typeface="Arial"/>
                <a:ea typeface="Arial"/>
                <a:cs typeface="Arial"/>
                <a:sym typeface="Arial"/>
              </a:rPr>
            </a:br>
            <a:r>
              <a:rPr b="0" lang="en-US" sz="1500" strike="noStrike">
                <a:solidFill>
                  <a:srgbClr val="000000"/>
                </a:solidFill>
                <a:latin typeface="Arial"/>
                <a:ea typeface="Arial"/>
                <a:cs typeface="Arial"/>
                <a:sym typeface="Arial"/>
              </a:rPr>
              <a:t>- </a:t>
            </a:r>
            <a:r>
              <a:rPr b="1" lang="en-US" sz="1500" strike="noStrike">
                <a:solidFill>
                  <a:srgbClr val="000000"/>
                </a:solidFill>
              </a:rPr>
              <a:t>CMIP6</a:t>
            </a:r>
            <a:r>
              <a:rPr b="0" lang="en-US" sz="1500" strike="noStrike">
                <a:solidFill>
                  <a:srgbClr val="000000"/>
                </a:solidFill>
                <a:latin typeface="Arial"/>
                <a:ea typeface="Arial"/>
                <a:cs typeface="Arial"/>
                <a:sym typeface="Arial"/>
              </a:rPr>
              <a:t> historical runs: </a:t>
            </a:r>
            <a:r>
              <a:rPr lang="en-US" sz="1500"/>
              <a:t>Samp</a:t>
            </a:r>
            <a:r>
              <a:rPr b="0" lang="en-US" sz="1500" strike="noStrike">
                <a:solidFill>
                  <a:srgbClr val="000000"/>
                </a:solidFill>
                <a:latin typeface="Arial"/>
                <a:ea typeface="Arial"/>
                <a:cs typeface="Arial"/>
                <a:sym typeface="Arial"/>
              </a:rPr>
              <a:t>le size to detect past &amp; future ENSO amplitude changes?</a:t>
            </a:r>
            <a:br>
              <a:rPr b="0" lang="en-US" sz="1500" strike="noStrike">
                <a:solidFill>
                  <a:srgbClr val="000000"/>
                </a:solidFill>
                <a:latin typeface="Arial"/>
                <a:ea typeface="Arial"/>
                <a:cs typeface="Arial"/>
                <a:sym typeface="Arial"/>
              </a:rPr>
            </a:br>
            <a:r>
              <a:rPr b="0" lang="en-US" sz="1300" strike="noStrike">
                <a:solidFill>
                  <a:srgbClr val="000000"/>
                </a:solidFill>
                <a:latin typeface="Arial"/>
                <a:ea typeface="Arial"/>
                <a:cs typeface="Arial"/>
                <a:sym typeface="Arial"/>
              </a:rPr>
              <a:t>	</a:t>
            </a:r>
            <a:r>
              <a:rPr b="0" i="1" lang="en-US" sz="1300" strike="noStrike">
                <a:solidFill>
                  <a:srgbClr val="666666"/>
                </a:solidFill>
                <a:latin typeface="Arial"/>
                <a:ea typeface="Arial"/>
                <a:cs typeface="Arial"/>
                <a:sym typeface="Arial"/>
              </a:rPr>
              <a:t>Need 5 – 9 members, for </a:t>
            </a:r>
            <a:r>
              <a:rPr i="1" lang="en-US" sz="1300">
                <a:solidFill>
                  <a:srgbClr val="666666"/>
                </a:solidFill>
              </a:rPr>
              <a:t>ensemble</a:t>
            </a:r>
            <a:r>
              <a:rPr b="0" i="1" lang="en-US" sz="1300" strike="noStrike">
                <a:solidFill>
                  <a:srgbClr val="666666"/>
                </a:solidFill>
                <a:latin typeface="Arial"/>
                <a:ea typeface="Arial"/>
                <a:cs typeface="Arial"/>
                <a:sym typeface="Arial"/>
              </a:rPr>
              <a:t>-mean 30yr variance to fall within 15% of actual long-term variance</a:t>
            </a:r>
            <a:br>
              <a:rPr b="0" i="1" lang="en-US" sz="1300" strike="noStrike">
                <a:solidFill>
                  <a:srgbClr val="666666"/>
                </a:solidFill>
                <a:latin typeface="Arial"/>
                <a:ea typeface="Arial"/>
                <a:cs typeface="Arial"/>
                <a:sym typeface="Arial"/>
              </a:rPr>
            </a:br>
            <a:r>
              <a:rPr b="0" lang="en-US" sz="1500" strike="noStrike">
                <a:solidFill>
                  <a:srgbClr val="000000"/>
                </a:solidFill>
                <a:latin typeface="Arial"/>
                <a:ea typeface="Arial"/>
                <a:cs typeface="Arial"/>
                <a:sym typeface="Arial"/>
              </a:rPr>
              <a:t>-</a:t>
            </a:r>
            <a:r>
              <a:rPr lang="en-US" sz="1500"/>
              <a:t> If ENSO strengthens</a:t>
            </a:r>
            <a:r>
              <a:rPr b="0" lang="en-US" sz="1500" strike="noStrike">
                <a:solidFill>
                  <a:srgbClr val="000000"/>
                </a:solidFill>
                <a:latin typeface="Arial"/>
                <a:ea typeface="Arial"/>
                <a:cs typeface="Arial"/>
                <a:sym typeface="Arial"/>
              </a:rPr>
              <a:t> → more decadal modulation → later detection</a:t>
            </a:r>
            <a:br>
              <a:rPr lang="en-US" sz="1500"/>
            </a:br>
            <a:r>
              <a:rPr b="0" lang="en-US" sz="1500" strike="noStrike">
                <a:solidFill>
                  <a:srgbClr val="000000"/>
                </a:solidFill>
                <a:latin typeface="Arial"/>
                <a:ea typeface="Arial"/>
                <a:cs typeface="Arial"/>
                <a:sym typeface="Arial"/>
              </a:rPr>
              <a:t>- Quiet/hyperactive ENSO decades can aid earlier detection</a:t>
            </a:r>
            <a:br>
              <a:rPr lang="en-US" sz="1500"/>
            </a:br>
            <a:br>
              <a:rPr lang="en-US" sz="1500"/>
            </a:br>
            <a:endParaRPr sz="1700"/>
          </a:p>
          <a:p>
            <a:pPr indent="-508000" lvl="0" marL="508000" rtl="0" algn="l">
              <a:spcBef>
                <a:spcPts val="0"/>
              </a:spcBef>
              <a:spcAft>
                <a:spcPts val="0"/>
              </a:spcAft>
              <a:buClr>
                <a:schemeClr val="dk1"/>
              </a:buClr>
              <a:buFont typeface="Arial"/>
              <a:buNone/>
            </a:pPr>
            <a:r>
              <a:rPr lang="en-US" sz="1700">
                <a:solidFill>
                  <a:schemeClr val="dk1"/>
                </a:solidFill>
              </a:rPr>
              <a:t>Lee et al. (in prep for GMD): </a:t>
            </a:r>
            <a:r>
              <a:rPr i="1" lang="en-US" sz="1700">
                <a:solidFill>
                  <a:schemeClr val="dk1"/>
                </a:solidFill>
              </a:rPr>
              <a:t>“Diversifying objective summaries of Earth system model performance: An overview of the </a:t>
            </a:r>
            <a:r>
              <a:rPr b="1" i="1" lang="en-US" sz="1700">
                <a:solidFill>
                  <a:schemeClr val="dk1"/>
                </a:solidFill>
              </a:rPr>
              <a:t>PCMDI Metrics Package (PMP)</a:t>
            </a:r>
            <a:r>
              <a:rPr i="1" lang="en-US" sz="1700">
                <a:solidFill>
                  <a:schemeClr val="dk1"/>
                </a:solidFill>
              </a:rPr>
              <a:t>.”</a:t>
            </a:r>
            <a:br>
              <a:rPr i="1" lang="en-US" sz="1700">
                <a:solidFill>
                  <a:schemeClr val="dk1"/>
                </a:solidFill>
              </a:rPr>
            </a:br>
            <a:r>
              <a:rPr lang="en-US" sz="1500">
                <a:solidFill>
                  <a:schemeClr val="dk1"/>
                </a:solidFill>
              </a:rPr>
              <a:t>- A section is devoted to the </a:t>
            </a:r>
            <a:r>
              <a:rPr b="1" lang="en-US" sz="1500">
                <a:solidFill>
                  <a:schemeClr val="dk1"/>
                </a:solidFill>
              </a:rPr>
              <a:t>ENSO metrics</a:t>
            </a:r>
            <a:endParaRPr sz="17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6">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35"/>
          <p:cNvSpPr/>
          <p:nvPr/>
        </p:nvSpPr>
        <p:spPr>
          <a:xfrm>
            <a:off x="168275" y="590223"/>
            <a:ext cx="9744000" cy="571200"/>
          </a:xfrm>
          <a:prstGeom prst="rect">
            <a:avLst/>
          </a:prstGeom>
          <a:noFill/>
          <a:ln>
            <a:noFill/>
          </a:ln>
        </p:spPr>
        <p:txBody>
          <a:bodyPr anchorCtr="0" anchor="ctr" bIns="50375" lIns="100775" spcFirstLastPara="1" rIns="100775" wrap="square" tIns="50375">
            <a:noAutofit/>
          </a:bodyPr>
          <a:lstStyle/>
          <a:p>
            <a:pPr indent="0" lvl="0" marL="0" marR="0" rtl="0" algn="ctr">
              <a:lnSpc>
                <a:spcPct val="100000"/>
              </a:lnSpc>
              <a:spcBef>
                <a:spcPts val="0"/>
              </a:spcBef>
              <a:spcAft>
                <a:spcPts val="0"/>
              </a:spcAft>
              <a:buNone/>
            </a:pPr>
            <a:r>
              <a:rPr b="1" lang="en-US" sz="3100"/>
              <a:t>Community Connections</a:t>
            </a:r>
            <a:endParaRPr b="0" sz="3100" strike="noStrike">
              <a:solidFill>
                <a:srgbClr val="000000"/>
              </a:solidFill>
              <a:latin typeface="Arial"/>
              <a:ea typeface="Arial"/>
              <a:cs typeface="Arial"/>
              <a:sym typeface="Arial"/>
            </a:endParaRPr>
          </a:p>
        </p:txBody>
      </p:sp>
      <p:sp>
        <p:nvSpPr>
          <p:cNvPr id="412" name="Google Shape;412;p35"/>
          <p:cNvSpPr/>
          <p:nvPr/>
        </p:nvSpPr>
        <p:spPr>
          <a:xfrm>
            <a:off x="535809" y="1618556"/>
            <a:ext cx="9240900" cy="5142600"/>
          </a:xfrm>
          <a:prstGeom prst="rect">
            <a:avLst/>
          </a:prstGeom>
          <a:noFill/>
          <a:ln>
            <a:noFill/>
          </a:ln>
        </p:spPr>
        <p:txBody>
          <a:bodyPr anchorCtr="0" anchor="t" bIns="49600" lIns="99225" spcFirstLastPara="1" rIns="99225" wrap="square" tIns="49600">
            <a:noAutofit/>
          </a:bodyPr>
          <a:lstStyle/>
          <a:p>
            <a:pPr indent="0" lvl="0" marL="0" rtl="0" algn="l">
              <a:spcBef>
                <a:spcPts val="0"/>
              </a:spcBef>
              <a:spcAft>
                <a:spcPts val="0"/>
              </a:spcAft>
              <a:buNone/>
            </a:pPr>
            <a:r>
              <a:rPr lang="en-US" sz="2000" u="sng">
                <a:solidFill>
                  <a:schemeClr val="hlink"/>
                </a:solidFill>
                <a:hlinkClick r:id="rId3"/>
              </a:rPr>
              <a:t>CLIVAR/ICTP </a:t>
            </a:r>
            <a:r>
              <a:rPr b="1" lang="en-US" sz="2000" u="sng">
                <a:solidFill>
                  <a:schemeClr val="hlink"/>
                </a:solidFill>
                <a:hlinkClick r:id="rId4"/>
              </a:rPr>
              <a:t>ENSO Summer School</a:t>
            </a:r>
            <a:br>
              <a:rPr lang="en-US" sz="1900">
                <a:solidFill>
                  <a:schemeClr val="dk1"/>
                </a:solidFill>
              </a:rPr>
            </a:br>
            <a:r>
              <a:rPr lang="en-US" sz="1500">
                <a:solidFill>
                  <a:schemeClr val="dk1"/>
                </a:solidFill>
              </a:rPr>
              <a:t>	</a:t>
            </a:r>
            <a:r>
              <a:rPr b="1" lang="en-US" sz="1500">
                <a:solidFill>
                  <a:schemeClr val="dk1"/>
                </a:solidFill>
              </a:rPr>
              <a:t>Yann Planton</a:t>
            </a:r>
            <a:r>
              <a:rPr lang="en-US" sz="1500">
                <a:solidFill>
                  <a:schemeClr val="dk1"/>
                </a:solidFill>
              </a:rPr>
              <a:t> developed &amp; ran student tutorials, applying package to CMIP6</a:t>
            </a:r>
            <a:br>
              <a:rPr lang="en-US" sz="1500">
                <a:solidFill>
                  <a:schemeClr val="dk1"/>
                </a:solidFill>
              </a:rPr>
            </a:br>
            <a:r>
              <a:rPr lang="en-US" sz="1500">
                <a:solidFill>
                  <a:schemeClr val="dk1"/>
                </a:solidFill>
              </a:rPr>
              <a:t>	→ supported the </a:t>
            </a:r>
            <a:r>
              <a:rPr i="1" lang="en-US" sz="1500" u="sng">
                <a:solidFill>
                  <a:schemeClr val="hlink"/>
                </a:solidFill>
                <a:hlinkClick r:id="rId5"/>
              </a:rPr>
              <a:t>WCRP Academy</a:t>
            </a:r>
            <a:r>
              <a:rPr lang="en-US" sz="1500" u="sng">
                <a:solidFill>
                  <a:schemeClr val="hlink"/>
                </a:solidFill>
                <a:hlinkClick r:id="rId6"/>
              </a:rPr>
              <a:t> Lighthouse Activity (LHA)</a:t>
            </a:r>
            <a:br>
              <a:rPr lang="en-US" sz="1500">
                <a:solidFill>
                  <a:schemeClr val="dk1"/>
                </a:solidFill>
              </a:rPr>
            </a:br>
            <a:br>
              <a:rPr lang="en-US" sz="1500">
                <a:solidFill>
                  <a:schemeClr val="dk1"/>
                </a:solidFill>
              </a:rPr>
            </a:br>
            <a:endParaRPr sz="1700">
              <a:solidFill>
                <a:schemeClr val="dk1"/>
              </a:solidFill>
            </a:endParaRPr>
          </a:p>
          <a:p>
            <a:pPr indent="0" lvl="0" marL="0" rtl="0" algn="l">
              <a:spcBef>
                <a:spcPts val="0"/>
              </a:spcBef>
              <a:spcAft>
                <a:spcPts val="0"/>
              </a:spcAft>
              <a:buNone/>
            </a:pPr>
            <a:r>
              <a:rPr b="1" lang="en-US" sz="2000">
                <a:solidFill>
                  <a:schemeClr val="dk1"/>
                </a:solidFill>
              </a:rPr>
              <a:t>Jiwoo Lee</a:t>
            </a:r>
            <a:r>
              <a:rPr lang="en-US" sz="2000">
                <a:solidFill>
                  <a:schemeClr val="dk1"/>
                </a:solidFill>
              </a:rPr>
              <a:t> joined the </a:t>
            </a:r>
            <a:r>
              <a:rPr b="1" lang="en-US" sz="2000" u="sng">
                <a:solidFill>
                  <a:schemeClr val="hlink"/>
                </a:solidFill>
                <a:hlinkClick r:id="rId7"/>
              </a:rPr>
              <a:t>CMIP7</a:t>
            </a:r>
            <a:r>
              <a:rPr lang="en-US" sz="2000" u="sng">
                <a:solidFill>
                  <a:schemeClr val="hlink"/>
                </a:solidFill>
                <a:hlinkClick r:id="rId8"/>
              </a:rPr>
              <a:t> Climate Model Benchmarking Task Team</a:t>
            </a:r>
            <a:br>
              <a:rPr lang="en-US" sz="1900">
                <a:solidFill>
                  <a:schemeClr val="dk1"/>
                </a:solidFill>
              </a:rPr>
            </a:br>
            <a:r>
              <a:rPr lang="en-US" sz="1500">
                <a:solidFill>
                  <a:schemeClr val="dk1"/>
                </a:solidFill>
              </a:rPr>
              <a:t>	→ Actively promoting the CLIVAR ENSO Metrics via the PMP framework</a:t>
            </a:r>
            <a:br>
              <a:rPr lang="en-US" sz="1800">
                <a:solidFill>
                  <a:schemeClr val="dk1"/>
                </a:solidFill>
              </a:rPr>
            </a:br>
            <a:br>
              <a:rPr lang="en-US" sz="1800">
                <a:solidFill>
                  <a:schemeClr val="dk1"/>
                </a:solidFill>
              </a:rPr>
            </a:br>
            <a:endParaRPr sz="1700">
              <a:solidFill>
                <a:schemeClr val="dk1"/>
              </a:solidFill>
            </a:endParaRPr>
          </a:p>
          <a:p>
            <a:pPr indent="0" lvl="0" marL="0" rtl="0" algn="l">
              <a:spcBef>
                <a:spcPts val="0"/>
              </a:spcBef>
              <a:spcAft>
                <a:spcPts val="0"/>
              </a:spcAft>
              <a:buNone/>
            </a:pPr>
            <a:r>
              <a:rPr lang="en-US" sz="2000">
                <a:solidFill>
                  <a:schemeClr val="dk1"/>
                </a:solidFill>
              </a:rPr>
              <a:t>Connections with other community efforts</a:t>
            </a:r>
            <a:br>
              <a:rPr lang="en-US" sz="1900">
                <a:solidFill>
                  <a:schemeClr val="dk1"/>
                </a:solidFill>
              </a:rPr>
            </a:br>
            <a:r>
              <a:rPr lang="en-US" sz="1500">
                <a:solidFill>
                  <a:schemeClr val="dk1"/>
                </a:solidFill>
              </a:rPr>
              <a:t>	</a:t>
            </a:r>
            <a:r>
              <a:rPr lang="en-US" sz="1500" u="sng">
                <a:solidFill>
                  <a:schemeClr val="hlink"/>
                </a:solidFill>
                <a:hlinkClick r:id="rId9"/>
              </a:rPr>
              <a:t>PMP</a:t>
            </a:r>
            <a:r>
              <a:rPr lang="en-US" sz="1500">
                <a:solidFill>
                  <a:schemeClr val="dk1"/>
                </a:solidFill>
              </a:rPr>
              <a:t>, </a:t>
            </a:r>
            <a:r>
              <a:rPr lang="en-US" sz="1500" u="sng">
                <a:solidFill>
                  <a:schemeClr val="hlink"/>
                </a:solidFill>
                <a:hlinkClick r:id="rId10"/>
              </a:rPr>
              <a:t>ESMValTool</a:t>
            </a:r>
            <a:r>
              <a:rPr lang="en-US" sz="1500">
                <a:solidFill>
                  <a:schemeClr val="dk1"/>
                </a:solidFill>
              </a:rPr>
              <a:t>, </a:t>
            </a:r>
            <a:r>
              <a:rPr lang="en-US" sz="1500" u="sng">
                <a:solidFill>
                  <a:schemeClr val="hlink"/>
                </a:solidFill>
                <a:hlinkClick r:id="rId11"/>
              </a:rPr>
              <a:t>CliMAF</a:t>
            </a:r>
            <a:r>
              <a:rPr lang="en-US" sz="1500">
                <a:solidFill>
                  <a:schemeClr val="dk1"/>
                </a:solidFill>
              </a:rPr>
              <a:t>, </a:t>
            </a:r>
            <a:r>
              <a:rPr lang="en-US" sz="1500" u="sng">
                <a:solidFill>
                  <a:schemeClr val="hlink"/>
                </a:solidFill>
                <a:hlinkClick r:id="rId12"/>
              </a:rPr>
              <a:t>MDTF</a:t>
            </a:r>
            <a:br>
              <a:rPr lang="en-US" sz="1500">
                <a:solidFill>
                  <a:schemeClr val="dk1"/>
                </a:solidFill>
              </a:rPr>
            </a:br>
            <a:r>
              <a:rPr lang="en-US" sz="1500">
                <a:solidFill>
                  <a:schemeClr val="dk1"/>
                </a:solidFill>
              </a:rPr>
              <a:t>	</a:t>
            </a:r>
            <a:r>
              <a:rPr lang="en-US" sz="1500" u="sng">
                <a:solidFill>
                  <a:schemeClr val="hlink"/>
                </a:solidFill>
                <a:hlinkClick r:id="rId13"/>
              </a:rPr>
              <a:t>ES-Doc</a:t>
            </a:r>
            <a:r>
              <a:rPr lang="en-US" sz="1500">
                <a:solidFill>
                  <a:schemeClr val="dk1"/>
                </a:solidFill>
              </a:rPr>
              <a:t> &amp; </a:t>
            </a:r>
            <a:r>
              <a:rPr lang="en-US" sz="1500" u="sng">
                <a:solidFill>
                  <a:schemeClr val="hlink"/>
                </a:solidFill>
                <a:hlinkClick r:id="rId14"/>
              </a:rPr>
              <a:t>Comparator</a:t>
            </a:r>
            <a:r>
              <a:rPr lang="en-US" sz="1500">
                <a:solidFill>
                  <a:schemeClr val="dk1"/>
                </a:solidFill>
              </a:rPr>
              <a:t>: model resolution, lineage, parameterization schemes</a:t>
            </a:r>
            <a:br>
              <a:rPr lang="en-US" sz="1800"/>
            </a:br>
            <a:br>
              <a:rPr lang="en-US" sz="1800"/>
            </a:br>
            <a:endParaRPr sz="1700">
              <a:solidFill>
                <a:schemeClr val="dk1"/>
              </a:solidFill>
            </a:endParaRPr>
          </a:p>
          <a:p>
            <a:pPr indent="0" lvl="0" marL="0" rtl="0" algn="l">
              <a:spcBef>
                <a:spcPts val="0"/>
              </a:spcBef>
              <a:spcAft>
                <a:spcPts val="0"/>
              </a:spcAft>
              <a:buNone/>
            </a:pPr>
            <a:r>
              <a:rPr lang="en-US" sz="2000" u="sng">
                <a:solidFill>
                  <a:schemeClr val="hlink"/>
                </a:solidFill>
                <a:hlinkClick r:id="rId15"/>
              </a:rPr>
              <a:t>Tropical Pacific Observing System (</a:t>
            </a:r>
            <a:r>
              <a:rPr b="1" lang="en-US" sz="2000" u="sng">
                <a:solidFill>
                  <a:schemeClr val="hlink"/>
                </a:solidFill>
                <a:hlinkClick r:id="rId16"/>
              </a:rPr>
              <a:t>TPOS</a:t>
            </a:r>
            <a:r>
              <a:rPr lang="en-US" sz="2000" u="sng">
                <a:solidFill>
                  <a:schemeClr val="hlink"/>
                </a:solidFill>
                <a:hlinkClick r:id="rId17"/>
              </a:rPr>
              <a:t>)</a:t>
            </a:r>
            <a:br>
              <a:rPr lang="en-US" sz="1900">
                <a:solidFill>
                  <a:schemeClr val="dk1"/>
                </a:solidFill>
              </a:rPr>
            </a:br>
            <a:r>
              <a:rPr lang="en-US" sz="1900">
                <a:solidFill>
                  <a:schemeClr val="dk1"/>
                </a:solidFill>
              </a:rPr>
              <a:t>	</a:t>
            </a:r>
            <a:r>
              <a:rPr lang="en-US" sz="1500">
                <a:solidFill>
                  <a:schemeClr val="dk1"/>
                </a:solidFill>
              </a:rPr>
              <a:t>Obs targeting + new reference data</a:t>
            </a:r>
            <a:endParaRPr sz="17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2">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36"/>
          <p:cNvSpPr/>
          <p:nvPr/>
        </p:nvSpPr>
        <p:spPr>
          <a:xfrm>
            <a:off x="168275" y="422231"/>
            <a:ext cx="9744000" cy="571200"/>
          </a:xfrm>
          <a:prstGeom prst="rect">
            <a:avLst/>
          </a:prstGeom>
          <a:noFill/>
          <a:ln>
            <a:noFill/>
          </a:ln>
        </p:spPr>
        <p:txBody>
          <a:bodyPr anchorCtr="0" anchor="ctr" bIns="50375" lIns="100775" spcFirstLastPara="1" rIns="100775" wrap="square" tIns="50375">
            <a:noAutofit/>
          </a:bodyPr>
          <a:lstStyle/>
          <a:p>
            <a:pPr indent="0" lvl="0" marL="0" marR="0" rtl="0" algn="ctr">
              <a:lnSpc>
                <a:spcPct val="100000"/>
              </a:lnSpc>
              <a:spcBef>
                <a:spcPts val="0"/>
              </a:spcBef>
              <a:spcAft>
                <a:spcPts val="0"/>
              </a:spcAft>
              <a:buNone/>
            </a:pPr>
            <a:r>
              <a:rPr b="1" lang="en-US" sz="3100"/>
              <a:t>Next Steps for ENSO Metrics</a:t>
            </a:r>
            <a:endParaRPr b="0" sz="3100" strike="noStrike">
              <a:solidFill>
                <a:srgbClr val="000000"/>
              </a:solidFill>
              <a:latin typeface="Arial"/>
              <a:ea typeface="Arial"/>
              <a:cs typeface="Arial"/>
              <a:sym typeface="Arial"/>
            </a:endParaRPr>
          </a:p>
        </p:txBody>
      </p:sp>
      <p:sp>
        <p:nvSpPr>
          <p:cNvPr id="418" name="Google Shape;418;p36"/>
          <p:cNvSpPr/>
          <p:nvPr/>
        </p:nvSpPr>
        <p:spPr>
          <a:xfrm>
            <a:off x="298676" y="1421407"/>
            <a:ext cx="9744000" cy="5641200"/>
          </a:xfrm>
          <a:prstGeom prst="rect">
            <a:avLst/>
          </a:prstGeom>
          <a:noFill/>
          <a:ln>
            <a:noFill/>
          </a:ln>
        </p:spPr>
        <p:txBody>
          <a:bodyPr anchorCtr="0" anchor="t" bIns="49600" lIns="99225" spcFirstLastPara="1" rIns="99225" wrap="square" tIns="49600">
            <a:noAutofit/>
          </a:bodyPr>
          <a:lstStyle/>
          <a:p>
            <a:pPr indent="0" lvl="0" marL="0" marR="0" rtl="0" algn="l">
              <a:lnSpc>
                <a:spcPct val="100000"/>
              </a:lnSpc>
              <a:spcBef>
                <a:spcPts val="0"/>
              </a:spcBef>
              <a:spcAft>
                <a:spcPts val="0"/>
              </a:spcAft>
              <a:buClr>
                <a:schemeClr val="dk1"/>
              </a:buClr>
              <a:buSzPts val="1200"/>
              <a:buFont typeface="Arial"/>
              <a:buNone/>
            </a:pPr>
            <a:r>
              <a:rPr lang="en-US" sz="1900"/>
              <a:t>Leverage recent enhancements</a:t>
            </a:r>
            <a:br>
              <a:rPr lang="en-US" sz="1900"/>
            </a:br>
            <a:r>
              <a:rPr lang="en-US" sz="1900"/>
              <a:t>	</a:t>
            </a:r>
            <a:r>
              <a:rPr lang="en-US" sz="1500"/>
              <a:t>- Added more </a:t>
            </a:r>
            <a:r>
              <a:rPr b="1" lang="en-US" sz="1500"/>
              <a:t>obs datasets</a:t>
            </a:r>
            <a:r>
              <a:rPr lang="en-US" sz="1500"/>
              <a:t> to test robustness (Planton et al., in prep)</a:t>
            </a:r>
            <a:br>
              <a:rPr lang="en-US" sz="1500"/>
            </a:br>
            <a:r>
              <a:rPr lang="en-US" sz="1500"/>
              <a:t>	- </a:t>
            </a:r>
            <a:r>
              <a:rPr b="1" lang="en-US" sz="1500"/>
              <a:t>Index statistics</a:t>
            </a:r>
            <a:r>
              <a:rPr lang="en-US" sz="1500"/>
              <a:t>: mean, stddev, skewness, d.o.f. → significance</a:t>
            </a:r>
            <a:br>
              <a:rPr lang="en-US" sz="1500"/>
            </a:br>
            <a:r>
              <a:rPr lang="en-US" sz="1500"/>
              <a:t>	- </a:t>
            </a:r>
            <a:r>
              <a:rPr b="1" lang="en-US" sz="1500"/>
              <a:t>Wait times</a:t>
            </a:r>
            <a:r>
              <a:rPr lang="en-US" sz="1500"/>
              <a:t> between ENSO events: mean, stddev, skewness, PDFs, transition probabilities</a:t>
            </a:r>
            <a:br>
              <a:rPr lang="en-US" sz="1500"/>
            </a:br>
            <a:endParaRPr sz="2400"/>
          </a:p>
          <a:p>
            <a:pPr indent="0" lvl="0" marL="0" marR="0" rtl="0" algn="l">
              <a:lnSpc>
                <a:spcPct val="100000"/>
              </a:lnSpc>
              <a:spcBef>
                <a:spcPts val="0"/>
              </a:spcBef>
              <a:spcAft>
                <a:spcPts val="0"/>
              </a:spcAft>
              <a:buClr>
                <a:srgbClr val="000000"/>
              </a:buClr>
              <a:buFont typeface="Arial"/>
              <a:buNone/>
            </a:pPr>
            <a:r>
              <a:rPr lang="en-US" sz="1900"/>
              <a:t>New metrics in development</a:t>
            </a:r>
            <a:br>
              <a:rPr lang="en-US" sz="1900"/>
            </a:br>
            <a:r>
              <a:rPr lang="en-US" sz="1900"/>
              <a:t>	</a:t>
            </a:r>
            <a:r>
              <a:rPr lang="en-US" sz="1500">
                <a:solidFill>
                  <a:schemeClr val="dk1"/>
                </a:solidFill>
              </a:rPr>
              <a:t>- ENSO regional </a:t>
            </a:r>
            <a:r>
              <a:rPr b="1" lang="en-US" sz="1500">
                <a:solidFill>
                  <a:schemeClr val="dk1"/>
                </a:solidFill>
              </a:rPr>
              <a:t>teleconnections</a:t>
            </a:r>
            <a:r>
              <a:rPr lang="en-US" sz="1500">
                <a:solidFill>
                  <a:schemeClr val="dk1"/>
                </a:solidFill>
              </a:rPr>
              <a:t>: regressions, composites (per </a:t>
            </a:r>
            <a:r>
              <a:rPr lang="en-US" sz="1500" u="sng">
                <a:solidFill>
                  <a:schemeClr val="hlink"/>
                </a:solidFill>
                <a:hlinkClick r:id="rId3"/>
              </a:rPr>
              <a:t>McGregor et al. 2022</a:t>
            </a:r>
            <a:r>
              <a:rPr lang="en-US" sz="1500">
                <a:solidFill>
                  <a:schemeClr val="dk1"/>
                </a:solidFill>
              </a:rPr>
              <a:t>)</a:t>
            </a:r>
            <a:br>
              <a:rPr lang="en-US" sz="1500">
                <a:solidFill>
                  <a:schemeClr val="dk1"/>
                </a:solidFill>
              </a:rPr>
            </a:br>
            <a:r>
              <a:rPr lang="en-US" sz="1500">
                <a:solidFill>
                  <a:schemeClr val="dk1"/>
                </a:solidFill>
              </a:rPr>
              <a:t>	- New ENSO </a:t>
            </a:r>
            <a:r>
              <a:rPr b="1" lang="en-US" sz="1500">
                <a:solidFill>
                  <a:schemeClr val="dk1"/>
                </a:solidFill>
              </a:rPr>
              <a:t>process metrics</a:t>
            </a:r>
            <a:r>
              <a:rPr lang="en-US" sz="1500">
                <a:solidFill>
                  <a:schemeClr val="dk1"/>
                </a:solidFill>
              </a:rPr>
              <a:t> (per </a:t>
            </a:r>
            <a:r>
              <a:rPr lang="en-US" sz="1500" u="sng">
                <a:solidFill>
                  <a:schemeClr val="hlink"/>
                </a:solidFill>
                <a:hlinkClick r:id="rId4"/>
              </a:rPr>
              <a:t>Chen et al. JC 2021</a:t>
            </a:r>
            <a:r>
              <a:rPr lang="en-US" sz="1500">
                <a:solidFill>
                  <a:schemeClr val="dk1"/>
                </a:solidFill>
              </a:rPr>
              <a:t>)</a:t>
            </a:r>
            <a:br>
              <a:rPr lang="en-US" sz="1500">
                <a:solidFill>
                  <a:schemeClr val="dk1"/>
                </a:solidFill>
              </a:rPr>
            </a:br>
            <a:r>
              <a:rPr lang="en-US" sz="1500">
                <a:solidFill>
                  <a:schemeClr val="dk1"/>
                </a:solidFill>
              </a:rPr>
              <a:t>		BWJ indices, ML heat budget, nonlinear dynamical heating (NDH)</a:t>
            </a:r>
            <a:br>
              <a:rPr lang="en-US" sz="1500">
                <a:solidFill>
                  <a:schemeClr val="dk1"/>
                </a:solidFill>
              </a:rPr>
            </a:br>
            <a:r>
              <a:rPr lang="en-US" sz="1500">
                <a:solidFill>
                  <a:schemeClr val="dk1"/>
                </a:solidFill>
              </a:rPr>
              <a:t>	- Model-analogs as metrics of ENSO </a:t>
            </a:r>
            <a:r>
              <a:rPr b="1" lang="en-US" sz="1500">
                <a:solidFill>
                  <a:schemeClr val="dk1"/>
                </a:solidFill>
              </a:rPr>
              <a:t>evolution, predictability, forecast skill</a:t>
            </a:r>
            <a:br>
              <a:rPr lang="en-US" sz="1500">
                <a:solidFill>
                  <a:schemeClr val="dk1"/>
                </a:solidFill>
              </a:rPr>
            </a:br>
            <a:r>
              <a:rPr lang="en-US" sz="1500">
                <a:solidFill>
                  <a:schemeClr val="dk1"/>
                </a:solidFill>
              </a:rPr>
              <a:t>		Applied to NMME &amp; CMIP5 historical: Ding et al. (</a:t>
            </a:r>
            <a:r>
              <a:rPr lang="en-US" sz="1500" u="sng">
                <a:solidFill>
                  <a:schemeClr val="hlink"/>
                </a:solidFill>
                <a:hlinkClick r:id="rId5"/>
              </a:rPr>
              <a:t>JC 2018</a:t>
            </a:r>
            <a:r>
              <a:rPr lang="en-US" sz="1500"/>
              <a:t>; </a:t>
            </a:r>
            <a:r>
              <a:rPr lang="en-US" sz="1500" u="sng">
                <a:solidFill>
                  <a:schemeClr val="hlink"/>
                </a:solidFill>
                <a:hlinkClick r:id="rId6"/>
              </a:rPr>
              <a:t>GRL 2020</a:t>
            </a:r>
            <a:r>
              <a:rPr lang="en-US" sz="1500">
                <a:solidFill>
                  <a:schemeClr val="dk1"/>
                </a:solidFill>
              </a:rPr>
              <a:t>)</a:t>
            </a:r>
            <a:br>
              <a:rPr lang="en-US" sz="1500">
                <a:solidFill>
                  <a:schemeClr val="dk1"/>
                </a:solidFill>
              </a:rPr>
            </a:br>
            <a:r>
              <a:rPr lang="en-US" sz="1500">
                <a:solidFill>
                  <a:schemeClr val="dk1"/>
                </a:solidFill>
              </a:rPr>
              <a:t>		Applied to CMIP6 &amp; LE, historical &amp; future: Lou et al. (subm. &amp; in prep.)</a:t>
            </a:r>
            <a:br>
              <a:rPr lang="en-US" sz="1500">
                <a:solidFill>
                  <a:schemeClr val="dk1"/>
                </a:solidFill>
              </a:rPr>
            </a:br>
            <a:r>
              <a:rPr lang="en-US" sz="1500">
                <a:solidFill>
                  <a:schemeClr val="dk1"/>
                </a:solidFill>
              </a:rPr>
              <a:t>		+ ongoing work at NOAA PSL &amp; GFDL</a:t>
            </a:r>
            <a:br>
              <a:rPr lang="en-US" sz="1500">
                <a:solidFill>
                  <a:schemeClr val="dk1"/>
                </a:solidFill>
              </a:rPr>
            </a:br>
            <a:r>
              <a:rPr lang="en-US" sz="1500"/>
              <a:t>	- </a:t>
            </a:r>
            <a:r>
              <a:rPr lang="en-US" sz="1500">
                <a:solidFill>
                  <a:schemeClr val="dk1"/>
                </a:solidFill>
              </a:rPr>
              <a:t>CLIVAR PRP Working Group on </a:t>
            </a:r>
            <a:r>
              <a:rPr b="1" lang="en-US" sz="1500">
                <a:solidFill>
                  <a:schemeClr val="dk1"/>
                </a:solidFill>
              </a:rPr>
              <a:t>Conceptual Models of ENSO</a:t>
            </a:r>
            <a:br>
              <a:rPr b="1" lang="en-US" sz="1500">
                <a:solidFill>
                  <a:schemeClr val="dk1"/>
                </a:solidFill>
              </a:rPr>
            </a:br>
            <a:endParaRPr sz="2400"/>
          </a:p>
          <a:p>
            <a:pPr indent="0" lvl="0" marL="0" rtl="0" algn="l">
              <a:spcBef>
                <a:spcPts val="0"/>
              </a:spcBef>
              <a:spcAft>
                <a:spcPts val="0"/>
              </a:spcAft>
              <a:buNone/>
            </a:pPr>
            <a:r>
              <a:rPr lang="en-US" sz="1900">
                <a:solidFill>
                  <a:schemeClr val="dk1"/>
                </a:solidFill>
              </a:rPr>
              <a:t>New projects:</a:t>
            </a:r>
            <a:br>
              <a:rPr lang="en-US" sz="1900">
                <a:solidFill>
                  <a:schemeClr val="dk1"/>
                </a:solidFill>
              </a:rPr>
            </a:br>
            <a:r>
              <a:rPr lang="en-US" sz="1900">
                <a:solidFill>
                  <a:schemeClr val="dk1"/>
                </a:solidFill>
              </a:rPr>
              <a:t>	</a:t>
            </a:r>
            <a:r>
              <a:rPr lang="en-US" sz="1500">
                <a:solidFill>
                  <a:schemeClr val="dk1"/>
                </a:solidFill>
              </a:rPr>
              <a:t>- Impact of </a:t>
            </a:r>
            <a:r>
              <a:rPr b="1" lang="en-US" sz="1500">
                <a:solidFill>
                  <a:schemeClr val="dk1"/>
                </a:solidFill>
              </a:rPr>
              <a:t>climate change</a:t>
            </a:r>
            <a:r>
              <a:rPr lang="en-US" sz="1500">
                <a:solidFill>
                  <a:schemeClr val="dk1"/>
                </a:solidFill>
              </a:rPr>
              <a:t> on ENSO (Planton, Lee, et al., in prep)</a:t>
            </a:r>
            <a:br>
              <a:rPr lang="en-US" sz="1500">
                <a:solidFill>
                  <a:schemeClr val="dk1"/>
                </a:solidFill>
              </a:rPr>
            </a:br>
            <a:r>
              <a:rPr lang="en-US" sz="1500">
                <a:solidFill>
                  <a:schemeClr val="dk1"/>
                </a:solidFill>
              </a:rPr>
              <a:t>	- EqPac </a:t>
            </a:r>
            <a:r>
              <a:rPr b="1" lang="en-US" sz="1500">
                <a:solidFill>
                  <a:schemeClr val="dk1"/>
                </a:solidFill>
              </a:rPr>
              <a:t>upwelling &amp; mixing</a:t>
            </a:r>
            <a:r>
              <a:rPr lang="en-US" sz="1500">
                <a:solidFill>
                  <a:schemeClr val="dk1"/>
                </a:solidFill>
              </a:rPr>
              <a:t> in CGCMs (Wittenberg et al., NOAA CVP), funded 2023-25</a:t>
            </a:r>
            <a:br>
              <a:rPr lang="en-US" sz="1500">
                <a:solidFill>
                  <a:schemeClr val="dk1"/>
                </a:solidFill>
              </a:rPr>
            </a:br>
            <a:r>
              <a:rPr lang="en-US" sz="1500">
                <a:solidFill>
                  <a:schemeClr val="dk1"/>
                </a:solidFill>
              </a:rPr>
              <a:t>	- Dynamical ENSO metrics &amp; </a:t>
            </a:r>
            <a:r>
              <a:rPr b="1" lang="en-US" sz="1500">
                <a:solidFill>
                  <a:schemeClr val="dk1"/>
                </a:solidFill>
              </a:rPr>
              <a:t>emergent constraints</a:t>
            </a:r>
            <a:r>
              <a:rPr lang="en-US" sz="1500">
                <a:solidFill>
                  <a:schemeClr val="dk1"/>
                </a:solidFill>
              </a:rPr>
              <a:t> (Jin et al., NOAA MAPP), funded 2024-26</a:t>
            </a:r>
            <a:endParaRPr sz="17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8">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id="424" name="Google Shape;424;p37"/>
          <p:cNvPicPr preferRelativeResize="0"/>
          <p:nvPr/>
        </p:nvPicPr>
        <p:blipFill rotWithShape="1">
          <a:blip r:embed="rId3">
            <a:alphaModFix/>
          </a:blip>
          <a:srcRect b="0" l="0" r="0" t="0"/>
          <a:stretch/>
        </p:blipFill>
        <p:spPr>
          <a:xfrm>
            <a:off x="1624680" y="1084320"/>
            <a:ext cx="6386760" cy="4901400"/>
          </a:xfrm>
          <a:prstGeom prst="rect">
            <a:avLst/>
          </a:prstGeom>
          <a:noFill/>
          <a:ln>
            <a:noFill/>
          </a:ln>
        </p:spPr>
      </p:pic>
      <p:sp>
        <p:nvSpPr>
          <p:cNvPr id="425" name="Google Shape;425;p37"/>
          <p:cNvSpPr/>
          <p:nvPr/>
        </p:nvSpPr>
        <p:spPr>
          <a:xfrm>
            <a:off x="239760" y="154080"/>
            <a:ext cx="9601200" cy="42082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None/>
            </a:pPr>
            <a:r>
              <a:rPr b="1" lang="en-US" sz="2400" strike="noStrike">
                <a:solidFill>
                  <a:srgbClr val="000000"/>
                </a:solidFill>
                <a:latin typeface="Arial"/>
                <a:ea typeface="Arial"/>
                <a:cs typeface="Arial"/>
                <a:sym typeface="Arial"/>
              </a:rPr>
              <a:t>“Average” CMIP5-projected changes in tropical Pacific climate</a:t>
            </a:r>
            <a:endParaRPr b="0" sz="2400" strike="noStrike">
              <a:solidFill>
                <a:srgbClr val="000000"/>
              </a:solidFill>
              <a:latin typeface="Arial"/>
              <a:ea typeface="Arial"/>
              <a:cs typeface="Arial"/>
              <a:sym typeface="Arial"/>
            </a:endParaRPr>
          </a:p>
        </p:txBody>
      </p:sp>
      <p:sp>
        <p:nvSpPr>
          <p:cNvPr id="426" name="Google Shape;426;p37"/>
          <p:cNvSpPr/>
          <p:nvPr/>
        </p:nvSpPr>
        <p:spPr>
          <a:xfrm>
            <a:off x="178925" y="6312349"/>
            <a:ext cx="9722400" cy="11712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None/>
            </a:pPr>
            <a:r>
              <a:rPr lang="en-US" sz="1800"/>
              <a:t>Weaker</a:t>
            </a:r>
            <a:r>
              <a:rPr b="0" lang="en-US" sz="1800" strike="noStrike">
                <a:solidFill>
                  <a:srgbClr val="000000"/>
                </a:solidFill>
                <a:latin typeface="Arial"/>
                <a:ea typeface="Arial"/>
                <a:cs typeface="Arial"/>
                <a:sym typeface="Arial"/>
              </a:rPr>
              <a:t> cold tongue SST contrast,</a:t>
            </a:r>
            <a:r>
              <a:rPr lang="en-US" sz="1800"/>
              <a:t> w</a:t>
            </a:r>
            <a:r>
              <a:rPr b="0" lang="en-US" sz="1800" strike="noStrike">
                <a:solidFill>
                  <a:srgbClr val="000000"/>
                </a:solidFill>
                <a:latin typeface="Arial"/>
                <a:ea typeface="Arial"/>
                <a:cs typeface="Arial"/>
                <a:sym typeface="Arial"/>
              </a:rPr>
              <a:t>eaker Walker circulation, </a:t>
            </a:r>
            <a:r>
              <a:rPr lang="en-US" sz="1800"/>
              <a:t>rainier central Pacific</a:t>
            </a:r>
            <a:r>
              <a:rPr b="0" lang="en-US" sz="1800" strike="noStrike">
                <a:solidFill>
                  <a:srgbClr val="000000"/>
                </a:solidFill>
                <a:latin typeface="Arial"/>
                <a:ea typeface="Arial"/>
                <a:cs typeface="Arial"/>
                <a:sym typeface="Arial"/>
              </a:rPr>
              <a:t>.</a:t>
            </a:r>
            <a:endParaRPr b="0" sz="1800" strike="noStrike">
              <a:solidFill>
                <a:srgbClr val="000000"/>
              </a:solidFill>
              <a:latin typeface="Arial"/>
              <a:ea typeface="Arial"/>
              <a:cs typeface="Arial"/>
              <a:sym typeface="Arial"/>
            </a:endParaRPr>
          </a:p>
          <a:p>
            <a:pPr indent="0" lvl="0" marL="0" rtl="0" algn="ctr">
              <a:lnSpc>
                <a:spcPct val="93000"/>
              </a:lnSpc>
              <a:spcBef>
                <a:spcPts val="0"/>
              </a:spcBef>
              <a:spcAft>
                <a:spcPts val="0"/>
              </a:spcAft>
              <a:buClr>
                <a:schemeClr val="dk1"/>
              </a:buClr>
              <a:buFont typeface="Arial"/>
              <a:buNone/>
            </a:pPr>
            <a:r>
              <a:rPr lang="en-US" sz="1800">
                <a:solidFill>
                  <a:schemeClr val="dk1"/>
                </a:solidFill>
              </a:rPr>
              <a:t>Thermocline intensifies &amp; shoals (warming proceeds from the top down)</a:t>
            </a:r>
            <a:endParaRPr sz="1800"/>
          </a:p>
          <a:p>
            <a:pPr indent="0" lvl="0" marL="0" marR="0" rtl="0" algn="ctr">
              <a:lnSpc>
                <a:spcPct val="93000"/>
              </a:lnSpc>
              <a:spcBef>
                <a:spcPts val="0"/>
              </a:spcBef>
              <a:spcAft>
                <a:spcPts val="0"/>
              </a:spcAft>
              <a:buNone/>
            </a:pPr>
            <a:r>
              <a:rPr b="0" i="1" lang="en-US" sz="1800" strike="noStrike">
                <a:solidFill>
                  <a:srgbClr val="000000"/>
                </a:solidFill>
                <a:latin typeface="Arial"/>
                <a:ea typeface="Arial"/>
                <a:cs typeface="Arial"/>
                <a:sym typeface="Arial"/>
              </a:rPr>
              <a:t>Weaker</a:t>
            </a:r>
            <a:r>
              <a:rPr b="0" lang="en-US" sz="1800" strike="noStrike">
                <a:solidFill>
                  <a:srgbClr val="000000"/>
                </a:solidFill>
                <a:latin typeface="Arial"/>
                <a:ea typeface="Arial"/>
                <a:cs typeface="Arial"/>
                <a:sym typeface="Arial"/>
              </a:rPr>
              <a:t> subsurface meridional overturning, </a:t>
            </a:r>
            <a:r>
              <a:rPr b="0" i="1" lang="en-US" sz="1800" strike="noStrike">
                <a:solidFill>
                  <a:srgbClr val="000000"/>
                </a:solidFill>
                <a:latin typeface="Arial"/>
                <a:ea typeface="Arial"/>
                <a:cs typeface="Arial"/>
                <a:sym typeface="Arial"/>
              </a:rPr>
              <a:t>stronger</a:t>
            </a:r>
            <a:r>
              <a:rPr b="0" lang="en-US" sz="1800" strike="noStrike">
                <a:solidFill>
                  <a:srgbClr val="000000"/>
                </a:solidFill>
                <a:latin typeface="Arial"/>
                <a:ea typeface="Arial"/>
                <a:cs typeface="Arial"/>
                <a:sym typeface="Arial"/>
              </a:rPr>
              <a:t> EUC</a:t>
            </a:r>
            <a:br>
              <a:rPr lang="en-US" sz="1800"/>
            </a:br>
            <a:r>
              <a:rPr lang="en-US" sz="1800">
                <a:solidFill>
                  <a:srgbClr val="FF0000"/>
                </a:solidFill>
              </a:rPr>
              <a:t>→ affects ENSO!  (rain extremes, faster onset, slower decay, …)</a:t>
            </a:r>
            <a:endParaRPr b="0" sz="1800" strike="noStrike">
              <a:solidFill>
                <a:srgbClr val="FF0000"/>
              </a:solidFill>
              <a:latin typeface="Arial"/>
              <a:ea typeface="Arial"/>
              <a:cs typeface="Arial"/>
              <a:sym typeface="Arial"/>
            </a:endParaRPr>
          </a:p>
        </p:txBody>
      </p:sp>
      <p:sp>
        <p:nvSpPr>
          <p:cNvPr id="427" name="Google Shape;427;p37"/>
          <p:cNvSpPr txBox="1"/>
          <p:nvPr/>
        </p:nvSpPr>
        <p:spPr>
          <a:xfrm>
            <a:off x="6763680" y="5454720"/>
            <a:ext cx="3216300" cy="5928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None/>
            </a:pPr>
            <a:r>
              <a:rPr b="0" i="1" lang="en-US" sz="1500" strike="noStrike">
                <a:solidFill>
                  <a:srgbClr val="808080"/>
                </a:solidFill>
                <a:latin typeface="Arial"/>
                <a:ea typeface="Arial"/>
                <a:cs typeface="Arial"/>
                <a:sym typeface="Arial"/>
              </a:rPr>
              <a:t>Cai et al. (NCC 2015b, AGU 2020)</a:t>
            </a:r>
            <a:endParaRPr b="0" sz="1500"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1" lang="en-US" sz="1500" strike="noStrike">
                <a:solidFill>
                  <a:srgbClr val="808080"/>
                </a:solidFill>
                <a:latin typeface="Arial"/>
                <a:ea typeface="Arial"/>
                <a:cs typeface="Arial"/>
                <a:sym typeface="Arial"/>
              </a:rPr>
              <a:t>Sen Gupta et al. (GRL 2012)</a:t>
            </a:r>
            <a:endParaRPr b="0" sz="1500"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pic>
        <p:nvPicPr>
          <p:cNvPr id="85" name="Google Shape;85;p11"/>
          <p:cNvPicPr preferRelativeResize="0"/>
          <p:nvPr/>
        </p:nvPicPr>
        <p:blipFill>
          <a:blip r:embed="rId3">
            <a:alphaModFix/>
          </a:blip>
          <a:stretch>
            <a:fillRect/>
          </a:stretch>
        </p:blipFill>
        <p:spPr>
          <a:xfrm>
            <a:off x="0" y="1151000"/>
            <a:ext cx="10080625" cy="6408675"/>
          </a:xfrm>
          <a:prstGeom prst="rect">
            <a:avLst/>
          </a:prstGeom>
          <a:noFill/>
          <a:ln>
            <a:noFill/>
          </a:ln>
        </p:spPr>
      </p:pic>
      <p:sp>
        <p:nvSpPr>
          <p:cNvPr id="86" name="Google Shape;86;p11"/>
          <p:cNvSpPr txBox="1"/>
          <p:nvPr/>
        </p:nvSpPr>
        <p:spPr>
          <a:xfrm>
            <a:off x="8948075" y="6974475"/>
            <a:ext cx="962400" cy="534000"/>
          </a:xfrm>
          <a:prstGeom prst="rect">
            <a:avLst/>
          </a:prstGeom>
          <a:noFill/>
          <a:ln>
            <a:noFill/>
          </a:ln>
          <a:effectLst>
            <a:outerShdw rotWithShape="0" algn="bl" dir="2760000" dist="19050">
              <a:srgbClr val="000000"/>
            </a:outerShdw>
          </a:effectLst>
        </p:spPr>
        <p:txBody>
          <a:bodyPr anchorCtr="0" anchor="b" bIns="111975" lIns="111975" spcFirstLastPara="1" rIns="111975" wrap="square" tIns="111975">
            <a:spAutoFit/>
          </a:bodyPr>
          <a:lstStyle/>
          <a:p>
            <a:pPr indent="-558800" lvl="0" marL="558800" rtl="0" algn="ctr">
              <a:spcBef>
                <a:spcPts val="0"/>
              </a:spcBef>
              <a:spcAft>
                <a:spcPts val="0"/>
              </a:spcAft>
              <a:buNone/>
            </a:pPr>
            <a:r>
              <a:rPr i="1" lang="en-US" sz="1000">
                <a:solidFill>
                  <a:srgbClr val="C0C0C0"/>
                </a:solidFill>
              </a:rPr>
              <a:t>GOOS 2008</a:t>
            </a:r>
            <a:endParaRPr i="1" sz="1000">
              <a:solidFill>
                <a:srgbClr val="C0C0C0"/>
              </a:solidFill>
            </a:endParaRPr>
          </a:p>
          <a:p>
            <a:pPr indent="-558800" lvl="0" marL="558800" rtl="0" algn="ctr">
              <a:spcBef>
                <a:spcPts val="0"/>
              </a:spcBef>
              <a:spcAft>
                <a:spcPts val="0"/>
              </a:spcAft>
              <a:buNone/>
            </a:pPr>
            <a:r>
              <a:rPr i="1" lang="en-US" sz="1000">
                <a:solidFill>
                  <a:srgbClr val="C0C0C0"/>
                </a:solidFill>
              </a:rPr>
              <a:t>Glynn Gorick</a:t>
            </a:r>
            <a:endParaRPr i="1" sz="1000">
              <a:solidFill>
                <a:srgbClr val="C0C0C0"/>
              </a:solidFill>
            </a:endParaRPr>
          </a:p>
        </p:txBody>
      </p:sp>
      <p:sp>
        <p:nvSpPr>
          <p:cNvPr id="87" name="Google Shape;87;p11"/>
          <p:cNvSpPr txBox="1"/>
          <p:nvPr/>
        </p:nvSpPr>
        <p:spPr>
          <a:xfrm>
            <a:off x="228600" y="206375"/>
            <a:ext cx="9601200" cy="773100"/>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Clr>
                <a:srgbClr val="000000"/>
              </a:buClr>
              <a:buSzPts val="3200"/>
              <a:buFont typeface="Arial"/>
              <a:buNone/>
            </a:pPr>
            <a:r>
              <a:rPr b="1" lang="en-US" sz="3200"/>
              <a:t>Tropical Pacific Observing System (TPOS)</a:t>
            </a:r>
            <a:endParaRPr b="1" sz="3200"/>
          </a:p>
          <a:p>
            <a:pPr indent="0" lvl="0" marL="0" marR="0" rtl="0" algn="ctr">
              <a:lnSpc>
                <a:spcPct val="93000"/>
              </a:lnSpc>
              <a:spcBef>
                <a:spcPts val="0"/>
              </a:spcBef>
              <a:spcAft>
                <a:spcPts val="0"/>
              </a:spcAft>
              <a:buClr>
                <a:srgbClr val="000000"/>
              </a:buClr>
              <a:buSzPts val="3200"/>
              <a:buFont typeface="Arial"/>
              <a:buNone/>
            </a:pPr>
            <a:r>
              <a:t/>
            </a:r>
            <a:endParaRPr i="1" sz="600"/>
          </a:p>
          <a:p>
            <a:pPr indent="0" lvl="0" marL="0" marR="0" rtl="0" algn="ctr">
              <a:lnSpc>
                <a:spcPct val="93000"/>
              </a:lnSpc>
              <a:spcBef>
                <a:spcPts val="0"/>
              </a:spcBef>
              <a:spcAft>
                <a:spcPts val="0"/>
              </a:spcAft>
              <a:buClr>
                <a:srgbClr val="000000"/>
              </a:buClr>
              <a:buSzPts val="3200"/>
              <a:buFont typeface="Arial"/>
              <a:buNone/>
            </a:pPr>
            <a:r>
              <a:rPr i="1" lang="en-US" sz="1600"/>
              <a:t>Satellites</a:t>
            </a:r>
            <a:r>
              <a:rPr lang="en-US" sz="1600"/>
              <a:t> (SST, SSH, winds) &amp; </a:t>
            </a:r>
            <a:r>
              <a:rPr i="1" lang="en-US" sz="1600"/>
              <a:t>In Situ</a:t>
            </a:r>
            <a:r>
              <a:rPr lang="en-US" sz="1600"/>
              <a:t> (robots, moorings, ships, drifters</a:t>
            </a:r>
            <a:r>
              <a:rPr lang="en-US" sz="1600"/>
              <a:t>).  “Backbone” + field campaigns</a:t>
            </a:r>
            <a:r>
              <a:rPr lang="en-US" sz="1600"/>
              <a:t>.</a:t>
            </a:r>
            <a:endParaRPr sz="16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38"/>
          <p:cNvSpPr txBox="1"/>
          <p:nvPr/>
        </p:nvSpPr>
        <p:spPr>
          <a:xfrm>
            <a:off x="228900" y="5069792"/>
            <a:ext cx="5446500" cy="1385400"/>
          </a:xfrm>
          <a:prstGeom prst="rect">
            <a:avLst/>
          </a:prstGeom>
          <a:noFill/>
          <a:ln>
            <a:noFill/>
          </a:ln>
        </p:spPr>
        <p:txBody>
          <a:bodyPr anchorCtr="0" anchor="b" bIns="0" lIns="0" spcFirstLastPara="1" rIns="0" wrap="square" tIns="0">
            <a:spAutoFit/>
          </a:bodyPr>
          <a:lstStyle/>
          <a:p>
            <a:pPr indent="-279400" lvl="0" marL="279400" rtl="0" algn="l">
              <a:spcBef>
                <a:spcPts val="0"/>
              </a:spcBef>
              <a:spcAft>
                <a:spcPts val="0"/>
              </a:spcAft>
              <a:buNone/>
            </a:pPr>
            <a:r>
              <a:rPr lang="en-US" sz="1800"/>
              <a:t>Need a </a:t>
            </a:r>
            <a:r>
              <a:rPr b="1" lang="en-US" sz="1800"/>
              <a:t>hierarchical </a:t>
            </a:r>
            <a:r>
              <a:rPr b="1" lang="en-US" sz="1800">
                <a:solidFill>
                  <a:srgbClr val="FF0000"/>
                </a:solidFill>
              </a:rPr>
              <a:t>coupled</a:t>
            </a:r>
            <a:r>
              <a:rPr b="1" lang="en-US" sz="1800"/>
              <a:t> model framework</a:t>
            </a:r>
            <a:r>
              <a:rPr lang="en-US" sz="1800"/>
              <a:t> to:</a:t>
            </a:r>
            <a:endParaRPr sz="1800"/>
          </a:p>
          <a:p>
            <a:pPr indent="-279400" lvl="0" marL="838200" rtl="0" algn="l">
              <a:spcBef>
                <a:spcPts val="0"/>
              </a:spcBef>
              <a:spcAft>
                <a:spcPts val="0"/>
              </a:spcAft>
              <a:buNone/>
            </a:pPr>
            <a:r>
              <a:rPr lang="en-US" sz="1800"/>
              <a:t>- Attribute emergent </a:t>
            </a:r>
            <a:r>
              <a:rPr i="1" lang="en-US" sz="1800"/>
              <a:t>coupled</a:t>
            </a:r>
            <a:r>
              <a:rPr lang="en-US" sz="1800"/>
              <a:t> </a:t>
            </a:r>
            <a:r>
              <a:rPr b="1" lang="en-US" sz="1800"/>
              <a:t>biases</a:t>
            </a:r>
            <a:endParaRPr b="1" sz="1800"/>
          </a:p>
          <a:p>
            <a:pPr indent="-279400" lvl="0" marL="838200" rtl="0" algn="l">
              <a:spcBef>
                <a:spcPts val="0"/>
              </a:spcBef>
              <a:spcAft>
                <a:spcPts val="0"/>
              </a:spcAft>
              <a:buNone/>
            </a:pPr>
            <a:r>
              <a:rPr lang="en-US" sz="1800"/>
              <a:t>- Guide TPOS </a:t>
            </a:r>
            <a:r>
              <a:rPr b="1" lang="en-US" sz="1800"/>
              <a:t>obs</a:t>
            </a:r>
            <a:r>
              <a:rPr lang="en-US" sz="1800"/>
              <a:t> to improve CGCMs</a:t>
            </a:r>
            <a:endParaRPr sz="1800"/>
          </a:p>
          <a:p>
            <a:pPr indent="-279400" lvl="0" marL="838200" rtl="0" algn="l">
              <a:spcBef>
                <a:spcPts val="0"/>
              </a:spcBef>
              <a:spcAft>
                <a:spcPts val="0"/>
              </a:spcAft>
              <a:buNone/>
            </a:pPr>
            <a:r>
              <a:rPr lang="en-US" sz="1800"/>
              <a:t>- Test new </a:t>
            </a:r>
            <a:r>
              <a:rPr b="1" lang="en-US" sz="1800"/>
              <a:t>physics</a:t>
            </a:r>
            <a:r>
              <a:rPr lang="en-US" sz="1800"/>
              <a:t> in coupled/global context</a:t>
            </a:r>
            <a:endParaRPr sz="1800"/>
          </a:p>
          <a:p>
            <a:pPr indent="-279400" lvl="0" marL="838200" rtl="0" algn="l">
              <a:spcBef>
                <a:spcPts val="0"/>
              </a:spcBef>
              <a:spcAft>
                <a:spcPts val="0"/>
              </a:spcAft>
              <a:buNone/>
            </a:pPr>
            <a:r>
              <a:rPr lang="en-US" sz="1800"/>
              <a:t>- Identify where </a:t>
            </a:r>
            <a:r>
              <a:rPr b="1" lang="en-US" sz="1800"/>
              <a:t>bias corrections</a:t>
            </a:r>
            <a:r>
              <a:rPr lang="en-US" sz="1800"/>
              <a:t> could help</a:t>
            </a:r>
            <a:endParaRPr sz="1800"/>
          </a:p>
        </p:txBody>
      </p:sp>
      <p:sp>
        <p:nvSpPr>
          <p:cNvPr id="433" name="Google Shape;433;p38"/>
          <p:cNvSpPr txBox="1"/>
          <p:nvPr/>
        </p:nvSpPr>
        <p:spPr>
          <a:xfrm>
            <a:off x="6319275" y="151925"/>
            <a:ext cx="3701400" cy="918900"/>
          </a:xfrm>
          <a:prstGeom prst="rect">
            <a:avLst/>
          </a:prstGeom>
          <a:noFill/>
          <a:ln>
            <a:noFill/>
          </a:ln>
        </p:spPr>
        <p:txBody>
          <a:bodyPr anchorCtr="0" anchor="t" bIns="111975" lIns="111975" spcFirstLastPara="1" rIns="111975" wrap="square" tIns="111975">
            <a:spAutoFit/>
          </a:bodyPr>
          <a:lstStyle/>
          <a:p>
            <a:pPr indent="-279400" lvl="0" marL="279400" rtl="0" algn="ctr">
              <a:spcBef>
                <a:spcPts val="0"/>
              </a:spcBef>
              <a:spcAft>
                <a:spcPts val="0"/>
              </a:spcAft>
              <a:buNone/>
            </a:pPr>
            <a:r>
              <a:rPr b="1" lang="en-US" sz="1500">
                <a:solidFill>
                  <a:srgbClr val="25282A"/>
                </a:solidFill>
              </a:rPr>
              <a:t>Mechanisms of EqPac climate change</a:t>
            </a:r>
            <a:endParaRPr b="1" sz="1500">
              <a:solidFill>
                <a:srgbClr val="25282A"/>
              </a:solidFill>
            </a:endParaRPr>
          </a:p>
          <a:p>
            <a:pPr indent="-279400" lvl="0" marL="279400" rtl="0" algn="ctr">
              <a:spcBef>
                <a:spcPts val="0"/>
              </a:spcBef>
              <a:spcAft>
                <a:spcPts val="0"/>
              </a:spcAft>
              <a:buNone/>
            </a:pPr>
            <a:r>
              <a:rPr i="1" lang="en-US" sz="1500">
                <a:solidFill>
                  <a:srgbClr val="25282A"/>
                </a:solidFill>
              </a:rPr>
              <a:t> </a:t>
            </a:r>
            <a:r>
              <a:rPr i="1" lang="en-US" sz="1500" u="sng">
                <a:solidFill>
                  <a:schemeClr val="accent5"/>
                </a:solidFill>
                <a:hlinkClick r:id="rId3">
                  <a:extLst>
                    <a:ext uri="{A12FA001-AC4F-418D-AE19-62706E023703}">
                      <ahyp:hlinkClr val="tx"/>
                    </a:ext>
                  </a:extLst>
                </a:hlinkClick>
              </a:rPr>
              <a:t>Lee et al. (npjCAS 2022)</a:t>
            </a:r>
            <a:r>
              <a:rPr i="1" lang="en-US" sz="1500">
                <a:solidFill>
                  <a:srgbClr val="25282A"/>
                </a:solidFill>
              </a:rPr>
              <a:t> &amp;</a:t>
            </a:r>
            <a:endParaRPr i="1" sz="1500">
              <a:solidFill>
                <a:srgbClr val="25282A"/>
              </a:solidFill>
            </a:endParaRPr>
          </a:p>
          <a:p>
            <a:pPr indent="-279400" lvl="0" marL="279400" rtl="0" algn="ctr">
              <a:spcBef>
                <a:spcPts val="0"/>
              </a:spcBef>
              <a:spcAft>
                <a:spcPts val="0"/>
              </a:spcAft>
              <a:buNone/>
            </a:pPr>
            <a:r>
              <a:rPr i="1" lang="en-US" sz="1500" u="sng">
                <a:solidFill>
                  <a:schemeClr val="accent5"/>
                </a:solidFill>
                <a:hlinkClick r:id="rId4">
                  <a:extLst>
                    <a:ext uri="{A12FA001-AC4F-418D-AE19-62706E023703}">
                      <ahyp:hlinkClr val="tx"/>
                    </a:ext>
                  </a:extLst>
                </a:hlinkClick>
              </a:rPr>
              <a:t>NOAA Climate.gov</a:t>
            </a:r>
            <a:endParaRPr i="1" sz="1500">
              <a:solidFill>
                <a:srgbClr val="25282A"/>
              </a:solidFill>
            </a:endParaRPr>
          </a:p>
        </p:txBody>
      </p:sp>
      <p:sp>
        <p:nvSpPr>
          <p:cNvPr id="434" name="Google Shape;434;p38"/>
          <p:cNvSpPr txBox="1"/>
          <p:nvPr/>
        </p:nvSpPr>
        <p:spPr>
          <a:xfrm>
            <a:off x="152700" y="13775"/>
            <a:ext cx="6001500" cy="1119000"/>
          </a:xfrm>
          <a:prstGeom prst="rect">
            <a:avLst/>
          </a:prstGeom>
          <a:noFill/>
          <a:ln>
            <a:noFill/>
          </a:ln>
        </p:spPr>
        <p:txBody>
          <a:bodyPr anchorCtr="0" anchor="b" bIns="111975" lIns="111975" spcFirstLastPara="1" rIns="111975" wrap="square" tIns="111975">
            <a:spAutoFit/>
          </a:bodyPr>
          <a:lstStyle/>
          <a:p>
            <a:pPr indent="0" lvl="0" marL="0" rtl="0" algn="ctr">
              <a:spcBef>
                <a:spcPts val="0"/>
              </a:spcBef>
              <a:spcAft>
                <a:spcPts val="0"/>
              </a:spcAft>
              <a:buNone/>
            </a:pPr>
            <a:r>
              <a:rPr b="1" lang="en-US" sz="2900"/>
              <a:t>Understanding &amp; addressing</a:t>
            </a:r>
            <a:br>
              <a:rPr b="1" lang="en-US" sz="2900"/>
            </a:br>
            <a:r>
              <a:rPr b="1" lang="en-US" sz="2900"/>
              <a:t>equatorial Pacific biases</a:t>
            </a:r>
            <a:endParaRPr sz="1800">
              <a:solidFill>
                <a:srgbClr val="FF0000"/>
              </a:solidFill>
            </a:endParaRPr>
          </a:p>
        </p:txBody>
      </p:sp>
      <p:sp>
        <p:nvSpPr>
          <p:cNvPr id="435" name="Google Shape;435;p38"/>
          <p:cNvSpPr/>
          <p:nvPr/>
        </p:nvSpPr>
        <p:spPr>
          <a:xfrm>
            <a:off x="9423935" y="5486882"/>
            <a:ext cx="548100" cy="127800"/>
          </a:xfrm>
          <a:prstGeom prst="rect">
            <a:avLst/>
          </a:prstGeom>
          <a:solidFill>
            <a:schemeClr val="lt1"/>
          </a:solidFill>
          <a:ln>
            <a:noFill/>
          </a:ln>
        </p:spPr>
        <p:txBody>
          <a:bodyPr anchorCtr="0" anchor="ctr" bIns="111975" lIns="111975" spcFirstLastPara="1" rIns="111975" wrap="square" tIns="111975">
            <a:noAutofit/>
          </a:bodyPr>
          <a:lstStyle/>
          <a:p>
            <a:pPr indent="0" lvl="0" marL="0" rtl="0" algn="l">
              <a:spcBef>
                <a:spcPts val="0"/>
              </a:spcBef>
              <a:spcAft>
                <a:spcPts val="0"/>
              </a:spcAft>
              <a:buNone/>
            </a:pPr>
            <a:r>
              <a:t/>
            </a:r>
            <a:endParaRPr/>
          </a:p>
        </p:txBody>
      </p:sp>
      <p:sp>
        <p:nvSpPr>
          <p:cNvPr id="436" name="Google Shape;436;p38"/>
          <p:cNvSpPr/>
          <p:nvPr/>
        </p:nvSpPr>
        <p:spPr>
          <a:xfrm>
            <a:off x="7192781" y="3383776"/>
            <a:ext cx="1001400" cy="262500"/>
          </a:xfrm>
          <a:prstGeom prst="rect">
            <a:avLst/>
          </a:prstGeom>
          <a:solidFill>
            <a:schemeClr val="lt1"/>
          </a:solidFill>
          <a:ln>
            <a:noFill/>
          </a:ln>
        </p:spPr>
        <p:txBody>
          <a:bodyPr anchorCtr="0" anchor="ctr" bIns="111975" lIns="111975" spcFirstLastPara="1" rIns="111975" wrap="square" tIns="111975">
            <a:noAutofit/>
          </a:bodyPr>
          <a:lstStyle/>
          <a:p>
            <a:pPr indent="0" lvl="0" marL="0" rtl="0" algn="l">
              <a:spcBef>
                <a:spcPts val="0"/>
              </a:spcBef>
              <a:spcAft>
                <a:spcPts val="0"/>
              </a:spcAft>
              <a:buNone/>
            </a:pPr>
            <a:r>
              <a:t/>
            </a:r>
            <a:endParaRPr/>
          </a:p>
        </p:txBody>
      </p:sp>
      <p:sp>
        <p:nvSpPr>
          <p:cNvPr id="437" name="Google Shape;437;p38"/>
          <p:cNvSpPr txBox="1"/>
          <p:nvPr/>
        </p:nvSpPr>
        <p:spPr>
          <a:xfrm>
            <a:off x="228899" y="1207275"/>
            <a:ext cx="5668500" cy="1662300"/>
          </a:xfrm>
          <a:prstGeom prst="rect">
            <a:avLst/>
          </a:prstGeom>
          <a:noFill/>
          <a:ln>
            <a:noFill/>
          </a:ln>
        </p:spPr>
        <p:txBody>
          <a:bodyPr anchorCtr="0" anchor="b" bIns="0" lIns="0" spcFirstLastPara="1" rIns="0" wrap="square" tIns="0">
            <a:spAutoFit/>
          </a:bodyPr>
          <a:lstStyle/>
          <a:p>
            <a:pPr indent="-279400" lvl="0" marL="279400" rtl="0" algn="l">
              <a:spcBef>
                <a:spcPts val="0"/>
              </a:spcBef>
              <a:spcAft>
                <a:spcPts val="0"/>
              </a:spcAft>
              <a:buNone/>
            </a:pPr>
            <a:r>
              <a:rPr lang="en-US" sz="1800"/>
              <a:t>Future of ENSO &amp; its impacts depend on changes in background ocean </a:t>
            </a:r>
            <a:r>
              <a:rPr b="1" lang="en-US" sz="1800"/>
              <a:t>thermal gradients</a:t>
            </a:r>
            <a:r>
              <a:rPr lang="en-US" sz="1800"/>
              <a:t>.</a:t>
            </a:r>
            <a:endParaRPr sz="1800"/>
          </a:p>
          <a:p>
            <a:pPr indent="-279400" lvl="0" marL="279400" rtl="0" algn="l">
              <a:spcBef>
                <a:spcPts val="0"/>
              </a:spcBef>
              <a:spcAft>
                <a:spcPts val="0"/>
              </a:spcAft>
              <a:buNone/>
            </a:pPr>
            <a:r>
              <a:t/>
            </a:r>
            <a:endParaRPr sz="1800"/>
          </a:p>
          <a:p>
            <a:pPr indent="-279400" lvl="0" marL="279400" rtl="0" algn="l">
              <a:spcBef>
                <a:spcPts val="0"/>
              </a:spcBef>
              <a:spcAft>
                <a:spcPts val="0"/>
              </a:spcAft>
              <a:buNone/>
            </a:pPr>
            <a:r>
              <a:rPr lang="en-US" sz="1800"/>
              <a:t>E</a:t>
            </a:r>
            <a:r>
              <a:rPr lang="en-US" sz="1800"/>
              <a:t>.g. warm pool / cold tongue </a:t>
            </a:r>
            <a:r>
              <a:rPr lang="en-US" sz="1800"/>
              <a:t>SST contrast</a:t>
            </a:r>
            <a:r>
              <a:rPr lang="en-US" sz="1800"/>
              <a:t>: </a:t>
            </a:r>
            <a:r>
              <a:rPr lang="en-US" sz="1800">
                <a:solidFill>
                  <a:srgbClr val="FF0000"/>
                </a:solidFill>
              </a:rPr>
              <a:t>EN-like</a:t>
            </a:r>
            <a:r>
              <a:rPr lang="en-US" sz="1800"/>
              <a:t> or </a:t>
            </a:r>
            <a:r>
              <a:rPr lang="en-US" sz="1800">
                <a:solidFill>
                  <a:srgbClr val="0000FF"/>
                </a:solidFill>
              </a:rPr>
              <a:t>LN-like</a:t>
            </a:r>
            <a:r>
              <a:rPr lang="en-US" sz="1800"/>
              <a:t>?  More stratified troposphere; ocean dynamical thermostat; cirrus contraction.</a:t>
            </a:r>
            <a:endParaRPr sz="1800"/>
          </a:p>
        </p:txBody>
      </p:sp>
      <p:sp>
        <p:nvSpPr>
          <p:cNvPr id="438" name="Google Shape;438;p38"/>
          <p:cNvSpPr txBox="1"/>
          <p:nvPr/>
        </p:nvSpPr>
        <p:spPr>
          <a:xfrm>
            <a:off x="228900" y="3138533"/>
            <a:ext cx="5069100" cy="1662300"/>
          </a:xfrm>
          <a:prstGeom prst="rect">
            <a:avLst/>
          </a:prstGeom>
          <a:noFill/>
          <a:ln>
            <a:noFill/>
          </a:ln>
        </p:spPr>
        <p:txBody>
          <a:bodyPr anchorCtr="0" anchor="b" bIns="0" lIns="0" spcFirstLastPara="1" rIns="0" wrap="square" tIns="0">
            <a:spAutoFit/>
          </a:bodyPr>
          <a:lstStyle/>
          <a:p>
            <a:pPr indent="-279400" lvl="0" marL="279400" rtl="0" algn="l">
              <a:spcBef>
                <a:spcPts val="0"/>
              </a:spcBef>
              <a:spcAft>
                <a:spcPts val="0"/>
              </a:spcAft>
              <a:buNone/>
            </a:pPr>
            <a:r>
              <a:rPr b="1" lang="en-US" sz="1800"/>
              <a:t>Unresolved physics</a:t>
            </a:r>
            <a:r>
              <a:rPr lang="en-US" sz="1800"/>
              <a:t> in CMIP-class models:</a:t>
            </a:r>
            <a:br>
              <a:rPr lang="en-US" sz="1800"/>
            </a:br>
            <a:r>
              <a:rPr lang="en-US" sz="1800"/>
              <a:t>Clouds &amp; convection, </a:t>
            </a:r>
            <a:r>
              <a:rPr lang="en-US" sz="1800">
                <a:solidFill>
                  <a:schemeClr val="dk1"/>
                </a:solidFill>
              </a:rPr>
              <a:t>air-sea fluxes, shears &amp; mixing, barrier layers, </a:t>
            </a:r>
            <a:r>
              <a:rPr lang="en-US" sz="1800"/>
              <a:t>diurnal cycle, </a:t>
            </a:r>
            <a:r>
              <a:rPr lang="en-US" sz="1800">
                <a:solidFill>
                  <a:schemeClr val="dk1"/>
                </a:solidFill>
              </a:rPr>
              <a:t>TIWs, </a:t>
            </a:r>
            <a:r>
              <a:rPr lang="en-US" sz="1800"/>
              <a:t>…</a:t>
            </a:r>
            <a:br>
              <a:rPr lang="en-US" sz="1800"/>
            </a:br>
            <a:r>
              <a:rPr lang="en-US" sz="1800"/>
              <a:t>→ Atm/ocean errors + coupled feedbacks</a:t>
            </a:r>
            <a:br>
              <a:rPr lang="en-US" sz="1800"/>
            </a:br>
            <a:r>
              <a:rPr lang="en-US" sz="1800"/>
              <a:t>→ </a:t>
            </a:r>
            <a:r>
              <a:rPr b="1" lang="en-US" sz="1800"/>
              <a:t>Emergent biases in CGCMs</a:t>
            </a:r>
            <a:br>
              <a:rPr lang="en-US" sz="1800"/>
            </a:br>
            <a:r>
              <a:rPr lang="en-US" sz="1800"/>
              <a:t>→ Degrade </a:t>
            </a:r>
            <a:r>
              <a:rPr b="1" lang="en-US" sz="1800"/>
              <a:t>ENSO forecasts</a:t>
            </a:r>
            <a:r>
              <a:rPr lang="en-US" sz="1800"/>
              <a:t>, </a:t>
            </a:r>
            <a:r>
              <a:rPr b="1" lang="en-US" sz="1800"/>
              <a:t>projections</a:t>
            </a:r>
            <a:endParaRPr b="1" sz="1800"/>
          </a:p>
        </p:txBody>
      </p:sp>
      <p:pic>
        <p:nvPicPr>
          <p:cNvPr id="439" name="Google Shape;439;p38"/>
          <p:cNvPicPr preferRelativeResize="0"/>
          <p:nvPr/>
        </p:nvPicPr>
        <p:blipFill>
          <a:blip r:embed="rId5">
            <a:alphaModFix/>
          </a:blip>
          <a:stretch>
            <a:fillRect/>
          </a:stretch>
        </p:blipFill>
        <p:spPr>
          <a:xfrm>
            <a:off x="6075067" y="5488290"/>
            <a:ext cx="3845000" cy="2014785"/>
          </a:xfrm>
          <a:prstGeom prst="rect">
            <a:avLst/>
          </a:prstGeom>
          <a:noFill/>
          <a:ln>
            <a:noFill/>
          </a:ln>
        </p:spPr>
      </p:pic>
      <p:pic>
        <p:nvPicPr>
          <p:cNvPr id="440" name="Google Shape;440;p38"/>
          <p:cNvPicPr preferRelativeResize="0"/>
          <p:nvPr/>
        </p:nvPicPr>
        <p:blipFill>
          <a:blip r:embed="rId6">
            <a:alphaModFix/>
          </a:blip>
          <a:stretch>
            <a:fillRect/>
          </a:stretch>
        </p:blipFill>
        <p:spPr>
          <a:xfrm>
            <a:off x="6075073" y="3490973"/>
            <a:ext cx="3845010" cy="2262785"/>
          </a:xfrm>
          <a:prstGeom prst="rect">
            <a:avLst/>
          </a:prstGeom>
          <a:noFill/>
          <a:ln>
            <a:noFill/>
          </a:ln>
        </p:spPr>
      </p:pic>
      <p:grpSp>
        <p:nvGrpSpPr>
          <p:cNvPr id="441" name="Google Shape;441;p38"/>
          <p:cNvGrpSpPr/>
          <p:nvPr/>
        </p:nvGrpSpPr>
        <p:grpSpPr>
          <a:xfrm>
            <a:off x="6075143" y="1085311"/>
            <a:ext cx="3945549" cy="2126621"/>
            <a:chOff x="6337921" y="688362"/>
            <a:chExt cx="2646954" cy="1426688"/>
          </a:xfrm>
        </p:grpSpPr>
        <p:pic>
          <p:nvPicPr>
            <p:cNvPr id="442" name="Google Shape;442;p38"/>
            <p:cNvPicPr preferRelativeResize="0"/>
            <p:nvPr/>
          </p:nvPicPr>
          <p:blipFill>
            <a:blip r:embed="rId7">
              <a:alphaModFix/>
            </a:blip>
            <a:stretch>
              <a:fillRect/>
            </a:stretch>
          </p:blipFill>
          <p:spPr>
            <a:xfrm>
              <a:off x="6337921" y="688362"/>
              <a:ext cx="2579520" cy="1410997"/>
            </a:xfrm>
            <a:prstGeom prst="rect">
              <a:avLst/>
            </a:prstGeom>
            <a:noFill/>
            <a:ln>
              <a:noFill/>
            </a:ln>
          </p:spPr>
        </p:pic>
        <p:sp>
          <p:nvSpPr>
            <p:cNvPr id="443" name="Google Shape;443;p38"/>
            <p:cNvSpPr/>
            <p:nvPr/>
          </p:nvSpPr>
          <p:spPr>
            <a:xfrm>
              <a:off x="8487775" y="2028050"/>
              <a:ext cx="497100" cy="87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4" name="Google Shape;444;p38"/>
          <p:cNvSpPr txBox="1"/>
          <p:nvPr/>
        </p:nvSpPr>
        <p:spPr>
          <a:xfrm>
            <a:off x="228900" y="6724150"/>
            <a:ext cx="5446500" cy="507900"/>
          </a:xfrm>
          <a:prstGeom prst="rect">
            <a:avLst/>
          </a:prstGeom>
          <a:noFill/>
          <a:ln>
            <a:noFill/>
          </a:ln>
        </p:spPr>
        <p:txBody>
          <a:bodyPr anchorCtr="0" anchor="b" bIns="0" lIns="0" spcFirstLastPara="1" rIns="0" wrap="square" tIns="0">
            <a:spAutoFit/>
          </a:bodyPr>
          <a:lstStyle/>
          <a:p>
            <a:pPr indent="-279400" lvl="0" marL="279400" rtl="0" algn="l">
              <a:spcBef>
                <a:spcPts val="0"/>
              </a:spcBef>
              <a:spcAft>
                <a:spcPts val="0"/>
              </a:spcAft>
              <a:buNone/>
            </a:pPr>
            <a:r>
              <a:rPr lang="en-US" sz="1800"/>
              <a:t>→ NOAA CVP/TPOS-funded project at GFDL</a:t>
            </a:r>
            <a:endParaRPr sz="1800"/>
          </a:p>
          <a:p>
            <a:pPr indent="-279400" lvl="0" marL="736600" rtl="0" algn="l">
              <a:spcBef>
                <a:spcPts val="0"/>
              </a:spcBef>
              <a:spcAft>
                <a:spcPts val="0"/>
              </a:spcAft>
              <a:buNone/>
            </a:pPr>
            <a:r>
              <a:rPr i="1" lang="en-US" sz="1500"/>
              <a:t>A. Wittenberg, </a:t>
            </a:r>
            <a:r>
              <a:rPr b="1" i="1" lang="en-US" sz="1500">
                <a:solidFill>
                  <a:srgbClr val="38761D"/>
                </a:solidFill>
              </a:rPr>
              <a:t>X. Wu</a:t>
            </a:r>
            <a:r>
              <a:rPr i="1" lang="en-US" sz="1500"/>
              <a:t>, B. Reichl, F. Zeng, F. Lu, A. Adcroft</a:t>
            </a:r>
            <a:endParaRPr i="1" sz="1500">
              <a:solidFill>
                <a:srgbClr val="7F7F7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39"/>
          <p:cNvSpPr/>
          <p:nvPr/>
        </p:nvSpPr>
        <p:spPr>
          <a:xfrm>
            <a:off x="239760" y="306480"/>
            <a:ext cx="9601200" cy="42082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None/>
            </a:pPr>
            <a:r>
              <a:rPr b="1" lang="en-US" sz="2400"/>
              <a:t>P</a:t>
            </a:r>
            <a:r>
              <a:rPr b="1" lang="en-US" sz="2400" strike="noStrike">
                <a:solidFill>
                  <a:srgbClr val="000000"/>
                </a:solidFill>
                <a:latin typeface="Arial"/>
                <a:ea typeface="Arial"/>
                <a:cs typeface="Arial"/>
                <a:sym typeface="Arial"/>
              </a:rPr>
              <a:t>rojected changes in </a:t>
            </a:r>
            <a:r>
              <a:rPr b="1" lang="en-US" sz="2400"/>
              <a:t>El Niño evolution</a:t>
            </a:r>
            <a:r>
              <a:rPr lang="en-US" sz="2400">
                <a:solidFill>
                  <a:schemeClr val="lt2"/>
                </a:solidFill>
              </a:rPr>
              <a:t> (CMIP6 &amp; CESM-LENS)</a:t>
            </a:r>
            <a:endParaRPr b="0" sz="2400" strike="noStrike">
              <a:solidFill>
                <a:schemeClr val="lt2"/>
              </a:solidFill>
              <a:latin typeface="Arial"/>
              <a:ea typeface="Arial"/>
              <a:cs typeface="Arial"/>
              <a:sym typeface="Arial"/>
            </a:endParaRPr>
          </a:p>
        </p:txBody>
      </p:sp>
      <p:sp>
        <p:nvSpPr>
          <p:cNvPr id="451" name="Google Shape;451;p39"/>
          <p:cNvSpPr/>
          <p:nvPr/>
        </p:nvSpPr>
        <p:spPr>
          <a:xfrm>
            <a:off x="6980850" y="1567525"/>
            <a:ext cx="2941800" cy="12936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None/>
            </a:pPr>
            <a:r>
              <a:rPr b="1" lang="en-US" sz="2100">
                <a:solidFill>
                  <a:schemeClr val="dk1"/>
                </a:solidFill>
              </a:rPr>
              <a:t>Faster onset</a:t>
            </a:r>
            <a:endParaRPr b="1" sz="2100">
              <a:solidFill>
                <a:schemeClr val="dk1"/>
              </a:solidFill>
            </a:endParaRPr>
          </a:p>
          <a:p>
            <a:pPr indent="0" lvl="0" marL="0" marR="0" rtl="0" algn="ctr">
              <a:lnSpc>
                <a:spcPct val="93000"/>
              </a:lnSpc>
              <a:spcBef>
                <a:spcPts val="0"/>
              </a:spcBef>
              <a:spcAft>
                <a:spcPts val="0"/>
              </a:spcAft>
              <a:buNone/>
            </a:pPr>
            <a:r>
              <a:rPr lang="en-US" sz="2100">
                <a:solidFill>
                  <a:schemeClr val="dk1"/>
                </a:solidFill>
              </a:rPr>
              <a:t>for future El Niños</a:t>
            </a:r>
            <a:endParaRPr sz="2100">
              <a:solidFill>
                <a:schemeClr val="dk1"/>
              </a:solidFill>
            </a:endParaRPr>
          </a:p>
          <a:p>
            <a:pPr indent="0" lvl="0" marL="0" marR="0" rtl="0" algn="ctr">
              <a:lnSpc>
                <a:spcPct val="93000"/>
              </a:lnSpc>
              <a:spcBef>
                <a:spcPts val="0"/>
              </a:spcBef>
              <a:spcAft>
                <a:spcPts val="0"/>
              </a:spcAft>
              <a:buNone/>
            </a:pPr>
            <a:r>
              <a:rPr lang="en-US" sz="2100"/>
              <a:t>→ reduced forecast</a:t>
            </a:r>
            <a:endParaRPr sz="2100"/>
          </a:p>
          <a:p>
            <a:pPr indent="0" lvl="0" marL="0" marR="0" rtl="0" algn="ctr">
              <a:lnSpc>
                <a:spcPct val="93000"/>
              </a:lnSpc>
              <a:spcBef>
                <a:spcPts val="0"/>
              </a:spcBef>
              <a:spcAft>
                <a:spcPts val="0"/>
              </a:spcAft>
              <a:buNone/>
            </a:pPr>
            <a:r>
              <a:rPr lang="en-US" sz="2100"/>
              <a:t>lead time?</a:t>
            </a:r>
            <a:endParaRPr sz="2100"/>
          </a:p>
        </p:txBody>
      </p:sp>
      <p:sp>
        <p:nvSpPr>
          <p:cNvPr id="452" name="Google Shape;452;p39"/>
          <p:cNvSpPr txBox="1"/>
          <p:nvPr/>
        </p:nvSpPr>
        <p:spPr>
          <a:xfrm>
            <a:off x="0" y="6699050"/>
            <a:ext cx="10080600" cy="6519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None/>
            </a:pPr>
            <a:r>
              <a:rPr i="1" lang="en-US" sz="2100">
                <a:solidFill>
                  <a:schemeClr val="dk1"/>
                </a:solidFill>
              </a:rPr>
              <a:t>Lopez et al. (Nature Communications 2022)</a:t>
            </a:r>
            <a:endParaRPr i="1" sz="2100">
              <a:solidFill>
                <a:schemeClr val="dk1"/>
              </a:solidFill>
            </a:endParaRPr>
          </a:p>
          <a:p>
            <a:pPr indent="0" lvl="0" marL="0" marR="0" rtl="0" algn="ctr">
              <a:lnSpc>
                <a:spcPct val="100000"/>
              </a:lnSpc>
              <a:spcBef>
                <a:spcPts val="0"/>
              </a:spcBef>
              <a:spcAft>
                <a:spcPts val="0"/>
              </a:spcAft>
              <a:buNone/>
            </a:pPr>
            <a:r>
              <a:rPr i="1" lang="en-US" sz="1500">
                <a:solidFill>
                  <a:srgbClr val="808080"/>
                </a:solidFill>
              </a:rPr>
              <a:t>https://doi.org/10.1038/s41467-022-29519-7</a:t>
            </a:r>
            <a:endParaRPr i="1" sz="1500">
              <a:solidFill>
                <a:srgbClr val="808080"/>
              </a:solidFill>
            </a:endParaRPr>
          </a:p>
        </p:txBody>
      </p:sp>
      <p:sp>
        <p:nvSpPr>
          <p:cNvPr id="453" name="Google Shape;453;p39"/>
          <p:cNvSpPr/>
          <p:nvPr/>
        </p:nvSpPr>
        <p:spPr>
          <a:xfrm>
            <a:off x="7002150" y="3898825"/>
            <a:ext cx="2941800" cy="2169600"/>
          </a:xfrm>
          <a:prstGeom prst="rect">
            <a:avLst/>
          </a:prstGeom>
          <a:noFill/>
          <a:ln>
            <a:noFill/>
          </a:ln>
        </p:spPr>
        <p:txBody>
          <a:bodyPr anchorCtr="0" anchor="t" bIns="40675" lIns="81700" spcFirstLastPara="1" rIns="81700" wrap="square" tIns="40675">
            <a:noAutofit/>
          </a:bodyPr>
          <a:lstStyle/>
          <a:p>
            <a:pPr indent="0" lvl="0" marL="0" rtl="0" algn="ctr">
              <a:lnSpc>
                <a:spcPct val="93000"/>
              </a:lnSpc>
              <a:spcBef>
                <a:spcPts val="0"/>
              </a:spcBef>
              <a:spcAft>
                <a:spcPts val="0"/>
              </a:spcAft>
              <a:buNone/>
            </a:pPr>
            <a:r>
              <a:rPr lang="en-US" sz="2100">
                <a:solidFill>
                  <a:schemeClr val="dk1"/>
                </a:solidFill>
              </a:rPr>
              <a:t>Slower </a:t>
            </a:r>
            <a:r>
              <a:rPr lang="en-US" sz="2100">
                <a:solidFill>
                  <a:schemeClr val="dk1"/>
                </a:solidFill>
              </a:rPr>
              <a:t>decay</a:t>
            </a:r>
            <a:endParaRPr sz="2100">
              <a:solidFill>
                <a:schemeClr val="dk1"/>
              </a:solidFill>
            </a:endParaRPr>
          </a:p>
          <a:p>
            <a:pPr indent="0" lvl="0" marL="0" rtl="0" algn="ctr">
              <a:lnSpc>
                <a:spcPct val="93000"/>
              </a:lnSpc>
              <a:spcBef>
                <a:spcPts val="0"/>
              </a:spcBef>
              <a:spcAft>
                <a:spcPts val="0"/>
              </a:spcAft>
              <a:buNone/>
            </a:pPr>
            <a:r>
              <a:rPr lang="en-US" sz="2100">
                <a:solidFill>
                  <a:schemeClr val="dk1"/>
                </a:solidFill>
              </a:rPr>
              <a:t>of east Pacific </a:t>
            </a:r>
            <a:r>
              <a:rPr b="1" lang="en-US" sz="2100">
                <a:solidFill>
                  <a:srgbClr val="FF0000"/>
                </a:solidFill>
              </a:rPr>
              <a:t>SSTA</a:t>
            </a:r>
            <a:r>
              <a:rPr lang="en-US" sz="2100">
                <a:solidFill>
                  <a:schemeClr val="dk1"/>
                </a:solidFill>
              </a:rPr>
              <a:t>,</a:t>
            </a:r>
            <a:endParaRPr sz="2100">
              <a:solidFill>
                <a:schemeClr val="dk1"/>
              </a:solidFill>
            </a:endParaRPr>
          </a:p>
          <a:p>
            <a:pPr indent="0" lvl="0" marL="0" rtl="0" algn="ctr">
              <a:lnSpc>
                <a:spcPct val="93000"/>
              </a:lnSpc>
              <a:spcBef>
                <a:spcPts val="0"/>
              </a:spcBef>
              <a:spcAft>
                <a:spcPts val="0"/>
              </a:spcAft>
              <a:buNone/>
            </a:pPr>
            <a:r>
              <a:rPr lang="en-US" sz="2100">
                <a:solidFill>
                  <a:schemeClr val="dk1"/>
                </a:solidFill>
              </a:rPr>
              <a:t>stronger </a:t>
            </a:r>
            <a:r>
              <a:rPr b="1" lang="en-US" sz="2100">
                <a:solidFill>
                  <a:srgbClr val="38761D"/>
                </a:solidFill>
              </a:rPr>
              <a:t>rain</a:t>
            </a:r>
            <a:r>
              <a:rPr lang="en-US" sz="2100">
                <a:solidFill>
                  <a:schemeClr val="dk1"/>
                </a:solidFill>
              </a:rPr>
              <a:t> response</a:t>
            </a:r>
            <a:endParaRPr sz="2100">
              <a:solidFill>
                <a:schemeClr val="dk1"/>
              </a:solidFill>
            </a:endParaRPr>
          </a:p>
          <a:p>
            <a:pPr indent="0" lvl="0" marL="0" rtl="0" algn="ctr">
              <a:lnSpc>
                <a:spcPct val="93000"/>
              </a:lnSpc>
              <a:spcBef>
                <a:spcPts val="0"/>
              </a:spcBef>
              <a:spcAft>
                <a:spcPts val="0"/>
              </a:spcAft>
              <a:buNone/>
            </a:pPr>
            <a:r>
              <a:t/>
            </a:r>
            <a:endParaRPr sz="2100">
              <a:solidFill>
                <a:schemeClr val="dk1"/>
              </a:solidFill>
            </a:endParaRPr>
          </a:p>
          <a:p>
            <a:pPr indent="0" lvl="0" marL="0" rtl="0" algn="ctr">
              <a:lnSpc>
                <a:spcPct val="93000"/>
              </a:lnSpc>
              <a:spcBef>
                <a:spcPts val="0"/>
              </a:spcBef>
              <a:spcAft>
                <a:spcPts val="0"/>
              </a:spcAft>
              <a:buNone/>
            </a:pPr>
            <a:r>
              <a:rPr lang="en-US" sz="2100">
                <a:solidFill>
                  <a:schemeClr val="dk1"/>
                </a:solidFill>
              </a:rPr>
              <a:t>→ </a:t>
            </a:r>
            <a:r>
              <a:rPr b="1" lang="en-US" sz="2100">
                <a:solidFill>
                  <a:schemeClr val="dk1"/>
                </a:solidFill>
              </a:rPr>
              <a:t>Stronger remote impacts</a:t>
            </a:r>
            <a:r>
              <a:rPr lang="en-US" sz="2100">
                <a:solidFill>
                  <a:schemeClr val="dk1"/>
                </a:solidFill>
              </a:rPr>
              <a:t> over continents.</a:t>
            </a:r>
            <a:endParaRPr sz="2100"/>
          </a:p>
        </p:txBody>
      </p:sp>
      <p:grpSp>
        <p:nvGrpSpPr>
          <p:cNvPr id="454" name="Google Shape;454;p39"/>
          <p:cNvGrpSpPr/>
          <p:nvPr/>
        </p:nvGrpSpPr>
        <p:grpSpPr>
          <a:xfrm>
            <a:off x="130200" y="1064000"/>
            <a:ext cx="6522125" cy="5334809"/>
            <a:chOff x="130200" y="835400"/>
            <a:chExt cx="6522125" cy="5334809"/>
          </a:xfrm>
        </p:grpSpPr>
        <p:pic>
          <p:nvPicPr>
            <p:cNvPr id="455" name="Google Shape;455;p39"/>
            <p:cNvPicPr preferRelativeResize="0"/>
            <p:nvPr/>
          </p:nvPicPr>
          <p:blipFill>
            <a:blip r:embed="rId3">
              <a:alphaModFix/>
            </a:blip>
            <a:stretch>
              <a:fillRect/>
            </a:stretch>
          </p:blipFill>
          <p:spPr>
            <a:xfrm>
              <a:off x="130200" y="835400"/>
              <a:ext cx="6522125" cy="5334809"/>
            </a:xfrm>
            <a:prstGeom prst="rect">
              <a:avLst/>
            </a:prstGeom>
            <a:noFill/>
            <a:ln>
              <a:noFill/>
            </a:ln>
          </p:spPr>
        </p:pic>
        <p:sp>
          <p:nvSpPr>
            <p:cNvPr id="456" name="Google Shape;456;p39"/>
            <p:cNvSpPr/>
            <p:nvPr/>
          </p:nvSpPr>
          <p:spPr>
            <a:xfrm>
              <a:off x="4231950" y="1433800"/>
              <a:ext cx="866100" cy="4209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None/>
              </a:pPr>
              <a:r>
                <a:rPr b="1" lang="en-US"/>
                <a:t>slower</a:t>
              </a:r>
              <a:endParaRPr b="1"/>
            </a:p>
            <a:p>
              <a:pPr indent="0" lvl="0" marL="0" marR="0" rtl="0" algn="ctr">
                <a:lnSpc>
                  <a:spcPct val="93000"/>
                </a:lnSpc>
                <a:spcBef>
                  <a:spcPts val="0"/>
                </a:spcBef>
                <a:spcAft>
                  <a:spcPts val="0"/>
                </a:spcAft>
                <a:buNone/>
              </a:pPr>
              <a:r>
                <a:rPr b="1" lang="en-US"/>
                <a:t>decay</a:t>
              </a:r>
              <a:endParaRPr/>
            </a:p>
          </p:txBody>
        </p:sp>
        <p:sp>
          <p:nvSpPr>
            <p:cNvPr id="457" name="Google Shape;457;p39"/>
            <p:cNvSpPr/>
            <p:nvPr/>
          </p:nvSpPr>
          <p:spPr>
            <a:xfrm>
              <a:off x="4232075" y="2309350"/>
              <a:ext cx="866100" cy="4209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None/>
              </a:pPr>
              <a:r>
                <a:rPr b="1" lang="en-US"/>
                <a:t>faster</a:t>
              </a:r>
              <a:endParaRPr b="1"/>
            </a:p>
            <a:p>
              <a:pPr indent="0" lvl="0" marL="0" marR="0" rtl="0" algn="ctr">
                <a:lnSpc>
                  <a:spcPct val="93000"/>
                </a:lnSpc>
                <a:spcBef>
                  <a:spcPts val="0"/>
                </a:spcBef>
                <a:spcAft>
                  <a:spcPts val="0"/>
                </a:spcAft>
                <a:buNone/>
              </a:pPr>
              <a:r>
                <a:rPr b="1" lang="en-US"/>
                <a:t>onset</a:t>
              </a:r>
              <a:endParaRPr b="1"/>
            </a:p>
          </p:txBody>
        </p:sp>
        <p:sp>
          <p:nvSpPr>
            <p:cNvPr id="458" name="Google Shape;458;p39"/>
            <p:cNvSpPr/>
            <p:nvPr/>
          </p:nvSpPr>
          <p:spPr>
            <a:xfrm>
              <a:off x="4106925" y="4483750"/>
              <a:ext cx="1050600" cy="4209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None/>
              </a:pPr>
              <a:r>
                <a:rPr b="1" lang="en-US"/>
                <a:t>more</a:t>
              </a:r>
              <a:endParaRPr b="1"/>
            </a:p>
            <a:p>
              <a:pPr indent="0" lvl="0" marL="0" marR="0" rtl="0" algn="ctr">
                <a:lnSpc>
                  <a:spcPct val="93000"/>
                </a:lnSpc>
                <a:spcBef>
                  <a:spcPts val="0"/>
                </a:spcBef>
                <a:spcAft>
                  <a:spcPts val="0"/>
                </a:spcAft>
                <a:buNone/>
              </a:pPr>
              <a:r>
                <a:rPr b="1" lang="en-US"/>
                <a:t>rain</a:t>
              </a:r>
              <a:endParaRPr b="1"/>
            </a:p>
          </p:txBody>
        </p:sp>
      </p:grpSp>
      <p:sp>
        <p:nvSpPr>
          <p:cNvPr id="459" name="Google Shape;459;p39"/>
          <p:cNvSpPr txBox="1"/>
          <p:nvPr/>
        </p:nvSpPr>
        <p:spPr>
          <a:xfrm>
            <a:off x="8039800" y="6627400"/>
            <a:ext cx="1993200" cy="8109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None/>
            </a:pPr>
            <a:r>
              <a:rPr i="1" lang="en-US" sz="1500">
                <a:solidFill>
                  <a:srgbClr val="808080"/>
                </a:solidFill>
              </a:rPr>
              <a:t>“Average” picture…</a:t>
            </a:r>
            <a:endParaRPr b="0" sz="1500"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i="1" lang="en-US" sz="1500">
                <a:solidFill>
                  <a:srgbClr val="808080"/>
                </a:solidFill>
              </a:rPr>
              <a:t>wide range</a:t>
            </a:r>
            <a:endParaRPr i="1" sz="1500">
              <a:solidFill>
                <a:srgbClr val="808080"/>
              </a:solidFill>
            </a:endParaRPr>
          </a:p>
          <a:p>
            <a:pPr indent="0" lvl="0" marL="0" marR="0" rtl="0" algn="ctr">
              <a:lnSpc>
                <a:spcPct val="100000"/>
              </a:lnSpc>
              <a:spcBef>
                <a:spcPts val="0"/>
              </a:spcBef>
              <a:spcAft>
                <a:spcPts val="0"/>
              </a:spcAft>
              <a:buNone/>
            </a:pPr>
            <a:r>
              <a:rPr i="1" lang="en-US" sz="1500">
                <a:solidFill>
                  <a:srgbClr val="808080"/>
                </a:solidFill>
              </a:rPr>
              <a:t>among models!</a:t>
            </a:r>
            <a:endParaRPr b="0" sz="1500"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40"/>
          <p:cNvSpPr txBox="1"/>
          <p:nvPr/>
        </p:nvSpPr>
        <p:spPr>
          <a:xfrm>
            <a:off x="0" y="76200"/>
            <a:ext cx="10079700" cy="5715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lang="en-US" sz="2400" strike="noStrike">
                <a:solidFill>
                  <a:srgbClr val="000000"/>
                </a:solidFill>
                <a:latin typeface="Arial"/>
                <a:ea typeface="Arial"/>
                <a:cs typeface="Arial"/>
                <a:sym typeface="Arial"/>
              </a:rPr>
              <a:t>Emergent constraints for future ENSO extremes (CM</a:t>
            </a:r>
            <a:r>
              <a:rPr b="1" lang="en-US" sz="2400"/>
              <a:t>IP5)</a:t>
            </a:r>
            <a:endParaRPr b="0" sz="2400" strike="noStrike">
              <a:solidFill>
                <a:srgbClr val="000000"/>
              </a:solidFill>
              <a:latin typeface="Arial"/>
              <a:ea typeface="Arial"/>
              <a:cs typeface="Arial"/>
              <a:sym typeface="Arial"/>
            </a:endParaRPr>
          </a:p>
        </p:txBody>
      </p:sp>
      <p:pic>
        <p:nvPicPr>
          <p:cNvPr id="466" name="Google Shape;466;p40"/>
          <p:cNvPicPr preferRelativeResize="0"/>
          <p:nvPr/>
        </p:nvPicPr>
        <p:blipFill rotWithShape="1">
          <a:blip r:embed="rId3">
            <a:alphaModFix/>
          </a:blip>
          <a:srcRect b="0" l="0" r="0" t="0"/>
          <a:stretch/>
        </p:blipFill>
        <p:spPr>
          <a:xfrm>
            <a:off x="40680" y="1093680"/>
            <a:ext cx="6444357" cy="2041920"/>
          </a:xfrm>
          <a:prstGeom prst="rect">
            <a:avLst/>
          </a:prstGeom>
          <a:noFill/>
          <a:ln>
            <a:noFill/>
          </a:ln>
        </p:spPr>
      </p:pic>
      <p:pic>
        <p:nvPicPr>
          <p:cNvPr id="467" name="Google Shape;467;p40"/>
          <p:cNvPicPr preferRelativeResize="0"/>
          <p:nvPr/>
        </p:nvPicPr>
        <p:blipFill rotWithShape="1">
          <a:blip r:embed="rId4">
            <a:alphaModFix/>
          </a:blip>
          <a:srcRect b="0" l="0" r="0" t="0"/>
          <a:stretch/>
        </p:blipFill>
        <p:spPr>
          <a:xfrm>
            <a:off x="21960" y="3545280"/>
            <a:ext cx="6513120" cy="3829319"/>
          </a:xfrm>
          <a:prstGeom prst="rect">
            <a:avLst/>
          </a:prstGeom>
          <a:noFill/>
          <a:ln>
            <a:noFill/>
          </a:ln>
        </p:spPr>
      </p:pic>
      <p:sp>
        <p:nvSpPr>
          <p:cNvPr id="468" name="Google Shape;468;p40"/>
          <p:cNvSpPr/>
          <p:nvPr/>
        </p:nvSpPr>
        <p:spPr>
          <a:xfrm>
            <a:off x="6801840" y="1191960"/>
            <a:ext cx="3067200" cy="1146300"/>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93000"/>
              </a:lnSpc>
              <a:spcBef>
                <a:spcPts val="0"/>
              </a:spcBef>
              <a:spcAft>
                <a:spcPts val="0"/>
              </a:spcAft>
              <a:buNone/>
            </a:pPr>
            <a:r>
              <a:rPr b="0" lang="en-US" sz="1600" strike="noStrike">
                <a:solidFill>
                  <a:srgbClr val="000000"/>
                </a:solidFill>
                <a:latin typeface="Arial"/>
                <a:ea typeface="Arial"/>
                <a:cs typeface="Arial"/>
                <a:sym typeface="Arial"/>
              </a:rPr>
              <a:t>Models project a wide range of changes in </a:t>
            </a:r>
            <a:r>
              <a:rPr b="1" lang="en-US" sz="1600" strike="noStrike">
                <a:solidFill>
                  <a:srgbClr val="000000"/>
                </a:solidFill>
                <a:latin typeface="Arial"/>
                <a:ea typeface="Arial"/>
                <a:cs typeface="Arial"/>
                <a:sym typeface="Arial"/>
              </a:rPr>
              <a:t>El Niño rainfall extremes</a:t>
            </a:r>
            <a:r>
              <a:rPr b="0" lang="en-US" sz="1600" strike="noStrike">
                <a:solidFill>
                  <a:srgbClr val="000000"/>
                </a:solidFill>
                <a:latin typeface="Arial"/>
                <a:ea typeface="Arial"/>
                <a:cs typeface="Arial"/>
                <a:sym typeface="Arial"/>
              </a:rPr>
              <a:t>: some </a:t>
            </a:r>
            <a:r>
              <a:rPr b="1" lang="en-US" sz="1600" strike="noStrike">
                <a:solidFill>
                  <a:srgbClr val="FF0000"/>
                </a:solidFill>
                <a:latin typeface="Arial"/>
                <a:ea typeface="Arial"/>
                <a:cs typeface="Arial"/>
                <a:sym typeface="Arial"/>
              </a:rPr>
              <a:t>strongly increase</a:t>
            </a:r>
            <a:r>
              <a:rPr b="0" lang="en-US" sz="1600" strike="noStrike">
                <a:solidFill>
                  <a:srgbClr val="000000"/>
                </a:solidFill>
                <a:latin typeface="Arial"/>
                <a:ea typeface="Arial"/>
                <a:cs typeface="Arial"/>
                <a:sym typeface="Arial"/>
              </a:rPr>
              <a:t>, others </a:t>
            </a:r>
            <a:r>
              <a:rPr b="1" lang="en-US" sz="1600" strike="noStrike">
                <a:solidFill>
                  <a:srgbClr val="0000FF"/>
                </a:solidFill>
                <a:latin typeface="Arial"/>
                <a:ea typeface="Arial"/>
                <a:cs typeface="Arial"/>
                <a:sym typeface="Arial"/>
              </a:rPr>
              <a:t>decrease</a:t>
            </a:r>
            <a:r>
              <a:rPr b="0" lang="en-US" sz="1600" strike="noStrike">
                <a:solidFill>
                  <a:srgbClr val="000000"/>
                </a:solidFill>
                <a:latin typeface="Arial"/>
                <a:ea typeface="Arial"/>
                <a:cs typeface="Arial"/>
                <a:sym typeface="Arial"/>
              </a:rPr>
              <a:t>.</a:t>
            </a:r>
            <a:endParaRPr b="0" sz="1600" strike="noStrike">
              <a:solidFill>
                <a:srgbClr val="000000"/>
              </a:solidFill>
              <a:latin typeface="Arial"/>
              <a:ea typeface="Arial"/>
              <a:cs typeface="Arial"/>
              <a:sym typeface="Arial"/>
            </a:endParaRPr>
          </a:p>
        </p:txBody>
      </p:sp>
      <p:sp>
        <p:nvSpPr>
          <p:cNvPr id="469" name="Google Shape;469;p40"/>
          <p:cNvSpPr/>
          <p:nvPr/>
        </p:nvSpPr>
        <p:spPr>
          <a:xfrm>
            <a:off x="6801840" y="2609280"/>
            <a:ext cx="3067200" cy="1826400"/>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93000"/>
              </a:lnSpc>
              <a:spcBef>
                <a:spcPts val="0"/>
              </a:spcBef>
              <a:spcAft>
                <a:spcPts val="0"/>
              </a:spcAft>
              <a:buNone/>
            </a:pPr>
            <a:r>
              <a:rPr b="1" lang="en-US" sz="1600" strike="noStrike">
                <a:solidFill>
                  <a:srgbClr val="FF0000"/>
                </a:solidFill>
                <a:latin typeface="Arial"/>
                <a:ea typeface="Arial"/>
                <a:cs typeface="Arial"/>
                <a:sym typeface="Arial"/>
              </a:rPr>
              <a:t>“Increasers”</a:t>
            </a:r>
            <a:r>
              <a:rPr b="0" lang="en-US" sz="1600" strike="noStrike">
                <a:solidFill>
                  <a:srgbClr val="000000"/>
                </a:solidFill>
                <a:latin typeface="Arial"/>
                <a:ea typeface="Arial"/>
                <a:cs typeface="Arial"/>
                <a:sym typeface="Arial"/>
              </a:rPr>
              <a:t> start with common biases: </a:t>
            </a:r>
            <a:r>
              <a:rPr b="1" lang="en-US" sz="1600" strike="noStrike">
                <a:solidFill>
                  <a:srgbClr val="0000FF"/>
                </a:solidFill>
                <a:latin typeface="Arial"/>
                <a:ea typeface="Arial"/>
                <a:cs typeface="Arial"/>
                <a:sym typeface="Arial"/>
              </a:rPr>
              <a:t>cooler</a:t>
            </a:r>
            <a:r>
              <a:rPr b="0" lang="en-US" sz="1600" strike="noStrike">
                <a:solidFill>
                  <a:srgbClr val="000000"/>
                </a:solidFill>
                <a:latin typeface="Arial"/>
                <a:ea typeface="Arial"/>
                <a:cs typeface="Arial"/>
                <a:sym typeface="Arial"/>
              </a:rPr>
              <a:t> &amp; </a:t>
            </a:r>
            <a:r>
              <a:rPr b="1" lang="en-US" sz="1600" strike="noStrike">
                <a:solidFill>
                  <a:srgbClr val="FFC000"/>
                </a:solidFill>
                <a:latin typeface="Arial"/>
                <a:ea typeface="Arial"/>
                <a:cs typeface="Arial"/>
                <a:sym typeface="Arial"/>
              </a:rPr>
              <a:t>drier </a:t>
            </a:r>
            <a:r>
              <a:rPr b="0" lang="en-US" sz="1600" strike="noStrike">
                <a:solidFill>
                  <a:srgbClr val="000000"/>
                </a:solidFill>
                <a:latin typeface="Arial"/>
                <a:ea typeface="Arial"/>
                <a:cs typeface="Arial"/>
                <a:sym typeface="Arial"/>
              </a:rPr>
              <a:t>cold tongue, </a:t>
            </a:r>
            <a:r>
              <a:rPr b="1" lang="en-US" sz="1600" strike="noStrike">
                <a:solidFill>
                  <a:srgbClr val="009400"/>
                </a:solidFill>
                <a:latin typeface="Arial"/>
                <a:ea typeface="Arial"/>
                <a:cs typeface="Arial"/>
                <a:sym typeface="Arial"/>
              </a:rPr>
              <a:t>weaker ENSO</a:t>
            </a:r>
            <a:r>
              <a:rPr b="0" lang="en-US" sz="1600" strike="noStrike">
                <a:solidFill>
                  <a:srgbClr val="000000"/>
                </a:solidFill>
                <a:latin typeface="Arial"/>
                <a:ea typeface="Arial"/>
                <a:cs typeface="Arial"/>
                <a:sym typeface="Arial"/>
              </a:rPr>
              <a:t>, and </a:t>
            </a:r>
            <a:r>
              <a:rPr b="1" lang="en-US" sz="1600" strike="noStrike">
                <a:solidFill>
                  <a:srgbClr val="FF0000"/>
                </a:solidFill>
                <a:latin typeface="Arial"/>
                <a:ea typeface="Arial"/>
                <a:cs typeface="Arial"/>
                <a:sym typeface="Arial"/>
              </a:rPr>
              <a:t>weaker heat flux damping</a:t>
            </a:r>
            <a:r>
              <a:rPr b="0" lang="en-US" sz="1600" strike="noStrike">
                <a:solidFill>
                  <a:srgbClr val="000000"/>
                </a:solidFill>
                <a:latin typeface="Arial"/>
                <a:ea typeface="Arial"/>
                <a:cs typeface="Arial"/>
                <a:sym typeface="Arial"/>
              </a:rPr>
              <a:t> of SST changes.</a:t>
            </a:r>
            <a:endParaRPr b="0" sz="1600"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0" lang="en-US" sz="1600" strike="noStrike">
                <a:solidFill>
                  <a:srgbClr val="000000"/>
                </a:solidFill>
                <a:latin typeface="Arial"/>
                <a:ea typeface="Arial"/>
                <a:cs typeface="Arial"/>
                <a:sym typeface="Arial"/>
              </a:rPr>
              <a:t>→ More room to amplify</a:t>
            </a:r>
            <a:endParaRPr b="0" sz="1600"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0" lang="en-US" sz="1600" strike="noStrike">
                <a:solidFill>
                  <a:srgbClr val="000000"/>
                </a:solidFill>
                <a:latin typeface="Arial"/>
                <a:ea typeface="Arial"/>
                <a:cs typeface="Arial"/>
                <a:sym typeface="Arial"/>
              </a:rPr>
              <a:t>ENSO extremes.</a:t>
            </a:r>
            <a:endParaRPr b="0" sz="1600" strike="noStrike">
              <a:solidFill>
                <a:srgbClr val="000000"/>
              </a:solidFill>
              <a:latin typeface="Arial"/>
              <a:ea typeface="Arial"/>
              <a:cs typeface="Arial"/>
              <a:sym typeface="Arial"/>
            </a:endParaRPr>
          </a:p>
        </p:txBody>
      </p:sp>
      <p:sp>
        <p:nvSpPr>
          <p:cNvPr id="470" name="Google Shape;470;p40"/>
          <p:cNvSpPr/>
          <p:nvPr/>
        </p:nvSpPr>
        <p:spPr>
          <a:xfrm>
            <a:off x="6801840" y="4707000"/>
            <a:ext cx="3067200" cy="1068000"/>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93000"/>
              </a:lnSpc>
              <a:spcBef>
                <a:spcPts val="0"/>
              </a:spcBef>
              <a:spcAft>
                <a:spcPts val="0"/>
              </a:spcAft>
              <a:buNone/>
            </a:pPr>
            <a:r>
              <a:rPr b="0" lang="en-US" sz="1600" strike="noStrike">
                <a:solidFill>
                  <a:srgbClr val="000000"/>
                </a:solidFill>
                <a:latin typeface="Arial"/>
                <a:ea typeface="Arial"/>
                <a:cs typeface="Arial"/>
                <a:sym typeface="Arial"/>
              </a:rPr>
              <a:t>Increasers also project </a:t>
            </a:r>
            <a:r>
              <a:rPr b="1" lang="en-US" sz="1600" strike="noStrike">
                <a:solidFill>
                  <a:srgbClr val="000000"/>
                </a:solidFill>
                <a:latin typeface="Arial"/>
                <a:ea typeface="Arial"/>
                <a:cs typeface="Arial"/>
                <a:sym typeface="Arial"/>
              </a:rPr>
              <a:t>more future warming, wetting, and ENSO SSTA amplification</a:t>
            </a:r>
            <a:r>
              <a:rPr b="0" lang="en-US" sz="1600" strike="noStrike">
                <a:solidFill>
                  <a:srgbClr val="000000"/>
                </a:solidFill>
                <a:latin typeface="Arial"/>
                <a:ea typeface="Arial"/>
                <a:cs typeface="Arial"/>
                <a:sym typeface="Arial"/>
              </a:rPr>
              <a:t> in the cold tongue.</a:t>
            </a:r>
            <a:endParaRPr b="0" sz="1600" strike="noStrike">
              <a:solidFill>
                <a:srgbClr val="000000"/>
              </a:solidFill>
              <a:latin typeface="Arial"/>
              <a:ea typeface="Arial"/>
              <a:cs typeface="Arial"/>
              <a:sym typeface="Arial"/>
            </a:endParaRPr>
          </a:p>
        </p:txBody>
      </p:sp>
      <p:sp>
        <p:nvSpPr>
          <p:cNvPr id="471" name="Google Shape;471;p40"/>
          <p:cNvSpPr/>
          <p:nvPr/>
        </p:nvSpPr>
        <p:spPr>
          <a:xfrm>
            <a:off x="1311480" y="3790800"/>
            <a:ext cx="1414800" cy="516000"/>
          </a:xfrm>
          <a:prstGeom prst="ellipse">
            <a:avLst/>
          </a:prstGeom>
          <a:noFill/>
          <a:ln cap="flat" cmpd="sng" w="38150">
            <a:solidFill>
              <a:srgbClr val="0000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40"/>
          <p:cNvSpPr/>
          <p:nvPr/>
        </p:nvSpPr>
        <p:spPr>
          <a:xfrm>
            <a:off x="1311480" y="4709160"/>
            <a:ext cx="1414800" cy="516000"/>
          </a:xfrm>
          <a:prstGeom prst="ellipse">
            <a:avLst/>
          </a:prstGeom>
          <a:noFill/>
          <a:ln cap="flat" cmpd="sng" w="38150">
            <a:solidFill>
              <a:srgbClr val="FFC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40"/>
          <p:cNvSpPr/>
          <p:nvPr/>
        </p:nvSpPr>
        <p:spPr>
          <a:xfrm>
            <a:off x="1311480" y="5668560"/>
            <a:ext cx="1414800" cy="516000"/>
          </a:xfrm>
          <a:prstGeom prst="ellipse">
            <a:avLst/>
          </a:prstGeom>
          <a:noFill/>
          <a:ln cap="flat" cmpd="sng" w="38150">
            <a:solidFill>
              <a:srgbClr val="0094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40"/>
          <p:cNvSpPr/>
          <p:nvPr/>
        </p:nvSpPr>
        <p:spPr>
          <a:xfrm>
            <a:off x="1311480" y="6631920"/>
            <a:ext cx="1414800" cy="516000"/>
          </a:xfrm>
          <a:prstGeom prst="ellipse">
            <a:avLst/>
          </a:prstGeom>
          <a:noFill/>
          <a:ln cap="flat" cmpd="sng" w="38150">
            <a:solidFill>
              <a:srgbClr val="FF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40"/>
          <p:cNvSpPr/>
          <p:nvPr/>
        </p:nvSpPr>
        <p:spPr>
          <a:xfrm>
            <a:off x="4404240" y="3790800"/>
            <a:ext cx="1414800" cy="516000"/>
          </a:xfrm>
          <a:prstGeom prst="ellipse">
            <a:avLst/>
          </a:prstGeom>
          <a:noFill/>
          <a:ln cap="flat" cmpd="sng" w="381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40"/>
          <p:cNvSpPr/>
          <p:nvPr/>
        </p:nvSpPr>
        <p:spPr>
          <a:xfrm>
            <a:off x="4404240" y="4709160"/>
            <a:ext cx="1414800" cy="516000"/>
          </a:xfrm>
          <a:prstGeom prst="ellipse">
            <a:avLst/>
          </a:prstGeom>
          <a:noFill/>
          <a:ln cap="flat" cmpd="sng" w="381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40"/>
          <p:cNvSpPr/>
          <p:nvPr/>
        </p:nvSpPr>
        <p:spPr>
          <a:xfrm>
            <a:off x="4404240" y="5668560"/>
            <a:ext cx="1414800" cy="516000"/>
          </a:xfrm>
          <a:prstGeom prst="ellipse">
            <a:avLst/>
          </a:prstGeom>
          <a:noFill/>
          <a:ln cap="flat" cmpd="sng" w="381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40"/>
          <p:cNvSpPr/>
          <p:nvPr/>
        </p:nvSpPr>
        <p:spPr>
          <a:xfrm>
            <a:off x="6801840" y="6046920"/>
            <a:ext cx="3067200" cy="1062300"/>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93000"/>
              </a:lnSpc>
              <a:spcBef>
                <a:spcPts val="0"/>
              </a:spcBef>
              <a:spcAft>
                <a:spcPts val="0"/>
              </a:spcAft>
              <a:buNone/>
            </a:pPr>
            <a:r>
              <a:rPr b="0" lang="en-US" sz="1600" strike="noStrike">
                <a:solidFill>
                  <a:srgbClr val="000000"/>
                </a:solidFill>
                <a:latin typeface="Arial"/>
                <a:ea typeface="Arial"/>
                <a:cs typeface="Arial"/>
                <a:sym typeface="Arial"/>
              </a:rPr>
              <a:t>Can use these </a:t>
            </a:r>
            <a:r>
              <a:rPr b="1" lang="en-US" sz="1600" strike="noStrike">
                <a:solidFill>
                  <a:srgbClr val="000000"/>
                </a:solidFill>
                <a:latin typeface="Arial"/>
                <a:ea typeface="Arial"/>
                <a:cs typeface="Arial"/>
                <a:sym typeface="Arial"/>
              </a:rPr>
              <a:t>emergent constraints</a:t>
            </a:r>
            <a:r>
              <a:rPr b="0" lang="en-US" sz="1600" strike="noStrike">
                <a:solidFill>
                  <a:srgbClr val="000000"/>
                </a:solidFill>
                <a:latin typeface="Arial"/>
                <a:ea typeface="Arial"/>
                <a:cs typeface="Arial"/>
                <a:sym typeface="Arial"/>
              </a:rPr>
              <a:t> to leverage</a:t>
            </a:r>
            <a:endParaRPr b="0" sz="1600"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0" lang="en-US" sz="1600" strike="noStrike">
                <a:solidFill>
                  <a:srgbClr val="000000"/>
                </a:solidFill>
                <a:latin typeface="Arial"/>
                <a:ea typeface="Arial"/>
                <a:cs typeface="Arial"/>
                <a:sym typeface="Arial"/>
              </a:rPr>
              <a:t>model diversity and inform future projections.</a:t>
            </a:r>
            <a:endParaRPr b="0" sz="1600" strike="noStrike">
              <a:solidFill>
                <a:srgbClr val="000000"/>
              </a:solidFill>
              <a:latin typeface="Arial"/>
              <a:ea typeface="Arial"/>
              <a:cs typeface="Arial"/>
              <a:sym typeface="Arial"/>
            </a:endParaRPr>
          </a:p>
        </p:txBody>
      </p:sp>
      <p:sp>
        <p:nvSpPr>
          <p:cNvPr id="479" name="Google Shape;479;p40"/>
          <p:cNvSpPr/>
          <p:nvPr/>
        </p:nvSpPr>
        <p:spPr>
          <a:xfrm>
            <a:off x="3403440" y="6353280"/>
            <a:ext cx="3189600" cy="1088400"/>
          </a:xfrm>
          <a:prstGeom prst="roundRect">
            <a:avLst>
              <a:gd fmla="val 56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40"/>
          <p:cNvSpPr/>
          <p:nvPr/>
        </p:nvSpPr>
        <p:spPr>
          <a:xfrm>
            <a:off x="875" y="642850"/>
            <a:ext cx="10079700" cy="3072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None/>
            </a:pPr>
            <a:r>
              <a:rPr b="0" lang="en-US" sz="1600" strike="noStrike">
                <a:solidFill>
                  <a:srgbClr val="808080"/>
                </a:solidFill>
                <a:latin typeface="Arial"/>
                <a:ea typeface="Arial"/>
                <a:cs typeface="Arial"/>
                <a:sym typeface="Arial"/>
              </a:rPr>
              <a:t>Stevenson et al. (</a:t>
            </a:r>
            <a:r>
              <a:rPr b="0" i="1" lang="en-US" sz="1600" strike="noStrike">
                <a:solidFill>
                  <a:srgbClr val="808080"/>
                </a:solidFill>
                <a:latin typeface="Arial"/>
                <a:ea typeface="Arial"/>
                <a:cs typeface="Arial"/>
                <a:sym typeface="Arial"/>
              </a:rPr>
              <a:t>J. Climate,</a:t>
            </a:r>
            <a:r>
              <a:rPr b="0" lang="en-US" sz="1600" strike="noStrike">
                <a:solidFill>
                  <a:srgbClr val="808080"/>
                </a:solidFill>
                <a:latin typeface="Arial"/>
                <a:ea typeface="Arial"/>
                <a:cs typeface="Arial"/>
                <a:sym typeface="Arial"/>
              </a:rPr>
              <a:t> 2021): </a:t>
            </a:r>
            <a:r>
              <a:rPr b="0" lang="en-US" strike="noStrike">
                <a:solidFill>
                  <a:srgbClr val="808080"/>
                </a:solidFill>
                <a:latin typeface="Arial"/>
                <a:ea typeface="Arial"/>
                <a:cs typeface="Arial"/>
                <a:sym typeface="Arial"/>
              </a:rPr>
              <a:t>https://doi.org/10.1175/JCLI-D-19-0969.1</a:t>
            </a:r>
            <a:endParaRPr b="0" strike="noStrike">
              <a:solidFill>
                <a:srgbClr val="000000"/>
              </a:solidFill>
              <a:latin typeface="Arial"/>
              <a:ea typeface="Arial"/>
              <a:cs typeface="Arial"/>
              <a:sym typeface="Arial"/>
            </a:endParaRPr>
          </a:p>
        </p:txBody>
      </p:sp>
      <p:sp>
        <p:nvSpPr>
          <p:cNvPr id="481" name="Google Shape;481;p40"/>
          <p:cNvSpPr/>
          <p:nvPr/>
        </p:nvSpPr>
        <p:spPr>
          <a:xfrm>
            <a:off x="55080" y="1264320"/>
            <a:ext cx="210300" cy="937500"/>
          </a:xfrm>
          <a:prstGeom prst="roundRect">
            <a:avLst>
              <a:gd fmla="val 56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40"/>
          <p:cNvSpPr/>
          <p:nvPr/>
        </p:nvSpPr>
        <p:spPr>
          <a:xfrm>
            <a:off x="498240" y="1101240"/>
            <a:ext cx="5986500" cy="185400"/>
          </a:xfrm>
          <a:prstGeom prst="rect">
            <a:avLst/>
          </a:prstGeom>
          <a:solidFill>
            <a:srgbClr val="FFFFFF"/>
          </a:solidFill>
          <a:ln>
            <a:noFill/>
          </a:ln>
        </p:spPr>
        <p:txBody>
          <a:bodyPr anchorCtr="0" anchor="t" bIns="0" lIns="0" spcFirstLastPara="1" rIns="0" wrap="square" tIns="52550">
            <a:noAutofit/>
          </a:bodyPr>
          <a:lstStyle/>
          <a:p>
            <a:pPr indent="0" lvl="0" marL="0" marR="0" rtl="0" algn="ctr">
              <a:lnSpc>
                <a:spcPct val="87000"/>
              </a:lnSpc>
              <a:spcBef>
                <a:spcPts val="0"/>
              </a:spcBef>
              <a:spcAft>
                <a:spcPts val="0"/>
              </a:spcAft>
              <a:buNone/>
            </a:pPr>
            <a:r>
              <a:rPr b="1" lang="en-US" sz="1000" strike="noStrike">
                <a:solidFill>
                  <a:srgbClr val="000000"/>
                </a:solidFill>
                <a:latin typeface="Arial"/>
                <a:ea typeface="Arial"/>
                <a:cs typeface="Arial"/>
                <a:sym typeface="Arial"/>
              </a:rPr>
              <a:t>Change in likelihood of extreme wet El Niño</a:t>
            </a:r>
            <a:r>
              <a:rPr b="0" lang="en-US" sz="1000" strike="noStrike">
                <a:solidFill>
                  <a:srgbClr val="000000"/>
                </a:solidFill>
                <a:latin typeface="Arial"/>
                <a:ea typeface="Arial"/>
                <a:cs typeface="Arial"/>
                <a:sym typeface="Arial"/>
              </a:rPr>
              <a:t> in NINO3 (</a:t>
            </a:r>
            <a:r>
              <a:rPr b="1" lang="en-US" sz="1000" strike="noStrike">
                <a:solidFill>
                  <a:srgbClr val="000000"/>
                </a:solidFill>
              </a:rPr>
              <a:t>CMIP5</a:t>
            </a:r>
            <a:r>
              <a:rPr b="0" lang="en-US" sz="1000" strike="noStrike">
                <a:solidFill>
                  <a:srgbClr val="000000"/>
                </a:solidFill>
                <a:latin typeface="Arial"/>
                <a:ea typeface="Arial"/>
                <a:cs typeface="Arial"/>
                <a:sym typeface="Arial"/>
              </a:rPr>
              <a:t>, 2006-2100 minus 1950-2005)</a:t>
            </a:r>
            <a:endParaRPr b="0" sz="1000" strike="noStrike">
              <a:solidFill>
                <a:srgbClr val="000000"/>
              </a:solidFill>
              <a:latin typeface="Arial"/>
              <a:ea typeface="Arial"/>
              <a:cs typeface="Arial"/>
              <a:sym typeface="Arial"/>
            </a:endParaRPr>
          </a:p>
        </p:txBody>
      </p:sp>
      <p:sp>
        <p:nvSpPr>
          <p:cNvPr id="483" name="Google Shape;483;p40"/>
          <p:cNvSpPr/>
          <p:nvPr/>
        </p:nvSpPr>
        <p:spPr>
          <a:xfrm>
            <a:off x="498250" y="3308050"/>
            <a:ext cx="2490300" cy="185400"/>
          </a:xfrm>
          <a:prstGeom prst="rect">
            <a:avLst/>
          </a:prstGeom>
          <a:solidFill>
            <a:srgbClr val="FFFF00"/>
          </a:solidFill>
          <a:ln cap="flat" cmpd="sng" w="12600">
            <a:solidFill>
              <a:srgbClr val="000000"/>
            </a:solidFill>
            <a:prstDash val="solid"/>
            <a:round/>
            <a:headEnd len="sm" w="sm" type="none"/>
            <a:tailEnd len="sm" w="sm" type="none"/>
          </a:ln>
        </p:spPr>
        <p:txBody>
          <a:bodyPr anchorCtr="0" anchor="t" bIns="0" lIns="91425" spcFirstLastPara="1" rIns="91425" wrap="square" tIns="52550">
            <a:noAutofit/>
          </a:bodyPr>
          <a:lstStyle/>
          <a:p>
            <a:pPr indent="0" lvl="0" marL="0" marR="0" rtl="0" algn="ctr">
              <a:lnSpc>
                <a:spcPct val="87000"/>
              </a:lnSpc>
              <a:spcBef>
                <a:spcPts val="0"/>
              </a:spcBef>
              <a:spcAft>
                <a:spcPts val="0"/>
              </a:spcAft>
              <a:buNone/>
            </a:pPr>
            <a:r>
              <a:rPr b="1" lang="en-US" sz="1000" strike="noStrike">
                <a:solidFill>
                  <a:srgbClr val="000000"/>
                </a:solidFill>
                <a:latin typeface="Arial"/>
                <a:ea typeface="Arial"/>
                <a:cs typeface="Arial"/>
                <a:sym typeface="Arial"/>
              </a:rPr>
              <a:t>Different model biases…</a:t>
            </a:r>
            <a:endParaRPr b="0" sz="1000" strike="noStrike">
              <a:solidFill>
                <a:srgbClr val="000000"/>
              </a:solidFill>
              <a:latin typeface="Arial"/>
              <a:ea typeface="Arial"/>
              <a:cs typeface="Arial"/>
              <a:sym typeface="Arial"/>
            </a:endParaRPr>
          </a:p>
        </p:txBody>
      </p:sp>
      <p:sp>
        <p:nvSpPr>
          <p:cNvPr id="484" name="Google Shape;484;p40"/>
          <p:cNvSpPr/>
          <p:nvPr/>
        </p:nvSpPr>
        <p:spPr>
          <a:xfrm>
            <a:off x="3403450" y="3308050"/>
            <a:ext cx="2627100" cy="185400"/>
          </a:xfrm>
          <a:prstGeom prst="rect">
            <a:avLst/>
          </a:prstGeom>
          <a:solidFill>
            <a:srgbClr val="FFFF00"/>
          </a:solidFill>
          <a:ln cap="flat" cmpd="sng" w="12600">
            <a:solidFill>
              <a:srgbClr val="000000"/>
            </a:solidFill>
            <a:prstDash val="solid"/>
            <a:round/>
            <a:headEnd len="sm" w="sm" type="none"/>
            <a:tailEnd len="sm" w="sm" type="none"/>
          </a:ln>
        </p:spPr>
        <p:txBody>
          <a:bodyPr anchorCtr="0" anchor="t" bIns="0" lIns="91425" spcFirstLastPara="1" rIns="91425" wrap="square" tIns="52550">
            <a:noAutofit/>
          </a:bodyPr>
          <a:lstStyle/>
          <a:p>
            <a:pPr indent="0" lvl="0" marL="0" marR="0" rtl="0" algn="ctr">
              <a:lnSpc>
                <a:spcPct val="87000"/>
              </a:lnSpc>
              <a:spcBef>
                <a:spcPts val="0"/>
              </a:spcBef>
              <a:spcAft>
                <a:spcPts val="0"/>
              </a:spcAft>
              <a:buNone/>
            </a:pPr>
            <a:r>
              <a:rPr b="1" lang="en-US" sz="1000" strike="noStrike">
                <a:solidFill>
                  <a:srgbClr val="000000"/>
                </a:solidFill>
                <a:latin typeface="Arial"/>
                <a:ea typeface="Arial"/>
                <a:cs typeface="Arial"/>
                <a:sym typeface="Arial"/>
              </a:rPr>
              <a:t>…yield different future changes.</a:t>
            </a:r>
            <a:endParaRPr b="0" sz="1000" strike="noStrike">
              <a:solidFill>
                <a:srgbClr val="000000"/>
              </a:solidFill>
              <a:latin typeface="Arial"/>
              <a:ea typeface="Arial"/>
              <a:cs typeface="Arial"/>
              <a:sym typeface="Arial"/>
            </a:endParaRPr>
          </a:p>
        </p:txBody>
      </p:sp>
      <p:sp>
        <p:nvSpPr>
          <p:cNvPr id="485" name="Google Shape;485;p40"/>
          <p:cNvSpPr/>
          <p:nvPr/>
        </p:nvSpPr>
        <p:spPr>
          <a:xfrm>
            <a:off x="1969926" y="3924350"/>
            <a:ext cx="667500" cy="185400"/>
          </a:xfrm>
          <a:prstGeom prst="rect">
            <a:avLst/>
          </a:prstGeom>
          <a:noFill/>
          <a:ln>
            <a:noFill/>
          </a:ln>
        </p:spPr>
        <p:txBody>
          <a:bodyPr anchorCtr="0" anchor="t" bIns="0" lIns="91425" spcFirstLastPara="1" rIns="91425" wrap="square" tIns="52550">
            <a:noAutofit/>
          </a:bodyPr>
          <a:lstStyle/>
          <a:p>
            <a:pPr indent="0" lvl="0" marL="0" marR="0" rtl="0" algn="ctr">
              <a:lnSpc>
                <a:spcPct val="87000"/>
              </a:lnSpc>
              <a:spcBef>
                <a:spcPts val="0"/>
              </a:spcBef>
              <a:spcAft>
                <a:spcPts val="0"/>
              </a:spcAft>
              <a:buNone/>
            </a:pPr>
            <a:r>
              <a:rPr b="0" lang="en-US" sz="1000" strike="noStrike">
                <a:solidFill>
                  <a:srgbClr val="000000"/>
                </a:solidFill>
                <a:latin typeface="Arial"/>
                <a:ea typeface="Arial"/>
                <a:cs typeface="Arial"/>
                <a:sym typeface="Arial"/>
              </a:rPr>
              <a:t>cooler</a:t>
            </a:r>
            <a:endParaRPr b="0" sz="1000" strike="noStrike">
              <a:solidFill>
                <a:srgbClr val="000000"/>
              </a:solidFill>
              <a:latin typeface="Arial"/>
              <a:ea typeface="Arial"/>
              <a:cs typeface="Arial"/>
              <a:sym typeface="Arial"/>
            </a:endParaRPr>
          </a:p>
        </p:txBody>
      </p:sp>
      <p:sp>
        <p:nvSpPr>
          <p:cNvPr id="486" name="Google Shape;486;p40"/>
          <p:cNvSpPr/>
          <p:nvPr/>
        </p:nvSpPr>
        <p:spPr>
          <a:xfrm>
            <a:off x="1742040" y="4852440"/>
            <a:ext cx="437100" cy="185400"/>
          </a:xfrm>
          <a:prstGeom prst="rect">
            <a:avLst/>
          </a:prstGeom>
          <a:noFill/>
          <a:ln>
            <a:noFill/>
          </a:ln>
        </p:spPr>
        <p:txBody>
          <a:bodyPr anchorCtr="0" anchor="t" bIns="0" lIns="91425" spcFirstLastPara="1" rIns="91425" wrap="square" tIns="52550">
            <a:noAutofit/>
          </a:bodyPr>
          <a:lstStyle/>
          <a:p>
            <a:pPr indent="0" lvl="0" marL="0" marR="0" rtl="0" algn="ctr">
              <a:lnSpc>
                <a:spcPct val="87000"/>
              </a:lnSpc>
              <a:spcBef>
                <a:spcPts val="0"/>
              </a:spcBef>
              <a:spcAft>
                <a:spcPts val="0"/>
              </a:spcAft>
              <a:buNone/>
            </a:pPr>
            <a:r>
              <a:rPr b="0" lang="en-US" sz="1000" strike="noStrike">
                <a:solidFill>
                  <a:srgbClr val="000000"/>
                </a:solidFill>
                <a:latin typeface="Arial"/>
                <a:ea typeface="Arial"/>
                <a:cs typeface="Arial"/>
                <a:sym typeface="Arial"/>
              </a:rPr>
              <a:t>drier</a:t>
            </a:r>
            <a:endParaRPr b="0" sz="1000" strike="noStrike">
              <a:solidFill>
                <a:srgbClr val="000000"/>
              </a:solidFill>
              <a:latin typeface="Arial"/>
              <a:ea typeface="Arial"/>
              <a:cs typeface="Arial"/>
              <a:sym typeface="Arial"/>
            </a:endParaRPr>
          </a:p>
        </p:txBody>
      </p:sp>
      <p:sp>
        <p:nvSpPr>
          <p:cNvPr id="487" name="Google Shape;487;p40"/>
          <p:cNvSpPr/>
          <p:nvPr/>
        </p:nvSpPr>
        <p:spPr>
          <a:xfrm>
            <a:off x="1730520" y="5753160"/>
            <a:ext cx="592500" cy="318000"/>
          </a:xfrm>
          <a:prstGeom prst="rect">
            <a:avLst/>
          </a:prstGeom>
          <a:noFill/>
          <a:ln>
            <a:noFill/>
          </a:ln>
        </p:spPr>
        <p:txBody>
          <a:bodyPr anchorCtr="0" anchor="t" bIns="0" lIns="91425" spcFirstLastPara="1" rIns="91425" wrap="square" tIns="52550">
            <a:noAutofit/>
          </a:bodyPr>
          <a:lstStyle/>
          <a:p>
            <a:pPr indent="0" lvl="0" marL="0" marR="0" rtl="0" algn="ctr">
              <a:lnSpc>
                <a:spcPct val="87000"/>
              </a:lnSpc>
              <a:spcBef>
                <a:spcPts val="0"/>
              </a:spcBef>
              <a:spcAft>
                <a:spcPts val="0"/>
              </a:spcAft>
              <a:buNone/>
            </a:pPr>
            <a:r>
              <a:rPr b="0" lang="en-US" sz="1000" strike="noStrike">
                <a:solidFill>
                  <a:srgbClr val="000000"/>
                </a:solidFill>
                <a:latin typeface="Arial"/>
                <a:ea typeface="Arial"/>
                <a:cs typeface="Arial"/>
                <a:sym typeface="Arial"/>
              </a:rPr>
              <a:t>weaker</a:t>
            </a:r>
            <a:endParaRPr b="0" sz="1000" strike="noStrike">
              <a:solidFill>
                <a:srgbClr val="000000"/>
              </a:solidFill>
              <a:latin typeface="Arial"/>
              <a:ea typeface="Arial"/>
              <a:cs typeface="Arial"/>
              <a:sym typeface="Arial"/>
            </a:endParaRPr>
          </a:p>
          <a:p>
            <a:pPr indent="0" lvl="0" marL="0" marR="0" rtl="0" algn="ctr">
              <a:lnSpc>
                <a:spcPct val="87000"/>
              </a:lnSpc>
              <a:spcBef>
                <a:spcPts val="0"/>
              </a:spcBef>
              <a:spcAft>
                <a:spcPts val="0"/>
              </a:spcAft>
              <a:buNone/>
            </a:pPr>
            <a:r>
              <a:rPr b="0" lang="en-US" sz="1000" strike="noStrike">
                <a:solidFill>
                  <a:srgbClr val="000000"/>
                </a:solidFill>
                <a:latin typeface="Arial"/>
                <a:ea typeface="Arial"/>
                <a:cs typeface="Arial"/>
                <a:sym typeface="Arial"/>
              </a:rPr>
              <a:t>SSTAs</a:t>
            </a:r>
            <a:endParaRPr b="0" sz="1000" strike="noStrike">
              <a:solidFill>
                <a:srgbClr val="000000"/>
              </a:solidFill>
              <a:latin typeface="Arial"/>
              <a:ea typeface="Arial"/>
              <a:cs typeface="Arial"/>
              <a:sym typeface="Arial"/>
            </a:endParaRPr>
          </a:p>
        </p:txBody>
      </p:sp>
      <p:sp>
        <p:nvSpPr>
          <p:cNvPr id="488" name="Google Shape;488;p40"/>
          <p:cNvSpPr/>
          <p:nvPr/>
        </p:nvSpPr>
        <p:spPr>
          <a:xfrm>
            <a:off x="1345320" y="6722640"/>
            <a:ext cx="1292100" cy="318000"/>
          </a:xfrm>
          <a:prstGeom prst="rect">
            <a:avLst/>
          </a:prstGeom>
          <a:noFill/>
          <a:ln>
            <a:noFill/>
          </a:ln>
        </p:spPr>
        <p:txBody>
          <a:bodyPr anchorCtr="0" anchor="t" bIns="0" lIns="91425" spcFirstLastPara="1" rIns="91425" wrap="square" tIns="52550">
            <a:noAutofit/>
          </a:bodyPr>
          <a:lstStyle/>
          <a:p>
            <a:pPr indent="0" lvl="0" marL="0" marR="0" rtl="0" algn="ctr">
              <a:lnSpc>
                <a:spcPct val="87000"/>
              </a:lnSpc>
              <a:spcBef>
                <a:spcPts val="0"/>
              </a:spcBef>
              <a:spcAft>
                <a:spcPts val="0"/>
              </a:spcAft>
              <a:buNone/>
            </a:pPr>
            <a:r>
              <a:rPr b="0" lang="en-US" sz="1000" strike="noStrike">
                <a:solidFill>
                  <a:srgbClr val="000000"/>
                </a:solidFill>
                <a:latin typeface="Arial"/>
                <a:ea typeface="Arial"/>
                <a:cs typeface="Arial"/>
                <a:sym typeface="Arial"/>
              </a:rPr>
              <a:t>less SSTA damping</a:t>
            </a:r>
            <a:endParaRPr b="0" sz="1000" strike="noStrike">
              <a:solidFill>
                <a:srgbClr val="000000"/>
              </a:solidFill>
              <a:latin typeface="Arial"/>
              <a:ea typeface="Arial"/>
              <a:cs typeface="Arial"/>
              <a:sym typeface="Arial"/>
            </a:endParaRPr>
          </a:p>
          <a:p>
            <a:pPr indent="0" lvl="0" marL="0" marR="0" rtl="0" algn="ctr">
              <a:lnSpc>
                <a:spcPct val="87000"/>
              </a:lnSpc>
              <a:spcBef>
                <a:spcPts val="0"/>
              </a:spcBef>
              <a:spcAft>
                <a:spcPts val="0"/>
              </a:spcAft>
              <a:buNone/>
            </a:pPr>
            <a:r>
              <a:rPr b="0" lang="en-US" sz="1000" strike="noStrike">
                <a:solidFill>
                  <a:srgbClr val="000000"/>
                </a:solidFill>
                <a:latin typeface="Arial"/>
                <a:ea typeface="Arial"/>
                <a:cs typeface="Arial"/>
                <a:sym typeface="Arial"/>
              </a:rPr>
              <a:t>from cloud shading</a:t>
            </a:r>
            <a:endParaRPr b="0" sz="1000" strike="noStrike">
              <a:solidFill>
                <a:srgbClr val="000000"/>
              </a:solidFill>
              <a:latin typeface="Arial"/>
              <a:ea typeface="Arial"/>
              <a:cs typeface="Arial"/>
              <a:sym typeface="Arial"/>
            </a:endParaRPr>
          </a:p>
        </p:txBody>
      </p:sp>
      <p:sp>
        <p:nvSpPr>
          <p:cNvPr id="489" name="Google Shape;489;p40"/>
          <p:cNvSpPr/>
          <p:nvPr/>
        </p:nvSpPr>
        <p:spPr>
          <a:xfrm>
            <a:off x="4643275" y="3861800"/>
            <a:ext cx="984300" cy="318000"/>
          </a:xfrm>
          <a:prstGeom prst="rect">
            <a:avLst/>
          </a:prstGeom>
          <a:noFill/>
          <a:ln>
            <a:noFill/>
          </a:ln>
        </p:spPr>
        <p:txBody>
          <a:bodyPr anchorCtr="0" anchor="t" bIns="0" lIns="91425" spcFirstLastPara="1" rIns="91425" wrap="square" tIns="52550">
            <a:noAutofit/>
          </a:bodyPr>
          <a:lstStyle/>
          <a:p>
            <a:pPr indent="0" lvl="0" marL="0" marR="0" rtl="0" algn="ctr">
              <a:lnSpc>
                <a:spcPct val="87000"/>
              </a:lnSpc>
              <a:spcBef>
                <a:spcPts val="0"/>
              </a:spcBef>
              <a:spcAft>
                <a:spcPts val="0"/>
              </a:spcAft>
              <a:buNone/>
            </a:pPr>
            <a:r>
              <a:rPr b="0" lang="en-US" sz="1000" strike="noStrike">
                <a:solidFill>
                  <a:srgbClr val="000000"/>
                </a:solidFill>
                <a:latin typeface="Arial"/>
                <a:ea typeface="Arial"/>
                <a:cs typeface="Arial"/>
                <a:sym typeface="Arial"/>
              </a:rPr>
              <a:t>more warming</a:t>
            </a:r>
            <a:endParaRPr b="0" sz="1000" strike="noStrike">
              <a:solidFill>
                <a:srgbClr val="000000"/>
              </a:solidFill>
              <a:latin typeface="Arial"/>
              <a:ea typeface="Arial"/>
              <a:cs typeface="Arial"/>
              <a:sym typeface="Arial"/>
            </a:endParaRPr>
          </a:p>
        </p:txBody>
      </p:sp>
      <p:sp>
        <p:nvSpPr>
          <p:cNvPr id="490" name="Google Shape;490;p40"/>
          <p:cNvSpPr/>
          <p:nvPr/>
        </p:nvSpPr>
        <p:spPr>
          <a:xfrm>
            <a:off x="4682150" y="4818345"/>
            <a:ext cx="906600" cy="307200"/>
          </a:xfrm>
          <a:prstGeom prst="rect">
            <a:avLst/>
          </a:prstGeom>
          <a:noFill/>
          <a:ln>
            <a:noFill/>
          </a:ln>
        </p:spPr>
        <p:txBody>
          <a:bodyPr anchorCtr="0" anchor="t" bIns="0" lIns="91425" spcFirstLastPara="1" rIns="91425" wrap="square" tIns="52550">
            <a:noAutofit/>
          </a:bodyPr>
          <a:lstStyle/>
          <a:p>
            <a:pPr indent="0" lvl="0" marL="0" marR="0" rtl="0" algn="ctr">
              <a:lnSpc>
                <a:spcPct val="87000"/>
              </a:lnSpc>
              <a:spcBef>
                <a:spcPts val="0"/>
              </a:spcBef>
              <a:spcAft>
                <a:spcPts val="0"/>
              </a:spcAft>
              <a:buNone/>
            </a:pPr>
            <a:r>
              <a:rPr b="0" lang="en-US" sz="1000" strike="noStrike">
                <a:solidFill>
                  <a:srgbClr val="000000"/>
                </a:solidFill>
                <a:latin typeface="Arial"/>
                <a:ea typeface="Arial"/>
                <a:cs typeface="Arial"/>
                <a:sym typeface="Arial"/>
              </a:rPr>
              <a:t>more wetting</a:t>
            </a:r>
            <a:endParaRPr b="0" sz="1000" strike="noStrike">
              <a:solidFill>
                <a:srgbClr val="000000"/>
              </a:solidFill>
              <a:latin typeface="Arial"/>
              <a:ea typeface="Arial"/>
              <a:cs typeface="Arial"/>
              <a:sym typeface="Arial"/>
            </a:endParaRPr>
          </a:p>
        </p:txBody>
      </p:sp>
      <p:sp>
        <p:nvSpPr>
          <p:cNvPr id="491" name="Google Shape;491;p40"/>
          <p:cNvSpPr/>
          <p:nvPr/>
        </p:nvSpPr>
        <p:spPr>
          <a:xfrm>
            <a:off x="4643275" y="5753525"/>
            <a:ext cx="1034700" cy="318000"/>
          </a:xfrm>
          <a:prstGeom prst="rect">
            <a:avLst/>
          </a:prstGeom>
          <a:noFill/>
          <a:ln>
            <a:noFill/>
          </a:ln>
        </p:spPr>
        <p:txBody>
          <a:bodyPr anchorCtr="0" anchor="t" bIns="0" lIns="91425" spcFirstLastPara="1" rIns="91425" wrap="square" tIns="52550">
            <a:noAutofit/>
          </a:bodyPr>
          <a:lstStyle/>
          <a:p>
            <a:pPr indent="0" lvl="0" marL="0" marR="0" rtl="0" algn="ctr">
              <a:lnSpc>
                <a:spcPct val="87000"/>
              </a:lnSpc>
              <a:spcBef>
                <a:spcPts val="0"/>
              </a:spcBef>
              <a:spcAft>
                <a:spcPts val="0"/>
              </a:spcAft>
              <a:buNone/>
            </a:pPr>
            <a:r>
              <a:rPr b="0" lang="en-US" sz="1000" strike="noStrike">
                <a:solidFill>
                  <a:srgbClr val="000000"/>
                </a:solidFill>
                <a:latin typeface="Arial"/>
                <a:ea typeface="Arial"/>
                <a:cs typeface="Arial"/>
                <a:sym typeface="Arial"/>
              </a:rPr>
              <a:t>more SSTA</a:t>
            </a:r>
            <a:endParaRPr b="0" sz="1000" strike="noStrike">
              <a:solidFill>
                <a:srgbClr val="000000"/>
              </a:solidFill>
              <a:latin typeface="Arial"/>
              <a:ea typeface="Arial"/>
              <a:cs typeface="Arial"/>
              <a:sym typeface="Arial"/>
            </a:endParaRPr>
          </a:p>
          <a:p>
            <a:pPr indent="0" lvl="0" marL="0" marR="0" rtl="0" algn="ctr">
              <a:lnSpc>
                <a:spcPct val="87000"/>
              </a:lnSpc>
              <a:spcBef>
                <a:spcPts val="0"/>
              </a:spcBef>
              <a:spcAft>
                <a:spcPts val="0"/>
              </a:spcAft>
              <a:buNone/>
            </a:pPr>
            <a:r>
              <a:rPr b="0" lang="en-US" sz="1000" strike="noStrike">
                <a:solidFill>
                  <a:srgbClr val="000000"/>
                </a:solidFill>
                <a:latin typeface="Arial"/>
                <a:ea typeface="Arial"/>
                <a:cs typeface="Arial"/>
                <a:sym typeface="Arial"/>
              </a:rPr>
              <a:t>amplification</a:t>
            </a:r>
            <a:endParaRPr b="0" sz="1000" strike="noStrike">
              <a:solidFill>
                <a:srgbClr val="000000"/>
              </a:solidFill>
              <a:latin typeface="Arial"/>
              <a:ea typeface="Arial"/>
              <a:cs typeface="Arial"/>
              <a:sym typeface="Arial"/>
            </a:endParaRPr>
          </a:p>
        </p:txBody>
      </p:sp>
      <p:sp>
        <p:nvSpPr>
          <p:cNvPr id="492" name="Google Shape;492;p40"/>
          <p:cNvSpPr/>
          <p:nvPr/>
        </p:nvSpPr>
        <p:spPr>
          <a:xfrm>
            <a:off x="3250890" y="3545280"/>
            <a:ext cx="3342300" cy="3009300"/>
          </a:xfrm>
          <a:prstGeom prst="roundRect">
            <a:avLst>
              <a:gd fmla="val 56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4"/>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492"/>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pic>
        <p:nvPicPr>
          <p:cNvPr id="498" name="Google Shape;498;p41"/>
          <p:cNvPicPr preferRelativeResize="0"/>
          <p:nvPr/>
        </p:nvPicPr>
        <p:blipFill rotWithShape="1">
          <a:blip r:embed="rId3">
            <a:alphaModFix/>
          </a:blip>
          <a:srcRect b="0" l="0" r="0" t="0"/>
          <a:stretch/>
        </p:blipFill>
        <p:spPr>
          <a:xfrm>
            <a:off x="793080" y="3402720"/>
            <a:ext cx="6151681" cy="2384639"/>
          </a:xfrm>
          <a:prstGeom prst="rect">
            <a:avLst/>
          </a:prstGeom>
          <a:noFill/>
          <a:ln>
            <a:noFill/>
          </a:ln>
        </p:spPr>
      </p:pic>
      <p:sp>
        <p:nvSpPr>
          <p:cNvPr id="499" name="Google Shape;499;p41"/>
          <p:cNvSpPr/>
          <p:nvPr/>
        </p:nvSpPr>
        <p:spPr>
          <a:xfrm>
            <a:off x="146880" y="4494240"/>
            <a:ext cx="819018" cy="65950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55800" lIns="99000" spcFirstLastPara="1" rIns="99000" wrap="square" tIns="55800">
            <a:noAutofit/>
          </a:bodyPr>
          <a:lstStyle/>
          <a:p>
            <a:pPr indent="0" lvl="0" marL="0" marR="0" rtl="0" algn="ctr">
              <a:lnSpc>
                <a:spcPct val="100000"/>
              </a:lnSpc>
              <a:spcBef>
                <a:spcPts val="0"/>
              </a:spcBef>
              <a:spcAft>
                <a:spcPts val="0"/>
              </a:spcAft>
              <a:buNone/>
            </a:pPr>
            <a:r>
              <a:rPr b="1" lang="en-US" sz="1200" strike="noStrike">
                <a:solidFill>
                  <a:srgbClr val="000000"/>
                </a:solidFill>
                <a:latin typeface="Arial"/>
                <a:ea typeface="Arial"/>
                <a:cs typeface="Arial"/>
                <a:sym typeface="Arial"/>
              </a:rPr>
              <a:t>El Niño</a:t>
            </a:r>
            <a:endParaRPr b="0" sz="1200"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lang="en-US" sz="1200" strike="noStrike">
                <a:solidFill>
                  <a:srgbClr val="000000"/>
                </a:solidFill>
                <a:latin typeface="Arial"/>
                <a:ea typeface="Arial"/>
                <a:cs typeface="Arial"/>
                <a:sym typeface="Arial"/>
              </a:rPr>
              <a:t>precip</a:t>
            </a:r>
            <a:endParaRPr b="0" sz="1200"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lang="en-US" sz="1200" strike="noStrike">
                <a:solidFill>
                  <a:srgbClr val="000000"/>
                </a:solidFill>
                <a:latin typeface="Arial"/>
                <a:ea typeface="Arial"/>
                <a:cs typeface="Arial"/>
                <a:sym typeface="Arial"/>
              </a:rPr>
              <a:t>anomaly</a:t>
            </a:r>
            <a:endParaRPr b="0" sz="1200" strike="noStrike">
              <a:solidFill>
                <a:srgbClr val="000000"/>
              </a:solidFill>
              <a:latin typeface="Arial"/>
              <a:ea typeface="Arial"/>
              <a:cs typeface="Arial"/>
              <a:sym typeface="Arial"/>
            </a:endParaRPr>
          </a:p>
        </p:txBody>
      </p:sp>
      <p:sp>
        <p:nvSpPr>
          <p:cNvPr id="500" name="Google Shape;500;p41"/>
          <p:cNvSpPr/>
          <p:nvPr/>
        </p:nvSpPr>
        <p:spPr>
          <a:xfrm>
            <a:off x="3426840" y="4888440"/>
            <a:ext cx="664560" cy="360"/>
          </a:xfrm>
          <a:custGeom>
            <a:rect b="b" l="l" r="r" t="t"/>
            <a:pathLst>
              <a:path extrusionOk="0" h="1" w="1846">
                <a:moveTo>
                  <a:pt x="1845" y="0"/>
                </a:moveTo>
                <a:lnTo>
                  <a:pt x="0" y="0"/>
                </a:lnTo>
              </a:path>
            </a:pathLst>
          </a:custGeom>
          <a:noFill/>
          <a:ln cap="flat" cmpd="sng" w="57225">
            <a:solidFill>
              <a:srgbClr val="000000"/>
            </a:solidFill>
            <a:prstDash val="solid"/>
            <a:round/>
            <a:headEnd len="sm" w="sm" type="none"/>
            <a:tailEnd len="med" w="med" type="triangle"/>
          </a:ln>
        </p:spPr>
      </p:sp>
      <p:sp>
        <p:nvSpPr>
          <p:cNvPr id="501" name="Google Shape;501;p41"/>
          <p:cNvSpPr/>
          <p:nvPr/>
        </p:nvSpPr>
        <p:spPr>
          <a:xfrm>
            <a:off x="6103440" y="5045040"/>
            <a:ext cx="290100" cy="290100"/>
          </a:xfrm>
          <a:prstGeom prst="smileyFace">
            <a:avLst>
              <a:gd fmla="val 9282" name="adj"/>
            </a:avLst>
          </a:prstGeom>
          <a:solidFill>
            <a:srgbClr val="FFFF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2" name="Google Shape;502;p41"/>
          <p:cNvPicPr preferRelativeResize="0"/>
          <p:nvPr/>
        </p:nvPicPr>
        <p:blipFill rotWithShape="1">
          <a:blip r:embed="rId4">
            <a:alphaModFix/>
          </a:blip>
          <a:srcRect b="0" l="0" r="0" t="0"/>
          <a:stretch/>
        </p:blipFill>
        <p:spPr>
          <a:xfrm>
            <a:off x="793080" y="1816920"/>
            <a:ext cx="6155641" cy="2385720"/>
          </a:xfrm>
          <a:prstGeom prst="rect">
            <a:avLst/>
          </a:prstGeom>
          <a:noFill/>
          <a:ln>
            <a:noFill/>
          </a:ln>
        </p:spPr>
      </p:pic>
      <p:sp>
        <p:nvSpPr>
          <p:cNvPr id="503" name="Google Shape;503;p41"/>
          <p:cNvSpPr/>
          <p:nvPr/>
        </p:nvSpPr>
        <p:spPr>
          <a:xfrm>
            <a:off x="1182240" y="1843200"/>
            <a:ext cx="5495395" cy="787318"/>
          </a:xfrm>
          <a:custGeom>
            <a:rect b="b" l="l" r="r" t="t"/>
            <a:pathLst>
              <a:path extrusionOk="0" h="2189" w="15267">
                <a:moveTo>
                  <a:pt x="0" y="0"/>
                </a:moveTo>
                <a:lnTo>
                  <a:pt x="0" y="0"/>
                </a:lnTo>
                <a:lnTo>
                  <a:pt x="0" y="2188"/>
                </a:lnTo>
                <a:lnTo>
                  <a:pt x="0" y="2188"/>
                </a:lnTo>
                <a:lnTo>
                  <a:pt x="15266" y="2188"/>
                </a:lnTo>
                <a:lnTo>
                  <a:pt x="15266" y="2188"/>
                </a:lnTo>
                <a:lnTo>
                  <a:pt x="15266" y="0"/>
                </a:lnTo>
                <a:lnTo>
                  <a:pt x="15266" y="0"/>
                </a:lnTo>
                <a:lnTo>
                  <a:pt x="0" y="0"/>
                </a:lnTo>
              </a:path>
            </a:pathLst>
          </a:custGeom>
          <a:solidFill>
            <a:srgbClr val="FFFFFF"/>
          </a:solidFill>
          <a:ln>
            <a:noFill/>
          </a:ln>
        </p:spPr>
      </p:sp>
      <p:sp>
        <p:nvSpPr>
          <p:cNvPr id="504" name="Google Shape;504;p41"/>
          <p:cNvSpPr/>
          <p:nvPr/>
        </p:nvSpPr>
        <p:spPr>
          <a:xfrm>
            <a:off x="1501920" y="2266920"/>
            <a:ext cx="904338" cy="29446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55800" lIns="99000" spcFirstLastPara="1" rIns="99000" wrap="square" tIns="55800">
            <a:noAutofit/>
          </a:bodyPr>
          <a:lstStyle/>
          <a:p>
            <a:pPr indent="0" lvl="0" marL="0" marR="0" rtl="0" algn="ctr">
              <a:lnSpc>
                <a:spcPct val="100000"/>
              </a:lnSpc>
              <a:spcBef>
                <a:spcPts val="0"/>
              </a:spcBef>
              <a:spcAft>
                <a:spcPts val="0"/>
              </a:spcAft>
              <a:buNone/>
            </a:pPr>
            <a:r>
              <a:rPr b="1" lang="en-US" sz="1200" strike="noStrike">
                <a:solidFill>
                  <a:srgbClr val="000000"/>
                </a:solidFill>
                <a:latin typeface="Arial"/>
                <a:ea typeface="Arial"/>
                <a:cs typeface="Arial"/>
                <a:sym typeface="Arial"/>
              </a:rPr>
              <a:t>Observed</a:t>
            </a:r>
            <a:endParaRPr b="0" sz="1200" strike="noStrike">
              <a:solidFill>
                <a:srgbClr val="000000"/>
              </a:solidFill>
              <a:latin typeface="Arial"/>
              <a:ea typeface="Arial"/>
              <a:cs typeface="Arial"/>
              <a:sym typeface="Arial"/>
            </a:endParaRPr>
          </a:p>
        </p:txBody>
      </p:sp>
      <p:sp>
        <p:nvSpPr>
          <p:cNvPr id="505" name="Google Shape;505;p41"/>
          <p:cNvSpPr/>
          <p:nvPr/>
        </p:nvSpPr>
        <p:spPr>
          <a:xfrm>
            <a:off x="3488040" y="2266920"/>
            <a:ext cx="724680" cy="29446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55800" lIns="99000" spcFirstLastPara="1" rIns="99000" wrap="square" tIns="55800">
            <a:noAutofit/>
          </a:bodyPr>
          <a:lstStyle/>
          <a:p>
            <a:pPr indent="0" lvl="0" marL="0" marR="0" rtl="0" algn="ctr">
              <a:lnSpc>
                <a:spcPct val="100000"/>
              </a:lnSpc>
              <a:spcBef>
                <a:spcPts val="0"/>
              </a:spcBef>
              <a:spcAft>
                <a:spcPts val="0"/>
              </a:spcAft>
              <a:buNone/>
            </a:pPr>
            <a:r>
              <a:rPr b="1" lang="en-US" sz="1200" strike="noStrike">
                <a:solidFill>
                  <a:srgbClr val="000000"/>
                </a:solidFill>
                <a:latin typeface="Arial"/>
                <a:ea typeface="Arial"/>
                <a:cs typeface="Arial"/>
                <a:sym typeface="Arial"/>
              </a:rPr>
              <a:t>SPEAR</a:t>
            </a:r>
            <a:endParaRPr b="0" sz="1200" strike="noStrike">
              <a:solidFill>
                <a:srgbClr val="000000"/>
              </a:solidFill>
              <a:latin typeface="Arial"/>
              <a:ea typeface="Arial"/>
              <a:cs typeface="Arial"/>
              <a:sym typeface="Arial"/>
            </a:endParaRPr>
          </a:p>
        </p:txBody>
      </p:sp>
      <p:sp>
        <p:nvSpPr>
          <p:cNvPr id="506" name="Google Shape;506;p41"/>
          <p:cNvSpPr/>
          <p:nvPr/>
        </p:nvSpPr>
        <p:spPr>
          <a:xfrm>
            <a:off x="5285160" y="2266920"/>
            <a:ext cx="1012662" cy="29446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55800" lIns="99000" spcFirstLastPara="1" rIns="99000" wrap="square" tIns="55800">
            <a:noAutofit/>
          </a:bodyPr>
          <a:lstStyle/>
          <a:p>
            <a:pPr indent="0" lvl="0" marL="0" marR="0" rtl="0" algn="ctr">
              <a:lnSpc>
                <a:spcPct val="100000"/>
              </a:lnSpc>
              <a:spcBef>
                <a:spcPts val="0"/>
              </a:spcBef>
              <a:spcAft>
                <a:spcPts val="0"/>
              </a:spcAft>
              <a:buNone/>
            </a:pPr>
            <a:r>
              <a:rPr b="1" lang="en-US" sz="1200" strike="noStrike">
                <a:solidFill>
                  <a:srgbClr val="000000"/>
                </a:solidFill>
                <a:latin typeface="Arial"/>
                <a:ea typeface="Arial"/>
                <a:cs typeface="Arial"/>
                <a:sym typeface="Arial"/>
              </a:rPr>
              <a:t>SPEAR_FA</a:t>
            </a:r>
            <a:endParaRPr b="0" sz="1200" strike="noStrike">
              <a:solidFill>
                <a:srgbClr val="000000"/>
              </a:solidFill>
              <a:latin typeface="Arial"/>
              <a:ea typeface="Arial"/>
              <a:cs typeface="Arial"/>
              <a:sym typeface="Arial"/>
            </a:endParaRPr>
          </a:p>
        </p:txBody>
      </p:sp>
      <p:sp>
        <p:nvSpPr>
          <p:cNvPr id="507" name="Google Shape;507;p41"/>
          <p:cNvSpPr/>
          <p:nvPr/>
        </p:nvSpPr>
        <p:spPr>
          <a:xfrm>
            <a:off x="260640" y="2991240"/>
            <a:ext cx="588978" cy="47698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55800" lIns="99000" spcFirstLastPara="1" rIns="99000" wrap="square" tIns="55800">
            <a:noAutofit/>
          </a:bodyPr>
          <a:lstStyle/>
          <a:p>
            <a:pPr indent="0" lvl="0" marL="0" marR="0" rtl="0" algn="ctr">
              <a:lnSpc>
                <a:spcPct val="100000"/>
              </a:lnSpc>
              <a:spcBef>
                <a:spcPts val="0"/>
              </a:spcBef>
              <a:spcAft>
                <a:spcPts val="0"/>
              </a:spcAft>
              <a:buNone/>
            </a:pPr>
            <a:r>
              <a:rPr b="1" lang="en-US" sz="1200" strike="noStrike">
                <a:solidFill>
                  <a:srgbClr val="000000"/>
                </a:solidFill>
                <a:latin typeface="Arial"/>
                <a:ea typeface="Arial"/>
                <a:cs typeface="Arial"/>
                <a:sym typeface="Arial"/>
              </a:rPr>
              <a:t>Mean</a:t>
            </a:r>
            <a:endParaRPr b="0" sz="1200"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lang="en-US" sz="1200" strike="noStrike">
                <a:solidFill>
                  <a:srgbClr val="000000"/>
                </a:solidFill>
                <a:latin typeface="Arial"/>
                <a:ea typeface="Arial"/>
                <a:cs typeface="Arial"/>
                <a:sym typeface="Arial"/>
              </a:rPr>
              <a:t>SST</a:t>
            </a:r>
            <a:endParaRPr b="0" sz="1200" strike="noStrike">
              <a:solidFill>
                <a:srgbClr val="000000"/>
              </a:solidFill>
              <a:latin typeface="Arial"/>
              <a:ea typeface="Arial"/>
              <a:cs typeface="Arial"/>
              <a:sym typeface="Arial"/>
            </a:endParaRPr>
          </a:p>
        </p:txBody>
      </p:sp>
      <p:sp>
        <p:nvSpPr>
          <p:cNvPr id="508" name="Google Shape;508;p41"/>
          <p:cNvSpPr/>
          <p:nvPr/>
        </p:nvSpPr>
        <p:spPr>
          <a:xfrm>
            <a:off x="239760" y="154080"/>
            <a:ext cx="9601200" cy="42082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None/>
            </a:pPr>
            <a:r>
              <a:rPr b="1" lang="en-US" sz="2400" strike="noStrike">
                <a:solidFill>
                  <a:srgbClr val="000000"/>
                </a:solidFill>
                <a:latin typeface="Arial"/>
                <a:ea typeface="Arial"/>
                <a:cs typeface="Arial"/>
                <a:sym typeface="Arial"/>
              </a:rPr>
              <a:t>How do tropical SST biases affect future projections?</a:t>
            </a:r>
            <a:endParaRPr b="0" sz="2400" strike="noStrike">
              <a:solidFill>
                <a:srgbClr val="000000"/>
              </a:solidFill>
              <a:latin typeface="Arial"/>
              <a:ea typeface="Arial"/>
              <a:cs typeface="Arial"/>
              <a:sym typeface="Arial"/>
            </a:endParaRPr>
          </a:p>
        </p:txBody>
      </p:sp>
      <p:sp>
        <p:nvSpPr>
          <p:cNvPr id="509" name="Google Shape;509;p41"/>
          <p:cNvSpPr/>
          <p:nvPr/>
        </p:nvSpPr>
        <p:spPr>
          <a:xfrm>
            <a:off x="612000" y="5960880"/>
            <a:ext cx="6145500" cy="13560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None/>
            </a:pPr>
            <a:r>
              <a:rPr b="0" lang="en-US" sz="1800" strike="noStrike">
                <a:solidFill>
                  <a:srgbClr val="000000"/>
                </a:solidFill>
                <a:latin typeface="Arial"/>
                <a:ea typeface="Arial"/>
                <a:cs typeface="Arial"/>
                <a:sym typeface="Arial"/>
              </a:rPr>
              <a:t>FA improves ENSO’s anomaly patterns,</a:t>
            </a:r>
            <a:endParaRPr b="0" sz="1800"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0" lang="en-US" sz="1800" strike="noStrike">
                <a:solidFill>
                  <a:srgbClr val="000000"/>
                </a:solidFill>
                <a:latin typeface="Arial"/>
                <a:ea typeface="Arial"/>
                <a:cs typeface="Arial"/>
                <a:sym typeface="Arial"/>
              </a:rPr>
              <a:t>amplitude, and spectra.</a:t>
            </a:r>
            <a:endParaRPr b="0" sz="1800"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t/>
            </a:r>
            <a:endParaRPr b="0" sz="1800"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0" lang="en-US" sz="1800" strike="noStrike">
                <a:solidFill>
                  <a:srgbClr val="000000"/>
                </a:solidFill>
                <a:latin typeface="Arial"/>
                <a:ea typeface="Arial"/>
                <a:cs typeface="Arial"/>
                <a:sym typeface="Arial"/>
              </a:rPr>
              <a:t>Also </a:t>
            </a:r>
            <a:r>
              <a:rPr b="1" lang="en-US" sz="1800" strike="noStrike">
                <a:solidFill>
                  <a:srgbClr val="FF0000"/>
                </a:solidFill>
                <a:latin typeface="Arial"/>
                <a:ea typeface="Arial"/>
                <a:cs typeface="Arial"/>
                <a:sym typeface="Arial"/>
              </a:rPr>
              <a:t>amplifies projected future rainfall extremes</a:t>
            </a:r>
            <a:endParaRPr b="0" sz="1800"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0" lang="en-US" sz="1800" strike="noStrike">
                <a:solidFill>
                  <a:srgbClr val="000000"/>
                </a:solidFill>
                <a:latin typeface="Arial"/>
                <a:ea typeface="Arial"/>
                <a:cs typeface="Arial"/>
                <a:sym typeface="Arial"/>
              </a:rPr>
              <a:t>in the central equatorial Pacific.</a:t>
            </a:r>
            <a:endParaRPr b="0" sz="1800" strike="noStrike">
              <a:solidFill>
                <a:srgbClr val="000000"/>
              </a:solidFill>
              <a:latin typeface="Arial"/>
              <a:ea typeface="Arial"/>
              <a:cs typeface="Arial"/>
              <a:sym typeface="Arial"/>
            </a:endParaRPr>
          </a:p>
        </p:txBody>
      </p:sp>
      <p:sp>
        <p:nvSpPr>
          <p:cNvPr id="510" name="Google Shape;510;p41"/>
          <p:cNvSpPr/>
          <p:nvPr/>
        </p:nvSpPr>
        <p:spPr>
          <a:xfrm>
            <a:off x="173160" y="610920"/>
            <a:ext cx="9734100" cy="3366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None/>
            </a:pPr>
            <a:r>
              <a:rPr b="0" lang="en-US" sz="1800" strike="noStrike">
                <a:solidFill>
                  <a:srgbClr val="808080"/>
                </a:solidFill>
                <a:latin typeface="Arial"/>
                <a:ea typeface="Arial"/>
                <a:cs typeface="Arial"/>
                <a:sym typeface="Arial"/>
              </a:rPr>
              <a:t>Wittenberg et al. (in prep.)</a:t>
            </a:r>
            <a:endParaRPr b="0" sz="1800" strike="noStrike">
              <a:solidFill>
                <a:srgbClr val="000000"/>
              </a:solidFill>
              <a:latin typeface="Arial"/>
              <a:ea typeface="Arial"/>
              <a:cs typeface="Arial"/>
              <a:sym typeface="Arial"/>
            </a:endParaRPr>
          </a:p>
        </p:txBody>
      </p:sp>
      <p:pic>
        <p:nvPicPr>
          <p:cNvPr id="511" name="Google Shape;511;p41"/>
          <p:cNvPicPr preferRelativeResize="0"/>
          <p:nvPr/>
        </p:nvPicPr>
        <p:blipFill rotWithShape="1">
          <a:blip r:embed="rId5">
            <a:alphaModFix/>
          </a:blip>
          <a:srcRect b="0" l="0" r="0" t="0"/>
          <a:stretch/>
        </p:blipFill>
        <p:spPr>
          <a:xfrm>
            <a:off x="7205040" y="4005720"/>
            <a:ext cx="2623680" cy="3414239"/>
          </a:xfrm>
          <a:prstGeom prst="rect">
            <a:avLst/>
          </a:prstGeom>
          <a:noFill/>
          <a:ln>
            <a:noFill/>
          </a:ln>
        </p:spPr>
      </p:pic>
      <p:pic>
        <p:nvPicPr>
          <p:cNvPr id="512" name="Google Shape;512;p41"/>
          <p:cNvPicPr preferRelativeResize="0"/>
          <p:nvPr/>
        </p:nvPicPr>
        <p:blipFill rotWithShape="1">
          <a:blip r:embed="rId6">
            <a:alphaModFix/>
          </a:blip>
          <a:srcRect b="0" l="0" r="0" t="0"/>
          <a:stretch/>
        </p:blipFill>
        <p:spPr>
          <a:xfrm>
            <a:off x="7205400" y="907200"/>
            <a:ext cx="2632680" cy="3425039"/>
          </a:xfrm>
          <a:prstGeom prst="rect">
            <a:avLst/>
          </a:prstGeom>
          <a:noFill/>
          <a:ln>
            <a:noFill/>
          </a:ln>
        </p:spPr>
      </p:pic>
      <p:sp>
        <p:nvSpPr>
          <p:cNvPr id="513" name="Google Shape;513;p41"/>
          <p:cNvSpPr/>
          <p:nvPr/>
        </p:nvSpPr>
        <p:spPr>
          <a:xfrm>
            <a:off x="7578360" y="4092840"/>
            <a:ext cx="2230567" cy="207360"/>
          </a:xfrm>
          <a:custGeom>
            <a:rect b="b" l="l" r="r" t="t"/>
            <a:pathLst>
              <a:path extrusionOk="0" h="578" w="6198">
                <a:moveTo>
                  <a:pt x="0" y="0"/>
                </a:moveTo>
                <a:lnTo>
                  <a:pt x="0" y="0"/>
                </a:lnTo>
                <a:lnTo>
                  <a:pt x="0" y="577"/>
                </a:lnTo>
                <a:lnTo>
                  <a:pt x="0" y="577"/>
                </a:lnTo>
                <a:lnTo>
                  <a:pt x="6197" y="577"/>
                </a:lnTo>
                <a:lnTo>
                  <a:pt x="6197" y="577"/>
                </a:lnTo>
                <a:lnTo>
                  <a:pt x="6197" y="0"/>
                </a:lnTo>
                <a:lnTo>
                  <a:pt x="6197" y="0"/>
                </a:lnTo>
                <a:lnTo>
                  <a:pt x="0" y="0"/>
                </a:lnTo>
              </a:path>
            </a:pathLst>
          </a:custGeom>
          <a:solidFill>
            <a:srgbClr val="FFFFFF"/>
          </a:solidFill>
          <a:ln>
            <a:noFill/>
          </a:ln>
        </p:spPr>
      </p:sp>
      <p:sp>
        <p:nvSpPr>
          <p:cNvPr id="514" name="Google Shape;514;p41"/>
          <p:cNvSpPr/>
          <p:nvPr/>
        </p:nvSpPr>
        <p:spPr>
          <a:xfrm>
            <a:off x="8887320" y="2996640"/>
            <a:ext cx="776142" cy="476982"/>
          </a:xfrm>
          <a:custGeom>
            <a:rect b="b" l="l" r="r" t="t"/>
            <a:pathLst>
              <a:path extrusionOk="0" h="21600" w="21600">
                <a:moveTo>
                  <a:pt x="0" y="0"/>
                </a:moveTo>
                <a:lnTo>
                  <a:pt x="21600" y="0"/>
                </a:lnTo>
                <a:lnTo>
                  <a:pt x="21600" y="21600"/>
                </a:lnTo>
                <a:lnTo>
                  <a:pt x="0" y="21600"/>
                </a:lnTo>
                <a:lnTo>
                  <a:pt x="0" y="0"/>
                </a:lnTo>
                <a:close/>
              </a:path>
            </a:pathLst>
          </a:custGeom>
          <a:solidFill>
            <a:srgbClr val="FFFF00"/>
          </a:solidFill>
          <a:ln cap="flat" cmpd="sng" w="18350">
            <a:solidFill>
              <a:srgbClr val="000000"/>
            </a:solidFill>
            <a:prstDash val="solid"/>
            <a:round/>
            <a:headEnd len="sm" w="sm" type="none"/>
            <a:tailEnd len="sm" w="sm" type="none"/>
          </a:ln>
        </p:spPr>
        <p:txBody>
          <a:bodyPr anchorCtr="0" anchor="t" bIns="55800" lIns="99000" spcFirstLastPara="1" rIns="99000" wrap="square" tIns="55800">
            <a:noAutofit/>
          </a:bodyPr>
          <a:lstStyle/>
          <a:p>
            <a:pPr indent="0" lvl="0" marL="0" marR="0" rtl="0" algn="ctr">
              <a:lnSpc>
                <a:spcPct val="100000"/>
              </a:lnSpc>
              <a:spcBef>
                <a:spcPts val="0"/>
              </a:spcBef>
              <a:spcAft>
                <a:spcPts val="0"/>
              </a:spcAft>
              <a:buNone/>
            </a:pPr>
            <a:r>
              <a:rPr b="1" lang="en-US" sz="1200" strike="noStrike">
                <a:solidFill>
                  <a:srgbClr val="000000"/>
                </a:solidFill>
                <a:latin typeface="Arial"/>
                <a:ea typeface="Arial"/>
                <a:cs typeface="Arial"/>
                <a:sym typeface="Arial"/>
              </a:rPr>
              <a:t>Original</a:t>
            </a:r>
            <a:endParaRPr b="0" sz="1200"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lang="en-US" sz="1200" strike="noStrike">
                <a:solidFill>
                  <a:srgbClr val="000000"/>
                </a:solidFill>
                <a:latin typeface="Arial"/>
                <a:ea typeface="Arial"/>
                <a:cs typeface="Arial"/>
                <a:sym typeface="Arial"/>
              </a:rPr>
              <a:t>Model</a:t>
            </a:r>
            <a:endParaRPr b="0" sz="1200" strike="noStrike">
              <a:solidFill>
                <a:srgbClr val="000000"/>
              </a:solidFill>
              <a:latin typeface="Arial"/>
              <a:ea typeface="Arial"/>
              <a:cs typeface="Arial"/>
              <a:sym typeface="Arial"/>
            </a:endParaRPr>
          </a:p>
        </p:txBody>
      </p:sp>
      <p:sp>
        <p:nvSpPr>
          <p:cNvPr id="515" name="Google Shape;515;p41"/>
          <p:cNvSpPr/>
          <p:nvPr/>
        </p:nvSpPr>
        <p:spPr>
          <a:xfrm>
            <a:off x="7729560" y="2587320"/>
            <a:ext cx="662040" cy="360"/>
          </a:xfrm>
          <a:custGeom>
            <a:rect b="b" l="l" r="r" t="t"/>
            <a:pathLst>
              <a:path extrusionOk="0" h="1" w="1839">
                <a:moveTo>
                  <a:pt x="0" y="0"/>
                </a:moveTo>
                <a:lnTo>
                  <a:pt x="1838" y="0"/>
                </a:lnTo>
              </a:path>
            </a:pathLst>
          </a:custGeom>
          <a:noFill/>
          <a:ln cap="flat" cmpd="sng" w="57225">
            <a:solidFill>
              <a:srgbClr val="ED1C24"/>
            </a:solidFill>
            <a:prstDash val="solid"/>
            <a:round/>
            <a:headEnd len="sm" w="sm" type="none"/>
            <a:tailEnd len="med" w="med" type="triangle"/>
          </a:ln>
        </p:spPr>
      </p:sp>
      <p:sp>
        <p:nvSpPr>
          <p:cNvPr id="516" name="Google Shape;516;p41"/>
          <p:cNvSpPr/>
          <p:nvPr/>
        </p:nvSpPr>
        <p:spPr>
          <a:xfrm>
            <a:off x="7963560" y="5753520"/>
            <a:ext cx="1472040" cy="360"/>
          </a:xfrm>
          <a:custGeom>
            <a:rect b="b" l="l" r="r" t="t"/>
            <a:pathLst>
              <a:path extrusionOk="0" h="1" w="4089">
                <a:moveTo>
                  <a:pt x="0" y="0"/>
                </a:moveTo>
                <a:lnTo>
                  <a:pt x="4088" y="0"/>
                </a:lnTo>
              </a:path>
            </a:pathLst>
          </a:custGeom>
          <a:noFill/>
          <a:ln cap="flat" cmpd="sng" w="57225">
            <a:solidFill>
              <a:srgbClr val="ED1C24"/>
            </a:solidFill>
            <a:prstDash val="solid"/>
            <a:round/>
            <a:headEnd len="sm" w="sm" type="none"/>
            <a:tailEnd len="med" w="med" type="triangle"/>
          </a:ln>
        </p:spPr>
      </p:sp>
      <p:sp>
        <p:nvSpPr>
          <p:cNvPr id="517" name="Google Shape;517;p41"/>
          <p:cNvSpPr/>
          <p:nvPr/>
        </p:nvSpPr>
        <p:spPr>
          <a:xfrm>
            <a:off x="8742240" y="6104160"/>
            <a:ext cx="919458" cy="476982"/>
          </a:xfrm>
          <a:custGeom>
            <a:rect b="b" l="l" r="r" t="t"/>
            <a:pathLst>
              <a:path extrusionOk="0" h="21600" w="21600">
                <a:moveTo>
                  <a:pt x="0" y="0"/>
                </a:moveTo>
                <a:lnTo>
                  <a:pt x="21600" y="0"/>
                </a:lnTo>
                <a:lnTo>
                  <a:pt x="21600" y="21600"/>
                </a:lnTo>
                <a:lnTo>
                  <a:pt x="0" y="21600"/>
                </a:lnTo>
                <a:lnTo>
                  <a:pt x="0" y="0"/>
                </a:lnTo>
                <a:close/>
              </a:path>
            </a:pathLst>
          </a:custGeom>
          <a:solidFill>
            <a:srgbClr val="FFFF00"/>
          </a:solidFill>
          <a:ln cap="flat" cmpd="sng" w="18350">
            <a:solidFill>
              <a:srgbClr val="000000"/>
            </a:solidFill>
            <a:prstDash val="solid"/>
            <a:round/>
            <a:headEnd len="sm" w="sm" type="none"/>
            <a:tailEnd len="sm" w="sm" type="none"/>
          </a:ln>
        </p:spPr>
        <p:txBody>
          <a:bodyPr anchorCtr="0" anchor="t" bIns="55800" lIns="99000" spcFirstLastPara="1" rIns="99000" wrap="square" tIns="55800">
            <a:noAutofit/>
          </a:bodyPr>
          <a:lstStyle/>
          <a:p>
            <a:pPr indent="0" lvl="0" marL="0" marR="0" rtl="0" algn="ctr">
              <a:lnSpc>
                <a:spcPct val="100000"/>
              </a:lnSpc>
              <a:spcBef>
                <a:spcPts val="0"/>
              </a:spcBef>
              <a:spcAft>
                <a:spcPts val="0"/>
              </a:spcAft>
              <a:buNone/>
            </a:pPr>
            <a:r>
              <a:rPr b="1" lang="en-US" sz="1200" strike="noStrike">
                <a:solidFill>
                  <a:srgbClr val="000000"/>
                </a:solidFill>
                <a:latin typeface="Arial"/>
                <a:ea typeface="Arial"/>
                <a:cs typeface="Arial"/>
                <a:sym typeface="Arial"/>
              </a:rPr>
              <a:t>Bias</a:t>
            </a:r>
            <a:endParaRPr b="0" sz="1200"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lang="en-US" sz="1200" strike="noStrike">
                <a:solidFill>
                  <a:srgbClr val="000000"/>
                </a:solidFill>
                <a:latin typeface="Arial"/>
                <a:ea typeface="Arial"/>
                <a:cs typeface="Arial"/>
                <a:sym typeface="Arial"/>
              </a:rPr>
              <a:t>Corrected</a:t>
            </a:r>
            <a:endParaRPr b="0" sz="1200" strike="noStrike">
              <a:solidFill>
                <a:srgbClr val="000000"/>
              </a:solidFill>
              <a:latin typeface="Arial"/>
              <a:ea typeface="Arial"/>
              <a:cs typeface="Arial"/>
              <a:sym typeface="Arial"/>
            </a:endParaRPr>
          </a:p>
        </p:txBody>
      </p:sp>
      <p:sp>
        <p:nvSpPr>
          <p:cNvPr id="518" name="Google Shape;518;p41"/>
          <p:cNvSpPr/>
          <p:nvPr/>
        </p:nvSpPr>
        <p:spPr>
          <a:xfrm>
            <a:off x="7373880" y="856440"/>
            <a:ext cx="2542698" cy="294462"/>
          </a:xfrm>
          <a:custGeom>
            <a:rect b="b" l="l" r="r" t="t"/>
            <a:pathLst>
              <a:path extrusionOk="0" h="21600" w="21600">
                <a:moveTo>
                  <a:pt x="0" y="0"/>
                </a:moveTo>
                <a:lnTo>
                  <a:pt x="21600" y="0"/>
                </a:lnTo>
                <a:lnTo>
                  <a:pt x="21600" y="21600"/>
                </a:lnTo>
                <a:lnTo>
                  <a:pt x="0" y="21600"/>
                </a:lnTo>
                <a:lnTo>
                  <a:pt x="0" y="0"/>
                </a:lnTo>
                <a:close/>
              </a:path>
            </a:pathLst>
          </a:custGeom>
          <a:solidFill>
            <a:srgbClr val="FFFF00"/>
          </a:solidFill>
          <a:ln cap="flat" cmpd="sng" w="18350">
            <a:solidFill>
              <a:srgbClr val="000000"/>
            </a:solidFill>
            <a:prstDash val="solid"/>
            <a:round/>
            <a:headEnd len="sm" w="sm" type="none"/>
            <a:tailEnd len="sm" w="sm" type="none"/>
          </a:ln>
        </p:spPr>
        <p:txBody>
          <a:bodyPr anchorCtr="0" anchor="t" bIns="55800" lIns="99000" spcFirstLastPara="1" rIns="99000" wrap="square" tIns="55800">
            <a:noAutofit/>
          </a:bodyPr>
          <a:lstStyle/>
          <a:p>
            <a:pPr indent="0" lvl="0" marL="0" marR="0" rtl="0" algn="ctr">
              <a:lnSpc>
                <a:spcPct val="100000"/>
              </a:lnSpc>
              <a:spcBef>
                <a:spcPts val="0"/>
              </a:spcBef>
              <a:spcAft>
                <a:spcPts val="0"/>
              </a:spcAft>
              <a:buNone/>
            </a:pPr>
            <a:r>
              <a:rPr b="1" lang="en-US" sz="1200" strike="noStrike">
                <a:solidFill>
                  <a:srgbClr val="000000"/>
                </a:solidFill>
                <a:latin typeface="Arial"/>
                <a:ea typeface="Arial"/>
                <a:cs typeface="Arial"/>
                <a:sym typeface="Arial"/>
              </a:rPr>
              <a:t>SPEAR: NINO3.4 rainfall spectra</a:t>
            </a:r>
            <a:endParaRPr b="0" sz="1200" strike="noStrike">
              <a:solidFill>
                <a:srgbClr val="000000"/>
              </a:solidFill>
              <a:latin typeface="Arial"/>
              <a:ea typeface="Arial"/>
              <a:cs typeface="Arial"/>
              <a:sym typeface="Arial"/>
            </a:endParaRPr>
          </a:p>
        </p:txBody>
      </p:sp>
      <p:sp>
        <p:nvSpPr>
          <p:cNvPr id="519" name="Google Shape;519;p41"/>
          <p:cNvSpPr/>
          <p:nvPr/>
        </p:nvSpPr>
        <p:spPr>
          <a:xfrm>
            <a:off x="7905600" y="5285880"/>
            <a:ext cx="290100" cy="290100"/>
          </a:xfrm>
          <a:prstGeom prst="smileyFace">
            <a:avLst>
              <a:gd fmla="val 9282" name="adj"/>
            </a:avLst>
          </a:prstGeom>
          <a:solidFill>
            <a:srgbClr val="FFFF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41"/>
          <p:cNvSpPr/>
          <p:nvPr/>
        </p:nvSpPr>
        <p:spPr>
          <a:xfrm>
            <a:off x="6082920" y="3496680"/>
            <a:ext cx="290100" cy="290100"/>
          </a:xfrm>
          <a:prstGeom prst="smileyFace">
            <a:avLst>
              <a:gd fmla="val 9282" name="adj"/>
            </a:avLst>
          </a:prstGeom>
          <a:solidFill>
            <a:srgbClr val="FFFF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1"/>
          <p:cNvSpPr/>
          <p:nvPr/>
        </p:nvSpPr>
        <p:spPr>
          <a:xfrm>
            <a:off x="8243147" y="2294150"/>
            <a:ext cx="724680" cy="26422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55800" lIns="99000" spcFirstLastPara="1" rIns="99000" wrap="square" tIns="55800">
            <a:noAutofit/>
          </a:bodyPr>
          <a:lstStyle/>
          <a:p>
            <a:pPr indent="0" lvl="0" marL="0" marR="0" rtl="0" algn="ctr">
              <a:lnSpc>
                <a:spcPct val="100000"/>
              </a:lnSpc>
              <a:spcBef>
                <a:spcPts val="0"/>
              </a:spcBef>
              <a:spcAft>
                <a:spcPts val="0"/>
              </a:spcAft>
              <a:buNone/>
            </a:pPr>
            <a:r>
              <a:rPr b="0" lang="en-US" sz="1000" strike="noStrike">
                <a:solidFill>
                  <a:srgbClr val="FF0000"/>
                </a:solidFill>
                <a:latin typeface="Arial"/>
                <a:ea typeface="Arial"/>
                <a:cs typeface="Arial"/>
                <a:sym typeface="Arial"/>
              </a:rPr>
              <a:t>Future</a:t>
            </a:r>
            <a:endParaRPr b="0" sz="1000" strike="noStrike">
              <a:solidFill>
                <a:srgbClr val="000000"/>
              </a:solidFill>
              <a:latin typeface="Arial"/>
              <a:ea typeface="Arial"/>
              <a:cs typeface="Arial"/>
              <a:sym typeface="Arial"/>
            </a:endParaRPr>
          </a:p>
        </p:txBody>
      </p:sp>
      <p:sp>
        <p:nvSpPr>
          <p:cNvPr id="522" name="Google Shape;522;p41"/>
          <p:cNvSpPr/>
          <p:nvPr/>
        </p:nvSpPr>
        <p:spPr>
          <a:xfrm>
            <a:off x="7532400" y="2055950"/>
            <a:ext cx="588978" cy="26422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55800" lIns="99000" spcFirstLastPara="1" rIns="99000" wrap="square" tIns="55800">
            <a:noAutofit/>
          </a:bodyPr>
          <a:lstStyle/>
          <a:p>
            <a:pPr indent="0" lvl="0" marL="0" marR="0" rtl="0" algn="ctr">
              <a:lnSpc>
                <a:spcPct val="100000"/>
              </a:lnSpc>
              <a:spcBef>
                <a:spcPts val="0"/>
              </a:spcBef>
              <a:spcAft>
                <a:spcPts val="0"/>
              </a:spcAft>
              <a:buNone/>
            </a:pPr>
            <a:r>
              <a:rPr b="0" lang="en-US" sz="1000" strike="noStrike">
                <a:solidFill>
                  <a:srgbClr val="008000"/>
                </a:solidFill>
                <a:latin typeface="Arial"/>
                <a:ea typeface="Arial"/>
                <a:cs typeface="Arial"/>
                <a:sym typeface="Arial"/>
              </a:rPr>
              <a:t>Now</a:t>
            </a:r>
            <a:endParaRPr b="0" sz="1000" strike="noStrike">
              <a:solidFill>
                <a:srgbClr val="000000"/>
              </a:solidFill>
              <a:latin typeface="Arial"/>
              <a:ea typeface="Arial"/>
              <a:cs typeface="Arial"/>
              <a:sym typeface="Arial"/>
            </a:endParaRPr>
          </a:p>
        </p:txBody>
      </p:sp>
      <p:sp>
        <p:nvSpPr>
          <p:cNvPr id="523" name="Google Shape;523;p41"/>
          <p:cNvSpPr/>
          <p:nvPr/>
        </p:nvSpPr>
        <p:spPr>
          <a:xfrm>
            <a:off x="612000" y="1188000"/>
            <a:ext cx="6145500" cy="8463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None/>
            </a:pPr>
            <a:r>
              <a:rPr b="0" lang="en-US" sz="1800" strike="noStrike">
                <a:solidFill>
                  <a:srgbClr val="000000"/>
                </a:solidFill>
                <a:latin typeface="Arial"/>
                <a:ea typeface="Arial"/>
                <a:cs typeface="Arial"/>
                <a:sym typeface="Arial"/>
              </a:rPr>
              <a:t>Experiment: Correct GFDL-</a:t>
            </a:r>
            <a:r>
              <a:rPr b="1" lang="en-US" sz="1800" strike="noStrike">
                <a:solidFill>
                  <a:srgbClr val="000000"/>
                </a:solidFill>
              </a:rPr>
              <a:t>SPEAR</a:t>
            </a:r>
            <a:r>
              <a:rPr b="0" lang="en-US" sz="1800" strike="noStrike">
                <a:solidFill>
                  <a:srgbClr val="000000"/>
                </a:solidFill>
                <a:latin typeface="Arial"/>
                <a:ea typeface="Arial"/>
                <a:cs typeface="Arial"/>
                <a:sym typeface="Arial"/>
              </a:rPr>
              <a:t> CGCM’s</a:t>
            </a:r>
            <a:endParaRPr b="0" sz="1800"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0" lang="en-US" sz="1800" strike="noStrike">
                <a:solidFill>
                  <a:srgbClr val="000000"/>
                </a:solidFill>
                <a:latin typeface="Arial"/>
                <a:ea typeface="Arial"/>
                <a:cs typeface="Arial"/>
                <a:sym typeface="Arial"/>
              </a:rPr>
              <a:t>tropical </a:t>
            </a:r>
            <a:r>
              <a:rPr b="0" i="1" lang="en-US" sz="1800" strike="noStrike">
                <a:solidFill>
                  <a:srgbClr val="000000"/>
                </a:solidFill>
                <a:latin typeface="Arial"/>
                <a:ea typeface="Arial"/>
                <a:cs typeface="Arial"/>
                <a:sym typeface="Arial"/>
              </a:rPr>
              <a:t>climatological</a:t>
            </a:r>
            <a:r>
              <a:rPr b="0" lang="en-US" sz="1800" strike="noStrike">
                <a:solidFill>
                  <a:srgbClr val="000000"/>
                </a:solidFill>
                <a:latin typeface="Arial"/>
                <a:ea typeface="Arial"/>
                <a:cs typeface="Arial"/>
                <a:sym typeface="Arial"/>
              </a:rPr>
              <a:t> SST &amp; wind stress,</a:t>
            </a:r>
            <a:endParaRPr b="0" sz="1800"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0" lang="en-US" sz="1800" strike="noStrike">
                <a:solidFill>
                  <a:srgbClr val="000000"/>
                </a:solidFill>
                <a:latin typeface="Arial"/>
                <a:ea typeface="Arial"/>
                <a:cs typeface="Arial"/>
                <a:sym typeface="Arial"/>
              </a:rPr>
              <a:t>using surface </a:t>
            </a:r>
            <a:r>
              <a:rPr b="1" lang="en-US" sz="1800" strike="noStrike">
                <a:solidFill>
                  <a:srgbClr val="000000"/>
                </a:solidFill>
                <a:latin typeface="Arial"/>
                <a:ea typeface="Arial"/>
                <a:cs typeface="Arial"/>
                <a:sym typeface="Arial"/>
              </a:rPr>
              <a:t>flux adjustments (FA)</a:t>
            </a:r>
            <a:r>
              <a:rPr b="0" lang="en-US" sz="1800" strike="noStrike">
                <a:solidFill>
                  <a:srgbClr val="000000"/>
                </a:solidFill>
                <a:latin typeface="Arial"/>
                <a:ea typeface="Arial"/>
                <a:cs typeface="Arial"/>
                <a:sym typeface="Arial"/>
              </a:rPr>
              <a:t>.</a:t>
            </a:r>
            <a:endParaRPr b="0" sz="1800"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grpSp>
        <p:nvGrpSpPr>
          <p:cNvPr id="529" name="Google Shape;529;p42"/>
          <p:cNvGrpSpPr/>
          <p:nvPr/>
        </p:nvGrpSpPr>
        <p:grpSpPr>
          <a:xfrm>
            <a:off x="775008" y="3275955"/>
            <a:ext cx="525032" cy="2768380"/>
            <a:chOff x="103" y="2433"/>
            <a:chExt cx="300" cy="1582"/>
          </a:xfrm>
        </p:grpSpPr>
        <p:sp>
          <p:nvSpPr>
            <p:cNvPr id="530" name="Google Shape;530;p42"/>
            <p:cNvSpPr/>
            <p:nvPr/>
          </p:nvSpPr>
          <p:spPr>
            <a:xfrm>
              <a:off x="292" y="2433"/>
              <a:ext cx="0" cy="1500"/>
            </a:xfrm>
            <a:prstGeom prst="roundRect">
              <a:avLst>
                <a:gd fmla="val 16667" name="adj"/>
              </a:avLst>
            </a:prstGeom>
            <a:solidFill>
              <a:srgbClr val="FFFFFF"/>
            </a:solidFill>
            <a:ln>
              <a:noFill/>
            </a:ln>
          </p:spPr>
          <p:txBody>
            <a:bodyPr anchorCtr="0" anchor="ctr" bIns="50375" lIns="100775" spcFirstLastPara="1" rIns="100775" wrap="square" tIns="50375">
              <a:noAutofit/>
            </a:bodyPr>
            <a:lstStyle/>
            <a:p>
              <a:pPr indent="0" lvl="0" marL="0" marR="0" rtl="0" algn="l">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p:txBody>
        </p:sp>
        <p:cxnSp>
          <p:nvCxnSpPr>
            <p:cNvPr id="531" name="Google Shape;531;p42"/>
            <p:cNvCxnSpPr/>
            <p:nvPr/>
          </p:nvCxnSpPr>
          <p:spPr>
            <a:xfrm>
              <a:off x="200" y="2515"/>
              <a:ext cx="0" cy="1500"/>
            </a:xfrm>
            <a:prstGeom prst="straightConnector1">
              <a:avLst/>
            </a:prstGeom>
            <a:noFill/>
            <a:ln cap="flat" cmpd="sng" w="73075">
              <a:solidFill>
                <a:srgbClr val="000000"/>
              </a:solidFill>
              <a:prstDash val="solid"/>
              <a:round/>
              <a:headEnd len="med" w="med" type="triangle"/>
              <a:tailEnd len="med" w="med" type="none"/>
            </a:ln>
          </p:spPr>
        </p:cxnSp>
        <p:sp>
          <p:nvSpPr>
            <p:cNvPr id="532" name="Google Shape;532;p42"/>
            <p:cNvSpPr/>
            <p:nvPr/>
          </p:nvSpPr>
          <p:spPr>
            <a:xfrm rot="-5400000">
              <a:off x="-47" y="3109"/>
              <a:ext cx="600" cy="300"/>
            </a:xfrm>
            <a:prstGeom prst="rect">
              <a:avLst/>
            </a:prstGeom>
            <a:solidFill>
              <a:srgbClr val="FFFF00"/>
            </a:solidFill>
            <a:ln cap="flat" cmpd="sng" w="18350">
              <a:solidFill>
                <a:srgbClr val="000000"/>
              </a:solidFill>
              <a:prstDash val="solid"/>
              <a:round/>
              <a:headEnd len="sm" w="sm" type="none"/>
              <a:tailEnd len="sm" w="sm" type="none"/>
            </a:ln>
          </p:spPr>
          <p:txBody>
            <a:bodyPr anchorCtr="0" anchor="t" bIns="9925" lIns="9925" spcFirstLastPara="1" rIns="9925" wrap="square" tIns="9925">
              <a:noAutofit/>
            </a:bodyPr>
            <a:lstStyle/>
            <a:p>
              <a:pPr indent="0" lvl="0" marL="0" marR="0" rtl="0" algn="ctr">
                <a:lnSpc>
                  <a:spcPct val="100000"/>
                </a:lnSpc>
                <a:spcBef>
                  <a:spcPts val="0"/>
                </a:spcBef>
                <a:spcAft>
                  <a:spcPts val="0"/>
                </a:spcAft>
                <a:buNone/>
              </a:pPr>
              <a:r>
                <a:rPr b="1" i="0" lang="en-US" sz="1100" u="none" cap="none" strike="noStrike">
                  <a:solidFill>
                    <a:srgbClr val="000000"/>
                  </a:solidFill>
                  <a:latin typeface="Arial"/>
                  <a:ea typeface="Arial"/>
                  <a:cs typeface="Arial"/>
                  <a:sym typeface="Arial"/>
                </a:rPr>
                <a:t>warmer</a:t>
              </a:r>
              <a:endParaRPr sz="1500"/>
            </a:p>
            <a:p>
              <a:pPr indent="0" lvl="0" marL="0" marR="0" rtl="0" algn="ctr">
                <a:lnSpc>
                  <a:spcPct val="100000"/>
                </a:lnSpc>
                <a:spcBef>
                  <a:spcPts val="0"/>
                </a:spcBef>
                <a:spcAft>
                  <a:spcPts val="0"/>
                </a:spcAft>
                <a:buNone/>
              </a:pPr>
              <a:r>
                <a:rPr b="1" i="0" lang="en-US" sz="1100" u="none" cap="none" strike="noStrike">
                  <a:solidFill>
                    <a:srgbClr val="000000"/>
                  </a:solidFill>
                  <a:latin typeface="Arial"/>
                  <a:ea typeface="Arial"/>
                  <a:cs typeface="Arial"/>
                  <a:sym typeface="Arial"/>
                </a:rPr>
                <a:t>climate</a:t>
              </a:r>
              <a:endParaRPr sz="1500"/>
            </a:p>
          </p:txBody>
        </p:sp>
      </p:grpSp>
      <p:pic>
        <p:nvPicPr>
          <p:cNvPr id="533" name="Google Shape;533;p42"/>
          <p:cNvPicPr preferRelativeResize="0"/>
          <p:nvPr/>
        </p:nvPicPr>
        <p:blipFill rotWithShape="1">
          <a:blip r:embed="rId3">
            <a:alphaModFix/>
          </a:blip>
          <a:srcRect b="0" l="0" r="0" t="0"/>
          <a:stretch/>
        </p:blipFill>
        <p:spPr>
          <a:xfrm rot="5400000">
            <a:off x="2949355" y="-974338"/>
            <a:ext cx="5249158" cy="8843723"/>
          </a:xfrm>
          <a:prstGeom prst="rect">
            <a:avLst/>
          </a:prstGeom>
          <a:noFill/>
          <a:ln>
            <a:noFill/>
          </a:ln>
        </p:spPr>
      </p:pic>
      <p:sp>
        <p:nvSpPr>
          <p:cNvPr id="534" name="Google Shape;534;p42"/>
          <p:cNvSpPr txBox="1"/>
          <p:nvPr/>
        </p:nvSpPr>
        <p:spPr>
          <a:xfrm>
            <a:off x="2864550" y="6579435"/>
            <a:ext cx="4351500" cy="658500"/>
          </a:xfrm>
          <a:prstGeom prst="rect">
            <a:avLst/>
          </a:prstGeom>
          <a:noFill/>
          <a:ln>
            <a:noFill/>
          </a:ln>
        </p:spPr>
        <p:txBody>
          <a:bodyPr anchorCtr="0" anchor="t" bIns="51600" lIns="99225" spcFirstLastPara="1" rIns="99225" wrap="square" tIns="51600">
            <a:spAutoFit/>
          </a:bodyPr>
          <a:lstStyle/>
          <a:p>
            <a:pPr indent="0" lvl="0" marL="0" marR="0" rtl="0" algn="ctr">
              <a:lnSpc>
                <a:spcPct val="100000"/>
              </a:lnSpc>
              <a:spcBef>
                <a:spcPts val="0"/>
              </a:spcBef>
              <a:spcAft>
                <a:spcPts val="0"/>
              </a:spcAft>
              <a:buClr>
                <a:srgbClr val="808080"/>
              </a:buClr>
              <a:buSzPts val="1800"/>
              <a:buFont typeface="Arial"/>
              <a:buNone/>
            </a:pPr>
            <a:r>
              <a:rPr b="0" i="1" lang="en-US" sz="1800" u="none" cap="none" strike="noStrike">
                <a:solidFill>
                  <a:srgbClr val="808080"/>
                </a:solidFill>
                <a:latin typeface="Arial"/>
                <a:ea typeface="Arial"/>
                <a:cs typeface="Arial"/>
                <a:sym typeface="Arial"/>
              </a:rPr>
              <a:t>Newman, Wittenberg, et al. (BAMS 2017)‏</a:t>
            </a:r>
            <a:endParaRPr b="0" i="1" sz="1800" u="none" cap="none" strike="noStrike">
              <a:solidFill>
                <a:srgbClr val="808080"/>
              </a:solidFill>
              <a:latin typeface="Arial"/>
              <a:ea typeface="Arial"/>
              <a:cs typeface="Arial"/>
              <a:sym typeface="Arial"/>
            </a:endParaRPr>
          </a:p>
        </p:txBody>
      </p:sp>
      <p:sp>
        <p:nvSpPr>
          <p:cNvPr id="535" name="Google Shape;535;p42"/>
          <p:cNvSpPr/>
          <p:nvPr/>
        </p:nvSpPr>
        <p:spPr>
          <a:xfrm>
            <a:off x="7347936" y="1221975"/>
            <a:ext cx="1795200" cy="4843500"/>
          </a:xfrm>
          <a:prstGeom prst="roundRect">
            <a:avLst>
              <a:gd fmla="val 560" name="adj"/>
            </a:avLst>
          </a:prstGeom>
          <a:solidFill>
            <a:srgbClr val="FFFFFF"/>
          </a:solidFill>
          <a:ln>
            <a:noFill/>
          </a:ln>
        </p:spPr>
        <p:txBody>
          <a:bodyPr anchorCtr="0" anchor="ctr" bIns="50375" lIns="100775" spcFirstLastPara="1" rIns="100775" wrap="square" tIns="50375">
            <a:noAutofit/>
          </a:bodyPr>
          <a:lstStyle/>
          <a:p>
            <a:pPr indent="0" lvl="0" marL="0" marR="0" rtl="0" algn="l">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p:txBody>
      </p:sp>
      <p:sp>
        <p:nvSpPr>
          <p:cNvPr id="536" name="Google Shape;536;p42"/>
          <p:cNvSpPr/>
          <p:nvPr/>
        </p:nvSpPr>
        <p:spPr>
          <a:xfrm>
            <a:off x="5492490" y="1221975"/>
            <a:ext cx="1834800" cy="4843500"/>
          </a:xfrm>
          <a:prstGeom prst="roundRect">
            <a:avLst>
              <a:gd fmla="val 560" name="adj"/>
            </a:avLst>
          </a:prstGeom>
          <a:solidFill>
            <a:srgbClr val="FFFFFF"/>
          </a:solidFill>
          <a:ln>
            <a:noFill/>
          </a:ln>
        </p:spPr>
        <p:txBody>
          <a:bodyPr anchorCtr="0" anchor="ctr" bIns="50375" lIns="100775" spcFirstLastPara="1" rIns="100775" wrap="square" tIns="50375">
            <a:noAutofit/>
          </a:bodyPr>
          <a:lstStyle/>
          <a:p>
            <a:pPr indent="0" lvl="0" marL="0" marR="0" rtl="0" algn="l">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p:txBody>
      </p:sp>
      <p:sp>
        <p:nvSpPr>
          <p:cNvPr id="537" name="Google Shape;537;p42"/>
          <p:cNvSpPr/>
          <p:nvPr/>
        </p:nvSpPr>
        <p:spPr>
          <a:xfrm>
            <a:off x="3697310" y="1221975"/>
            <a:ext cx="1795200" cy="4843500"/>
          </a:xfrm>
          <a:prstGeom prst="roundRect">
            <a:avLst>
              <a:gd fmla="val 560" name="adj"/>
            </a:avLst>
          </a:prstGeom>
          <a:solidFill>
            <a:srgbClr val="FFFFFF"/>
          </a:solidFill>
          <a:ln>
            <a:noFill/>
          </a:ln>
        </p:spPr>
        <p:txBody>
          <a:bodyPr anchorCtr="0" anchor="ctr" bIns="50375" lIns="100775" spcFirstLastPara="1" rIns="100775" wrap="square" tIns="50375">
            <a:noAutofit/>
          </a:bodyPr>
          <a:lstStyle/>
          <a:p>
            <a:pPr indent="0" lvl="0" marL="0" marR="0" rtl="0" algn="l">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p:txBody>
      </p:sp>
      <p:sp>
        <p:nvSpPr>
          <p:cNvPr id="538" name="Google Shape;538;p42"/>
          <p:cNvSpPr/>
          <p:nvPr/>
        </p:nvSpPr>
        <p:spPr>
          <a:xfrm>
            <a:off x="1151146" y="1456705"/>
            <a:ext cx="2511600" cy="2098800"/>
          </a:xfrm>
          <a:prstGeom prst="roundRect">
            <a:avLst>
              <a:gd fmla="val 560" name="adj"/>
            </a:avLst>
          </a:prstGeom>
          <a:solidFill>
            <a:srgbClr val="FFFFFF"/>
          </a:solidFill>
          <a:ln>
            <a:noFill/>
          </a:ln>
        </p:spPr>
        <p:txBody>
          <a:bodyPr anchorCtr="0" anchor="ctr" bIns="50375" lIns="100775" spcFirstLastPara="1" rIns="100775" wrap="square" tIns="50375">
            <a:noAutofit/>
          </a:bodyPr>
          <a:lstStyle/>
          <a:p>
            <a:pPr indent="0" lvl="0" marL="0" marR="0" rtl="0" algn="l">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p:txBody>
      </p:sp>
      <p:grpSp>
        <p:nvGrpSpPr>
          <p:cNvPr id="539" name="Google Shape;539;p42"/>
          <p:cNvGrpSpPr/>
          <p:nvPr/>
        </p:nvGrpSpPr>
        <p:grpSpPr>
          <a:xfrm>
            <a:off x="1673197" y="6044488"/>
            <a:ext cx="2184135" cy="559977"/>
            <a:chOff x="537" y="3974"/>
            <a:chExt cx="1248" cy="320"/>
          </a:xfrm>
        </p:grpSpPr>
        <p:sp>
          <p:nvSpPr>
            <p:cNvPr id="540" name="Google Shape;540;p42"/>
            <p:cNvSpPr/>
            <p:nvPr/>
          </p:nvSpPr>
          <p:spPr>
            <a:xfrm>
              <a:off x="585" y="3974"/>
              <a:ext cx="1200" cy="300"/>
            </a:xfrm>
            <a:prstGeom prst="roundRect">
              <a:avLst>
                <a:gd fmla="val 16667" name="adj"/>
              </a:avLst>
            </a:prstGeom>
            <a:solidFill>
              <a:srgbClr val="FFFFFF"/>
            </a:solidFill>
            <a:ln>
              <a:noFill/>
            </a:ln>
          </p:spPr>
          <p:txBody>
            <a:bodyPr anchorCtr="0" anchor="ctr" bIns="50375" lIns="100775" spcFirstLastPara="1" rIns="100775" wrap="square" tIns="50375">
              <a:noAutofit/>
            </a:bodyPr>
            <a:lstStyle/>
            <a:p>
              <a:pPr indent="0" lvl="0" marL="0" marR="0" rtl="0" algn="l">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p:txBody>
        </p:sp>
        <p:cxnSp>
          <p:nvCxnSpPr>
            <p:cNvPr id="541" name="Google Shape;541;p42"/>
            <p:cNvCxnSpPr/>
            <p:nvPr/>
          </p:nvCxnSpPr>
          <p:spPr>
            <a:xfrm>
              <a:off x="537" y="4098"/>
              <a:ext cx="1200" cy="0"/>
            </a:xfrm>
            <a:prstGeom prst="straightConnector1">
              <a:avLst/>
            </a:prstGeom>
            <a:noFill/>
            <a:ln cap="flat" cmpd="sng" w="73075">
              <a:solidFill>
                <a:srgbClr val="000000"/>
              </a:solidFill>
              <a:prstDash val="solid"/>
              <a:round/>
              <a:headEnd len="med" w="med" type="none"/>
              <a:tailEnd len="med" w="med" type="triangle"/>
            </a:ln>
          </p:spPr>
        </p:cxnSp>
        <p:sp>
          <p:nvSpPr>
            <p:cNvPr id="542" name="Google Shape;542;p42"/>
            <p:cNvSpPr/>
            <p:nvPr/>
          </p:nvSpPr>
          <p:spPr>
            <a:xfrm>
              <a:off x="859" y="3994"/>
              <a:ext cx="600" cy="300"/>
            </a:xfrm>
            <a:prstGeom prst="rect">
              <a:avLst/>
            </a:prstGeom>
            <a:solidFill>
              <a:srgbClr val="FFFF00"/>
            </a:solidFill>
            <a:ln cap="flat" cmpd="sng" w="18350">
              <a:solidFill>
                <a:srgbClr val="000000"/>
              </a:solidFill>
              <a:prstDash val="solid"/>
              <a:round/>
              <a:headEnd len="sm" w="sm" type="none"/>
              <a:tailEnd len="sm" w="sm" type="none"/>
            </a:ln>
          </p:spPr>
          <p:txBody>
            <a:bodyPr anchorCtr="0" anchor="t" bIns="9925" lIns="9925" spcFirstLastPara="1" rIns="9925" wrap="square" tIns="9925">
              <a:noAutofit/>
            </a:bodyPr>
            <a:lstStyle/>
            <a:p>
              <a:pPr indent="0" lvl="0" marL="0" marR="0" rtl="0" algn="ctr">
                <a:lnSpc>
                  <a:spcPct val="100000"/>
                </a:lnSpc>
                <a:spcBef>
                  <a:spcPts val="0"/>
                </a:spcBef>
                <a:spcAft>
                  <a:spcPts val="0"/>
                </a:spcAft>
                <a:buNone/>
              </a:pPr>
              <a:r>
                <a:rPr b="1" i="0" lang="en-US" sz="1100" u="none" cap="none" strike="noStrike">
                  <a:solidFill>
                    <a:srgbClr val="000000"/>
                  </a:solidFill>
                  <a:latin typeface="Arial"/>
                  <a:ea typeface="Arial"/>
                  <a:cs typeface="Arial"/>
                  <a:sym typeface="Arial"/>
                </a:rPr>
                <a:t>stronger</a:t>
              </a:r>
              <a:endParaRPr sz="1500"/>
            </a:p>
            <a:p>
              <a:pPr indent="0" lvl="0" marL="0" marR="0" rtl="0" algn="ctr">
                <a:lnSpc>
                  <a:spcPct val="100000"/>
                </a:lnSpc>
                <a:spcBef>
                  <a:spcPts val="0"/>
                </a:spcBef>
                <a:spcAft>
                  <a:spcPts val="0"/>
                </a:spcAft>
                <a:buNone/>
              </a:pPr>
              <a:r>
                <a:rPr b="1" i="0" lang="en-US" sz="1100" u="none" cap="none" strike="noStrike">
                  <a:solidFill>
                    <a:srgbClr val="000000"/>
                  </a:solidFill>
                  <a:latin typeface="Arial"/>
                  <a:ea typeface="Arial"/>
                  <a:cs typeface="Arial"/>
                  <a:sym typeface="Arial"/>
                </a:rPr>
                <a:t>ENSO</a:t>
              </a:r>
              <a:endParaRPr sz="1500"/>
            </a:p>
          </p:txBody>
        </p:sp>
      </p:grpSp>
      <p:sp>
        <p:nvSpPr>
          <p:cNvPr id="543" name="Google Shape;543;p42"/>
          <p:cNvSpPr txBox="1"/>
          <p:nvPr>
            <p:ph type="title"/>
          </p:nvPr>
        </p:nvSpPr>
        <p:spPr>
          <a:xfrm>
            <a:off x="5684" y="1"/>
            <a:ext cx="10074900" cy="756300"/>
          </a:xfrm>
          <a:prstGeom prst="rect">
            <a:avLst/>
          </a:prstGeom>
          <a:noFill/>
          <a:ln>
            <a:noFill/>
          </a:ln>
        </p:spPr>
        <p:txBody>
          <a:bodyPr anchorCtr="0" anchor="ctr" bIns="50375" lIns="100775" spcFirstLastPara="1" rIns="100775" wrap="square" tIns="50375">
            <a:normAutofit fontScale="90000"/>
          </a:bodyPr>
          <a:lstStyle/>
          <a:p>
            <a:pPr indent="0" lvl="0" marL="0" rtl="0" algn="ctr">
              <a:lnSpc>
                <a:spcPct val="90000"/>
              </a:lnSpc>
              <a:spcBef>
                <a:spcPts val="0"/>
              </a:spcBef>
              <a:spcAft>
                <a:spcPts val="0"/>
              </a:spcAft>
              <a:buClr>
                <a:schemeClr val="lt1"/>
              </a:buClr>
              <a:buSzPct val="100000"/>
              <a:buFont typeface="Calibri"/>
              <a:buNone/>
            </a:pPr>
            <a:r>
              <a:rPr lang="en-US" sz="3500"/>
              <a:t>Historical changes in ENSO &amp; mean eq. Pacific SST</a:t>
            </a:r>
            <a:endParaRPr/>
          </a:p>
        </p:txBody>
      </p:sp>
      <p:sp>
        <p:nvSpPr>
          <p:cNvPr id="544" name="Google Shape;544;p42"/>
          <p:cNvSpPr txBox="1"/>
          <p:nvPr/>
        </p:nvSpPr>
        <p:spPr>
          <a:xfrm>
            <a:off x="2615571" y="3986305"/>
            <a:ext cx="436500" cy="219300"/>
          </a:xfrm>
          <a:prstGeom prst="rect">
            <a:avLst/>
          </a:prstGeom>
          <a:noFill/>
          <a:ln>
            <a:noFill/>
          </a:ln>
        </p:spPr>
        <p:txBody>
          <a:bodyPr anchorCtr="0" anchor="t" bIns="44850" lIns="90075" spcFirstLastPara="1" rIns="90075" wrap="square" tIns="44850">
            <a:spAutoFit/>
          </a:bodyPr>
          <a:lstStyle/>
          <a:p>
            <a:pPr indent="0" lvl="0" marL="0" marR="0" rtl="0" algn="ctr">
              <a:lnSpc>
                <a:spcPct val="93000"/>
              </a:lnSpc>
              <a:spcBef>
                <a:spcPts val="0"/>
              </a:spcBef>
              <a:spcAft>
                <a:spcPts val="0"/>
              </a:spcAft>
              <a:buNone/>
            </a:pPr>
            <a:r>
              <a:rPr b="1" i="0" lang="en-US" sz="900" u="none" cap="none" strike="noStrike">
                <a:solidFill>
                  <a:srgbClr val="C00000"/>
                </a:solidFill>
                <a:latin typeface="Arial"/>
                <a:ea typeface="Arial"/>
                <a:cs typeface="Arial"/>
                <a:sym typeface="Arial"/>
              </a:rPr>
              <a:t>2001</a:t>
            </a:r>
            <a:endParaRPr b="1" i="0" sz="900" u="none" cap="none" strike="noStrike">
              <a:solidFill>
                <a:srgbClr val="C00000"/>
              </a:solidFill>
              <a:latin typeface="Arial"/>
              <a:ea typeface="Arial"/>
              <a:cs typeface="Arial"/>
              <a:sym typeface="Arial"/>
            </a:endParaRPr>
          </a:p>
        </p:txBody>
      </p:sp>
      <p:sp>
        <p:nvSpPr>
          <p:cNvPr id="545" name="Google Shape;545;p42"/>
          <p:cNvSpPr txBox="1"/>
          <p:nvPr/>
        </p:nvSpPr>
        <p:spPr>
          <a:xfrm>
            <a:off x="2516386" y="4677764"/>
            <a:ext cx="436500" cy="219300"/>
          </a:xfrm>
          <a:prstGeom prst="rect">
            <a:avLst/>
          </a:prstGeom>
          <a:noFill/>
          <a:ln>
            <a:noFill/>
          </a:ln>
        </p:spPr>
        <p:txBody>
          <a:bodyPr anchorCtr="0" anchor="t" bIns="44850" lIns="90075" spcFirstLastPara="1" rIns="90075" wrap="square" tIns="44850">
            <a:spAutoFit/>
          </a:bodyPr>
          <a:lstStyle/>
          <a:p>
            <a:pPr indent="0" lvl="0" marL="0" marR="0" rtl="0" algn="ctr">
              <a:lnSpc>
                <a:spcPct val="93000"/>
              </a:lnSpc>
              <a:spcBef>
                <a:spcPts val="0"/>
              </a:spcBef>
              <a:spcAft>
                <a:spcPts val="0"/>
              </a:spcAft>
              <a:buNone/>
            </a:pPr>
            <a:r>
              <a:rPr b="1" i="0" lang="en-US" sz="900" u="none" cap="none" strike="noStrike">
                <a:solidFill>
                  <a:srgbClr val="680898"/>
                </a:solidFill>
                <a:latin typeface="Arial"/>
                <a:ea typeface="Arial"/>
                <a:cs typeface="Arial"/>
                <a:sym typeface="Arial"/>
              </a:rPr>
              <a:t>1885</a:t>
            </a:r>
            <a:endParaRPr b="1" i="0" sz="900" u="none" cap="none" strike="noStrike">
              <a:solidFill>
                <a:srgbClr val="680898"/>
              </a:solidFill>
              <a:latin typeface="Arial"/>
              <a:ea typeface="Arial"/>
              <a:cs typeface="Arial"/>
              <a:sym typeface="Arial"/>
            </a:endParaRPr>
          </a:p>
        </p:txBody>
      </p:sp>
      <p:sp>
        <p:nvSpPr>
          <p:cNvPr id="546" name="Google Shape;546;p42"/>
          <p:cNvSpPr txBox="1"/>
          <p:nvPr/>
        </p:nvSpPr>
        <p:spPr>
          <a:xfrm>
            <a:off x="1998504" y="4466480"/>
            <a:ext cx="436500" cy="219300"/>
          </a:xfrm>
          <a:prstGeom prst="rect">
            <a:avLst/>
          </a:prstGeom>
          <a:noFill/>
          <a:ln>
            <a:noFill/>
          </a:ln>
        </p:spPr>
        <p:txBody>
          <a:bodyPr anchorCtr="0" anchor="t" bIns="44850" lIns="90075" spcFirstLastPara="1" rIns="90075" wrap="square" tIns="44850">
            <a:spAutoFit/>
          </a:bodyPr>
          <a:lstStyle/>
          <a:p>
            <a:pPr indent="0" lvl="0" marL="0" marR="0" rtl="0" algn="ctr">
              <a:lnSpc>
                <a:spcPct val="93000"/>
              </a:lnSpc>
              <a:spcBef>
                <a:spcPts val="0"/>
              </a:spcBef>
              <a:spcAft>
                <a:spcPts val="0"/>
              </a:spcAft>
              <a:buNone/>
            </a:pPr>
            <a:r>
              <a:rPr b="1" i="0" lang="en-US" sz="900" u="none" cap="none" strike="noStrike">
                <a:solidFill>
                  <a:srgbClr val="589C08"/>
                </a:solidFill>
                <a:latin typeface="Arial"/>
                <a:ea typeface="Arial"/>
                <a:cs typeface="Arial"/>
                <a:sym typeface="Arial"/>
              </a:rPr>
              <a:t>1935</a:t>
            </a:r>
            <a:endParaRPr b="1" i="0" sz="900" u="none" cap="none" strike="noStrike">
              <a:solidFill>
                <a:srgbClr val="589C08"/>
              </a:solidFill>
              <a:latin typeface="Arial"/>
              <a:ea typeface="Arial"/>
              <a:cs typeface="Arial"/>
              <a:sym typeface="Arial"/>
            </a:endParaRPr>
          </a:p>
        </p:txBody>
      </p:sp>
      <p:sp>
        <p:nvSpPr>
          <p:cNvPr id="547" name="Google Shape;547;p42"/>
          <p:cNvSpPr/>
          <p:nvPr/>
        </p:nvSpPr>
        <p:spPr>
          <a:xfrm>
            <a:off x="5854789" y="1527355"/>
            <a:ext cx="1336200" cy="277500"/>
          </a:xfrm>
          <a:prstGeom prst="roundRect">
            <a:avLst>
              <a:gd fmla="val 560" name="adj"/>
            </a:avLst>
          </a:prstGeom>
          <a:solidFill>
            <a:srgbClr val="FFFFFF"/>
          </a:solidFill>
          <a:ln>
            <a:noFill/>
          </a:ln>
        </p:spPr>
        <p:txBody>
          <a:bodyPr anchorCtr="0" anchor="ctr" bIns="50375" lIns="100775" spcFirstLastPara="1" rIns="100775" wrap="square" tIns="50375">
            <a:noAutofit/>
          </a:bodyPr>
          <a:lstStyle/>
          <a:p>
            <a:pPr indent="0" lvl="0" marL="0" marR="0" rtl="0" algn="l">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p:txBody>
      </p:sp>
      <p:sp>
        <p:nvSpPr>
          <p:cNvPr id="548" name="Google Shape;548;p42"/>
          <p:cNvSpPr/>
          <p:nvPr/>
        </p:nvSpPr>
        <p:spPr>
          <a:xfrm>
            <a:off x="7683367" y="1515842"/>
            <a:ext cx="1336200" cy="288900"/>
          </a:xfrm>
          <a:prstGeom prst="roundRect">
            <a:avLst>
              <a:gd fmla="val 560" name="adj"/>
            </a:avLst>
          </a:prstGeom>
          <a:solidFill>
            <a:srgbClr val="FFFFFF"/>
          </a:solidFill>
          <a:ln>
            <a:noFill/>
          </a:ln>
        </p:spPr>
        <p:txBody>
          <a:bodyPr anchorCtr="0" anchor="ctr" bIns="50375" lIns="100775" spcFirstLastPara="1" rIns="100775" wrap="square" tIns="50375">
            <a:noAutofit/>
          </a:bodyPr>
          <a:lstStyle/>
          <a:p>
            <a:pPr indent="0" lvl="0" marL="0" marR="0" rtl="0" algn="l">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p:txBody>
      </p:sp>
      <p:sp>
        <p:nvSpPr>
          <p:cNvPr id="549" name="Google Shape;549;p42"/>
          <p:cNvSpPr/>
          <p:nvPr/>
        </p:nvSpPr>
        <p:spPr>
          <a:xfrm>
            <a:off x="5854789" y="3720443"/>
            <a:ext cx="1336200" cy="277500"/>
          </a:xfrm>
          <a:prstGeom prst="roundRect">
            <a:avLst>
              <a:gd fmla="val 560" name="adj"/>
            </a:avLst>
          </a:prstGeom>
          <a:solidFill>
            <a:srgbClr val="FFFFFF"/>
          </a:solidFill>
          <a:ln>
            <a:noFill/>
          </a:ln>
        </p:spPr>
        <p:txBody>
          <a:bodyPr anchorCtr="0" anchor="ctr" bIns="50375" lIns="100775" spcFirstLastPara="1" rIns="100775" wrap="square" tIns="50375">
            <a:noAutofit/>
          </a:bodyPr>
          <a:lstStyle/>
          <a:p>
            <a:pPr indent="0" lvl="0" marL="0" marR="0" rtl="0" algn="l">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p:txBody>
      </p:sp>
      <p:sp>
        <p:nvSpPr>
          <p:cNvPr id="550" name="Google Shape;550;p42"/>
          <p:cNvSpPr/>
          <p:nvPr/>
        </p:nvSpPr>
        <p:spPr>
          <a:xfrm>
            <a:off x="7683367" y="3708929"/>
            <a:ext cx="1336200" cy="288900"/>
          </a:xfrm>
          <a:prstGeom prst="roundRect">
            <a:avLst>
              <a:gd fmla="val 560" name="adj"/>
            </a:avLst>
          </a:prstGeom>
          <a:solidFill>
            <a:srgbClr val="FFFFFF"/>
          </a:solidFill>
          <a:ln>
            <a:noFill/>
          </a:ln>
        </p:spPr>
        <p:txBody>
          <a:bodyPr anchorCtr="0" anchor="ctr" bIns="50375" lIns="100775" spcFirstLastPara="1" rIns="100775" wrap="square" tIns="50375">
            <a:noAutofit/>
          </a:bodyPr>
          <a:lstStyle/>
          <a:p>
            <a:pPr indent="0" lvl="0" marL="0" marR="0" rtl="0" algn="l">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p:txBody>
      </p:sp>
      <p:pic>
        <p:nvPicPr>
          <p:cNvPr id="551" name="Google Shape;551;p42"/>
          <p:cNvPicPr preferRelativeResize="0"/>
          <p:nvPr/>
        </p:nvPicPr>
        <p:blipFill rotWithShape="1">
          <a:blip r:embed="rId4">
            <a:alphaModFix/>
          </a:blip>
          <a:srcRect b="0" l="0" r="0" t="0"/>
          <a:stretch/>
        </p:blipFill>
        <p:spPr>
          <a:xfrm>
            <a:off x="5684" y="779947"/>
            <a:ext cx="1348672" cy="134867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53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53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53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53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grpSp>
        <p:nvGrpSpPr>
          <p:cNvPr id="557" name="Google Shape;557;p43"/>
          <p:cNvGrpSpPr/>
          <p:nvPr/>
        </p:nvGrpSpPr>
        <p:grpSpPr>
          <a:xfrm>
            <a:off x="775161" y="3275955"/>
            <a:ext cx="525032" cy="2768380"/>
            <a:chOff x="103" y="2433"/>
            <a:chExt cx="300" cy="1582"/>
          </a:xfrm>
        </p:grpSpPr>
        <p:sp>
          <p:nvSpPr>
            <p:cNvPr id="558" name="Google Shape;558;p43"/>
            <p:cNvSpPr/>
            <p:nvPr/>
          </p:nvSpPr>
          <p:spPr>
            <a:xfrm>
              <a:off x="292" y="2433"/>
              <a:ext cx="0" cy="1500"/>
            </a:xfrm>
            <a:prstGeom prst="roundRect">
              <a:avLst>
                <a:gd fmla="val 16667" name="adj"/>
              </a:avLst>
            </a:prstGeom>
            <a:solidFill>
              <a:srgbClr val="FFFFFF"/>
            </a:solidFill>
            <a:ln>
              <a:noFill/>
            </a:ln>
          </p:spPr>
          <p:txBody>
            <a:bodyPr anchorCtr="0" anchor="ctr" bIns="50375" lIns="100775" spcFirstLastPara="1" rIns="100775" wrap="square" tIns="50375">
              <a:noAutofit/>
            </a:bodyPr>
            <a:lstStyle/>
            <a:p>
              <a:pPr indent="0" lvl="0" marL="0" marR="0" rtl="0" algn="l">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p:txBody>
        </p:sp>
        <p:cxnSp>
          <p:nvCxnSpPr>
            <p:cNvPr id="559" name="Google Shape;559;p43"/>
            <p:cNvCxnSpPr/>
            <p:nvPr/>
          </p:nvCxnSpPr>
          <p:spPr>
            <a:xfrm>
              <a:off x="200" y="2515"/>
              <a:ext cx="0" cy="1500"/>
            </a:xfrm>
            <a:prstGeom prst="straightConnector1">
              <a:avLst/>
            </a:prstGeom>
            <a:noFill/>
            <a:ln cap="flat" cmpd="sng" w="73075">
              <a:solidFill>
                <a:srgbClr val="000000"/>
              </a:solidFill>
              <a:prstDash val="solid"/>
              <a:round/>
              <a:headEnd len="med" w="med" type="triangle"/>
              <a:tailEnd len="med" w="med" type="none"/>
            </a:ln>
          </p:spPr>
        </p:cxnSp>
        <p:sp>
          <p:nvSpPr>
            <p:cNvPr id="560" name="Google Shape;560;p43"/>
            <p:cNvSpPr/>
            <p:nvPr/>
          </p:nvSpPr>
          <p:spPr>
            <a:xfrm rot="-5400000">
              <a:off x="-47" y="3109"/>
              <a:ext cx="600" cy="300"/>
            </a:xfrm>
            <a:prstGeom prst="rect">
              <a:avLst/>
            </a:prstGeom>
            <a:solidFill>
              <a:srgbClr val="FFFF00"/>
            </a:solidFill>
            <a:ln cap="flat" cmpd="sng" w="18350">
              <a:solidFill>
                <a:srgbClr val="000000"/>
              </a:solidFill>
              <a:prstDash val="solid"/>
              <a:round/>
              <a:headEnd len="sm" w="sm" type="none"/>
              <a:tailEnd len="sm" w="sm" type="none"/>
            </a:ln>
          </p:spPr>
          <p:txBody>
            <a:bodyPr anchorCtr="0" anchor="t" bIns="9925" lIns="9925" spcFirstLastPara="1" rIns="9925" wrap="square" tIns="9925">
              <a:noAutofit/>
            </a:bodyPr>
            <a:lstStyle/>
            <a:p>
              <a:pPr indent="0" lvl="0" marL="0" marR="0" rtl="0" algn="ctr">
                <a:lnSpc>
                  <a:spcPct val="100000"/>
                </a:lnSpc>
                <a:spcBef>
                  <a:spcPts val="0"/>
                </a:spcBef>
                <a:spcAft>
                  <a:spcPts val="0"/>
                </a:spcAft>
                <a:buNone/>
              </a:pPr>
              <a:r>
                <a:rPr b="1" i="0" lang="en-US" sz="1100" u="none" cap="none" strike="noStrike">
                  <a:solidFill>
                    <a:srgbClr val="000000"/>
                  </a:solidFill>
                  <a:latin typeface="Arial"/>
                  <a:ea typeface="Arial"/>
                  <a:cs typeface="Arial"/>
                  <a:sym typeface="Arial"/>
                </a:rPr>
                <a:t>warmer</a:t>
              </a:r>
              <a:endParaRPr sz="1500"/>
            </a:p>
            <a:p>
              <a:pPr indent="0" lvl="0" marL="0" marR="0" rtl="0" algn="ctr">
                <a:lnSpc>
                  <a:spcPct val="100000"/>
                </a:lnSpc>
                <a:spcBef>
                  <a:spcPts val="0"/>
                </a:spcBef>
                <a:spcAft>
                  <a:spcPts val="0"/>
                </a:spcAft>
                <a:buNone/>
              </a:pPr>
              <a:r>
                <a:rPr b="1" i="0" lang="en-US" sz="1100" u="none" cap="none" strike="noStrike">
                  <a:solidFill>
                    <a:srgbClr val="000000"/>
                  </a:solidFill>
                  <a:latin typeface="Arial"/>
                  <a:ea typeface="Arial"/>
                  <a:cs typeface="Arial"/>
                  <a:sym typeface="Arial"/>
                </a:rPr>
                <a:t>climate</a:t>
              </a:r>
              <a:endParaRPr sz="1500"/>
            </a:p>
          </p:txBody>
        </p:sp>
      </p:grpSp>
      <p:sp>
        <p:nvSpPr>
          <p:cNvPr id="561" name="Google Shape;561;p43"/>
          <p:cNvSpPr txBox="1"/>
          <p:nvPr>
            <p:ph type="title"/>
          </p:nvPr>
        </p:nvSpPr>
        <p:spPr>
          <a:xfrm>
            <a:off x="5684" y="1"/>
            <a:ext cx="10074900" cy="756300"/>
          </a:xfrm>
          <a:prstGeom prst="rect">
            <a:avLst/>
          </a:prstGeom>
          <a:noFill/>
          <a:ln>
            <a:noFill/>
          </a:ln>
        </p:spPr>
        <p:txBody>
          <a:bodyPr anchorCtr="0" anchor="ctr" bIns="50375" lIns="100775" spcFirstLastPara="1" rIns="100775" wrap="square" tIns="50375">
            <a:normAutofit fontScale="90000"/>
          </a:bodyPr>
          <a:lstStyle/>
          <a:p>
            <a:pPr indent="0" lvl="0" marL="0" rtl="0" algn="ctr">
              <a:lnSpc>
                <a:spcPct val="90000"/>
              </a:lnSpc>
              <a:spcBef>
                <a:spcPts val="0"/>
              </a:spcBef>
              <a:spcAft>
                <a:spcPts val="0"/>
              </a:spcAft>
              <a:buClr>
                <a:schemeClr val="lt1"/>
              </a:buClr>
              <a:buSzPct val="100000"/>
              <a:buFont typeface="Calibri"/>
              <a:buNone/>
            </a:pPr>
            <a:r>
              <a:rPr lang="en-US" sz="3500"/>
              <a:t>Historical changes in ENSO &amp; mean eq. Pacific SST</a:t>
            </a:r>
            <a:endParaRPr sz="3500"/>
          </a:p>
        </p:txBody>
      </p:sp>
      <p:pic>
        <p:nvPicPr>
          <p:cNvPr id="562" name="Google Shape;562;p43"/>
          <p:cNvPicPr preferRelativeResize="0"/>
          <p:nvPr/>
        </p:nvPicPr>
        <p:blipFill rotWithShape="1">
          <a:blip r:embed="rId3">
            <a:alphaModFix/>
          </a:blip>
          <a:srcRect b="0" l="0" r="0" t="0"/>
          <a:stretch/>
        </p:blipFill>
        <p:spPr>
          <a:xfrm rot="5400000">
            <a:off x="2949508" y="-974338"/>
            <a:ext cx="5249158" cy="8843723"/>
          </a:xfrm>
          <a:prstGeom prst="rect">
            <a:avLst/>
          </a:prstGeom>
          <a:noFill/>
          <a:ln>
            <a:noFill/>
          </a:ln>
        </p:spPr>
      </p:pic>
      <p:sp>
        <p:nvSpPr>
          <p:cNvPr id="563" name="Google Shape;563;p43"/>
          <p:cNvSpPr txBox="1"/>
          <p:nvPr/>
        </p:nvSpPr>
        <p:spPr>
          <a:xfrm>
            <a:off x="681410" y="6211071"/>
            <a:ext cx="8717700" cy="30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900"/>
              <a:buFont typeface="Arial"/>
              <a:buNone/>
            </a:pPr>
            <a:r>
              <a:rPr b="0" i="0" lang="en-US" sz="2000" u="none" cap="none" strike="noStrike">
                <a:solidFill>
                  <a:srgbClr val="000000"/>
                </a:solidFill>
                <a:latin typeface="Arial"/>
                <a:ea typeface="Arial"/>
                <a:cs typeface="Arial"/>
                <a:sym typeface="Arial"/>
              </a:rPr>
              <a:t>Mean SST change marginally detectable.  ENSO change, less so.</a:t>
            </a:r>
            <a:endParaRPr sz="1500"/>
          </a:p>
        </p:txBody>
      </p:sp>
      <p:sp>
        <p:nvSpPr>
          <p:cNvPr id="564" name="Google Shape;564;p43"/>
          <p:cNvSpPr txBox="1"/>
          <p:nvPr/>
        </p:nvSpPr>
        <p:spPr>
          <a:xfrm>
            <a:off x="2864550" y="6579435"/>
            <a:ext cx="4351500" cy="658500"/>
          </a:xfrm>
          <a:prstGeom prst="rect">
            <a:avLst/>
          </a:prstGeom>
          <a:noFill/>
          <a:ln>
            <a:noFill/>
          </a:ln>
        </p:spPr>
        <p:txBody>
          <a:bodyPr anchorCtr="0" anchor="t" bIns="51600" lIns="99225" spcFirstLastPara="1" rIns="99225" wrap="square" tIns="51600">
            <a:spAutoFit/>
          </a:bodyPr>
          <a:lstStyle/>
          <a:p>
            <a:pPr indent="0" lvl="0" marL="0" marR="0" rtl="0" algn="ctr">
              <a:lnSpc>
                <a:spcPct val="100000"/>
              </a:lnSpc>
              <a:spcBef>
                <a:spcPts val="0"/>
              </a:spcBef>
              <a:spcAft>
                <a:spcPts val="0"/>
              </a:spcAft>
              <a:buClr>
                <a:srgbClr val="808080"/>
              </a:buClr>
              <a:buSzPts val="1800"/>
              <a:buFont typeface="Arial"/>
              <a:buNone/>
            </a:pPr>
            <a:r>
              <a:rPr b="0" i="1" lang="en-US" sz="1800" u="none" cap="none" strike="noStrike">
                <a:solidFill>
                  <a:srgbClr val="808080"/>
                </a:solidFill>
                <a:latin typeface="Arial"/>
                <a:ea typeface="Arial"/>
                <a:cs typeface="Arial"/>
                <a:sym typeface="Arial"/>
              </a:rPr>
              <a:t>Newman, Wittenberg, et al. (BAMS 2017)‏</a:t>
            </a:r>
            <a:endParaRPr b="0" i="1" sz="1800" u="none" cap="none" strike="noStrike">
              <a:solidFill>
                <a:srgbClr val="808080"/>
              </a:solidFill>
              <a:latin typeface="Arial"/>
              <a:ea typeface="Arial"/>
              <a:cs typeface="Arial"/>
              <a:sym typeface="Arial"/>
            </a:endParaRPr>
          </a:p>
        </p:txBody>
      </p:sp>
      <p:grpSp>
        <p:nvGrpSpPr>
          <p:cNvPr id="565" name="Google Shape;565;p43"/>
          <p:cNvGrpSpPr/>
          <p:nvPr/>
        </p:nvGrpSpPr>
        <p:grpSpPr>
          <a:xfrm>
            <a:off x="1673351" y="5704330"/>
            <a:ext cx="2184135" cy="559977"/>
            <a:chOff x="537" y="3974"/>
            <a:chExt cx="1248" cy="320"/>
          </a:xfrm>
        </p:grpSpPr>
        <p:sp>
          <p:nvSpPr>
            <p:cNvPr id="566" name="Google Shape;566;p43"/>
            <p:cNvSpPr/>
            <p:nvPr/>
          </p:nvSpPr>
          <p:spPr>
            <a:xfrm>
              <a:off x="585" y="3974"/>
              <a:ext cx="1200" cy="300"/>
            </a:xfrm>
            <a:prstGeom prst="roundRect">
              <a:avLst>
                <a:gd fmla="val 16667" name="adj"/>
              </a:avLst>
            </a:prstGeom>
            <a:solidFill>
              <a:srgbClr val="FFFFFF"/>
            </a:solidFill>
            <a:ln>
              <a:noFill/>
            </a:ln>
          </p:spPr>
          <p:txBody>
            <a:bodyPr anchorCtr="0" anchor="ctr" bIns="50375" lIns="100775" spcFirstLastPara="1" rIns="100775" wrap="square" tIns="50375">
              <a:noAutofit/>
            </a:bodyPr>
            <a:lstStyle/>
            <a:p>
              <a:pPr indent="0" lvl="0" marL="0" marR="0" rtl="0" algn="l">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p:txBody>
        </p:sp>
        <p:cxnSp>
          <p:nvCxnSpPr>
            <p:cNvPr id="567" name="Google Shape;567;p43"/>
            <p:cNvCxnSpPr/>
            <p:nvPr/>
          </p:nvCxnSpPr>
          <p:spPr>
            <a:xfrm>
              <a:off x="537" y="4098"/>
              <a:ext cx="1200" cy="0"/>
            </a:xfrm>
            <a:prstGeom prst="straightConnector1">
              <a:avLst/>
            </a:prstGeom>
            <a:noFill/>
            <a:ln cap="flat" cmpd="sng" w="73075">
              <a:solidFill>
                <a:srgbClr val="000000"/>
              </a:solidFill>
              <a:prstDash val="solid"/>
              <a:round/>
              <a:headEnd len="med" w="med" type="none"/>
              <a:tailEnd len="med" w="med" type="triangle"/>
            </a:ln>
          </p:spPr>
        </p:cxnSp>
        <p:sp>
          <p:nvSpPr>
            <p:cNvPr id="568" name="Google Shape;568;p43"/>
            <p:cNvSpPr/>
            <p:nvPr/>
          </p:nvSpPr>
          <p:spPr>
            <a:xfrm>
              <a:off x="859" y="3994"/>
              <a:ext cx="600" cy="300"/>
            </a:xfrm>
            <a:prstGeom prst="rect">
              <a:avLst/>
            </a:prstGeom>
            <a:solidFill>
              <a:srgbClr val="FFFF00"/>
            </a:solidFill>
            <a:ln cap="flat" cmpd="sng" w="18350">
              <a:solidFill>
                <a:srgbClr val="000000"/>
              </a:solidFill>
              <a:prstDash val="solid"/>
              <a:round/>
              <a:headEnd len="sm" w="sm" type="none"/>
              <a:tailEnd len="sm" w="sm" type="none"/>
            </a:ln>
          </p:spPr>
          <p:txBody>
            <a:bodyPr anchorCtr="0" anchor="t" bIns="9925" lIns="9925" spcFirstLastPara="1" rIns="9925" wrap="square" tIns="9925">
              <a:noAutofit/>
            </a:bodyPr>
            <a:lstStyle/>
            <a:p>
              <a:pPr indent="0" lvl="0" marL="0" marR="0" rtl="0" algn="ctr">
                <a:lnSpc>
                  <a:spcPct val="100000"/>
                </a:lnSpc>
                <a:spcBef>
                  <a:spcPts val="0"/>
                </a:spcBef>
                <a:spcAft>
                  <a:spcPts val="0"/>
                </a:spcAft>
                <a:buNone/>
              </a:pPr>
              <a:r>
                <a:rPr b="1" i="0" lang="en-US" sz="1100" u="none" cap="none" strike="noStrike">
                  <a:solidFill>
                    <a:srgbClr val="000000"/>
                  </a:solidFill>
                  <a:latin typeface="Arial"/>
                  <a:ea typeface="Arial"/>
                  <a:cs typeface="Arial"/>
                  <a:sym typeface="Arial"/>
                </a:rPr>
                <a:t>stronger</a:t>
              </a:r>
              <a:endParaRPr sz="1500"/>
            </a:p>
            <a:p>
              <a:pPr indent="0" lvl="0" marL="0" marR="0" rtl="0" algn="ctr">
                <a:lnSpc>
                  <a:spcPct val="100000"/>
                </a:lnSpc>
                <a:spcBef>
                  <a:spcPts val="0"/>
                </a:spcBef>
                <a:spcAft>
                  <a:spcPts val="0"/>
                </a:spcAft>
                <a:buNone/>
              </a:pPr>
              <a:r>
                <a:rPr b="1" i="0" lang="en-US" sz="1100" u="none" cap="none" strike="noStrike">
                  <a:solidFill>
                    <a:srgbClr val="000000"/>
                  </a:solidFill>
                  <a:latin typeface="Arial"/>
                  <a:ea typeface="Arial"/>
                  <a:cs typeface="Arial"/>
                  <a:sym typeface="Arial"/>
                </a:rPr>
                <a:t>ENSO</a:t>
              </a:r>
              <a:endParaRPr sz="1500"/>
            </a:p>
          </p:txBody>
        </p:sp>
      </p:grpSp>
      <p:sp>
        <p:nvSpPr>
          <p:cNvPr id="569" name="Google Shape;569;p43"/>
          <p:cNvSpPr txBox="1"/>
          <p:nvPr/>
        </p:nvSpPr>
        <p:spPr>
          <a:xfrm>
            <a:off x="5911229" y="2731444"/>
            <a:ext cx="436500" cy="219300"/>
          </a:xfrm>
          <a:prstGeom prst="rect">
            <a:avLst/>
          </a:prstGeom>
          <a:noFill/>
          <a:ln>
            <a:noFill/>
          </a:ln>
        </p:spPr>
        <p:txBody>
          <a:bodyPr anchorCtr="0" anchor="t" bIns="44850" lIns="90075" spcFirstLastPara="1" rIns="90075" wrap="square" tIns="44850">
            <a:spAutoFit/>
          </a:bodyPr>
          <a:lstStyle/>
          <a:p>
            <a:pPr indent="0" lvl="0" marL="0" marR="0" rtl="0" algn="ctr">
              <a:lnSpc>
                <a:spcPct val="93000"/>
              </a:lnSpc>
              <a:spcBef>
                <a:spcPts val="0"/>
              </a:spcBef>
              <a:spcAft>
                <a:spcPts val="0"/>
              </a:spcAft>
              <a:buNone/>
            </a:pPr>
            <a:r>
              <a:rPr b="1" i="0" lang="en-US" sz="900" u="none" cap="none" strike="noStrike">
                <a:solidFill>
                  <a:srgbClr val="589C08"/>
                </a:solidFill>
                <a:latin typeface="Arial"/>
                <a:ea typeface="Arial"/>
                <a:cs typeface="Arial"/>
                <a:sym typeface="Arial"/>
              </a:rPr>
              <a:t>1935</a:t>
            </a:r>
            <a:endParaRPr b="1" i="0" sz="900" u="none" cap="none" strike="noStrike">
              <a:solidFill>
                <a:srgbClr val="589C08"/>
              </a:solidFill>
              <a:latin typeface="Arial"/>
              <a:ea typeface="Arial"/>
              <a:cs typeface="Arial"/>
              <a:sym typeface="Arial"/>
            </a:endParaRPr>
          </a:p>
        </p:txBody>
      </p:sp>
      <p:sp>
        <p:nvSpPr>
          <p:cNvPr id="570" name="Google Shape;570;p43"/>
          <p:cNvSpPr txBox="1"/>
          <p:nvPr/>
        </p:nvSpPr>
        <p:spPr>
          <a:xfrm>
            <a:off x="6686841" y="2120967"/>
            <a:ext cx="436500" cy="219300"/>
          </a:xfrm>
          <a:prstGeom prst="rect">
            <a:avLst/>
          </a:prstGeom>
          <a:noFill/>
          <a:ln>
            <a:noFill/>
          </a:ln>
        </p:spPr>
        <p:txBody>
          <a:bodyPr anchorCtr="0" anchor="t" bIns="44850" lIns="90075" spcFirstLastPara="1" rIns="90075" wrap="square" tIns="44850">
            <a:spAutoFit/>
          </a:bodyPr>
          <a:lstStyle/>
          <a:p>
            <a:pPr indent="0" lvl="0" marL="0" marR="0" rtl="0" algn="ctr">
              <a:lnSpc>
                <a:spcPct val="93000"/>
              </a:lnSpc>
              <a:spcBef>
                <a:spcPts val="0"/>
              </a:spcBef>
              <a:spcAft>
                <a:spcPts val="0"/>
              </a:spcAft>
              <a:buNone/>
            </a:pPr>
            <a:r>
              <a:rPr b="1" i="0" lang="en-US" sz="900" u="none" cap="none" strike="noStrike">
                <a:solidFill>
                  <a:srgbClr val="C00000"/>
                </a:solidFill>
                <a:latin typeface="Arial"/>
                <a:ea typeface="Arial"/>
                <a:cs typeface="Arial"/>
                <a:sym typeface="Arial"/>
              </a:rPr>
              <a:t>2001</a:t>
            </a:r>
            <a:endParaRPr b="1" i="0" sz="900" u="none" cap="none" strike="noStrike">
              <a:solidFill>
                <a:srgbClr val="C00000"/>
              </a:solidFill>
              <a:latin typeface="Arial"/>
              <a:ea typeface="Arial"/>
              <a:cs typeface="Arial"/>
              <a:sym typeface="Arial"/>
            </a:endParaRPr>
          </a:p>
        </p:txBody>
      </p:sp>
      <p:sp>
        <p:nvSpPr>
          <p:cNvPr id="571" name="Google Shape;571;p43"/>
          <p:cNvSpPr txBox="1"/>
          <p:nvPr/>
        </p:nvSpPr>
        <p:spPr>
          <a:xfrm>
            <a:off x="2615724" y="3986305"/>
            <a:ext cx="436500" cy="219300"/>
          </a:xfrm>
          <a:prstGeom prst="rect">
            <a:avLst/>
          </a:prstGeom>
          <a:noFill/>
          <a:ln>
            <a:noFill/>
          </a:ln>
        </p:spPr>
        <p:txBody>
          <a:bodyPr anchorCtr="0" anchor="t" bIns="44850" lIns="90075" spcFirstLastPara="1" rIns="90075" wrap="square" tIns="44850">
            <a:spAutoFit/>
          </a:bodyPr>
          <a:lstStyle/>
          <a:p>
            <a:pPr indent="0" lvl="0" marL="0" marR="0" rtl="0" algn="ctr">
              <a:lnSpc>
                <a:spcPct val="93000"/>
              </a:lnSpc>
              <a:spcBef>
                <a:spcPts val="0"/>
              </a:spcBef>
              <a:spcAft>
                <a:spcPts val="0"/>
              </a:spcAft>
              <a:buNone/>
            </a:pPr>
            <a:r>
              <a:rPr b="1" i="0" lang="en-US" sz="900" u="none" cap="none" strike="noStrike">
                <a:solidFill>
                  <a:srgbClr val="C00000"/>
                </a:solidFill>
                <a:latin typeface="Arial"/>
                <a:ea typeface="Arial"/>
                <a:cs typeface="Arial"/>
                <a:sym typeface="Arial"/>
              </a:rPr>
              <a:t>2001</a:t>
            </a:r>
            <a:endParaRPr b="1" i="0" sz="900" u="none" cap="none" strike="noStrike">
              <a:solidFill>
                <a:srgbClr val="C00000"/>
              </a:solidFill>
              <a:latin typeface="Arial"/>
              <a:ea typeface="Arial"/>
              <a:cs typeface="Arial"/>
              <a:sym typeface="Arial"/>
            </a:endParaRPr>
          </a:p>
        </p:txBody>
      </p:sp>
      <p:sp>
        <p:nvSpPr>
          <p:cNvPr id="572" name="Google Shape;572;p43"/>
          <p:cNvSpPr txBox="1"/>
          <p:nvPr/>
        </p:nvSpPr>
        <p:spPr>
          <a:xfrm>
            <a:off x="2516539" y="4677764"/>
            <a:ext cx="436500" cy="219300"/>
          </a:xfrm>
          <a:prstGeom prst="rect">
            <a:avLst/>
          </a:prstGeom>
          <a:noFill/>
          <a:ln>
            <a:noFill/>
          </a:ln>
        </p:spPr>
        <p:txBody>
          <a:bodyPr anchorCtr="0" anchor="t" bIns="44850" lIns="90075" spcFirstLastPara="1" rIns="90075" wrap="square" tIns="44850">
            <a:spAutoFit/>
          </a:bodyPr>
          <a:lstStyle/>
          <a:p>
            <a:pPr indent="0" lvl="0" marL="0" marR="0" rtl="0" algn="ctr">
              <a:lnSpc>
                <a:spcPct val="93000"/>
              </a:lnSpc>
              <a:spcBef>
                <a:spcPts val="0"/>
              </a:spcBef>
              <a:spcAft>
                <a:spcPts val="0"/>
              </a:spcAft>
              <a:buNone/>
            </a:pPr>
            <a:r>
              <a:rPr b="1" i="0" lang="en-US" sz="900" u="none" cap="none" strike="noStrike">
                <a:solidFill>
                  <a:srgbClr val="680898"/>
                </a:solidFill>
                <a:latin typeface="Arial"/>
                <a:ea typeface="Arial"/>
                <a:cs typeface="Arial"/>
                <a:sym typeface="Arial"/>
              </a:rPr>
              <a:t>1885</a:t>
            </a:r>
            <a:endParaRPr b="1" i="0" sz="900" u="none" cap="none" strike="noStrike">
              <a:solidFill>
                <a:srgbClr val="680898"/>
              </a:solidFill>
              <a:latin typeface="Arial"/>
              <a:ea typeface="Arial"/>
              <a:cs typeface="Arial"/>
              <a:sym typeface="Arial"/>
            </a:endParaRPr>
          </a:p>
        </p:txBody>
      </p:sp>
      <p:sp>
        <p:nvSpPr>
          <p:cNvPr id="573" name="Google Shape;573;p43"/>
          <p:cNvSpPr txBox="1"/>
          <p:nvPr/>
        </p:nvSpPr>
        <p:spPr>
          <a:xfrm>
            <a:off x="1998657" y="4466480"/>
            <a:ext cx="436500" cy="219300"/>
          </a:xfrm>
          <a:prstGeom prst="rect">
            <a:avLst/>
          </a:prstGeom>
          <a:noFill/>
          <a:ln>
            <a:noFill/>
          </a:ln>
        </p:spPr>
        <p:txBody>
          <a:bodyPr anchorCtr="0" anchor="t" bIns="44850" lIns="90075" spcFirstLastPara="1" rIns="90075" wrap="square" tIns="44850">
            <a:spAutoFit/>
          </a:bodyPr>
          <a:lstStyle/>
          <a:p>
            <a:pPr indent="0" lvl="0" marL="0" marR="0" rtl="0" algn="ctr">
              <a:lnSpc>
                <a:spcPct val="93000"/>
              </a:lnSpc>
              <a:spcBef>
                <a:spcPts val="0"/>
              </a:spcBef>
              <a:spcAft>
                <a:spcPts val="0"/>
              </a:spcAft>
              <a:buNone/>
            </a:pPr>
            <a:r>
              <a:rPr b="1" i="0" lang="en-US" sz="900" u="none" cap="none" strike="noStrike">
                <a:solidFill>
                  <a:srgbClr val="589C08"/>
                </a:solidFill>
                <a:latin typeface="Arial"/>
                <a:ea typeface="Arial"/>
                <a:cs typeface="Arial"/>
                <a:sym typeface="Arial"/>
              </a:rPr>
              <a:t>1935</a:t>
            </a:r>
            <a:endParaRPr b="1" i="0" sz="900" u="none" cap="none" strike="noStrike">
              <a:solidFill>
                <a:srgbClr val="589C08"/>
              </a:solidFill>
              <a:latin typeface="Arial"/>
              <a:ea typeface="Arial"/>
              <a:cs typeface="Arial"/>
              <a:sym typeface="Arial"/>
            </a:endParaRPr>
          </a:p>
        </p:txBody>
      </p:sp>
      <p:cxnSp>
        <p:nvCxnSpPr>
          <p:cNvPr id="574" name="Google Shape;574;p43"/>
          <p:cNvCxnSpPr/>
          <p:nvPr/>
        </p:nvCxnSpPr>
        <p:spPr>
          <a:xfrm flipH="1" rot="10800000">
            <a:off x="6190863" y="2128520"/>
            <a:ext cx="284100" cy="357600"/>
          </a:xfrm>
          <a:prstGeom prst="straightConnector1">
            <a:avLst/>
          </a:prstGeom>
          <a:noFill/>
          <a:ln cap="flat" cmpd="sng" w="57225">
            <a:solidFill>
              <a:srgbClr val="FFC000"/>
            </a:solidFill>
            <a:prstDash val="solid"/>
            <a:round/>
            <a:headEnd len="med" w="med" type="none"/>
            <a:tailEnd len="med" w="med" type="triangle"/>
          </a:ln>
          <a:effectLst>
            <a:outerShdw rotWithShape="0" algn="ctr" dir="2700000" dist="35921">
              <a:srgbClr val="808080"/>
            </a:outerShdw>
          </a:effectLst>
        </p:spPr>
      </p:cxnSp>
      <p:cxnSp>
        <p:nvCxnSpPr>
          <p:cNvPr id="575" name="Google Shape;575;p43"/>
          <p:cNvCxnSpPr/>
          <p:nvPr/>
        </p:nvCxnSpPr>
        <p:spPr>
          <a:xfrm flipH="1" rot="10800000">
            <a:off x="7859025" y="2148660"/>
            <a:ext cx="414300" cy="675000"/>
          </a:xfrm>
          <a:prstGeom prst="straightConnector1">
            <a:avLst/>
          </a:prstGeom>
          <a:noFill/>
          <a:ln cap="flat" cmpd="sng" w="57225">
            <a:solidFill>
              <a:srgbClr val="FFC000"/>
            </a:solidFill>
            <a:prstDash val="solid"/>
            <a:round/>
            <a:headEnd len="med" w="med" type="none"/>
            <a:tailEnd len="med" w="med" type="triangle"/>
          </a:ln>
          <a:effectLst>
            <a:outerShdw rotWithShape="0" algn="ctr" dir="2700000" dist="35921">
              <a:srgbClr val="808080"/>
            </a:outerShdw>
          </a:effectLst>
        </p:spPr>
      </p:cxnSp>
      <p:sp>
        <p:nvSpPr>
          <p:cNvPr id="576" name="Google Shape;576;p43"/>
          <p:cNvSpPr/>
          <p:nvPr/>
        </p:nvSpPr>
        <p:spPr>
          <a:xfrm>
            <a:off x="5854943" y="1527355"/>
            <a:ext cx="1336200" cy="277500"/>
          </a:xfrm>
          <a:prstGeom prst="roundRect">
            <a:avLst>
              <a:gd fmla="val 560" name="adj"/>
            </a:avLst>
          </a:prstGeom>
          <a:solidFill>
            <a:srgbClr val="FFFFFF"/>
          </a:solidFill>
          <a:ln>
            <a:noFill/>
          </a:ln>
        </p:spPr>
        <p:txBody>
          <a:bodyPr anchorCtr="0" anchor="ctr" bIns="50375" lIns="100775" spcFirstLastPara="1" rIns="100775" wrap="square" tIns="50375">
            <a:noAutofit/>
          </a:bodyPr>
          <a:lstStyle/>
          <a:p>
            <a:pPr indent="0" lvl="0" marL="0" marR="0" rtl="0" algn="l">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p:txBody>
      </p:sp>
      <p:sp>
        <p:nvSpPr>
          <p:cNvPr id="577" name="Google Shape;577;p43"/>
          <p:cNvSpPr/>
          <p:nvPr/>
        </p:nvSpPr>
        <p:spPr>
          <a:xfrm>
            <a:off x="7683520" y="1515842"/>
            <a:ext cx="1336200" cy="288900"/>
          </a:xfrm>
          <a:prstGeom prst="roundRect">
            <a:avLst>
              <a:gd fmla="val 560" name="adj"/>
            </a:avLst>
          </a:prstGeom>
          <a:solidFill>
            <a:srgbClr val="FFFFFF"/>
          </a:solidFill>
          <a:ln>
            <a:noFill/>
          </a:ln>
        </p:spPr>
        <p:txBody>
          <a:bodyPr anchorCtr="0" anchor="ctr" bIns="50375" lIns="100775" spcFirstLastPara="1" rIns="100775" wrap="square" tIns="50375">
            <a:noAutofit/>
          </a:bodyPr>
          <a:lstStyle/>
          <a:p>
            <a:pPr indent="0" lvl="0" marL="0" marR="0" rtl="0" algn="l">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p:txBody>
      </p:sp>
      <p:sp>
        <p:nvSpPr>
          <p:cNvPr id="578" name="Google Shape;578;p43"/>
          <p:cNvSpPr/>
          <p:nvPr/>
        </p:nvSpPr>
        <p:spPr>
          <a:xfrm>
            <a:off x="5854943" y="3720443"/>
            <a:ext cx="1336200" cy="277500"/>
          </a:xfrm>
          <a:prstGeom prst="roundRect">
            <a:avLst>
              <a:gd fmla="val 560" name="adj"/>
            </a:avLst>
          </a:prstGeom>
          <a:solidFill>
            <a:srgbClr val="FFFFFF"/>
          </a:solidFill>
          <a:ln>
            <a:noFill/>
          </a:ln>
        </p:spPr>
        <p:txBody>
          <a:bodyPr anchorCtr="0" anchor="ctr" bIns="50375" lIns="100775" spcFirstLastPara="1" rIns="100775" wrap="square" tIns="50375">
            <a:noAutofit/>
          </a:bodyPr>
          <a:lstStyle/>
          <a:p>
            <a:pPr indent="0" lvl="0" marL="0" marR="0" rtl="0" algn="l">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p:txBody>
      </p:sp>
      <p:sp>
        <p:nvSpPr>
          <p:cNvPr id="579" name="Google Shape;579;p43"/>
          <p:cNvSpPr/>
          <p:nvPr/>
        </p:nvSpPr>
        <p:spPr>
          <a:xfrm>
            <a:off x="7683520" y="3708929"/>
            <a:ext cx="1336200" cy="288900"/>
          </a:xfrm>
          <a:prstGeom prst="roundRect">
            <a:avLst>
              <a:gd fmla="val 560" name="adj"/>
            </a:avLst>
          </a:prstGeom>
          <a:solidFill>
            <a:srgbClr val="FFFFFF"/>
          </a:solidFill>
          <a:ln>
            <a:noFill/>
          </a:ln>
        </p:spPr>
        <p:txBody>
          <a:bodyPr anchorCtr="0" anchor="ctr" bIns="50375" lIns="100775" spcFirstLastPara="1" rIns="100775" wrap="square" tIns="50375">
            <a:noAutofit/>
          </a:bodyPr>
          <a:lstStyle/>
          <a:p>
            <a:pPr indent="0" lvl="0" marL="0" marR="0" rtl="0" algn="l">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p:txBody>
      </p:sp>
      <p:pic>
        <p:nvPicPr>
          <p:cNvPr id="580" name="Google Shape;580;p43"/>
          <p:cNvPicPr preferRelativeResize="0"/>
          <p:nvPr/>
        </p:nvPicPr>
        <p:blipFill rotWithShape="1">
          <a:blip r:embed="rId4">
            <a:alphaModFix/>
          </a:blip>
          <a:srcRect b="0" l="0" r="0" t="0"/>
          <a:stretch/>
        </p:blipFill>
        <p:spPr>
          <a:xfrm>
            <a:off x="5684" y="779947"/>
            <a:ext cx="1348672" cy="134867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grpSp>
        <p:nvGrpSpPr>
          <p:cNvPr id="585" name="Google Shape;585;p44"/>
          <p:cNvGrpSpPr/>
          <p:nvPr/>
        </p:nvGrpSpPr>
        <p:grpSpPr>
          <a:xfrm>
            <a:off x="4709299" y="2174091"/>
            <a:ext cx="3411779" cy="3445505"/>
            <a:chOff x="4271860" y="1479175"/>
            <a:chExt cx="3094864" cy="2344200"/>
          </a:xfrm>
        </p:grpSpPr>
        <p:sp>
          <p:nvSpPr>
            <p:cNvPr id="586" name="Google Shape;586;p44"/>
            <p:cNvSpPr/>
            <p:nvPr/>
          </p:nvSpPr>
          <p:spPr>
            <a:xfrm>
              <a:off x="4341225" y="1479175"/>
              <a:ext cx="3025500" cy="23442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111975" lIns="111975" spcFirstLastPara="1" rIns="111975" wrap="square" tIns="111975">
              <a:noAutofit/>
            </a:bodyPr>
            <a:lstStyle/>
            <a:p>
              <a:pPr indent="0" lvl="0" marL="0" rtl="0" algn="l">
                <a:spcBef>
                  <a:spcPts val="0"/>
                </a:spcBef>
                <a:spcAft>
                  <a:spcPts val="0"/>
                </a:spcAft>
                <a:buNone/>
              </a:pPr>
              <a:r>
                <a:t/>
              </a:r>
              <a:endParaRPr/>
            </a:p>
          </p:txBody>
        </p:sp>
        <p:pic>
          <p:nvPicPr>
            <p:cNvPr id="587" name="Google Shape;587;p44"/>
            <p:cNvPicPr preferRelativeResize="0"/>
            <p:nvPr/>
          </p:nvPicPr>
          <p:blipFill>
            <a:blip r:embed="rId3">
              <a:alphaModFix/>
            </a:blip>
            <a:stretch>
              <a:fillRect/>
            </a:stretch>
          </p:blipFill>
          <p:spPr>
            <a:xfrm>
              <a:off x="4423727" y="1609200"/>
              <a:ext cx="1645920" cy="2008022"/>
            </a:xfrm>
            <a:prstGeom prst="rect">
              <a:avLst/>
            </a:prstGeom>
            <a:noFill/>
            <a:ln>
              <a:noFill/>
            </a:ln>
          </p:spPr>
        </p:pic>
        <p:cxnSp>
          <p:nvCxnSpPr>
            <p:cNvPr id="588" name="Google Shape;588;p44"/>
            <p:cNvCxnSpPr/>
            <p:nvPr/>
          </p:nvCxnSpPr>
          <p:spPr>
            <a:xfrm>
              <a:off x="4750065" y="1778933"/>
              <a:ext cx="465300" cy="1228200"/>
            </a:xfrm>
            <a:prstGeom prst="straightConnector1">
              <a:avLst/>
            </a:prstGeom>
            <a:noFill/>
            <a:ln cap="flat" cmpd="sng" w="28575">
              <a:solidFill>
                <a:srgbClr val="000000"/>
              </a:solidFill>
              <a:prstDash val="solid"/>
              <a:round/>
              <a:headEnd len="med" w="med" type="none"/>
              <a:tailEnd len="med" w="med" type="none"/>
            </a:ln>
          </p:spPr>
        </p:cxnSp>
        <p:cxnSp>
          <p:nvCxnSpPr>
            <p:cNvPr id="589" name="Google Shape;589;p44"/>
            <p:cNvCxnSpPr/>
            <p:nvPr/>
          </p:nvCxnSpPr>
          <p:spPr>
            <a:xfrm>
              <a:off x="5392054" y="1783956"/>
              <a:ext cx="465300" cy="1228200"/>
            </a:xfrm>
            <a:prstGeom prst="straightConnector1">
              <a:avLst/>
            </a:prstGeom>
            <a:noFill/>
            <a:ln cap="flat" cmpd="sng" w="28575">
              <a:solidFill>
                <a:srgbClr val="000000"/>
              </a:solidFill>
              <a:prstDash val="solid"/>
              <a:round/>
              <a:headEnd len="med" w="med" type="none"/>
              <a:tailEnd len="med" w="med" type="none"/>
            </a:ln>
          </p:spPr>
        </p:cxnSp>
        <p:sp>
          <p:nvSpPr>
            <p:cNvPr id="590" name="Google Shape;590;p44"/>
            <p:cNvSpPr txBox="1"/>
            <p:nvPr/>
          </p:nvSpPr>
          <p:spPr>
            <a:xfrm>
              <a:off x="4750675" y="3576800"/>
              <a:ext cx="1260600" cy="115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100">
                  <a:solidFill>
                    <a:srgbClr val="000000"/>
                  </a:solidFill>
                  <a:latin typeface="Times New Roman"/>
                  <a:ea typeface="Times New Roman"/>
                  <a:cs typeface="Times New Roman"/>
                  <a:sym typeface="Times New Roman"/>
                </a:rPr>
                <a:t>Hours from Solar Noon</a:t>
              </a:r>
              <a:endParaRPr sz="1100">
                <a:solidFill>
                  <a:srgbClr val="000000"/>
                </a:solidFill>
                <a:latin typeface="Times New Roman"/>
                <a:ea typeface="Times New Roman"/>
                <a:cs typeface="Times New Roman"/>
                <a:sym typeface="Times New Roman"/>
              </a:endParaRPr>
            </a:p>
          </p:txBody>
        </p:sp>
        <p:sp>
          <p:nvSpPr>
            <p:cNvPr id="591" name="Google Shape;591;p44"/>
            <p:cNvSpPr txBox="1"/>
            <p:nvPr/>
          </p:nvSpPr>
          <p:spPr>
            <a:xfrm rot="-5400000">
              <a:off x="4066060" y="2414480"/>
              <a:ext cx="730800" cy="319200"/>
            </a:xfrm>
            <a:prstGeom prst="rect">
              <a:avLst/>
            </a:prstGeom>
            <a:noFill/>
            <a:ln>
              <a:noFill/>
            </a:ln>
          </p:spPr>
          <p:txBody>
            <a:bodyPr anchorCtr="0" anchor="t" bIns="111975" lIns="111975" spcFirstLastPara="1" rIns="111975" wrap="square" tIns="111975">
              <a:noAutofit/>
            </a:bodyPr>
            <a:lstStyle/>
            <a:p>
              <a:pPr indent="0" lvl="0" marL="0" rtl="0" algn="ctr">
                <a:spcBef>
                  <a:spcPts val="0"/>
                </a:spcBef>
                <a:spcAft>
                  <a:spcPts val="0"/>
                </a:spcAft>
                <a:buNone/>
              </a:pPr>
              <a:r>
                <a:rPr lang="en-US" sz="1100">
                  <a:latin typeface="Times New Roman"/>
                  <a:ea typeface="Times New Roman"/>
                  <a:cs typeface="Times New Roman"/>
                  <a:sym typeface="Times New Roman"/>
                </a:rPr>
                <a:t>Depth [m]</a:t>
              </a:r>
              <a:endParaRPr sz="1100">
                <a:latin typeface="Times New Roman"/>
                <a:ea typeface="Times New Roman"/>
                <a:cs typeface="Times New Roman"/>
                <a:sym typeface="Times New Roman"/>
              </a:endParaRPr>
            </a:p>
          </p:txBody>
        </p:sp>
        <p:sp>
          <p:nvSpPr>
            <p:cNvPr id="592" name="Google Shape;592;p44"/>
            <p:cNvSpPr txBox="1"/>
            <p:nvPr/>
          </p:nvSpPr>
          <p:spPr>
            <a:xfrm>
              <a:off x="4395502" y="1488463"/>
              <a:ext cx="1650600" cy="269400"/>
            </a:xfrm>
            <a:prstGeom prst="rect">
              <a:avLst/>
            </a:prstGeom>
            <a:solidFill>
              <a:srgbClr val="EFEFEF"/>
            </a:solidFill>
            <a:ln>
              <a:noFill/>
            </a:ln>
          </p:spPr>
          <p:txBody>
            <a:bodyPr anchorCtr="0" anchor="t" bIns="111975" lIns="111975" spcFirstLastPara="1" rIns="111975" wrap="square" tIns="111975">
              <a:noAutofit/>
            </a:bodyPr>
            <a:lstStyle/>
            <a:p>
              <a:pPr indent="0" lvl="0" marL="0" rtl="0" algn="ctr">
                <a:spcBef>
                  <a:spcPts val="0"/>
                </a:spcBef>
                <a:spcAft>
                  <a:spcPts val="0"/>
                </a:spcAft>
                <a:buNone/>
              </a:pPr>
              <a:r>
                <a:rPr b="1" lang="en-US" sz="1500">
                  <a:solidFill>
                    <a:srgbClr val="660000"/>
                  </a:solidFill>
                </a:rPr>
                <a:t>OM4-revised</a:t>
              </a:r>
              <a:r>
                <a:rPr lang="en-US" sz="1500">
                  <a:solidFill>
                    <a:srgbClr val="660000"/>
                  </a:solidFill>
                </a:rPr>
                <a:t> </a:t>
              </a:r>
              <a:endParaRPr sz="1700">
                <a:solidFill>
                  <a:srgbClr val="660000"/>
                </a:solidFill>
              </a:endParaRPr>
            </a:p>
          </p:txBody>
        </p:sp>
        <p:cxnSp>
          <p:nvCxnSpPr>
            <p:cNvPr id="593" name="Google Shape;593;p44"/>
            <p:cNvCxnSpPr/>
            <p:nvPr/>
          </p:nvCxnSpPr>
          <p:spPr>
            <a:xfrm>
              <a:off x="4763077" y="2392125"/>
              <a:ext cx="1248300" cy="14100"/>
            </a:xfrm>
            <a:prstGeom prst="straightConnector1">
              <a:avLst/>
            </a:prstGeom>
            <a:noFill/>
            <a:ln cap="flat" cmpd="sng" w="28575">
              <a:solidFill>
                <a:srgbClr val="000000"/>
              </a:solidFill>
              <a:prstDash val="dash"/>
              <a:round/>
              <a:headEnd len="med" w="med" type="none"/>
              <a:tailEnd len="med" w="med" type="none"/>
            </a:ln>
          </p:spPr>
        </p:cxnSp>
      </p:grpSp>
      <p:sp>
        <p:nvSpPr>
          <p:cNvPr id="594" name="Google Shape;594;p44"/>
          <p:cNvSpPr/>
          <p:nvPr/>
        </p:nvSpPr>
        <p:spPr>
          <a:xfrm>
            <a:off x="118842" y="2172516"/>
            <a:ext cx="2450100" cy="34455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111975" lIns="111975" spcFirstLastPara="1" rIns="111975" wrap="square" tIns="111975">
            <a:noAutofit/>
          </a:bodyPr>
          <a:lstStyle/>
          <a:p>
            <a:pPr indent="0" lvl="0" marL="0" rtl="0" algn="l">
              <a:spcBef>
                <a:spcPts val="0"/>
              </a:spcBef>
              <a:spcAft>
                <a:spcPts val="0"/>
              </a:spcAft>
              <a:buNone/>
            </a:pPr>
            <a:r>
              <a:t/>
            </a:r>
            <a:endParaRPr/>
          </a:p>
        </p:txBody>
      </p:sp>
      <p:sp>
        <p:nvSpPr>
          <p:cNvPr id="595" name="Google Shape;595;p44"/>
          <p:cNvSpPr txBox="1"/>
          <p:nvPr/>
        </p:nvSpPr>
        <p:spPr>
          <a:xfrm rot="-5400000">
            <a:off x="-1239303" y="3789465"/>
            <a:ext cx="2930700" cy="395400"/>
          </a:xfrm>
          <a:prstGeom prst="rect">
            <a:avLst/>
          </a:prstGeom>
          <a:noFill/>
          <a:ln>
            <a:noFill/>
          </a:ln>
        </p:spPr>
        <p:txBody>
          <a:bodyPr anchorCtr="0" anchor="t" bIns="111975" lIns="111975" spcFirstLastPara="1" rIns="111975" wrap="square" tIns="111975">
            <a:spAutoFit/>
          </a:bodyPr>
          <a:lstStyle/>
          <a:p>
            <a:pPr indent="0" lvl="0" marL="0" rtl="0" algn="ctr">
              <a:spcBef>
                <a:spcPts val="0"/>
              </a:spcBef>
              <a:spcAft>
                <a:spcPts val="0"/>
              </a:spcAft>
              <a:buNone/>
            </a:pPr>
            <a:r>
              <a:rPr lang="en-US" sz="1100">
                <a:solidFill>
                  <a:srgbClr val="000000"/>
                </a:solidFill>
                <a:latin typeface="Times New Roman"/>
                <a:ea typeface="Times New Roman"/>
                <a:cs typeface="Times New Roman"/>
                <a:sym typeface="Times New Roman"/>
              </a:rPr>
              <a:t>Temperature Flux [℃ m/s]</a:t>
            </a:r>
            <a:endParaRPr sz="1100">
              <a:solidFill>
                <a:srgbClr val="000000"/>
              </a:solidFill>
              <a:latin typeface="Times New Roman"/>
              <a:ea typeface="Times New Roman"/>
              <a:cs typeface="Times New Roman"/>
              <a:sym typeface="Times New Roman"/>
            </a:endParaRPr>
          </a:p>
        </p:txBody>
      </p:sp>
      <p:pic>
        <p:nvPicPr>
          <p:cNvPr id="596" name="Google Shape;596;p44"/>
          <p:cNvPicPr preferRelativeResize="0"/>
          <p:nvPr/>
        </p:nvPicPr>
        <p:blipFill>
          <a:blip r:embed="rId4">
            <a:alphaModFix/>
          </a:blip>
          <a:stretch>
            <a:fillRect/>
          </a:stretch>
        </p:blipFill>
        <p:spPr>
          <a:xfrm>
            <a:off x="733946" y="2365127"/>
            <a:ext cx="1814512" cy="2213705"/>
          </a:xfrm>
          <a:prstGeom prst="rect">
            <a:avLst/>
          </a:prstGeom>
          <a:noFill/>
          <a:ln>
            <a:noFill/>
          </a:ln>
        </p:spPr>
      </p:pic>
      <p:cxnSp>
        <p:nvCxnSpPr>
          <p:cNvPr id="597" name="Google Shape;597;p44"/>
          <p:cNvCxnSpPr/>
          <p:nvPr/>
        </p:nvCxnSpPr>
        <p:spPr>
          <a:xfrm>
            <a:off x="1084491" y="2602963"/>
            <a:ext cx="513000" cy="1805100"/>
          </a:xfrm>
          <a:prstGeom prst="straightConnector1">
            <a:avLst/>
          </a:prstGeom>
          <a:noFill/>
          <a:ln cap="flat" cmpd="sng" w="28575">
            <a:solidFill>
              <a:srgbClr val="000000"/>
            </a:solidFill>
            <a:prstDash val="solid"/>
            <a:round/>
            <a:headEnd len="med" w="med" type="none"/>
            <a:tailEnd len="med" w="med" type="none"/>
          </a:ln>
        </p:spPr>
      </p:cxnSp>
      <p:cxnSp>
        <p:nvCxnSpPr>
          <p:cNvPr id="598" name="Google Shape;598;p44"/>
          <p:cNvCxnSpPr/>
          <p:nvPr/>
        </p:nvCxnSpPr>
        <p:spPr>
          <a:xfrm>
            <a:off x="1792240" y="2610346"/>
            <a:ext cx="513000" cy="1805100"/>
          </a:xfrm>
          <a:prstGeom prst="straightConnector1">
            <a:avLst/>
          </a:prstGeom>
          <a:noFill/>
          <a:ln cap="flat" cmpd="sng" w="28575">
            <a:solidFill>
              <a:srgbClr val="000000"/>
            </a:solidFill>
            <a:prstDash val="solid"/>
            <a:round/>
            <a:headEnd len="med" w="med" type="none"/>
            <a:tailEnd len="med" w="med" type="none"/>
          </a:ln>
        </p:spPr>
      </p:cxnSp>
      <p:sp>
        <p:nvSpPr>
          <p:cNvPr id="599" name="Google Shape;599;p44"/>
          <p:cNvSpPr txBox="1"/>
          <p:nvPr/>
        </p:nvSpPr>
        <p:spPr>
          <a:xfrm rot="-5400000">
            <a:off x="176749" y="3605318"/>
            <a:ext cx="1074000" cy="351900"/>
          </a:xfrm>
          <a:prstGeom prst="rect">
            <a:avLst/>
          </a:prstGeom>
          <a:noFill/>
          <a:ln>
            <a:noFill/>
          </a:ln>
        </p:spPr>
        <p:txBody>
          <a:bodyPr anchorCtr="0" anchor="t" bIns="111975" lIns="111975" spcFirstLastPara="1" rIns="111975" wrap="square" tIns="111975">
            <a:noAutofit/>
          </a:bodyPr>
          <a:lstStyle/>
          <a:p>
            <a:pPr indent="0" lvl="0" marL="0" rtl="0" algn="ctr">
              <a:spcBef>
                <a:spcPts val="0"/>
              </a:spcBef>
              <a:spcAft>
                <a:spcPts val="0"/>
              </a:spcAft>
              <a:buNone/>
            </a:pPr>
            <a:r>
              <a:rPr lang="en-US" sz="1100">
                <a:latin typeface="Times New Roman"/>
                <a:ea typeface="Times New Roman"/>
                <a:cs typeface="Times New Roman"/>
                <a:sym typeface="Times New Roman"/>
              </a:rPr>
              <a:t>Depth [m]</a:t>
            </a:r>
            <a:endParaRPr sz="1100">
              <a:latin typeface="Times New Roman"/>
              <a:ea typeface="Times New Roman"/>
              <a:cs typeface="Times New Roman"/>
              <a:sym typeface="Times New Roman"/>
            </a:endParaRPr>
          </a:p>
        </p:txBody>
      </p:sp>
      <p:sp>
        <p:nvSpPr>
          <p:cNvPr id="600" name="Google Shape;600;p44"/>
          <p:cNvSpPr txBox="1"/>
          <p:nvPr/>
        </p:nvSpPr>
        <p:spPr>
          <a:xfrm>
            <a:off x="150" y="6311875"/>
            <a:ext cx="10080600" cy="831300"/>
          </a:xfrm>
          <a:prstGeom prst="rect">
            <a:avLst/>
          </a:prstGeom>
          <a:noFill/>
          <a:ln>
            <a:noFill/>
          </a:ln>
        </p:spPr>
        <p:txBody>
          <a:bodyPr anchorCtr="0" anchor="t" bIns="0" lIns="0" spcFirstLastPara="1" rIns="0" wrap="square" tIns="0">
            <a:spAutoFit/>
          </a:bodyPr>
          <a:lstStyle/>
          <a:p>
            <a:pPr indent="558800" lvl="0" marL="0" rtl="0" algn="l">
              <a:spcBef>
                <a:spcPts val="0"/>
              </a:spcBef>
              <a:spcAft>
                <a:spcPts val="0"/>
              </a:spcAft>
              <a:buNone/>
            </a:pPr>
            <a:r>
              <a:rPr lang="en-US" sz="1800"/>
              <a:t>- </a:t>
            </a:r>
            <a:r>
              <a:rPr b="1" lang="en-US" sz="1800">
                <a:solidFill>
                  <a:srgbClr val="660000"/>
                </a:solidFill>
              </a:rPr>
              <a:t>OM4-revised</a:t>
            </a:r>
            <a:r>
              <a:rPr b="1" lang="en-US" sz="1800">
                <a:solidFill>
                  <a:srgbClr val="000000"/>
                </a:solidFill>
              </a:rPr>
              <a:t> corrects the problematic ePBL mixing</a:t>
            </a:r>
            <a:r>
              <a:rPr b="1" lang="en-US" sz="1800"/>
              <a:t> → more r</a:t>
            </a:r>
            <a:r>
              <a:rPr b="1" lang="en-US" sz="1800">
                <a:solidFill>
                  <a:srgbClr val="000000"/>
                </a:solidFill>
              </a:rPr>
              <a:t>ealistic diurnal cycle</a:t>
            </a:r>
            <a:endParaRPr b="1" sz="1800">
              <a:solidFill>
                <a:srgbClr val="000000"/>
              </a:solidFill>
            </a:endParaRPr>
          </a:p>
          <a:p>
            <a:pPr indent="558800" lvl="0" marL="0" rtl="0" algn="l">
              <a:spcBef>
                <a:spcPts val="0"/>
              </a:spcBef>
              <a:spcAft>
                <a:spcPts val="0"/>
              </a:spcAft>
              <a:buNone/>
            </a:pPr>
            <a:r>
              <a:t/>
            </a:r>
            <a:endParaRPr sz="1800"/>
          </a:p>
          <a:p>
            <a:pPr indent="558800" lvl="0" marL="0" rtl="0" algn="l">
              <a:spcBef>
                <a:spcPts val="0"/>
              </a:spcBef>
              <a:spcAft>
                <a:spcPts val="0"/>
              </a:spcAft>
              <a:buNone/>
            </a:pPr>
            <a:r>
              <a:rPr lang="en-US" sz="1800"/>
              <a:t>- P</a:t>
            </a:r>
            <a:r>
              <a:rPr lang="en-US" sz="1800">
                <a:solidFill>
                  <a:srgbClr val="000000"/>
                </a:solidFill>
              </a:rPr>
              <a:t>hase</a:t>
            </a:r>
            <a:r>
              <a:rPr lang="en-US" sz="1800"/>
              <a:t>-</a:t>
            </a:r>
            <a:r>
              <a:rPr lang="en-US" sz="1800">
                <a:solidFill>
                  <a:srgbClr val="000000"/>
                </a:solidFill>
              </a:rPr>
              <a:t>shift in downward propagation of turbulent fluxes remains </a:t>
            </a:r>
            <a:r>
              <a:rPr lang="en-US" sz="1800"/>
              <a:t>→ </a:t>
            </a:r>
            <a:r>
              <a:rPr lang="en-US" sz="1800">
                <a:solidFill>
                  <a:srgbClr val="000000"/>
                </a:solidFill>
              </a:rPr>
              <a:t>ongoing work</a:t>
            </a:r>
            <a:endParaRPr sz="2100"/>
          </a:p>
        </p:txBody>
      </p:sp>
      <p:grpSp>
        <p:nvGrpSpPr>
          <p:cNvPr id="601" name="Google Shape;601;p44"/>
          <p:cNvGrpSpPr/>
          <p:nvPr/>
        </p:nvGrpSpPr>
        <p:grpSpPr>
          <a:xfrm>
            <a:off x="118723" y="2725312"/>
            <a:ext cx="915876" cy="2622970"/>
            <a:chOff x="4194305" y="2229836"/>
            <a:chExt cx="830802" cy="1784576"/>
          </a:xfrm>
        </p:grpSpPr>
        <p:pic>
          <p:nvPicPr>
            <p:cNvPr id="602" name="Google Shape;602;p44"/>
            <p:cNvPicPr preferRelativeResize="0"/>
            <p:nvPr/>
          </p:nvPicPr>
          <p:blipFill rotWithShape="1">
            <a:blip r:embed="rId5">
              <a:alphaModFix/>
            </a:blip>
            <a:srcRect b="9899" l="78541" r="16257" t="9552"/>
            <a:stretch/>
          </p:blipFill>
          <p:spPr>
            <a:xfrm>
              <a:off x="4328526" y="2365874"/>
              <a:ext cx="189250" cy="1521225"/>
            </a:xfrm>
            <a:prstGeom prst="rect">
              <a:avLst/>
            </a:prstGeom>
            <a:noFill/>
            <a:ln>
              <a:noFill/>
            </a:ln>
          </p:spPr>
        </p:pic>
        <p:sp>
          <p:nvSpPr>
            <p:cNvPr id="603" name="Google Shape;603;p44"/>
            <p:cNvSpPr txBox="1"/>
            <p:nvPr/>
          </p:nvSpPr>
          <p:spPr>
            <a:xfrm>
              <a:off x="4194305" y="2958260"/>
              <a:ext cx="727500" cy="320700"/>
            </a:xfrm>
            <a:prstGeom prst="rect">
              <a:avLst/>
            </a:prstGeom>
            <a:noFill/>
            <a:ln>
              <a:noFill/>
            </a:ln>
          </p:spPr>
          <p:txBody>
            <a:bodyPr anchorCtr="0" anchor="t" bIns="111975" lIns="111975" spcFirstLastPara="1" rIns="111975" wrap="square" tIns="111975">
              <a:noAutofit/>
            </a:bodyPr>
            <a:lstStyle/>
            <a:p>
              <a:pPr indent="0" lvl="0" marL="0" rtl="0" algn="ctr">
                <a:spcBef>
                  <a:spcPts val="0"/>
                </a:spcBef>
                <a:spcAft>
                  <a:spcPts val="0"/>
                </a:spcAft>
                <a:buNone/>
              </a:pPr>
              <a:r>
                <a:rPr lang="en-US" sz="1100">
                  <a:latin typeface="Times New Roman"/>
                  <a:ea typeface="Times New Roman"/>
                  <a:cs typeface="Times New Roman"/>
                  <a:sym typeface="Times New Roman"/>
                </a:rPr>
                <a:t>0</a:t>
              </a:r>
              <a:endParaRPr sz="1100">
                <a:latin typeface="Times New Roman"/>
                <a:ea typeface="Times New Roman"/>
                <a:cs typeface="Times New Roman"/>
                <a:sym typeface="Times New Roman"/>
              </a:endParaRPr>
            </a:p>
          </p:txBody>
        </p:sp>
        <p:sp>
          <p:nvSpPr>
            <p:cNvPr id="604" name="Google Shape;604;p44"/>
            <p:cNvSpPr txBox="1"/>
            <p:nvPr/>
          </p:nvSpPr>
          <p:spPr>
            <a:xfrm>
              <a:off x="4287953" y="2229836"/>
              <a:ext cx="727500" cy="320700"/>
            </a:xfrm>
            <a:prstGeom prst="rect">
              <a:avLst/>
            </a:prstGeom>
            <a:noFill/>
            <a:ln>
              <a:noFill/>
            </a:ln>
          </p:spPr>
          <p:txBody>
            <a:bodyPr anchorCtr="0" anchor="t" bIns="111975" lIns="111975" spcFirstLastPara="1" rIns="111975" wrap="square" tIns="111975">
              <a:noAutofit/>
            </a:bodyPr>
            <a:lstStyle/>
            <a:p>
              <a:pPr indent="0" lvl="0" marL="0" rtl="0" algn="ctr">
                <a:spcBef>
                  <a:spcPts val="0"/>
                </a:spcBef>
                <a:spcAft>
                  <a:spcPts val="0"/>
                </a:spcAft>
                <a:buNone/>
              </a:pPr>
              <a:r>
                <a:rPr lang="en-US" sz="1100">
                  <a:latin typeface="Times New Roman"/>
                  <a:ea typeface="Times New Roman"/>
                  <a:cs typeface="Times New Roman"/>
                  <a:sym typeface="Times New Roman"/>
                </a:rPr>
                <a:t>5E-5</a:t>
              </a:r>
              <a:endParaRPr sz="1100">
                <a:latin typeface="Times New Roman"/>
                <a:ea typeface="Times New Roman"/>
                <a:cs typeface="Times New Roman"/>
                <a:sym typeface="Times New Roman"/>
              </a:endParaRPr>
            </a:p>
          </p:txBody>
        </p:sp>
        <p:sp>
          <p:nvSpPr>
            <p:cNvPr id="605" name="Google Shape;605;p44"/>
            <p:cNvSpPr txBox="1"/>
            <p:nvPr/>
          </p:nvSpPr>
          <p:spPr>
            <a:xfrm>
              <a:off x="4297607" y="3693712"/>
              <a:ext cx="727500" cy="320700"/>
            </a:xfrm>
            <a:prstGeom prst="rect">
              <a:avLst/>
            </a:prstGeom>
            <a:noFill/>
            <a:ln>
              <a:noFill/>
            </a:ln>
          </p:spPr>
          <p:txBody>
            <a:bodyPr anchorCtr="0" anchor="t" bIns="111975" lIns="111975" spcFirstLastPara="1" rIns="111975" wrap="square" tIns="111975">
              <a:noAutofit/>
            </a:bodyPr>
            <a:lstStyle/>
            <a:p>
              <a:pPr indent="0" lvl="0" marL="0" rtl="0" algn="ctr">
                <a:spcBef>
                  <a:spcPts val="0"/>
                </a:spcBef>
                <a:spcAft>
                  <a:spcPts val="0"/>
                </a:spcAft>
                <a:buNone/>
              </a:pPr>
              <a:r>
                <a:rPr lang="en-US" sz="1100">
                  <a:latin typeface="Times New Roman"/>
                  <a:ea typeface="Times New Roman"/>
                  <a:cs typeface="Times New Roman"/>
                  <a:sym typeface="Times New Roman"/>
                </a:rPr>
                <a:t>-5E-5</a:t>
              </a:r>
              <a:endParaRPr sz="1100">
                <a:latin typeface="Times New Roman"/>
                <a:ea typeface="Times New Roman"/>
                <a:cs typeface="Times New Roman"/>
                <a:sym typeface="Times New Roman"/>
              </a:endParaRPr>
            </a:p>
          </p:txBody>
        </p:sp>
      </p:grpSp>
      <p:sp>
        <p:nvSpPr>
          <p:cNvPr id="606" name="Google Shape;606;p44"/>
          <p:cNvSpPr txBox="1"/>
          <p:nvPr/>
        </p:nvSpPr>
        <p:spPr>
          <a:xfrm>
            <a:off x="1292795" y="2217215"/>
            <a:ext cx="952800" cy="316500"/>
          </a:xfrm>
          <a:prstGeom prst="rect">
            <a:avLst/>
          </a:prstGeom>
          <a:solidFill>
            <a:srgbClr val="EFEFEF"/>
          </a:solidFill>
          <a:ln>
            <a:noFill/>
          </a:ln>
        </p:spPr>
        <p:txBody>
          <a:bodyPr anchorCtr="0" anchor="t" bIns="111975" lIns="111975" spcFirstLastPara="1" rIns="111975" wrap="square" tIns="111975">
            <a:noAutofit/>
          </a:bodyPr>
          <a:lstStyle/>
          <a:p>
            <a:pPr indent="0" lvl="0" marL="0" rtl="0" algn="ctr">
              <a:spcBef>
                <a:spcPts val="0"/>
              </a:spcBef>
              <a:spcAft>
                <a:spcPts val="0"/>
              </a:spcAft>
              <a:buNone/>
            </a:pPr>
            <a:r>
              <a:rPr b="1" lang="en-US" sz="1500">
                <a:solidFill>
                  <a:srgbClr val="000000"/>
                </a:solidFill>
              </a:rPr>
              <a:t>LES</a:t>
            </a:r>
            <a:endParaRPr b="1" sz="1500">
              <a:solidFill>
                <a:srgbClr val="000000"/>
              </a:solidFill>
            </a:endParaRPr>
          </a:p>
        </p:txBody>
      </p:sp>
      <p:cxnSp>
        <p:nvCxnSpPr>
          <p:cNvPr id="607" name="Google Shape;607;p44"/>
          <p:cNvCxnSpPr/>
          <p:nvPr/>
        </p:nvCxnSpPr>
        <p:spPr>
          <a:xfrm>
            <a:off x="1106015" y="3505527"/>
            <a:ext cx="1376100" cy="20700"/>
          </a:xfrm>
          <a:prstGeom prst="straightConnector1">
            <a:avLst/>
          </a:prstGeom>
          <a:noFill/>
          <a:ln cap="flat" cmpd="sng" w="28575">
            <a:solidFill>
              <a:srgbClr val="000000"/>
            </a:solidFill>
            <a:prstDash val="dash"/>
            <a:round/>
            <a:headEnd len="med" w="med" type="none"/>
            <a:tailEnd len="med" w="med" type="none"/>
          </a:ln>
        </p:spPr>
      </p:cxnSp>
      <p:grpSp>
        <p:nvGrpSpPr>
          <p:cNvPr id="608" name="Google Shape;608;p44"/>
          <p:cNvGrpSpPr/>
          <p:nvPr/>
        </p:nvGrpSpPr>
        <p:grpSpPr>
          <a:xfrm>
            <a:off x="6559612" y="2308100"/>
            <a:ext cx="1676413" cy="3304173"/>
            <a:chOff x="5950302" y="1570350"/>
            <a:chExt cx="1520694" cy="2248042"/>
          </a:xfrm>
        </p:grpSpPr>
        <p:grpSp>
          <p:nvGrpSpPr>
            <p:cNvPr id="609" name="Google Shape;609;p44"/>
            <p:cNvGrpSpPr/>
            <p:nvPr/>
          </p:nvGrpSpPr>
          <p:grpSpPr>
            <a:xfrm>
              <a:off x="5950302" y="2100251"/>
              <a:ext cx="1520694" cy="1718141"/>
              <a:chOff x="6140994" y="1638059"/>
              <a:chExt cx="1520694" cy="1718141"/>
            </a:xfrm>
          </p:grpSpPr>
          <p:pic>
            <p:nvPicPr>
              <p:cNvPr id="610" name="Google Shape;610;p44"/>
              <p:cNvPicPr preferRelativeResize="0"/>
              <p:nvPr/>
            </p:nvPicPr>
            <p:blipFill rotWithShape="1">
              <a:blip r:embed="rId6">
                <a:alphaModFix/>
              </a:blip>
              <a:srcRect b="0" l="0" r="0" t="9362"/>
              <a:stretch/>
            </p:blipFill>
            <p:spPr>
              <a:xfrm>
                <a:off x="6290089" y="1903441"/>
                <a:ext cx="1371600" cy="1193429"/>
              </a:xfrm>
              <a:prstGeom prst="rect">
                <a:avLst/>
              </a:prstGeom>
              <a:noFill/>
              <a:ln>
                <a:noFill/>
              </a:ln>
            </p:spPr>
          </p:pic>
          <p:sp>
            <p:nvSpPr>
              <p:cNvPr id="611" name="Google Shape;611;p44"/>
              <p:cNvSpPr txBox="1"/>
              <p:nvPr/>
            </p:nvSpPr>
            <p:spPr>
              <a:xfrm>
                <a:off x="6363350" y="2992900"/>
                <a:ext cx="1185300" cy="363300"/>
              </a:xfrm>
              <a:prstGeom prst="rect">
                <a:avLst/>
              </a:prstGeom>
              <a:noFill/>
              <a:ln>
                <a:noFill/>
              </a:ln>
            </p:spPr>
            <p:txBody>
              <a:bodyPr anchorCtr="0" anchor="t" bIns="111975" lIns="111975" spcFirstLastPara="1" rIns="111975" wrap="square" tIns="111975">
                <a:spAutoFit/>
              </a:bodyPr>
              <a:lstStyle/>
              <a:p>
                <a:pPr indent="0" lvl="0" marL="0" rtl="0" algn="ctr">
                  <a:spcBef>
                    <a:spcPts val="0"/>
                  </a:spcBef>
                  <a:spcAft>
                    <a:spcPts val="0"/>
                  </a:spcAft>
                  <a:buNone/>
                </a:pPr>
                <a:r>
                  <a:rPr lang="en-US" sz="1000">
                    <a:solidFill>
                      <a:srgbClr val="000000"/>
                    </a:solidFill>
                    <a:latin typeface="Times New Roman"/>
                    <a:ea typeface="Times New Roman"/>
                    <a:cs typeface="Times New Roman"/>
                    <a:sym typeface="Times New Roman"/>
                  </a:rPr>
                  <a:t>Hours from Solar Noon</a:t>
                </a:r>
                <a:endParaRPr sz="1000">
                  <a:solidFill>
                    <a:srgbClr val="000000"/>
                  </a:solidFill>
                  <a:latin typeface="Times New Roman"/>
                  <a:ea typeface="Times New Roman"/>
                  <a:cs typeface="Times New Roman"/>
                  <a:sym typeface="Times New Roman"/>
                </a:endParaRPr>
              </a:p>
            </p:txBody>
          </p:sp>
          <p:sp>
            <p:nvSpPr>
              <p:cNvPr id="612" name="Google Shape;612;p44"/>
              <p:cNvSpPr txBox="1"/>
              <p:nvPr/>
            </p:nvSpPr>
            <p:spPr>
              <a:xfrm>
                <a:off x="6395636" y="1638059"/>
                <a:ext cx="1054800" cy="331800"/>
              </a:xfrm>
              <a:prstGeom prst="rect">
                <a:avLst/>
              </a:prstGeom>
              <a:noFill/>
              <a:ln>
                <a:noFill/>
              </a:ln>
            </p:spPr>
            <p:txBody>
              <a:bodyPr anchorCtr="0" anchor="t" bIns="111975" lIns="111975" spcFirstLastPara="1" rIns="111975" wrap="square" tIns="111975">
                <a:spAutoFit/>
              </a:bodyPr>
              <a:lstStyle/>
              <a:p>
                <a:pPr indent="0" lvl="0" marL="0" rtl="0" algn="ctr">
                  <a:spcBef>
                    <a:spcPts val="0"/>
                  </a:spcBef>
                  <a:spcAft>
                    <a:spcPts val="0"/>
                  </a:spcAft>
                  <a:buNone/>
                </a:pPr>
                <a:r>
                  <a:t/>
                </a:r>
                <a:endParaRPr sz="1700">
                  <a:solidFill>
                    <a:srgbClr val="5B0F00"/>
                  </a:solidFill>
                </a:endParaRPr>
              </a:p>
            </p:txBody>
          </p:sp>
          <p:sp>
            <p:nvSpPr>
              <p:cNvPr id="613" name="Google Shape;613;p44"/>
              <p:cNvSpPr txBox="1"/>
              <p:nvPr/>
            </p:nvSpPr>
            <p:spPr>
              <a:xfrm>
                <a:off x="6226977" y="1821241"/>
                <a:ext cx="864300" cy="405300"/>
              </a:xfrm>
              <a:prstGeom prst="rect">
                <a:avLst/>
              </a:prstGeom>
              <a:noFill/>
              <a:ln>
                <a:noFill/>
              </a:ln>
            </p:spPr>
            <p:txBody>
              <a:bodyPr anchorCtr="0" anchor="t" bIns="111975" lIns="111975" spcFirstLastPara="1" rIns="111975" wrap="square" tIns="111975">
                <a:spAutoFit/>
              </a:bodyPr>
              <a:lstStyle/>
              <a:p>
                <a:pPr indent="0" lvl="0" marL="0" rtl="0" algn="ctr">
                  <a:spcBef>
                    <a:spcPts val="0"/>
                  </a:spcBef>
                  <a:spcAft>
                    <a:spcPts val="0"/>
                  </a:spcAft>
                  <a:buNone/>
                </a:pPr>
                <a:r>
                  <a:rPr lang="en-US" sz="1200">
                    <a:solidFill>
                      <a:srgbClr val="000000"/>
                    </a:solidFill>
                  </a:rPr>
                  <a:t>@40 m</a:t>
                </a:r>
                <a:endParaRPr sz="1200">
                  <a:solidFill>
                    <a:srgbClr val="000000"/>
                  </a:solidFill>
                </a:endParaRPr>
              </a:p>
              <a:p>
                <a:pPr indent="0" lvl="0" marL="0" rtl="0" algn="ctr">
                  <a:spcBef>
                    <a:spcPts val="0"/>
                  </a:spcBef>
                  <a:spcAft>
                    <a:spcPts val="0"/>
                  </a:spcAft>
                  <a:buNone/>
                </a:pPr>
                <a:r>
                  <a:t/>
                </a:r>
                <a:endParaRPr b="1" sz="1200">
                  <a:solidFill>
                    <a:srgbClr val="FF0000"/>
                  </a:solidFill>
                </a:endParaRPr>
              </a:p>
            </p:txBody>
          </p:sp>
          <p:sp>
            <p:nvSpPr>
              <p:cNvPr id="614" name="Google Shape;614;p44"/>
              <p:cNvSpPr txBox="1"/>
              <p:nvPr/>
            </p:nvSpPr>
            <p:spPr>
              <a:xfrm>
                <a:off x="7072093" y="2780570"/>
                <a:ext cx="444900" cy="125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1200">
                    <a:solidFill>
                      <a:srgbClr val="000000"/>
                    </a:solidFill>
                  </a:rPr>
                  <a:t>LES</a:t>
                </a:r>
                <a:endParaRPr b="1" sz="1200">
                  <a:solidFill>
                    <a:srgbClr val="000000"/>
                  </a:solidFill>
                </a:endParaRPr>
              </a:p>
            </p:txBody>
          </p:sp>
          <p:sp>
            <p:nvSpPr>
              <p:cNvPr id="615" name="Google Shape;615;p44"/>
              <p:cNvSpPr txBox="1"/>
              <p:nvPr/>
            </p:nvSpPr>
            <p:spPr>
              <a:xfrm rot="-5400000">
                <a:off x="5713794" y="2319406"/>
                <a:ext cx="1185300" cy="330900"/>
              </a:xfrm>
              <a:prstGeom prst="rect">
                <a:avLst/>
              </a:prstGeom>
              <a:noFill/>
              <a:ln>
                <a:noFill/>
              </a:ln>
            </p:spPr>
            <p:txBody>
              <a:bodyPr anchorCtr="0" anchor="t" bIns="111975" lIns="111975" spcFirstLastPara="1" rIns="111975" wrap="square" tIns="111975">
                <a:spAutoFit/>
              </a:bodyPr>
              <a:lstStyle/>
              <a:p>
                <a:pPr indent="0" lvl="0" marL="0" rtl="0" algn="ctr">
                  <a:spcBef>
                    <a:spcPts val="0"/>
                  </a:spcBef>
                  <a:spcAft>
                    <a:spcPts val="0"/>
                  </a:spcAft>
                  <a:buNone/>
                </a:pPr>
                <a:r>
                  <a:rPr lang="en-US" sz="900">
                    <a:solidFill>
                      <a:srgbClr val="000000"/>
                    </a:solidFill>
                    <a:latin typeface="Times New Roman"/>
                    <a:ea typeface="Times New Roman"/>
                    <a:cs typeface="Times New Roman"/>
                    <a:sym typeface="Times New Roman"/>
                  </a:rPr>
                  <a:t>10</a:t>
                </a:r>
                <a:r>
                  <a:rPr baseline="30000" lang="en-US" sz="900">
                    <a:solidFill>
                      <a:srgbClr val="000000"/>
                    </a:solidFill>
                    <a:latin typeface="Times New Roman"/>
                    <a:ea typeface="Times New Roman"/>
                    <a:cs typeface="Times New Roman"/>
                    <a:sym typeface="Times New Roman"/>
                  </a:rPr>
                  <a:t>-5</a:t>
                </a:r>
                <a:r>
                  <a:rPr lang="en-US" sz="900">
                    <a:solidFill>
                      <a:srgbClr val="000000"/>
                    </a:solidFill>
                    <a:latin typeface="Times New Roman"/>
                    <a:ea typeface="Times New Roman"/>
                    <a:cs typeface="Times New Roman"/>
                    <a:sym typeface="Times New Roman"/>
                  </a:rPr>
                  <a:t>[℃ m/s]</a:t>
                </a:r>
                <a:endParaRPr sz="900">
                  <a:solidFill>
                    <a:srgbClr val="000000"/>
                  </a:solidFill>
                  <a:latin typeface="Times New Roman"/>
                  <a:ea typeface="Times New Roman"/>
                  <a:cs typeface="Times New Roman"/>
                  <a:sym typeface="Times New Roman"/>
                </a:endParaRPr>
              </a:p>
            </p:txBody>
          </p:sp>
        </p:grpSp>
        <p:cxnSp>
          <p:nvCxnSpPr>
            <p:cNvPr id="616" name="Google Shape;616;p44"/>
            <p:cNvCxnSpPr/>
            <p:nvPr/>
          </p:nvCxnSpPr>
          <p:spPr>
            <a:xfrm flipH="1" rot="10800000">
              <a:off x="6043009" y="2397335"/>
              <a:ext cx="158700" cy="1800"/>
            </a:xfrm>
            <a:prstGeom prst="straightConnector1">
              <a:avLst/>
            </a:prstGeom>
            <a:noFill/>
            <a:ln cap="flat" cmpd="sng" w="19050">
              <a:solidFill>
                <a:srgbClr val="000000"/>
              </a:solidFill>
              <a:prstDash val="solid"/>
              <a:round/>
              <a:headEnd len="med" w="med" type="none"/>
              <a:tailEnd len="med" w="med" type="triangle"/>
            </a:ln>
          </p:spPr>
        </p:cxnSp>
        <p:sp>
          <p:nvSpPr>
            <p:cNvPr id="617" name="Google Shape;617;p44"/>
            <p:cNvSpPr txBox="1"/>
            <p:nvPr/>
          </p:nvSpPr>
          <p:spPr>
            <a:xfrm>
              <a:off x="6118700" y="1570350"/>
              <a:ext cx="1185300" cy="729900"/>
            </a:xfrm>
            <a:prstGeom prst="rect">
              <a:avLst/>
            </a:prstGeom>
            <a:noFill/>
            <a:ln>
              <a:noFill/>
            </a:ln>
          </p:spPr>
          <p:txBody>
            <a:bodyPr anchorCtr="0" anchor="t" bIns="111975" lIns="111975" spcFirstLastPara="1" rIns="111975" wrap="square" tIns="111975">
              <a:spAutoFit/>
            </a:bodyPr>
            <a:lstStyle/>
            <a:p>
              <a:pPr indent="0" lvl="0" marL="0" rtl="0" algn="l">
                <a:spcBef>
                  <a:spcPts val="0"/>
                </a:spcBef>
                <a:spcAft>
                  <a:spcPts val="0"/>
                </a:spcAft>
                <a:buNone/>
              </a:pPr>
              <a:r>
                <a:rPr i="1" lang="en-US" sz="1100">
                  <a:solidFill>
                    <a:srgbClr val="000000"/>
                  </a:solidFill>
                </a:rPr>
                <a:t>The phase-shift is linked to using a </a:t>
              </a:r>
              <a:r>
                <a:rPr b="1" i="1" lang="en-US" sz="1100">
                  <a:solidFill>
                    <a:srgbClr val="006000"/>
                  </a:solidFill>
                </a:rPr>
                <a:t>steady-state</a:t>
              </a:r>
              <a:r>
                <a:rPr b="1" i="1" lang="en-US" sz="1100">
                  <a:solidFill>
                    <a:srgbClr val="274E13"/>
                  </a:solidFill>
                </a:rPr>
                <a:t> </a:t>
              </a:r>
              <a:r>
                <a:rPr i="1" lang="en-US" sz="1100">
                  <a:solidFill>
                    <a:srgbClr val="000000"/>
                  </a:solidFill>
                </a:rPr>
                <a:t>equation for TKE!</a:t>
              </a:r>
              <a:endParaRPr i="1" sz="1300"/>
            </a:p>
          </p:txBody>
        </p:sp>
      </p:grpSp>
      <p:sp>
        <p:nvSpPr>
          <p:cNvPr id="618" name="Google Shape;618;p44"/>
          <p:cNvSpPr txBox="1"/>
          <p:nvPr/>
        </p:nvSpPr>
        <p:spPr>
          <a:xfrm>
            <a:off x="384555" y="1798463"/>
            <a:ext cx="6360900" cy="316500"/>
          </a:xfrm>
          <a:prstGeom prst="rect">
            <a:avLst/>
          </a:prstGeom>
          <a:solidFill>
            <a:srgbClr val="FFFFFF"/>
          </a:solidFill>
          <a:ln>
            <a:noFill/>
          </a:ln>
        </p:spPr>
        <p:txBody>
          <a:bodyPr anchorCtr="0" anchor="t" bIns="0" lIns="0" spcFirstLastPara="1" rIns="0" wrap="square" tIns="0">
            <a:noAutofit/>
          </a:bodyPr>
          <a:lstStyle/>
          <a:p>
            <a:pPr indent="0" lvl="0" marL="0" rtl="0" algn="ctr">
              <a:spcBef>
                <a:spcPts val="0"/>
              </a:spcBef>
              <a:spcAft>
                <a:spcPts val="0"/>
              </a:spcAft>
              <a:buNone/>
            </a:pPr>
            <a:r>
              <a:rPr i="1" lang="en-US" sz="1500">
                <a:solidFill>
                  <a:srgbClr val="000000"/>
                </a:solidFill>
              </a:rPr>
              <a:t>Diurnal composite of </a:t>
            </a:r>
            <a:r>
              <a:rPr b="1" i="1" lang="en-US" sz="1500"/>
              <a:t>downward</a:t>
            </a:r>
            <a:r>
              <a:rPr b="1" i="1" lang="en-US" sz="1500">
                <a:solidFill>
                  <a:srgbClr val="000000"/>
                </a:solidFill>
              </a:rPr>
              <a:t> heat flux</a:t>
            </a:r>
            <a:r>
              <a:rPr i="1" lang="en-US" sz="1500">
                <a:solidFill>
                  <a:srgbClr val="000000"/>
                </a:solidFill>
              </a:rPr>
              <a:t> (</a:t>
            </a:r>
            <a:r>
              <a:rPr i="1" lang="en-US" sz="1500">
                <a:solidFill>
                  <a:srgbClr val="FF0000"/>
                </a:solidFill>
              </a:rPr>
              <a:t>red=down</a:t>
            </a:r>
            <a:r>
              <a:rPr i="1" lang="en-US" sz="1500"/>
              <a:t>)</a:t>
            </a:r>
            <a:r>
              <a:rPr i="1" lang="en-US" sz="1500">
                <a:solidFill>
                  <a:srgbClr val="000000"/>
                </a:solidFill>
              </a:rPr>
              <a:t> over full simulation</a:t>
            </a:r>
            <a:endParaRPr i="1" sz="1500">
              <a:solidFill>
                <a:srgbClr val="000000"/>
              </a:solidFill>
            </a:endParaRPr>
          </a:p>
        </p:txBody>
      </p:sp>
      <p:sp>
        <p:nvSpPr>
          <p:cNvPr id="619" name="Google Shape;619;p44"/>
          <p:cNvSpPr txBox="1"/>
          <p:nvPr/>
        </p:nvSpPr>
        <p:spPr>
          <a:xfrm>
            <a:off x="569350" y="267789"/>
            <a:ext cx="8941800" cy="908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2400"/>
              <a:t>ePBL changes → Better eqPac </a:t>
            </a:r>
            <a:r>
              <a:rPr b="1" lang="en-US" sz="2400">
                <a:solidFill>
                  <a:schemeClr val="dk1"/>
                </a:solidFill>
              </a:rPr>
              <a:t>upper-ocean </a:t>
            </a:r>
            <a:r>
              <a:rPr b="1" lang="en-US" sz="2400"/>
              <a:t>diurnal cycle</a:t>
            </a:r>
            <a:endParaRPr b="1" sz="2400"/>
          </a:p>
          <a:p>
            <a:pPr indent="0" lvl="0" marL="0" rtl="0" algn="ctr">
              <a:spcBef>
                <a:spcPts val="0"/>
              </a:spcBef>
              <a:spcAft>
                <a:spcPts val="0"/>
              </a:spcAft>
              <a:buNone/>
            </a:pPr>
            <a:r>
              <a:rPr i="1" lang="en-US" sz="1500">
                <a:solidFill>
                  <a:srgbClr val="666666"/>
                </a:solidFill>
              </a:rPr>
              <a:t>from Brandon Reichl (AMS, Jan 2023)</a:t>
            </a:r>
            <a:endParaRPr i="1" sz="1500">
              <a:solidFill>
                <a:srgbClr val="666666"/>
              </a:solidFill>
            </a:endParaRPr>
          </a:p>
          <a:p>
            <a:pPr indent="0" lvl="0" marL="0" rtl="0" algn="ctr">
              <a:spcBef>
                <a:spcPts val="0"/>
              </a:spcBef>
              <a:spcAft>
                <a:spcPts val="0"/>
              </a:spcAft>
              <a:buNone/>
            </a:pPr>
            <a:r>
              <a:t/>
            </a:r>
            <a:endParaRPr sz="500">
              <a:latin typeface="Times New Roman"/>
              <a:ea typeface="Times New Roman"/>
              <a:cs typeface="Times New Roman"/>
              <a:sym typeface="Times New Roman"/>
            </a:endParaRPr>
          </a:p>
          <a:p>
            <a:pPr indent="0" lvl="0" marL="0" rtl="0" algn="ctr">
              <a:spcBef>
                <a:spcPts val="0"/>
              </a:spcBef>
              <a:spcAft>
                <a:spcPts val="0"/>
              </a:spcAft>
              <a:buNone/>
            </a:pPr>
            <a:r>
              <a:rPr lang="en-US" sz="1500"/>
              <a:t>LES &amp; MOM6-1d simulations on </a:t>
            </a:r>
            <a:r>
              <a:rPr b="1" lang="en-US" sz="1500">
                <a:solidFill>
                  <a:srgbClr val="006000"/>
                </a:solidFill>
              </a:rPr>
              <a:t>equator at 140°W</a:t>
            </a:r>
            <a:r>
              <a:rPr lang="en-US" sz="1500"/>
              <a:t>, forced by 8xdaily JRA55-do &amp; ROMS, ~30 days</a:t>
            </a:r>
            <a:endParaRPr i="1" sz="1500"/>
          </a:p>
        </p:txBody>
      </p:sp>
      <p:sp>
        <p:nvSpPr>
          <p:cNvPr id="620" name="Google Shape;620;p44"/>
          <p:cNvSpPr txBox="1"/>
          <p:nvPr/>
        </p:nvSpPr>
        <p:spPr>
          <a:xfrm>
            <a:off x="145521" y="2223736"/>
            <a:ext cx="827100" cy="369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200" u="sng">
                <a:solidFill>
                  <a:schemeClr val="hlink"/>
                </a:solidFill>
                <a:hlinkClick r:id="rId7"/>
              </a:rPr>
              <a:t>Whitt et</a:t>
            </a:r>
            <a:endParaRPr sz="1200"/>
          </a:p>
          <a:p>
            <a:pPr indent="0" lvl="0" marL="0" rtl="0" algn="ctr">
              <a:spcBef>
                <a:spcPts val="0"/>
              </a:spcBef>
              <a:spcAft>
                <a:spcPts val="0"/>
              </a:spcAft>
              <a:buNone/>
            </a:pPr>
            <a:r>
              <a:rPr lang="en-US" sz="1200" u="sng">
                <a:solidFill>
                  <a:schemeClr val="hlink"/>
                </a:solidFill>
                <a:hlinkClick r:id="rId8"/>
              </a:rPr>
              <a:t>al. (2022)</a:t>
            </a:r>
            <a:endParaRPr sz="1200">
              <a:solidFill>
                <a:srgbClr val="000000"/>
              </a:solidFill>
            </a:endParaRPr>
          </a:p>
        </p:txBody>
      </p:sp>
      <p:grpSp>
        <p:nvGrpSpPr>
          <p:cNvPr id="621" name="Google Shape;621;p44"/>
          <p:cNvGrpSpPr/>
          <p:nvPr/>
        </p:nvGrpSpPr>
        <p:grpSpPr>
          <a:xfrm>
            <a:off x="2591956" y="2169792"/>
            <a:ext cx="2036237" cy="3445505"/>
            <a:chOff x="2351194" y="1476250"/>
            <a:chExt cx="1847095" cy="2344200"/>
          </a:xfrm>
        </p:grpSpPr>
        <p:sp>
          <p:nvSpPr>
            <p:cNvPr id="622" name="Google Shape;622;p44"/>
            <p:cNvSpPr/>
            <p:nvPr/>
          </p:nvSpPr>
          <p:spPr>
            <a:xfrm>
              <a:off x="2413289" y="1476250"/>
              <a:ext cx="1785000" cy="23442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111975" lIns="111975" spcFirstLastPara="1" rIns="111975" wrap="square" tIns="111975">
              <a:noAutofit/>
            </a:bodyPr>
            <a:lstStyle/>
            <a:p>
              <a:pPr indent="0" lvl="0" marL="0" rtl="0" algn="l">
                <a:spcBef>
                  <a:spcPts val="0"/>
                </a:spcBef>
                <a:spcAft>
                  <a:spcPts val="0"/>
                </a:spcAft>
                <a:buNone/>
              </a:pPr>
              <a:r>
                <a:t/>
              </a:r>
              <a:endParaRPr/>
            </a:p>
          </p:txBody>
        </p:sp>
        <p:pic>
          <p:nvPicPr>
            <p:cNvPr id="623" name="Google Shape;623;p44"/>
            <p:cNvPicPr preferRelativeResize="0"/>
            <p:nvPr/>
          </p:nvPicPr>
          <p:blipFill rotWithShape="1">
            <a:blip r:embed="rId9">
              <a:alphaModFix/>
            </a:blip>
            <a:srcRect b="0" l="0" r="0" t="6515"/>
            <a:stretch/>
          </p:blipFill>
          <p:spPr>
            <a:xfrm>
              <a:off x="2516477" y="1739975"/>
              <a:ext cx="1645900" cy="1877250"/>
            </a:xfrm>
            <a:prstGeom prst="rect">
              <a:avLst/>
            </a:prstGeom>
            <a:noFill/>
            <a:ln>
              <a:noFill/>
            </a:ln>
          </p:spPr>
        </p:pic>
        <p:cxnSp>
          <p:nvCxnSpPr>
            <p:cNvPr id="624" name="Google Shape;624;p44"/>
            <p:cNvCxnSpPr/>
            <p:nvPr/>
          </p:nvCxnSpPr>
          <p:spPr>
            <a:xfrm>
              <a:off x="2834440" y="1776421"/>
              <a:ext cx="465300" cy="1228200"/>
            </a:xfrm>
            <a:prstGeom prst="straightConnector1">
              <a:avLst/>
            </a:prstGeom>
            <a:noFill/>
            <a:ln cap="flat" cmpd="sng" w="28575">
              <a:solidFill>
                <a:srgbClr val="000000"/>
              </a:solidFill>
              <a:prstDash val="solid"/>
              <a:round/>
              <a:headEnd len="med" w="med" type="none"/>
              <a:tailEnd len="med" w="med" type="none"/>
            </a:ln>
          </p:spPr>
        </p:cxnSp>
        <p:cxnSp>
          <p:nvCxnSpPr>
            <p:cNvPr id="625" name="Google Shape;625;p44"/>
            <p:cNvCxnSpPr/>
            <p:nvPr/>
          </p:nvCxnSpPr>
          <p:spPr>
            <a:xfrm>
              <a:off x="3476429" y="1781444"/>
              <a:ext cx="465300" cy="1228200"/>
            </a:xfrm>
            <a:prstGeom prst="straightConnector1">
              <a:avLst/>
            </a:prstGeom>
            <a:noFill/>
            <a:ln cap="flat" cmpd="sng" w="28575">
              <a:solidFill>
                <a:srgbClr val="000000"/>
              </a:solidFill>
              <a:prstDash val="solid"/>
              <a:round/>
              <a:headEnd len="med" w="med" type="none"/>
              <a:tailEnd len="med" w="med" type="none"/>
            </a:ln>
          </p:spPr>
        </p:cxnSp>
        <p:sp>
          <p:nvSpPr>
            <p:cNvPr id="626" name="Google Shape;626;p44"/>
            <p:cNvSpPr txBox="1"/>
            <p:nvPr/>
          </p:nvSpPr>
          <p:spPr>
            <a:xfrm>
              <a:off x="2488352" y="1495475"/>
              <a:ext cx="1690500" cy="269400"/>
            </a:xfrm>
            <a:prstGeom prst="rect">
              <a:avLst/>
            </a:prstGeom>
            <a:solidFill>
              <a:srgbClr val="EFEFEF"/>
            </a:solidFill>
            <a:ln>
              <a:noFill/>
            </a:ln>
          </p:spPr>
          <p:txBody>
            <a:bodyPr anchorCtr="0" anchor="t" bIns="111975" lIns="111975" spcFirstLastPara="1" rIns="111975" wrap="square" tIns="111975">
              <a:noAutofit/>
            </a:bodyPr>
            <a:lstStyle/>
            <a:p>
              <a:pPr indent="0" lvl="0" marL="0" rtl="0" algn="ctr">
                <a:spcBef>
                  <a:spcPts val="0"/>
                </a:spcBef>
                <a:spcAft>
                  <a:spcPts val="0"/>
                </a:spcAft>
                <a:buClr>
                  <a:srgbClr val="000000"/>
                </a:buClr>
                <a:buSzPts val="1300"/>
                <a:buFont typeface="Arial"/>
                <a:buNone/>
              </a:pPr>
              <a:r>
                <a:rPr b="1" lang="en-US" sz="1500">
                  <a:solidFill>
                    <a:srgbClr val="FF0000"/>
                  </a:solidFill>
                </a:rPr>
                <a:t>MOM6-1d OM4</a:t>
              </a:r>
              <a:r>
                <a:rPr lang="en-US" sz="1500">
                  <a:solidFill>
                    <a:srgbClr val="FF0000"/>
                  </a:solidFill>
                </a:rPr>
                <a:t> </a:t>
              </a:r>
              <a:endParaRPr sz="1700">
                <a:solidFill>
                  <a:srgbClr val="FF0000"/>
                </a:solidFill>
              </a:endParaRPr>
            </a:p>
          </p:txBody>
        </p:sp>
        <p:sp>
          <p:nvSpPr>
            <p:cNvPr id="627" name="Google Shape;627;p44"/>
            <p:cNvSpPr txBox="1"/>
            <p:nvPr/>
          </p:nvSpPr>
          <p:spPr>
            <a:xfrm rot="-5400000">
              <a:off x="2145394" y="2413091"/>
              <a:ext cx="730800" cy="319200"/>
            </a:xfrm>
            <a:prstGeom prst="rect">
              <a:avLst/>
            </a:prstGeom>
            <a:noFill/>
            <a:ln>
              <a:noFill/>
            </a:ln>
          </p:spPr>
          <p:txBody>
            <a:bodyPr anchorCtr="0" anchor="t" bIns="111975" lIns="111975" spcFirstLastPara="1" rIns="111975" wrap="square" tIns="111975">
              <a:noAutofit/>
            </a:bodyPr>
            <a:lstStyle/>
            <a:p>
              <a:pPr indent="0" lvl="0" marL="0" rtl="0" algn="ctr">
                <a:spcBef>
                  <a:spcPts val="0"/>
                </a:spcBef>
                <a:spcAft>
                  <a:spcPts val="0"/>
                </a:spcAft>
                <a:buNone/>
              </a:pPr>
              <a:r>
                <a:rPr lang="en-US" sz="1100">
                  <a:latin typeface="Times New Roman"/>
                  <a:ea typeface="Times New Roman"/>
                  <a:cs typeface="Times New Roman"/>
                  <a:sym typeface="Times New Roman"/>
                </a:rPr>
                <a:t>Depth [m]</a:t>
              </a:r>
              <a:endParaRPr sz="1100">
                <a:latin typeface="Times New Roman"/>
                <a:ea typeface="Times New Roman"/>
                <a:cs typeface="Times New Roman"/>
                <a:sym typeface="Times New Roman"/>
              </a:endParaRPr>
            </a:p>
          </p:txBody>
        </p:sp>
        <p:sp>
          <p:nvSpPr>
            <p:cNvPr id="628" name="Google Shape;628;p44"/>
            <p:cNvSpPr txBox="1"/>
            <p:nvPr/>
          </p:nvSpPr>
          <p:spPr>
            <a:xfrm>
              <a:off x="2834450" y="3576800"/>
              <a:ext cx="1260600" cy="115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100">
                  <a:solidFill>
                    <a:srgbClr val="000000"/>
                  </a:solidFill>
                  <a:latin typeface="Times New Roman"/>
                  <a:ea typeface="Times New Roman"/>
                  <a:cs typeface="Times New Roman"/>
                  <a:sym typeface="Times New Roman"/>
                </a:rPr>
                <a:t>Hours from Solar Noon</a:t>
              </a:r>
              <a:endParaRPr sz="1100">
                <a:solidFill>
                  <a:srgbClr val="000000"/>
                </a:solidFill>
                <a:latin typeface="Times New Roman"/>
                <a:ea typeface="Times New Roman"/>
                <a:cs typeface="Times New Roman"/>
                <a:sym typeface="Times New Roman"/>
              </a:endParaRPr>
            </a:p>
          </p:txBody>
        </p:sp>
      </p:grpSp>
      <p:sp>
        <p:nvSpPr>
          <p:cNvPr id="629" name="Google Shape;629;p44"/>
          <p:cNvSpPr txBox="1"/>
          <p:nvPr/>
        </p:nvSpPr>
        <p:spPr>
          <a:xfrm>
            <a:off x="1113207" y="5257013"/>
            <a:ext cx="1389600" cy="16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100">
                <a:solidFill>
                  <a:srgbClr val="000000"/>
                </a:solidFill>
                <a:latin typeface="Times New Roman"/>
                <a:ea typeface="Times New Roman"/>
                <a:cs typeface="Times New Roman"/>
                <a:sym typeface="Times New Roman"/>
              </a:rPr>
              <a:t>Hours from Solar Noon</a:t>
            </a:r>
            <a:endParaRPr sz="1100">
              <a:solidFill>
                <a:srgbClr val="000000"/>
              </a:solidFill>
              <a:latin typeface="Times New Roman"/>
              <a:ea typeface="Times New Roman"/>
              <a:cs typeface="Times New Roman"/>
              <a:sym typeface="Times New Roman"/>
            </a:endParaRPr>
          </a:p>
        </p:txBody>
      </p:sp>
      <p:grpSp>
        <p:nvGrpSpPr>
          <p:cNvPr id="630" name="Google Shape;630;p44"/>
          <p:cNvGrpSpPr/>
          <p:nvPr/>
        </p:nvGrpSpPr>
        <p:grpSpPr>
          <a:xfrm>
            <a:off x="8004013" y="2988045"/>
            <a:ext cx="2153557" cy="3100898"/>
            <a:chOff x="7260534" y="2032960"/>
            <a:chExt cx="1953517" cy="2109742"/>
          </a:xfrm>
        </p:grpSpPr>
        <p:sp>
          <p:nvSpPr>
            <p:cNvPr id="631" name="Google Shape;631;p44"/>
            <p:cNvSpPr/>
            <p:nvPr/>
          </p:nvSpPr>
          <p:spPr>
            <a:xfrm>
              <a:off x="7760775" y="2651635"/>
              <a:ext cx="1317600" cy="14205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111975" lIns="111975" spcFirstLastPara="1" rIns="111975" wrap="square" tIns="111975">
              <a:noAutofit/>
            </a:bodyPr>
            <a:lstStyle/>
            <a:p>
              <a:pPr indent="0" lvl="0" marL="0" rtl="0" algn="l">
                <a:spcBef>
                  <a:spcPts val="0"/>
                </a:spcBef>
                <a:spcAft>
                  <a:spcPts val="0"/>
                </a:spcAft>
                <a:buNone/>
              </a:pPr>
              <a:r>
                <a:t/>
              </a:r>
              <a:endParaRPr/>
            </a:p>
          </p:txBody>
        </p:sp>
        <p:cxnSp>
          <p:nvCxnSpPr>
            <p:cNvPr id="632" name="Google Shape;632;p44"/>
            <p:cNvCxnSpPr/>
            <p:nvPr/>
          </p:nvCxnSpPr>
          <p:spPr>
            <a:xfrm>
              <a:off x="7260534" y="2032960"/>
              <a:ext cx="412800" cy="784800"/>
            </a:xfrm>
            <a:prstGeom prst="straightConnector1">
              <a:avLst/>
            </a:prstGeom>
            <a:noFill/>
            <a:ln cap="flat" cmpd="sng" w="19050">
              <a:solidFill>
                <a:srgbClr val="000000"/>
              </a:solidFill>
              <a:prstDash val="solid"/>
              <a:round/>
              <a:headEnd len="med" w="med" type="none"/>
              <a:tailEnd len="med" w="med" type="triangle"/>
            </a:ln>
          </p:spPr>
        </p:cxnSp>
        <p:grpSp>
          <p:nvGrpSpPr>
            <p:cNvPr id="633" name="Google Shape;633;p44"/>
            <p:cNvGrpSpPr/>
            <p:nvPr/>
          </p:nvGrpSpPr>
          <p:grpSpPr>
            <a:xfrm>
              <a:off x="7698334" y="2586975"/>
              <a:ext cx="1515717" cy="1555727"/>
              <a:chOff x="7551158" y="2600074"/>
              <a:chExt cx="1515717" cy="1555727"/>
            </a:xfrm>
          </p:grpSpPr>
          <p:pic>
            <p:nvPicPr>
              <p:cNvPr id="634" name="Google Shape;634;p44"/>
              <p:cNvPicPr preferRelativeResize="0"/>
              <p:nvPr/>
            </p:nvPicPr>
            <p:blipFill rotWithShape="1">
              <a:blip r:embed="rId10">
                <a:alphaModFix/>
              </a:blip>
              <a:srcRect b="0" l="0" r="0" t="9272"/>
              <a:stretch/>
            </p:blipFill>
            <p:spPr>
              <a:xfrm>
                <a:off x="7638675" y="2825200"/>
                <a:ext cx="1428200" cy="1108200"/>
              </a:xfrm>
              <a:prstGeom prst="rect">
                <a:avLst/>
              </a:prstGeom>
              <a:noFill/>
              <a:ln>
                <a:noFill/>
              </a:ln>
            </p:spPr>
          </p:pic>
          <p:sp>
            <p:nvSpPr>
              <p:cNvPr id="635" name="Google Shape;635;p44"/>
              <p:cNvSpPr txBox="1"/>
              <p:nvPr/>
            </p:nvSpPr>
            <p:spPr>
              <a:xfrm>
                <a:off x="7652840" y="2753941"/>
                <a:ext cx="864300" cy="405300"/>
              </a:xfrm>
              <a:prstGeom prst="rect">
                <a:avLst/>
              </a:prstGeom>
              <a:noFill/>
              <a:ln>
                <a:noFill/>
              </a:ln>
            </p:spPr>
            <p:txBody>
              <a:bodyPr anchorCtr="0" anchor="t" bIns="111975" lIns="111975" spcFirstLastPara="1" rIns="111975" wrap="square" tIns="111975">
                <a:spAutoFit/>
              </a:bodyPr>
              <a:lstStyle/>
              <a:p>
                <a:pPr indent="0" lvl="0" marL="0" rtl="0" algn="ctr">
                  <a:spcBef>
                    <a:spcPts val="0"/>
                  </a:spcBef>
                  <a:spcAft>
                    <a:spcPts val="0"/>
                  </a:spcAft>
                  <a:buNone/>
                </a:pPr>
                <a:r>
                  <a:rPr lang="en-US" sz="1200">
                    <a:solidFill>
                      <a:srgbClr val="000000"/>
                    </a:solidFill>
                  </a:rPr>
                  <a:t>@40 m</a:t>
                </a:r>
                <a:endParaRPr sz="1200">
                  <a:solidFill>
                    <a:srgbClr val="000000"/>
                  </a:solidFill>
                </a:endParaRPr>
              </a:p>
              <a:p>
                <a:pPr indent="0" lvl="0" marL="0" rtl="0" algn="ctr">
                  <a:spcBef>
                    <a:spcPts val="0"/>
                  </a:spcBef>
                  <a:spcAft>
                    <a:spcPts val="0"/>
                  </a:spcAft>
                  <a:buNone/>
                </a:pPr>
                <a:r>
                  <a:t/>
                </a:r>
                <a:endParaRPr b="1" sz="1200">
                  <a:solidFill>
                    <a:srgbClr val="FF0000"/>
                  </a:solidFill>
                </a:endParaRPr>
              </a:p>
            </p:txBody>
          </p:sp>
          <p:sp>
            <p:nvSpPr>
              <p:cNvPr id="636" name="Google Shape;636;p44"/>
              <p:cNvSpPr txBox="1"/>
              <p:nvPr/>
            </p:nvSpPr>
            <p:spPr>
              <a:xfrm>
                <a:off x="7609048" y="2600074"/>
                <a:ext cx="1349400" cy="384300"/>
              </a:xfrm>
              <a:prstGeom prst="rect">
                <a:avLst/>
              </a:prstGeom>
              <a:noFill/>
              <a:ln>
                <a:noFill/>
              </a:ln>
            </p:spPr>
            <p:txBody>
              <a:bodyPr anchorCtr="0" anchor="t" bIns="111975" lIns="111975" spcFirstLastPara="1" rIns="111975" wrap="square" tIns="111975">
                <a:spAutoFit/>
              </a:bodyPr>
              <a:lstStyle/>
              <a:p>
                <a:pPr indent="0" lvl="0" marL="0" rtl="0" algn="ctr">
                  <a:spcBef>
                    <a:spcPts val="0"/>
                  </a:spcBef>
                  <a:spcAft>
                    <a:spcPts val="0"/>
                  </a:spcAft>
                  <a:buNone/>
                </a:pPr>
                <a:r>
                  <a:rPr lang="en-US" sz="1100">
                    <a:solidFill>
                      <a:srgbClr val="006000"/>
                    </a:solidFill>
                  </a:rPr>
                  <a:t>Scheme w/o d(TKE)/dt</a:t>
                </a:r>
                <a:endParaRPr sz="1600">
                  <a:solidFill>
                    <a:srgbClr val="006000"/>
                  </a:solidFill>
                </a:endParaRPr>
              </a:p>
            </p:txBody>
          </p:sp>
          <p:sp>
            <p:nvSpPr>
              <p:cNvPr id="637" name="Google Shape;637;p44"/>
              <p:cNvSpPr txBox="1"/>
              <p:nvPr/>
            </p:nvSpPr>
            <p:spPr>
              <a:xfrm rot="-5400000">
                <a:off x="7123958" y="3130398"/>
                <a:ext cx="1185300" cy="330900"/>
              </a:xfrm>
              <a:prstGeom prst="rect">
                <a:avLst/>
              </a:prstGeom>
              <a:noFill/>
              <a:ln>
                <a:noFill/>
              </a:ln>
            </p:spPr>
            <p:txBody>
              <a:bodyPr anchorCtr="0" anchor="t" bIns="111975" lIns="111975" spcFirstLastPara="1" rIns="111975" wrap="square" tIns="111975">
                <a:spAutoFit/>
              </a:bodyPr>
              <a:lstStyle/>
              <a:p>
                <a:pPr indent="0" lvl="0" marL="0" rtl="0" algn="ctr">
                  <a:spcBef>
                    <a:spcPts val="0"/>
                  </a:spcBef>
                  <a:spcAft>
                    <a:spcPts val="0"/>
                  </a:spcAft>
                  <a:buNone/>
                </a:pPr>
                <a:r>
                  <a:rPr lang="en-US" sz="900">
                    <a:solidFill>
                      <a:srgbClr val="000000"/>
                    </a:solidFill>
                    <a:latin typeface="Times New Roman"/>
                    <a:ea typeface="Times New Roman"/>
                    <a:cs typeface="Times New Roman"/>
                    <a:sym typeface="Times New Roman"/>
                  </a:rPr>
                  <a:t>10</a:t>
                </a:r>
                <a:r>
                  <a:rPr baseline="30000" lang="en-US" sz="900">
                    <a:solidFill>
                      <a:srgbClr val="000000"/>
                    </a:solidFill>
                    <a:latin typeface="Times New Roman"/>
                    <a:ea typeface="Times New Roman"/>
                    <a:cs typeface="Times New Roman"/>
                    <a:sym typeface="Times New Roman"/>
                  </a:rPr>
                  <a:t>-5</a:t>
                </a:r>
                <a:r>
                  <a:rPr lang="en-US" sz="900">
                    <a:solidFill>
                      <a:srgbClr val="000000"/>
                    </a:solidFill>
                    <a:latin typeface="Times New Roman"/>
                    <a:ea typeface="Times New Roman"/>
                    <a:cs typeface="Times New Roman"/>
                    <a:sym typeface="Times New Roman"/>
                  </a:rPr>
                  <a:t>[℃ m/s]</a:t>
                </a:r>
                <a:endParaRPr sz="900">
                  <a:solidFill>
                    <a:srgbClr val="000000"/>
                  </a:solidFill>
                  <a:latin typeface="Times New Roman"/>
                  <a:ea typeface="Times New Roman"/>
                  <a:cs typeface="Times New Roman"/>
                  <a:sym typeface="Times New Roman"/>
                </a:endParaRPr>
              </a:p>
            </p:txBody>
          </p:sp>
          <p:sp>
            <p:nvSpPr>
              <p:cNvPr id="638" name="Google Shape;638;p44"/>
              <p:cNvSpPr txBox="1"/>
              <p:nvPr/>
            </p:nvSpPr>
            <p:spPr>
              <a:xfrm>
                <a:off x="7758598" y="3792501"/>
                <a:ext cx="1248300" cy="363300"/>
              </a:xfrm>
              <a:prstGeom prst="rect">
                <a:avLst/>
              </a:prstGeom>
              <a:noFill/>
              <a:ln>
                <a:noFill/>
              </a:ln>
            </p:spPr>
            <p:txBody>
              <a:bodyPr anchorCtr="0" anchor="t" bIns="111975" lIns="111975" spcFirstLastPara="1" rIns="111975" wrap="square" tIns="111975">
                <a:spAutoFit/>
              </a:bodyPr>
              <a:lstStyle/>
              <a:p>
                <a:pPr indent="0" lvl="0" marL="0" rtl="0" algn="ctr">
                  <a:spcBef>
                    <a:spcPts val="0"/>
                  </a:spcBef>
                  <a:spcAft>
                    <a:spcPts val="0"/>
                  </a:spcAft>
                  <a:buNone/>
                </a:pPr>
                <a:r>
                  <a:rPr lang="en-US" sz="1000">
                    <a:solidFill>
                      <a:srgbClr val="000000"/>
                    </a:solidFill>
                    <a:latin typeface="Times New Roman"/>
                    <a:ea typeface="Times New Roman"/>
                    <a:cs typeface="Times New Roman"/>
                    <a:sym typeface="Times New Roman"/>
                  </a:rPr>
                  <a:t>Hours from Solar Noon</a:t>
                </a:r>
                <a:endParaRPr sz="1000">
                  <a:solidFill>
                    <a:srgbClr val="000000"/>
                  </a:solidFill>
                  <a:latin typeface="Times New Roman"/>
                  <a:ea typeface="Times New Roman"/>
                  <a:cs typeface="Times New Roman"/>
                  <a:sym typeface="Times New Roman"/>
                </a:endParaRPr>
              </a:p>
            </p:txBody>
          </p:sp>
        </p:grpSp>
      </p:grpSp>
      <p:grpSp>
        <p:nvGrpSpPr>
          <p:cNvPr id="639" name="Google Shape;639;p44"/>
          <p:cNvGrpSpPr/>
          <p:nvPr/>
        </p:nvGrpSpPr>
        <p:grpSpPr>
          <a:xfrm>
            <a:off x="8003946" y="1803776"/>
            <a:ext cx="2021420" cy="2054030"/>
            <a:chOff x="7260473" y="1227226"/>
            <a:chExt cx="1833654" cy="1397490"/>
          </a:xfrm>
        </p:grpSpPr>
        <p:sp>
          <p:nvSpPr>
            <p:cNvPr id="640" name="Google Shape;640;p44"/>
            <p:cNvSpPr/>
            <p:nvPr/>
          </p:nvSpPr>
          <p:spPr>
            <a:xfrm>
              <a:off x="7756227" y="1286693"/>
              <a:ext cx="1317600" cy="13062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111975" lIns="111975" spcFirstLastPara="1" rIns="111975" wrap="square" tIns="111975">
              <a:noAutofit/>
            </a:bodyPr>
            <a:lstStyle/>
            <a:p>
              <a:pPr indent="0" lvl="0" marL="0" rtl="0" algn="l">
                <a:spcBef>
                  <a:spcPts val="0"/>
                </a:spcBef>
                <a:spcAft>
                  <a:spcPts val="0"/>
                </a:spcAft>
                <a:buNone/>
              </a:pPr>
              <a:r>
                <a:t/>
              </a:r>
              <a:endParaRPr/>
            </a:p>
          </p:txBody>
        </p:sp>
        <p:pic>
          <p:nvPicPr>
            <p:cNvPr id="641" name="Google Shape;641;p44"/>
            <p:cNvPicPr preferRelativeResize="0"/>
            <p:nvPr/>
          </p:nvPicPr>
          <p:blipFill rotWithShape="1">
            <a:blip r:embed="rId11">
              <a:alphaModFix/>
            </a:blip>
            <a:srcRect b="0" l="0" r="0" t="8991"/>
            <a:stretch/>
          </p:blipFill>
          <p:spPr>
            <a:xfrm>
              <a:off x="7866127" y="1471131"/>
              <a:ext cx="1185300" cy="1121850"/>
            </a:xfrm>
            <a:prstGeom prst="rect">
              <a:avLst/>
            </a:prstGeom>
            <a:noFill/>
            <a:ln>
              <a:noFill/>
            </a:ln>
          </p:spPr>
        </p:pic>
        <p:sp>
          <p:nvSpPr>
            <p:cNvPr id="642" name="Google Shape;642;p44"/>
            <p:cNvSpPr txBox="1"/>
            <p:nvPr/>
          </p:nvSpPr>
          <p:spPr>
            <a:xfrm>
              <a:off x="7773801" y="1399490"/>
              <a:ext cx="864300" cy="405300"/>
            </a:xfrm>
            <a:prstGeom prst="rect">
              <a:avLst/>
            </a:prstGeom>
            <a:noFill/>
            <a:ln>
              <a:noFill/>
            </a:ln>
          </p:spPr>
          <p:txBody>
            <a:bodyPr anchorCtr="0" anchor="t" bIns="111975" lIns="111975" spcFirstLastPara="1" rIns="111975" wrap="square" tIns="111975">
              <a:spAutoFit/>
            </a:bodyPr>
            <a:lstStyle/>
            <a:p>
              <a:pPr indent="0" lvl="0" marL="0" rtl="0" algn="ctr">
                <a:spcBef>
                  <a:spcPts val="0"/>
                </a:spcBef>
                <a:spcAft>
                  <a:spcPts val="0"/>
                </a:spcAft>
                <a:buNone/>
              </a:pPr>
              <a:r>
                <a:rPr lang="en-US" sz="1200">
                  <a:solidFill>
                    <a:srgbClr val="000000"/>
                  </a:solidFill>
                </a:rPr>
                <a:t>@40 m</a:t>
              </a:r>
              <a:endParaRPr sz="1200">
                <a:solidFill>
                  <a:srgbClr val="000000"/>
                </a:solidFill>
              </a:endParaRPr>
            </a:p>
            <a:p>
              <a:pPr indent="0" lvl="0" marL="0" rtl="0" algn="ctr">
                <a:spcBef>
                  <a:spcPts val="0"/>
                </a:spcBef>
                <a:spcAft>
                  <a:spcPts val="0"/>
                </a:spcAft>
                <a:buNone/>
              </a:pPr>
              <a:r>
                <a:t/>
              </a:r>
              <a:endParaRPr b="1" sz="1200">
                <a:solidFill>
                  <a:srgbClr val="FF0000"/>
                </a:solidFill>
              </a:endParaRPr>
            </a:p>
          </p:txBody>
        </p:sp>
        <p:sp>
          <p:nvSpPr>
            <p:cNvPr id="643" name="Google Shape;643;p44"/>
            <p:cNvSpPr txBox="1"/>
            <p:nvPr/>
          </p:nvSpPr>
          <p:spPr>
            <a:xfrm rot="-5400000">
              <a:off x="7258973" y="1866616"/>
              <a:ext cx="1185300" cy="330900"/>
            </a:xfrm>
            <a:prstGeom prst="rect">
              <a:avLst/>
            </a:prstGeom>
            <a:noFill/>
            <a:ln>
              <a:noFill/>
            </a:ln>
          </p:spPr>
          <p:txBody>
            <a:bodyPr anchorCtr="0" anchor="t" bIns="111975" lIns="111975" spcFirstLastPara="1" rIns="111975" wrap="square" tIns="111975">
              <a:spAutoFit/>
            </a:bodyPr>
            <a:lstStyle/>
            <a:p>
              <a:pPr indent="0" lvl="0" marL="0" rtl="0" algn="ctr">
                <a:spcBef>
                  <a:spcPts val="0"/>
                </a:spcBef>
                <a:spcAft>
                  <a:spcPts val="0"/>
                </a:spcAft>
                <a:buNone/>
              </a:pPr>
              <a:r>
                <a:rPr lang="en-US" sz="900">
                  <a:solidFill>
                    <a:srgbClr val="000000"/>
                  </a:solidFill>
                  <a:latin typeface="Times New Roman"/>
                  <a:ea typeface="Times New Roman"/>
                  <a:cs typeface="Times New Roman"/>
                  <a:sym typeface="Times New Roman"/>
                </a:rPr>
                <a:t>10</a:t>
              </a:r>
              <a:r>
                <a:rPr baseline="30000" lang="en-US" sz="900">
                  <a:solidFill>
                    <a:srgbClr val="000000"/>
                  </a:solidFill>
                  <a:latin typeface="Times New Roman"/>
                  <a:ea typeface="Times New Roman"/>
                  <a:cs typeface="Times New Roman"/>
                  <a:sym typeface="Times New Roman"/>
                </a:rPr>
                <a:t>-5</a:t>
              </a:r>
              <a:r>
                <a:rPr lang="en-US" sz="900">
                  <a:solidFill>
                    <a:srgbClr val="000000"/>
                  </a:solidFill>
                  <a:latin typeface="Times New Roman"/>
                  <a:ea typeface="Times New Roman"/>
                  <a:cs typeface="Times New Roman"/>
                  <a:sym typeface="Times New Roman"/>
                </a:rPr>
                <a:t>[℃ m/s]</a:t>
              </a:r>
              <a:endParaRPr sz="900">
                <a:solidFill>
                  <a:srgbClr val="000000"/>
                </a:solidFill>
                <a:latin typeface="Times New Roman"/>
                <a:ea typeface="Times New Roman"/>
                <a:cs typeface="Times New Roman"/>
                <a:sym typeface="Times New Roman"/>
              </a:endParaRPr>
            </a:p>
          </p:txBody>
        </p:sp>
        <p:cxnSp>
          <p:nvCxnSpPr>
            <p:cNvPr id="644" name="Google Shape;644;p44"/>
            <p:cNvCxnSpPr>
              <a:endCxn id="643" idx="0"/>
            </p:cNvCxnSpPr>
            <p:nvPr/>
          </p:nvCxnSpPr>
          <p:spPr>
            <a:xfrm flipH="1" rot="10800000">
              <a:off x="7260473" y="2032066"/>
              <a:ext cx="425700" cy="900"/>
            </a:xfrm>
            <a:prstGeom prst="straightConnector1">
              <a:avLst/>
            </a:prstGeom>
            <a:noFill/>
            <a:ln cap="flat" cmpd="sng" w="19050">
              <a:solidFill>
                <a:srgbClr val="000000"/>
              </a:solidFill>
              <a:prstDash val="solid"/>
              <a:round/>
              <a:headEnd len="med" w="med" type="none"/>
              <a:tailEnd len="med" w="med" type="triangle"/>
            </a:ln>
          </p:spPr>
        </p:cxnSp>
        <p:sp>
          <p:nvSpPr>
            <p:cNvPr id="645" name="Google Shape;645;p44"/>
            <p:cNvSpPr txBox="1"/>
            <p:nvPr/>
          </p:nvSpPr>
          <p:spPr>
            <a:xfrm>
              <a:off x="7776527" y="1227226"/>
              <a:ext cx="1317600" cy="384300"/>
            </a:xfrm>
            <a:prstGeom prst="rect">
              <a:avLst/>
            </a:prstGeom>
            <a:noFill/>
            <a:ln>
              <a:noFill/>
            </a:ln>
          </p:spPr>
          <p:txBody>
            <a:bodyPr anchorCtr="0" anchor="t" bIns="111975" lIns="111975" spcFirstLastPara="1" rIns="111975" wrap="square" tIns="111975">
              <a:spAutoFit/>
            </a:bodyPr>
            <a:lstStyle/>
            <a:p>
              <a:pPr indent="0" lvl="0" marL="0" rtl="0" algn="ctr">
                <a:spcBef>
                  <a:spcPts val="0"/>
                </a:spcBef>
                <a:spcAft>
                  <a:spcPts val="0"/>
                </a:spcAft>
                <a:buNone/>
              </a:pPr>
              <a:r>
                <a:rPr lang="en-US" sz="1100">
                  <a:solidFill>
                    <a:srgbClr val="0000FF"/>
                  </a:solidFill>
                </a:rPr>
                <a:t>Scheme w/ d(TKE)/dt</a:t>
              </a:r>
              <a:endParaRPr sz="1600">
                <a:solidFill>
                  <a:srgbClr val="0000FF"/>
                </a:solidFil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pic>
        <p:nvPicPr>
          <p:cNvPr id="650" name="Google Shape;650;p45"/>
          <p:cNvPicPr preferRelativeResize="0"/>
          <p:nvPr/>
        </p:nvPicPr>
        <p:blipFill rotWithShape="1">
          <a:blip r:embed="rId3">
            <a:alphaModFix/>
          </a:blip>
          <a:srcRect b="0" l="0" r="0" t="11418"/>
          <a:stretch/>
        </p:blipFill>
        <p:spPr>
          <a:xfrm>
            <a:off x="2066656" y="2768360"/>
            <a:ext cx="2743067" cy="1347462"/>
          </a:xfrm>
          <a:prstGeom prst="rect">
            <a:avLst/>
          </a:prstGeom>
          <a:noFill/>
          <a:ln>
            <a:noFill/>
          </a:ln>
        </p:spPr>
      </p:pic>
      <p:pic>
        <p:nvPicPr>
          <p:cNvPr id="651" name="Google Shape;651;p45"/>
          <p:cNvPicPr preferRelativeResize="0"/>
          <p:nvPr/>
        </p:nvPicPr>
        <p:blipFill rotWithShape="1">
          <a:blip r:embed="rId4">
            <a:alphaModFix/>
          </a:blip>
          <a:srcRect b="0" l="0" r="0" t="11418"/>
          <a:stretch/>
        </p:blipFill>
        <p:spPr>
          <a:xfrm>
            <a:off x="2066656" y="4361909"/>
            <a:ext cx="2743067" cy="1347431"/>
          </a:xfrm>
          <a:prstGeom prst="rect">
            <a:avLst/>
          </a:prstGeom>
          <a:noFill/>
          <a:ln>
            <a:noFill/>
          </a:ln>
        </p:spPr>
      </p:pic>
      <p:pic>
        <p:nvPicPr>
          <p:cNvPr id="652" name="Google Shape;652;p45"/>
          <p:cNvPicPr preferRelativeResize="0"/>
          <p:nvPr/>
        </p:nvPicPr>
        <p:blipFill rotWithShape="1">
          <a:blip r:embed="rId5">
            <a:alphaModFix/>
          </a:blip>
          <a:srcRect b="0" l="0" r="0" t="11418"/>
          <a:stretch/>
        </p:blipFill>
        <p:spPr>
          <a:xfrm>
            <a:off x="2066656" y="5933915"/>
            <a:ext cx="2743088" cy="1347462"/>
          </a:xfrm>
          <a:prstGeom prst="rect">
            <a:avLst/>
          </a:prstGeom>
          <a:noFill/>
          <a:ln>
            <a:noFill/>
          </a:ln>
        </p:spPr>
      </p:pic>
      <p:sp>
        <p:nvSpPr>
          <p:cNvPr id="653" name="Google Shape;653;p45"/>
          <p:cNvSpPr/>
          <p:nvPr/>
        </p:nvSpPr>
        <p:spPr>
          <a:xfrm>
            <a:off x="4467808" y="2701038"/>
            <a:ext cx="322200" cy="4579800"/>
          </a:xfrm>
          <a:prstGeom prst="rect">
            <a:avLst/>
          </a:prstGeom>
          <a:solidFill>
            <a:schemeClr val="lt1"/>
          </a:solidFill>
          <a:ln>
            <a:noFill/>
          </a:ln>
        </p:spPr>
        <p:txBody>
          <a:bodyPr anchorCtr="0" anchor="ctr" bIns="111975" lIns="111975" spcFirstLastPara="1" rIns="111975" wrap="square" tIns="111975">
            <a:noAutofit/>
          </a:bodyPr>
          <a:lstStyle/>
          <a:p>
            <a:pPr indent="0" lvl="0" marL="0" rtl="0" algn="l">
              <a:spcBef>
                <a:spcPts val="0"/>
              </a:spcBef>
              <a:spcAft>
                <a:spcPts val="0"/>
              </a:spcAft>
              <a:buNone/>
            </a:pPr>
            <a:r>
              <a:t/>
            </a:r>
            <a:endParaRPr/>
          </a:p>
        </p:txBody>
      </p:sp>
      <p:pic>
        <p:nvPicPr>
          <p:cNvPr id="654" name="Google Shape;654;p45"/>
          <p:cNvPicPr preferRelativeResize="0"/>
          <p:nvPr/>
        </p:nvPicPr>
        <p:blipFill rotWithShape="1">
          <a:blip r:embed="rId6">
            <a:alphaModFix/>
          </a:blip>
          <a:srcRect b="0" l="0" r="0" t="6542"/>
          <a:stretch/>
        </p:blipFill>
        <p:spPr>
          <a:xfrm>
            <a:off x="5414955" y="1140161"/>
            <a:ext cx="2759057" cy="1458177"/>
          </a:xfrm>
          <a:prstGeom prst="rect">
            <a:avLst/>
          </a:prstGeom>
          <a:noFill/>
          <a:ln>
            <a:noFill/>
          </a:ln>
        </p:spPr>
      </p:pic>
      <p:pic>
        <p:nvPicPr>
          <p:cNvPr id="655" name="Google Shape;655;p45"/>
          <p:cNvPicPr preferRelativeResize="0"/>
          <p:nvPr/>
        </p:nvPicPr>
        <p:blipFill rotWithShape="1">
          <a:blip r:embed="rId7">
            <a:alphaModFix/>
          </a:blip>
          <a:srcRect b="0" l="0" r="0" t="6288"/>
          <a:stretch/>
        </p:blipFill>
        <p:spPr>
          <a:xfrm>
            <a:off x="5414955" y="2701039"/>
            <a:ext cx="2759057" cy="1458177"/>
          </a:xfrm>
          <a:prstGeom prst="rect">
            <a:avLst/>
          </a:prstGeom>
          <a:noFill/>
          <a:ln>
            <a:noFill/>
          </a:ln>
        </p:spPr>
      </p:pic>
      <p:pic>
        <p:nvPicPr>
          <p:cNvPr id="656" name="Google Shape;656;p45"/>
          <p:cNvPicPr preferRelativeResize="0"/>
          <p:nvPr/>
        </p:nvPicPr>
        <p:blipFill rotWithShape="1">
          <a:blip r:embed="rId8">
            <a:alphaModFix/>
          </a:blip>
          <a:srcRect b="0" l="0" r="0" t="6559"/>
          <a:stretch/>
        </p:blipFill>
        <p:spPr>
          <a:xfrm>
            <a:off x="5414955" y="4261917"/>
            <a:ext cx="2759057" cy="1458177"/>
          </a:xfrm>
          <a:prstGeom prst="rect">
            <a:avLst/>
          </a:prstGeom>
          <a:noFill/>
          <a:ln>
            <a:noFill/>
          </a:ln>
        </p:spPr>
      </p:pic>
      <p:pic>
        <p:nvPicPr>
          <p:cNvPr id="657" name="Google Shape;657;p45"/>
          <p:cNvPicPr preferRelativeResize="0"/>
          <p:nvPr/>
        </p:nvPicPr>
        <p:blipFill rotWithShape="1">
          <a:blip r:embed="rId9">
            <a:alphaModFix/>
          </a:blip>
          <a:srcRect b="0" l="0" r="0" t="5882"/>
          <a:stretch/>
        </p:blipFill>
        <p:spPr>
          <a:xfrm>
            <a:off x="5414955" y="5822795"/>
            <a:ext cx="2759043" cy="1458179"/>
          </a:xfrm>
          <a:prstGeom prst="rect">
            <a:avLst/>
          </a:prstGeom>
          <a:noFill/>
          <a:ln>
            <a:noFill/>
          </a:ln>
        </p:spPr>
      </p:pic>
      <p:sp>
        <p:nvSpPr>
          <p:cNvPr id="658" name="Google Shape;658;p45"/>
          <p:cNvSpPr txBox="1"/>
          <p:nvPr/>
        </p:nvSpPr>
        <p:spPr>
          <a:xfrm>
            <a:off x="8359676" y="1486435"/>
            <a:ext cx="1288800" cy="687900"/>
          </a:xfrm>
          <a:prstGeom prst="rect">
            <a:avLst/>
          </a:prstGeom>
          <a:noFill/>
          <a:ln>
            <a:noFill/>
          </a:ln>
        </p:spPr>
        <p:txBody>
          <a:bodyPr anchorCtr="0" anchor="t" bIns="111975" lIns="111975" spcFirstLastPara="1" rIns="111975" wrap="square" tIns="111975">
            <a:spAutoFit/>
          </a:bodyPr>
          <a:lstStyle/>
          <a:p>
            <a:pPr indent="0" lvl="0" marL="0" rtl="0" algn="ctr">
              <a:spcBef>
                <a:spcPts val="0"/>
              </a:spcBef>
              <a:spcAft>
                <a:spcPts val="0"/>
              </a:spcAft>
              <a:buNone/>
            </a:pPr>
            <a:r>
              <a:rPr b="1" lang="en-US" sz="1500">
                <a:solidFill>
                  <a:srgbClr val="006000"/>
                </a:solidFill>
              </a:rPr>
              <a:t>Original</a:t>
            </a:r>
            <a:endParaRPr b="1" sz="1500">
              <a:solidFill>
                <a:srgbClr val="006000"/>
              </a:solidFill>
            </a:endParaRPr>
          </a:p>
          <a:p>
            <a:pPr indent="0" lvl="0" marL="0" rtl="0" algn="ctr">
              <a:spcBef>
                <a:spcPts val="0"/>
              </a:spcBef>
              <a:spcAft>
                <a:spcPts val="0"/>
              </a:spcAft>
              <a:buNone/>
            </a:pPr>
            <a:r>
              <a:rPr b="1" lang="en-US" sz="1500">
                <a:solidFill>
                  <a:srgbClr val="006000"/>
                </a:solidFill>
              </a:rPr>
              <a:t>OM4</a:t>
            </a:r>
            <a:endParaRPr b="1" sz="1500">
              <a:solidFill>
                <a:srgbClr val="006000"/>
              </a:solidFill>
            </a:endParaRPr>
          </a:p>
        </p:txBody>
      </p:sp>
      <p:sp>
        <p:nvSpPr>
          <p:cNvPr id="659" name="Google Shape;659;p45"/>
          <p:cNvSpPr txBox="1"/>
          <p:nvPr/>
        </p:nvSpPr>
        <p:spPr>
          <a:xfrm>
            <a:off x="5357537" y="351198"/>
            <a:ext cx="2641200" cy="687900"/>
          </a:xfrm>
          <a:prstGeom prst="rect">
            <a:avLst/>
          </a:prstGeom>
          <a:noFill/>
          <a:ln>
            <a:noFill/>
          </a:ln>
        </p:spPr>
        <p:txBody>
          <a:bodyPr anchorCtr="0" anchor="t" bIns="111975" lIns="111975" spcFirstLastPara="1" rIns="111975" wrap="square" tIns="111975">
            <a:spAutoFit/>
          </a:bodyPr>
          <a:lstStyle/>
          <a:p>
            <a:pPr indent="0" lvl="0" marL="0" rtl="0" algn="ctr">
              <a:spcBef>
                <a:spcPts val="0"/>
              </a:spcBef>
              <a:spcAft>
                <a:spcPts val="0"/>
              </a:spcAft>
              <a:buNone/>
            </a:pPr>
            <a:r>
              <a:rPr lang="en-US" sz="1500"/>
              <a:t>Simulated </a:t>
            </a:r>
            <a:r>
              <a:rPr b="1" lang="en-US" sz="1500"/>
              <a:t>dT/dz bias</a:t>
            </a:r>
            <a:r>
              <a:rPr lang="en-US" sz="1500"/>
              <a:t> </a:t>
            </a:r>
            <a:r>
              <a:rPr lang="en-US" sz="1500">
                <a:solidFill>
                  <a:schemeClr val="dk1"/>
                </a:solidFill>
              </a:rPr>
              <a:t>[°C/m]</a:t>
            </a:r>
            <a:endParaRPr sz="1500"/>
          </a:p>
          <a:p>
            <a:pPr indent="0" lvl="0" marL="0" rtl="0" algn="ctr">
              <a:spcBef>
                <a:spcPts val="0"/>
              </a:spcBef>
              <a:spcAft>
                <a:spcPts val="0"/>
              </a:spcAft>
              <a:buNone/>
            </a:pPr>
            <a:r>
              <a:rPr lang="en-US" sz="1500"/>
              <a:t>relative to Argo (1999-2008)</a:t>
            </a:r>
            <a:endParaRPr sz="1500"/>
          </a:p>
        </p:txBody>
      </p:sp>
      <p:sp>
        <p:nvSpPr>
          <p:cNvPr id="660" name="Google Shape;660;p45"/>
          <p:cNvSpPr txBox="1"/>
          <p:nvPr/>
        </p:nvSpPr>
        <p:spPr>
          <a:xfrm>
            <a:off x="164703" y="2961369"/>
            <a:ext cx="1946100" cy="918900"/>
          </a:xfrm>
          <a:prstGeom prst="rect">
            <a:avLst/>
          </a:prstGeom>
          <a:noFill/>
          <a:ln>
            <a:noFill/>
          </a:ln>
        </p:spPr>
        <p:txBody>
          <a:bodyPr anchorCtr="0" anchor="t" bIns="111975" lIns="111975" spcFirstLastPara="1" rIns="111975" wrap="square" tIns="111975">
            <a:spAutoFit/>
          </a:bodyPr>
          <a:lstStyle/>
          <a:p>
            <a:pPr indent="0" lvl="0" marL="0" rtl="0" algn="ctr">
              <a:spcBef>
                <a:spcPts val="0"/>
              </a:spcBef>
              <a:spcAft>
                <a:spcPts val="0"/>
              </a:spcAft>
              <a:buNone/>
            </a:pPr>
            <a:r>
              <a:rPr b="1" lang="en-US" sz="1500"/>
              <a:t>Better ePBL mixing (better diurnal cycle)</a:t>
            </a:r>
            <a:endParaRPr b="1" sz="1500"/>
          </a:p>
        </p:txBody>
      </p:sp>
      <p:sp>
        <p:nvSpPr>
          <p:cNvPr id="661" name="Google Shape;661;p45"/>
          <p:cNvSpPr txBox="1"/>
          <p:nvPr/>
        </p:nvSpPr>
        <p:spPr>
          <a:xfrm>
            <a:off x="164703" y="4472018"/>
            <a:ext cx="1946100" cy="1149600"/>
          </a:xfrm>
          <a:prstGeom prst="rect">
            <a:avLst/>
          </a:prstGeom>
          <a:noFill/>
          <a:ln>
            <a:noFill/>
          </a:ln>
        </p:spPr>
        <p:txBody>
          <a:bodyPr anchorCtr="0" anchor="t" bIns="111975" lIns="111975" spcFirstLastPara="1" rIns="111975" wrap="square" tIns="111975">
            <a:spAutoFit/>
          </a:bodyPr>
          <a:lstStyle/>
          <a:p>
            <a:pPr indent="0" lvl="0" marL="0" rtl="0" algn="ctr">
              <a:spcBef>
                <a:spcPts val="0"/>
              </a:spcBef>
              <a:spcAft>
                <a:spcPts val="0"/>
              </a:spcAft>
              <a:buNone/>
            </a:pPr>
            <a:r>
              <a:rPr b="1" lang="en-US" sz="1500"/>
              <a:t>10x less background</a:t>
            </a:r>
            <a:endParaRPr b="1" sz="1500"/>
          </a:p>
          <a:p>
            <a:pPr indent="0" lvl="0" marL="0" rtl="0" algn="ctr">
              <a:spcBef>
                <a:spcPts val="0"/>
              </a:spcBef>
              <a:spcAft>
                <a:spcPts val="0"/>
              </a:spcAft>
              <a:buNone/>
            </a:pPr>
            <a:r>
              <a:rPr b="1" lang="en-US" sz="1500"/>
              <a:t>vertical viscosity</a:t>
            </a:r>
            <a:endParaRPr b="1" sz="1500"/>
          </a:p>
          <a:p>
            <a:pPr indent="0" lvl="0" marL="0" rtl="0" algn="ctr">
              <a:spcBef>
                <a:spcPts val="0"/>
              </a:spcBef>
              <a:spcAft>
                <a:spcPts val="0"/>
              </a:spcAft>
              <a:buNone/>
            </a:pPr>
            <a:r>
              <a:rPr b="1" lang="en-US" sz="1500"/>
              <a:t>(stronger shears)</a:t>
            </a:r>
            <a:endParaRPr b="1" sz="1500"/>
          </a:p>
        </p:txBody>
      </p:sp>
      <p:sp>
        <p:nvSpPr>
          <p:cNvPr id="662" name="Google Shape;662;p45"/>
          <p:cNvSpPr txBox="1"/>
          <p:nvPr/>
        </p:nvSpPr>
        <p:spPr>
          <a:xfrm>
            <a:off x="164703" y="6124902"/>
            <a:ext cx="1946100" cy="918900"/>
          </a:xfrm>
          <a:prstGeom prst="rect">
            <a:avLst/>
          </a:prstGeom>
          <a:noFill/>
          <a:ln>
            <a:noFill/>
          </a:ln>
        </p:spPr>
        <p:txBody>
          <a:bodyPr anchorCtr="0" anchor="t" bIns="111975" lIns="111975" spcFirstLastPara="1" rIns="111975" wrap="square" tIns="111975">
            <a:spAutoFit/>
          </a:bodyPr>
          <a:lstStyle/>
          <a:p>
            <a:pPr indent="0" lvl="0" marL="0" rtl="0" algn="ctr">
              <a:spcBef>
                <a:spcPts val="0"/>
              </a:spcBef>
              <a:spcAft>
                <a:spcPts val="0"/>
              </a:spcAft>
              <a:buNone/>
            </a:pPr>
            <a:r>
              <a:rPr b="1" lang="en-US" sz="1500"/>
              <a:t>2x more background</a:t>
            </a:r>
            <a:endParaRPr b="1" sz="1500"/>
          </a:p>
          <a:p>
            <a:pPr indent="0" lvl="0" marL="0" rtl="0" algn="ctr">
              <a:spcBef>
                <a:spcPts val="0"/>
              </a:spcBef>
              <a:spcAft>
                <a:spcPts val="0"/>
              </a:spcAft>
              <a:buNone/>
            </a:pPr>
            <a:r>
              <a:rPr b="1" lang="en-US" sz="1500"/>
              <a:t>vertical diffusivity</a:t>
            </a:r>
            <a:endParaRPr b="1" sz="1500"/>
          </a:p>
        </p:txBody>
      </p:sp>
      <p:sp>
        <p:nvSpPr>
          <p:cNvPr id="663" name="Google Shape;663;p45"/>
          <p:cNvSpPr txBox="1"/>
          <p:nvPr/>
        </p:nvSpPr>
        <p:spPr>
          <a:xfrm>
            <a:off x="2110714" y="1915088"/>
            <a:ext cx="2305800" cy="918900"/>
          </a:xfrm>
          <a:prstGeom prst="rect">
            <a:avLst/>
          </a:prstGeom>
          <a:noFill/>
          <a:ln>
            <a:noFill/>
          </a:ln>
        </p:spPr>
        <p:txBody>
          <a:bodyPr anchorCtr="0" anchor="t" bIns="111975" lIns="111975" spcFirstLastPara="1" rIns="111975" wrap="square" tIns="111975">
            <a:spAutoFit/>
          </a:bodyPr>
          <a:lstStyle/>
          <a:p>
            <a:pPr indent="0" lvl="0" marL="0" rtl="0" algn="ctr">
              <a:spcBef>
                <a:spcPts val="0"/>
              </a:spcBef>
              <a:spcAft>
                <a:spcPts val="0"/>
              </a:spcAft>
              <a:buNone/>
            </a:pPr>
            <a:r>
              <a:rPr b="1" lang="en-US" sz="1500"/>
              <a:t>Impact of parameterization change</a:t>
            </a:r>
            <a:endParaRPr b="1" sz="1500"/>
          </a:p>
        </p:txBody>
      </p:sp>
      <p:cxnSp>
        <p:nvCxnSpPr>
          <p:cNvPr id="664" name="Google Shape;664;p45"/>
          <p:cNvCxnSpPr/>
          <p:nvPr/>
        </p:nvCxnSpPr>
        <p:spPr>
          <a:xfrm>
            <a:off x="9004102" y="2582834"/>
            <a:ext cx="0" cy="3149100"/>
          </a:xfrm>
          <a:prstGeom prst="straightConnector1">
            <a:avLst/>
          </a:prstGeom>
          <a:noFill/>
          <a:ln cap="flat" cmpd="sng" w="38100">
            <a:solidFill>
              <a:srgbClr val="006000"/>
            </a:solidFill>
            <a:prstDash val="solid"/>
            <a:round/>
            <a:headEnd len="med" w="med" type="none"/>
            <a:tailEnd len="med" w="med" type="triangle"/>
          </a:ln>
        </p:spPr>
      </p:cxnSp>
      <p:cxnSp>
        <p:nvCxnSpPr>
          <p:cNvPr id="665" name="Google Shape;665;p45"/>
          <p:cNvCxnSpPr/>
          <p:nvPr/>
        </p:nvCxnSpPr>
        <p:spPr>
          <a:xfrm>
            <a:off x="4629051" y="5062335"/>
            <a:ext cx="617700" cy="0"/>
          </a:xfrm>
          <a:prstGeom prst="straightConnector1">
            <a:avLst/>
          </a:prstGeom>
          <a:noFill/>
          <a:ln cap="flat" cmpd="sng" w="38100">
            <a:solidFill>
              <a:srgbClr val="000000"/>
            </a:solidFill>
            <a:prstDash val="solid"/>
            <a:round/>
            <a:headEnd len="med" w="med" type="none"/>
            <a:tailEnd len="med" w="med" type="triangle"/>
          </a:ln>
        </p:spPr>
      </p:cxnSp>
      <p:cxnSp>
        <p:nvCxnSpPr>
          <p:cNvPr id="666" name="Google Shape;666;p45"/>
          <p:cNvCxnSpPr/>
          <p:nvPr/>
        </p:nvCxnSpPr>
        <p:spPr>
          <a:xfrm>
            <a:off x="4629051" y="6644092"/>
            <a:ext cx="617700" cy="0"/>
          </a:xfrm>
          <a:prstGeom prst="straightConnector1">
            <a:avLst/>
          </a:prstGeom>
          <a:noFill/>
          <a:ln cap="flat" cmpd="sng" w="38100">
            <a:solidFill>
              <a:srgbClr val="000000"/>
            </a:solidFill>
            <a:prstDash val="solid"/>
            <a:round/>
            <a:headEnd len="med" w="med" type="none"/>
            <a:tailEnd len="med" w="med" type="triangle"/>
          </a:ln>
        </p:spPr>
      </p:cxnSp>
      <p:sp>
        <p:nvSpPr>
          <p:cNvPr id="667" name="Google Shape;667;p45"/>
          <p:cNvSpPr txBox="1"/>
          <p:nvPr/>
        </p:nvSpPr>
        <p:spPr>
          <a:xfrm>
            <a:off x="102250" y="230090"/>
            <a:ext cx="5255400" cy="133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2200"/>
              <a:t>Mixing changes → Better eqPac dT/dz</a:t>
            </a:r>
            <a:endParaRPr b="1" sz="2200"/>
          </a:p>
          <a:p>
            <a:pPr indent="0" lvl="0" marL="0" rtl="0" algn="ctr">
              <a:spcBef>
                <a:spcPts val="0"/>
              </a:spcBef>
              <a:spcAft>
                <a:spcPts val="0"/>
              </a:spcAft>
              <a:buNone/>
            </a:pPr>
            <a:r>
              <a:rPr i="1" lang="en-US" sz="1500">
                <a:solidFill>
                  <a:srgbClr val="666666"/>
                </a:solidFill>
              </a:rPr>
              <a:t>from Brandon Reichl (AMS, Jan 2023)</a:t>
            </a:r>
            <a:endParaRPr i="1" sz="1500">
              <a:solidFill>
                <a:srgbClr val="666666"/>
              </a:solidFill>
            </a:endParaRPr>
          </a:p>
          <a:p>
            <a:pPr indent="0" lvl="0" marL="0" rtl="0" algn="ctr">
              <a:spcBef>
                <a:spcPts val="0"/>
              </a:spcBef>
              <a:spcAft>
                <a:spcPts val="0"/>
              </a:spcAft>
              <a:buClr>
                <a:schemeClr val="dk1"/>
              </a:buClr>
              <a:buSzPts val="1300"/>
              <a:buFont typeface="Arial"/>
              <a:buNone/>
            </a:pPr>
            <a:r>
              <a:t/>
            </a:r>
            <a:endParaRPr sz="500">
              <a:latin typeface="Times New Roman"/>
              <a:ea typeface="Times New Roman"/>
              <a:cs typeface="Times New Roman"/>
              <a:sym typeface="Times New Roman"/>
            </a:endParaRPr>
          </a:p>
          <a:p>
            <a:pPr indent="0" lvl="0" marL="0" rtl="0" algn="ctr">
              <a:spcBef>
                <a:spcPts val="0"/>
              </a:spcBef>
              <a:spcAft>
                <a:spcPts val="0"/>
              </a:spcAft>
              <a:buNone/>
            </a:pPr>
            <a:r>
              <a:rPr b="1" lang="en-US" sz="1500"/>
              <a:t>0.25° MOM6 global OGCM</a:t>
            </a:r>
            <a:endParaRPr sz="1500"/>
          </a:p>
          <a:p>
            <a:pPr indent="0" lvl="0" marL="0" rtl="0" algn="ctr">
              <a:spcBef>
                <a:spcPts val="0"/>
              </a:spcBef>
              <a:spcAft>
                <a:spcPts val="0"/>
              </a:spcAft>
              <a:buNone/>
            </a:pPr>
            <a:r>
              <a:rPr lang="en-US" sz="1500">
                <a:solidFill>
                  <a:srgbClr val="666666"/>
                </a:solidFill>
              </a:rPr>
              <a:t>(forced by 8xdaily JRA55-do, 1999-2008)</a:t>
            </a:r>
            <a:endParaRPr sz="1500">
              <a:solidFill>
                <a:srgbClr val="666666"/>
              </a:solidFill>
            </a:endParaRPr>
          </a:p>
          <a:p>
            <a:pPr indent="0" lvl="0" marL="0" rtl="0" algn="ctr">
              <a:spcBef>
                <a:spcPts val="0"/>
              </a:spcBef>
              <a:spcAft>
                <a:spcPts val="0"/>
              </a:spcAft>
              <a:buNone/>
            </a:pPr>
            <a:r>
              <a:rPr lang="en-US" sz="1500">
                <a:solidFill>
                  <a:srgbClr val="006000"/>
                </a:solidFill>
              </a:rPr>
              <a:t>Equatorial slice for upper 300m of ocean</a:t>
            </a:r>
            <a:endParaRPr sz="1500">
              <a:solidFill>
                <a:srgbClr val="006000"/>
              </a:solidFill>
            </a:endParaRPr>
          </a:p>
        </p:txBody>
      </p:sp>
      <p:sp>
        <p:nvSpPr>
          <p:cNvPr id="668" name="Google Shape;668;p45"/>
          <p:cNvSpPr txBox="1"/>
          <p:nvPr/>
        </p:nvSpPr>
        <p:spPr>
          <a:xfrm>
            <a:off x="8359676" y="6012907"/>
            <a:ext cx="1288800" cy="918900"/>
          </a:xfrm>
          <a:prstGeom prst="rect">
            <a:avLst/>
          </a:prstGeom>
          <a:noFill/>
          <a:ln>
            <a:noFill/>
          </a:ln>
        </p:spPr>
        <p:txBody>
          <a:bodyPr anchorCtr="0" anchor="t" bIns="111975" lIns="111975" spcFirstLastPara="1" rIns="111975" wrap="square" tIns="111975">
            <a:spAutoFit/>
          </a:bodyPr>
          <a:lstStyle/>
          <a:p>
            <a:pPr indent="0" lvl="0" marL="0" rtl="0" algn="ctr">
              <a:spcBef>
                <a:spcPts val="0"/>
              </a:spcBef>
              <a:spcAft>
                <a:spcPts val="0"/>
              </a:spcAft>
              <a:buNone/>
            </a:pPr>
            <a:r>
              <a:rPr b="1" lang="en-US" sz="1500">
                <a:solidFill>
                  <a:srgbClr val="006000"/>
                </a:solidFill>
              </a:rPr>
              <a:t>Reduced</a:t>
            </a:r>
            <a:endParaRPr b="1" sz="1500">
              <a:solidFill>
                <a:srgbClr val="006000"/>
              </a:solidFill>
            </a:endParaRPr>
          </a:p>
          <a:p>
            <a:pPr indent="0" lvl="0" marL="0" rtl="0" algn="ctr">
              <a:spcBef>
                <a:spcPts val="0"/>
              </a:spcBef>
              <a:spcAft>
                <a:spcPts val="0"/>
              </a:spcAft>
              <a:buNone/>
            </a:pPr>
            <a:r>
              <a:rPr b="1" lang="en-US" sz="1500">
                <a:solidFill>
                  <a:srgbClr val="006000"/>
                </a:solidFill>
              </a:rPr>
              <a:t>equatorial</a:t>
            </a:r>
            <a:endParaRPr b="1" sz="1500">
              <a:solidFill>
                <a:srgbClr val="006000"/>
              </a:solidFill>
            </a:endParaRPr>
          </a:p>
          <a:p>
            <a:pPr indent="0" lvl="0" marL="0" rtl="0" algn="ctr">
              <a:spcBef>
                <a:spcPts val="0"/>
              </a:spcBef>
              <a:spcAft>
                <a:spcPts val="0"/>
              </a:spcAft>
              <a:buNone/>
            </a:pPr>
            <a:r>
              <a:rPr b="1" lang="en-US" sz="1500">
                <a:solidFill>
                  <a:srgbClr val="006000"/>
                </a:solidFill>
              </a:rPr>
              <a:t>biases</a:t>
            </a:r>
            <a:endParaRPr b="1" sz="1500">
              <a:solidFill>
                <a:srgbClr val="006000"/>
              </a:solidFill>
            </a:endParaRPr>
          </a:p>
        </p:txBody>
      </p:sp>
      <p:cxnSp>
        <p:nvCxnSpPr>
          <p:cNvPr id="669" name="Google Shape;669;p45"/>
          <p:cNvCxnSpPr/>
          <p:nvPr/>
        </p:nvCxnSpPr>
        <p:spPr>
          <a:xfrm>
            <a:off x="4629051" y="3480577"/>
            <a:ext cx="617700" cy="0"/>
          </a:xfrm>
          <a:prstGeom prst="straightConnector1">
            <a:avLst/>
          </a:prstGeom>
          <a:noFill/>
          <a:ln cap="flat" cmpd="sng" w="38100">
            <a:solidFill>
              <a:srgbClr val="000000"/>
            </a:solidFill>
            <a:prstDash val="solid"/>
            <a:round/>
            <a:headEnd len="med" w="med" type="none"/>
            <a:tailEnd len="med" w="med" type="triangle"/>
          </a:ln>
        </p:spPr>
      </p:cxnSp>
      <p:sp>
        <p:nvSpPr>
          <p:cNvPr id="670" name="Google Shape;670;p45"/>
          <p:cNvSpPr txBox="1"/>
          <p:nvPr/>
        </p:nvSpPr>
        <p:spPr>
          <a:xfrm>
            <a:off x="7856499" y="166927"/>
            <a:ext cx="1377600" cy="918900"/>
          </a:xfrm>
          <a:prstGeom prst="rect">
            <a:avLst/>
          </a:prstGeom>
          <a:noFill/>
          <a:ln>
            <a:noFill/>
          </a:ln>
        </p:spPr>
        <p:txBody>
          <a:bodyPr anchorCtr="0" anchor="t" bIns="111975" lIns="111975" spcFirstLastPara="1" rIns="111975" wrap="square" tIns="111975">
            <a:spAutoFit/>
          </a:bodyPr>
          <a:lstStyle/>
          <a:p>
            <a:pPr indent="0" lvl="0" marL="0" rtl="0" algn="ctr">
              <a:spcBef>
                <a:spcPts val="0"/>
              </a:spcBef>
              <a:spcAft>
                <a:spcPts val="0"/>
              </a:spcAft>
              <a:buNone/>
            </a:pPr>
            <a:r>
              <a:rPr b="1" lang="en-US" sz="1500">
                <a:solidFill>
                  <a:srgbClr val="006000"/>
                </a:solidFill>
              </a:rPr>
              <a:t>Shallow &amp;</a:t>
            </a:r>
            <a:endParaRPr b="1" sz="1500">
              <a:solidFill>
                <a:srgbClr val="006000"/>
              </a:solidFill>
            </a:endParaRPr>
          </a:p>
          <a:p>
            <a:pPr indent="0" lvl="0" marL="0" rtl="0" algn="ctr">
              <a:spcBef>
                <a:spcPts val="0"/>
              </a:spcBef>
              <a:spcAft>
                <a:spcPts val="0"/>
              </a:spcAft>
              <a:buNone/>
            </a:pPr>
            <a:r>
              <a:rPr b="1" lang="en-US" sz="1500">
                <a:solidFill>
                  <a:srgbClr val="006000"/>
                </a:solidFill>
              </a:rPr>
              <a:t>“steppy”</a:t>
            </a:r>
            <a:endParaRPr b="1" sz="1500">
              <a:solidFill>
                <a:srgbClr val="006000"/>
              </a:solidFill>
            </a:endParaRPr>
          </a:p>
          <a:p>
            <a:pPr indent="0" lvl="0" marL="0" rtl="0" algn="ctr">
              <a:spcBef>
                <a:spcPts val="0"/>
              </a:spcBef>
              <a:spcAft>
                <a:spcPts val="0"/>
              </a:spcAft>
              <a:buNone/>
            </a:pPr>
            <a:r>
              <a:rPr b="1" lang="en-US" sz="1500">
                <a:solidFill>
                  <a:srgbClr val="006000"/>
                </a:solidFill>
              </a:rPr>
              <a:t>thermocline</a:t>
            </a:r>
            <a:endParaRPr b="1" sz="1500">
              <a:solidFill>
                <a:srgbClr val="006000"/>
              </a:solidFill>
            </a:endParaRPr>
          </a:p>
        </p:txBody>
      </p:sp>
      <p:cxnSp>
        <p:nvCxnSpPr>
          <p:cNvPr id="671" name="Google Shape;671;p45"/>
          <p:cNvCxnSpPr>
            <a:endCxn id="672" idx="6"/>
          </p:cNvCxnSpPr>
          <p:nvPr/>
        </p:nvCxnSpPr>
        <p:spPr>
          <a:xfrm flipH="1">
            <a:off x="7260808" y="1051563"/>
            <a:ext cx="779100" cy="238500"/>
          </a:xfrm>
          <a:prstGeom prst="straightConnector1">
            <a:avLst/>
          </a:prstGeom>
          <a:noFill/>
          <a:ln cap="flat" cmpd="sng" w="38100">
            <a:solidFill>
              <a:srgbClr val="006000"/>
            </a:solidFill>
            <a:prstDash val="solid"/>
            <a:round/>
            <a:headEnd len="sm" w="sm" type="none"/>
            <a:tailEnd len="sm" w="sm" type="triangle"/>
          </a:ln>
        </p:spPr>
      </p:cxnSp>
      <p:sp>
        <p:nvSpPr>
          <p:cNvPr id="673" name="Google Shape;673;p45"/>
          <p:cNvSpPr/>
          <p:nvPr/>
        </p:nvSpPr>
        <p:spPr>
          <a:xfrm rot="-1778541">
            <a:off x="3403067" y="2699431"/>
            <a:ext cx="519830" cy="501417"/>
          </a:xfrm>
          <a:prstGeom prst="ellipse">
            <a:avLst/>
          </a:prstGeom>
          <a:noFill/>
          <a:ln cap="flat" cmpd="sng" w="38100">
            <a:solidFill>
              <a:srgbClr val="006000"/>
            </a:solidFill>
            <a:prstDash val="solid"/>
            <a:round/>
            <a:headEnd len="sm" w="sm" type="none"/>
            <a:tailEnd len="sm" w="sm" type="none"/>
          </a:ln>
        </p:spPr>
        <p:txBody>
          <a:bodyPr anchorCtr="0" anchor="ctr" bIns="111975" lIns="111975" spcFirstLastPara="1" rIns="111975" wrap="square" tIns="111975">
            <a:noAutofit/>
          </a:bodyPr>
          <a:lstStyle/>
          <a:p>
            <a:pPr indent="0" lvl="0" marL="0" rtl="0" algn="l">
              <a:spcBef>
                <a:spcPts val="0"/>
              </a:spcBef>
              <a:spcAft>
                <a:spcPts val="0"/>
              </a:spcAft>
              <a:buNone/>
            </a:pPr>
            <a:r>
              <a:t/>
            </a:r>
            <a:endParaRPr/>
          </a:p>
        </p:txBody>
      </p:sp>
      <p:sp>
        <p:nvSpPr>
          <p:cNvPr id="674" name="Google Shape;674;p45"/>
          <p:cNvSpPr/>
          <p:nvPr/>
        </p:nvSpPr>
        <p:spPr>
          <a:xfrm rot="-1778541">
            <a:off x="3398717" y="4276479"/>
            <a:ext cx="519830" cy="471907"/>
          </a:xfrm>
          <a:prstGeom prst="ellipse">
            <a:avLst/>
          </a:prstGeom>
          <a:noFill/>
          <a:ln cap="flat" cmpd="sng" w="38100">
            <a:solidFill>
              <a:srgbClr val="006000"/>
            </a:solidFill>
            <a:prstDash val="solid"/>
            <a:round/>
            <a:headEnd len="sm" w="sm" type="none"/>
            <a:tailEnd len="sm" w="sm" type="none"/>
          </a:ln>
        </p:spPr>
        <p:txBody>
          <a:bodyPr anchorCtr="0" anchor="ctr" bIns="111975" lIns="111975" spcFirstLastPara="1" rIns="111975" wrap="square" tIns="111975">
            <a:noAutofit/>
          </a:bodyPr>
          <a:lstStyle/>
          <a:p>
            <a:pPr indent="0" lvl="0" marL="0" rtl="0" algn="l">
              <a:spcBef>
                <a:spcPts val="0"/>
              </a:spcBef>
              <a:spcAft>
                <a:spcPts val="0"/>
              </a:spcAft>
              <a:buNone/>
            </a:pPr>
            <a:r>
              <a:t/>
            </a:r>
            <a:endParaRPr/>
          </a:p>
        </p:txBody>
      </p:sp>
      <p:sp>
        <p:nvSpPr>
          <p:cNvPr id="675" name="Google Shape;675;p45"/>
          <p:cNvSpPr/>
          <p:nvPr/>
        </p:nvSpPr>
        <p:spPr>
          <a:xfrm rot="-1777412">
            <a:off x="2669250" y="6095537"/>
            <a:ext cx="1370426" cy="825889"/>
          </a:xfrm>
          <a:prstGeom prst="ellipse">
            <a:avLst/>
          </a:prstGeom>
          <a:noFill/>
          <a:ln cap="flat" cmpd="sng" w="38100">
            <a:solidFill>
              <a:srgbClr val="006000"/>
            </a:solidFill>
            <a:prstDash val="solid"/>
            <a:round/>
            <a:headEnd len="sm" w="sm" type="none"/>
            <a:tailEnd len="sm" w="sm" type="none"/>
          </a:ln>
        </p:spPr>
        <p:txBody>
          <a:bodyPr anchorCtr="0" anchor="ctr" bIns="111975" lIns="111975" spcFirstLastPara="1" rIns="111975" wrap="square" tIns="111975">
            <a:noAutofit/>
          </a:bodyPr>
          <a:lstStyle/>
          <a:p>
            <a:pPr indent="0" lvl="0" marL="0" rtl="0" algn="l">
              <a:spcBef>
                <a:spcPts val="0"/>
              </a:spcBef>
              <a:spcAft>
                <a:spcPts val="0"/>
              </a:spcAft>
              <a:buNone/>
            </a:pPr>
            <a:r>
              <a:t/>
            </a:r>
            <a:endParaRPr/>
          </a:p>
        </p:txBody>
      </p:sp>
      <p:sp>
        <p:nvSpPr>
          <p:cNvPr id="676" name="Google Shape;676;p45"/>
          <p:cNvSpPr/>
          <p:nvPr/>
        </p:nvSpPr>
        <p:spPr>
          <a:xfrm>
            <a:off x="6356532" y="5776607"/>
            <a:ext cx="871500" cy="131400"/>
          </a:xfrm>
          <a:prstGeom prst="rect">
            <a:avLst/>
          </a:prstGeom>
          <a:solidFill>
            <a:schemeClr val="lt1"/>
          </a:solidFill>
          <a:ln>
            <a:noFill/>
          </a:ln>
        </p:spPr>
        <p:txBody>
          <a:bodyPr anchorCtr="0" anchor="ctr" bIns="111975" lIns="111975" spcFirstLastPara="1" rIns="111975" wrap="square" tIns="111975">
            <a:noAutofit/>
          </a:bodyPr>
          <a:lstStyle/>
          <a:p>
            <a:pPr indent="0" lvl="0" marL="0" rtl="0" algn="l">
              <a:spcBef>
                <a:spcPts val="0"/>
              </a:spcBef>
              <a:spcAft>
                <a:spcPts val="0"/>
              </a:spcAft>
              <a:buNone/>
            </a:pPr>
            <a:r>
              <a:t/>
            </a:r>
            <a:endParaRPr/>
          </a:p>
        </p:txBody>
      </p:sp>
      <p:sp>
        <p:nvSpPr>
          <p:cNvPr id="677" name="Google Shape;677;p45"/>
          <p:cNvSpPr/>
          <p:nvPr/>
        </p:nvSpPr>
        <p:spPr>
          <a:xfrm>
            <a:off x="6356532" y="4207352"/>
            <a:ext cx="871500" cy="131400"/>
          </a:xfrm>
          <a:prstGeom prst="rect">
            <a:avLst/>
          </a:prstGeom>
          <a:solidFill>
            <a:schemeClr val="lt1"/>
          </a:solidFill>
          <a:ln>
            <a:noFill/>
          </a:ln>
        </p:spPr>
        <p:txBody>
          <a:bodyPr anchorCtr="0" anchor="ctr" bIns="111975" lIns="111975" spcFirstLastPara="1" rIns="111975" wrap="square" tIns="111975">
            <a:noAutofit/>
          </a:bodyPr>
          <a:lstStyle/>
          <a:p>
            <a:pPr indent="0" lvl="0" marL="0" rtl="0" algn="l">
              <a:spcBef>
                <a:spcPts val="0"/>
              </a:spcBef>
              <a:spcAft>
                <a:spcPts val="0"/>
              </a:spcAft>
              <a:buNone/>
            </a:pPr>
            <a:r>
              <a:t/>
            </a:r>
            <a:endParaRPr/>
          </a:p>
        </p:txBody>
      </p:sp>
      <p:sp>
        <p:nvSpPr>
          <p:cNvPr id="678" name="Google Shape;678;p45"/>
          <p:cNvSpPr/>
          <p:nvPr/>
        </p:nvSpPr>
        <p:spPr>
          <a:xfrm>
            <a:off x="6356532" y="2648054"/>
            <a:ext cx="871500" cy="131400"/>
          </a:xfrm>
          <a:prstGeom prst="rect">
            <a:avLst/>
          </a:prstGeom>
          <a:solidFill>
            <a:schemeClr val="lt1"/>
          </a:solidFill>
          <a:ln>
            <a:noFill/>
          </a:ln>
        </p:spPr>
        <p:txBody>
          <a:bodyPr anchorCtr="0" anchor="ctr" bIns="111975" lIns="111975" spcFirstLastPara="1" rIns="111975" wrap="square" tIns="111975">
            <a:noAutofit/>
          </a:bodyPr>
          <a:lstStyle/>
          <a:p>
            <a:pPr indent="0" lvl="0" marL="0" rtl="0" algn="l">
              <a:spcBef>
                <a:spcPts val="0"/>
              </a:spcBef>
              <a:spcAft>
                <a:spcPts val="0"/>
              </a:spcAft>
              <a:buNone/>
            </a:pPr>
            <a:r>
              <a:t/>
            </a:r>
            <a:endParaRPr/>
          </a:p>
        </p:txBody>
      </p:sp>
      <p:sp>
        <p:nvSpPr>
          <p:cNvPr id="679" name="Google Shape;679;p45"/>
          <p:cNvSpPr/>
          <p:nvPr/>
        </p:nvSpPr>
        <p:spPr>
          <a:xfrm>
            <a:off x="6356532" y="1088756"/>
            <a:ext cx="871500" cy="131400"/>
          </a:xfrm>
          <a:prstGeom prst="rect">
            <a:avLst/>
          </a:prstGeom>
          <a:solidFill>
            <a:schemeClr val="lt1"/>
          </a:solidFill>
          <a:ln>
            <a:noFill/>
          </a:ln>
        </p:spPr>
        <p:txBody>
          <a:bodyPr anchorCtr="0" anchor="ctr" bIns="111975" lIns="111975" spcFirstLastPara="1" rIns="111975" wrap="square" tIns="111975">
            <a:noAutofit/>
          </a:bodyPr>
          <a:lstStyle/>
          <a:p>
            <a:pPr indent="0" lvl="0" marL="0" rtl="0" algn="l">
              <a:spcBef>
                <a:spcPts val="0"/>
              </a:spcBef>
              <a:spcAft>
                <a:spcPts val="0"/>
              </a:spcAft>
              <a:buNone/>
            </a:pPr>
            <a:r>
              <a:t/>
            </a:r>
            <a:endParaRPr/>
          </a:p>
        </p:txBody>
      </p:sp>
      <p:sp>
        <p:nvSpPr>
          <p:cNvPr id="672" name="Google Shape;672;p45"/>
          <p:cNvSpPr/>
          <p:nvPr/>
        </p:nvSpPr>
        <p:spPr>
          <a:xfrm rot="-1778014">
            <a:off x="6061487" y="1283979"/>
            <a:ext cx="1283241" cy="646669"/>
          </a:xfrm>
          <a:prstGeom prst="ellipse">
            <a:avLst/>
          </a:prstGeom>
          <a:noFill/>
          <a:ln cap="flat" cmpd="sng" w="38100">
            <a:solidFill>
              <a:srgbClr val="006000"/>
            </a:solidFill>
            <a:prstDash val="solid"/>
            <a:round/>
            <a:headEnd len="sm" w="sm" type="none"/>
            <a:tailEnd len="sm" w="sm" type="none"/>
          </a:ln>
        </p:spPr>
        <p:txBody>
          <a:bodyPr anchorCtr="0" anchor="ctr" bIns="111975" lIns="111975" spcFirstLastPara="1" rIns="111975" wrap="square" tIns="11197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46"/>
          <p:cNvSpPr txBox="1"/>
          <p:nvPr>
            <p:ph type="title"/>
          </p:nvPr>
        </p:nvSpPr>
        <p:spPr>
          <a:xfrm>
            <a:off x="233047" y="1"/>
            <a:ext cx="9614700" cy="756300"/>
          </a:xfrm>
          <a:prstGeom prst="rect">
            <a:avLst/>
          </a:prstGeom>
          <a:noFill/>
          <a:ln>
            <a:noFill/>
          </a:ln>
        </p:spPr>
        <p:txBody>
          <a:bodyPr anchorCtr="0" anchor="ctr" bIns="50375" lIns="100775" spcFirstLastPara="1" rIns="100775" wrap="square" tIns="50375">
            <a:normAutofit/>
          </a:bodyPr>
          <a:lstStyle/>
          <a:p>
            <a:pPr indent="0" lvl="0" marL="0" rtl="0" algn="ctr">
              <a:lnSpc>
                <a:spcPct val="90000"/>
              </a:lnSpc>
              <a:spcBef>
                <a:spcPts val="0"/>
              </a:spcBef>
              <a:spcAft>
                <a:spcPts val="0"/>
              </a:spcAft>
              <a:buClr>
                <a:schemeClr val="lt1"/>
              </a:buClr>
              <a:buSzPts val="3500"/>
              <a:buFont typeface="Calibri"/>
              <a:buNone/>
            </a:pPr>
            <a:r>
              <a:rPr lang="en-US" sz="3500"/>
              <a:t>ENSO forecasts using model-analogs</a:t>
            </a:r>
            <a:endParaRPr sz="3500"/>
          </a:p>
        </p:txBody>
      </p:sp>
      <p:sp>
        <p:nvSpPr>
          <p:cNvPr id="686" name="Google Shape;686;p46"/>
          <p:cNvSpPr txBox="1"/>
          <p:nvPr/>
        </p:nvSpPr>
        <p:spPr>
          <a:xfrm>
            <a:off x="0" y="847702"/>
            <a:ext cx="10080600" cy="572700"/>
          </a:xfrm>
          <a:prstGeom prst="rect">
            <a:avLst/>
          </a:prstGeom>
          <a:solidFill>
            <a:srgbClr val="FFFFFF"/>
          </a:solidFill>
          <a:ln>
            <a:noFill/>
          </a:ln>
        </p:spPr>
        <p:txBody>
          <a:bodyPr anchorCtr="0" anchor="ctr" bIns="0" lIns="0" spcFirstLastPara="1" rIns="0" wrap="square" tIns="0">
            <a:spAutoFit/>
          </a:bodyPr>
          <a:lstStyle/>
          <a:p>
            <a:pPr indent="0" lvl="0" marL="0" marR="0" rtl="0" algn="ctr">
              <a:lnSpc>
                <a:spcPct val="93000"/>
              </a:lnSpc>
              <a:spcBef>
                <a:spcPts val="0"/>
              </a:spcBef>
              <a:spcAft>
                <a:spcPts val="0"/>
              </a:spcAft>
              <a:buClr>
                <a:srgbClr val="009400"/>
              </a:buClr>
              <a:buSzPts val="2000"/>
              <a:buFont typeface="Arial"/>
              <a:buNone/>
            </a:pPr>
            <a:r>
              <a:rPr b="0" i="1" lang="en-US" sz="2000" u="none" cap="none" strike="noStrike">
                <a:solidFill>
                  <a:srgbClr val="009400"/>
                </a:solidFill>
                <a:latin typeface="Arial"/>
                <a:ea typeface="Arial"/>
                <a:cs typeface="Arial"/>
                <a:sym typeface="Arial"/>
              </a:rPr>
              <a:t>Existing </a:t>
            </a:r>
            <a:r>
              <a:rPr b="1" i="1" lang="en-US" sz="2000" u="none" cap="none" strike="noStrike">
                <a:solidFill>
                  <a:srgbClr val="009400"/>
                </a:solidFill>
                <a:latin typeface="Arial"/>
                <a:ea typeface="Arial"/>
                <a:cs typeface="Arial"/>
                <a:sym typeface="Arial"/>
              </a:rPr>
              <a:t>long model control runs</a:t>
            </a:r>
            <a:r>
              <a:rPr b="0" i="1" lang="en-US" sz="2000" u="none" cap="none" strike="noStrike">
                <a:solidFill>
                  <a:srgbClr val="009400"/>
                </a:solidFill>
                <a:latin typeface="Arial"/>
                <a:ea typeface="Arial"/>
                <a:cs typeface="Arial"/>
                <a:sym typeface="Arial"/>
              </a:rPr>
              <a:t> are like “libraries” of ENSO behavior.</a:t>
            </a:r>
            <a:endParaRPr sz="1500"/>
          </a:p>
          <a:p>
            <a:pPr indent="0" lvl="0" marL="0" marR="0" rtl="0" algn="ctr">
              <a:lnSpc>
                <a:spcPct val="93000"/>
              </a:lnSpc>
              <a:spcBef>
                <a:spcPts val="0"/>
              </a:spcBef>
              <a:spcAft>
                <a:spcPts val="0"/>
              </a:spcAft>
              <a:buClr>
                <a:srgbClr val="009400"/>
              </a:buClr>
              <a:buSzPts val="2000"/>
              <a:buFont typeface="Arial"/>
              <a:buNone/>
            </a:pPr>
            <a:r>
              <a:rPr b="0" i="1" lang="en-US" sz="2000" u="none" cap="none" strike="noStrike">
                <a:solidFill>
                  <a:srgbClr val="009400"/>
                </a:solidFill>
                <a:latin typeface="Arial"/>
                <a:ea typeface="Arial"/>
                <a:cs typeface="Arial"/>
                <a:sym typeface="Arial"/>
              </a:rPr>
              <a:t>Find </a:t>
            </a:r>
            <a:r>
              <a:rPr b="1" i="1" lang="en-US" sz="2000" u="none" cap="none" strike="noStrike">
                <a:solidFill>
                  <a:srgbClr val="009400"/>
                </a:solidFill>
                <a:latin typeface="Arial"/>
                <a:ea typeface="Arial"/>
                <a:cs typeface="Arial"/>
                <a:sym typeface="Arial"/>
              </a:rPr>
              <a:t>analogs</a:t>
            </a:r>
            <a:r>
              <a:rPr b="0" i="1" lang="en-US" sz="2000" u="none" cap="none" strike="noStrike">
                <a:solidFill>
                  <a:srgbClr val="009400"/>
                </a:solidFill>
                <a:latin typeface="Arial"/>
                <a:ea typeface="Arial"/>
                <a:cs typeface="Arial"/>
                <a:sym typeface="Arial"/>
              </a:rPr>
              <a:t> of obs SST &amp; SSH → trace how those states evolved in control runs.</a:t>
            </a:r>
            <a:endParaRPr b="0" i="1" sz="2000" u="none" cap="none" strike="noStrike">
              <a:solidFill>
                <a:srgbClr val="009400"/>
              </a:solidFill>
              <a:latin typeface="Arial"/>
              <a:ea typeface="Arial"/>
              <a:cs typeface="Arial"/>
              <a:sym typeface="Arial"/>
            </a:endParaRPr>
          </a:p>
        </p:txBody>
      </p:sp>
      <p:sp>
        <p:nvSpPr>
          <p:cNvPr id="687" name="Google Shape;687;p46"/>
          <p:cNvSpPr txBox="1"/>
          <p:nvPr/>
        </p:nvSpPr>
        <p:spPr>
          <a:xfrm>
            <a:off x="6802346" y="2216348"/>
            <a:ext cx="3067800" cy="1541700"/>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93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At 6-month leads in the tropics, </a:t>
            </a:r>
            <a:r>
              <a:rPr b="1" i="0" lang="en-US" sz="2000" u="none" cap="none" strike="noStrike">
                <a:solidFill>
                  <a:srgbClr val="009400"/>
                </a:solidFill>
                <a:latin typeface="Arial"/>
                <a:ea typeface="Arial"/>
                <a:cs typeface="Arial"/>
                <a:sym typeface="Arial"/>
              </a:rPr>
              <a:t>analogs</a:t>
            </a:r>
            <a:r>
              <a:rPr b="0" i="0" lang="en-US" sz="2000" u="none" cap="none" strike="noStrike">
                <a:solidFill>
                  <a:schemeClr val="dk1"/>
                </a:solidFill>
                <a:latin typeface="Arial"/>
                <a:ea typeface="Arial"/>
                <a:cs typeface="Arial"/>
                <a:sym typeface="Arial"/>
              </a:rPr>
              <a:t> from</a:t>
            </a:r>
            <a:endParaRPr sz="1500"/>
          </a:p>
          <a:p>
            <a:pPr indent="0" lvl="0" marL="0" marR="0" rtl="0" algn="ctr">
              <a:lnSpc>
                <a:spcPct val="93000"/>
              </a:lnSpc>
              <a:spcBef>
                <a:spcPts val="0"/>
              </a:spcBef>
              <a:spcAft>
                <a:spcPts val="0"/>
              </a:spcAft>
              <a:buClr>
                <a:schemeClr val="dk1"/>
              </a:buClr>
              <a:buSzPts val="2000"/>
              <a:buFont typeface="Arial"/>
              <a:buNone/>
            </a:pPr>
            <a:r>
              <a:rPr b="0" i="0" lang="en-US" sz="2000" u="none" cap="none" strike="noStrike">
                <a:solidFill>
                  <a:schemeClr val="dk1"/>
                </a:solidFill>
                <a:latin typeface="Arial"/>
                <a:ea typeface="Arial"/>
                <a:cs typeface="Arial"/>
                <a:sym typeface="Arial"/>
              </a:rPr>
              <a:t>the NMME control runs</a:t>
            </a:r>
            <a:r>
              <a:rPr b="0" i="0" lang="en-US" sz="2000" u="none" cap="none" strike="noStrike">
                <a:solidFill>
                  <a:srgbClr val="000000"/>
                </a:solidFill>
                <a:latin typeface="Arial"/>
                <a:ea typeface="Arial"/>
                <a:cs typeface="Arial"/>
                <a:sym typeface="Arial"/>
              </a:rPr>
              <a:t> beat the same models’ </a:t>
            </a:r>
            <a:r>
              <a:rPr b="1" i="0" lang="en-US" sz="2000" u="none" cap="none" strike="noStrike">
                <a:solidFill>
                  <a:schemeClr val="accent2"/>
                </a:solidFill>
                <a:latin typeface="Arial"/>
                <a:ea typeface="Arial"/>
                <a:cs typeface="Arial"/>
                <a:sym typeface="Arial"/>
              </a:rPr>
              <a:t>initialized forecasts</a:t>
            </a:r>
            <a:r>
              <a:rPr b="0" i="0" lang="en-US" sz="2000" u="none" cap="none" strike="noStrike">
                <a:solidFill>
                  <a:srgbClr val="000000"/>
                </a:solidFill>
                <a:latin typeface="Arial"/>
                <a:ea typeface="Arial"/>
                <a:cs typeface="Arial"/>
                <a:sym typeface="Arial"/>
              </a:rPr>
              <a:t>!</a:t>
            </a:r>
            <a:endParaRPr b="0" i="0" sz="2000" u="none" cap="none" strike="noStrike">
              <a:solidFill>
                <a:srgbClr val="000000"/>
              </a:solidFill>
              <a:latin typeface="Arial"/>
              <a:ea typeface="Arial"/>
              <a:cs typeface="Arial"/>
              <a:sym typeface="Arial"/>
            </a:endParaRPr>
          </a:p>
        </p:txBody>
      </p:sp>
      <p:sp>
        <p:nvSpPr>
          <p:cNvPr id="688" name="Google Shape;688;p46"/>
          <p:cNvSpPr/>
          <p:nvPr/>
        </p:nvSpPr>
        <p:spPr>
          <a:xfrm>
            <a:off x="6729050" y="6836375"/>
            <a:ext cx="3214500" cy="572700"/>
          </a:xfrm>
          <a:prstGeom prst="rect">
            <a:avLst/>
          </a:prstGeom>
          <a:noFill/>
          <a:ln>
            <a:noFill/>
          </a:ln>
        </p:spPr>
        <p:txBody>
          <a:bodyPr anchorCtr="0" anchor="t" bIns="44850" lIns="90075" spcFirstLastPara="1" rIns="90075" wrap="square" tIns="44850">
            <a:noAutofit/>
          </a:bodyPr>
          <a:lstStyle/>
          <a:p>
            <a:pPr indent="0" lvl="0" marL="0" marR="0" rtl="0" algn="ctr">
              <a:lnSpc>
                <a:spcPct val="93000"/>
              </a:lnSpc>
              <a:spcBef>
                <a:spcPts val="0"/>
              </a:spcBef>
              <a:spcAft>
                <a:spcPts val="0"/>
              </a:spcAft>
              <a:buNone/>
            </a:pPr>
            <a:r>
              <a:rPr b="0" i="1" lang="en-US" sz="1700" u="none" cap="none" strike="noStrike">
                <a:solidFill>
                  <a:srgbClr val="808080"/>
                </a:solidFill>
                <a:latin typeface="Arial"/>
                <a:ea typeface="Arial"/>
                <a:cs typeface="Arial"/>
                <a:sym typeface="Arial"/>
              </a:rPr>
              <a:t>Ding et al. (JC 2018;</a:t>
            </a:r>
            <a:endParaRPr i="1" sz="1700">
              <a:solidFill>
                <a:srgbClr val="808080"/>
              </a:solidFill>
            </a:endParaRPr>
          </a:p>
          <a:p>
            <a:pPr indent="0" lvl="0" marL="0" marR="0" rtl="0" algn="ctr">
              <a:lnSpc>
                <a:spcPct val="93000"/>
              </a:lnSpc>
              <a:spcBef>
                <a:spcPts val="0"/>
              </a:spcBef>
              <a:spcAft>
                <a:spcPts val="0"/>
              </a:spcAft>
              <a:buNone/>
            </a:pPr>
            <a:r>
              <a:rPr b="0" i="1" lang="en-US" sz="1700" u="none" cap="none" strike="noStrike">
                <a:solidFill>
                  <a:srgbClr val="808080"/>
                </a:solidFill>
                <a:latin typeface="Arial"/>
                <a:ea typeface="Arial"/>
                <a:cs typeface="Arial"/>
                <a:sym typeface="Arial"/>
              </a:rPr>
              <a:t>GRL 2019, 2020)</a:t>
            </a:r>
            <a:endParaRPr sz="1500"/>
          </a:p>
        </p:txBody>
      </p:sp>
      <p:pic>
        <p:nvPicPr>
          <p:cNvPr id="689" name="Google Shape;689;p46"/>
          <p:cNvPicPr preferRelativeResize="0"/>
          <p:nvPr/>
        </p:nvPicPr>
        <p:blipFill rotWithShape="1">
          <a:blip r:embed="rId3">
            <a:alphaModFix/>
          </a:blip>
          <a:srcRect b="0" l="0" r="0" t="0"/>
          <a:stretch/>
        </p:blipFill>
        <p:spPr>
          <a:xfrm>
            <a:off x="93786" y="1652611"/>
            <a:ext cx="6379000" cy="3152441"/>
          </a:xfrm>
          <a:prstGeom prst="rect">
            <a:avLst/>
          </a:prstGeom>
          <a:noFill/>
          <a:ln>
            <a:noFill/>
          </a:ln>
        </p:spPr>
      </p:pic>
      <p:pic>
        <p:nvPicPr>
          <p:cNvPr id="690" name="Google Shape;690;p46"/>
          <p:cNvPicPr preferRelativeResize="0"/>
          <p:nvPr/>
        </p:nvPicPr>
        <p:blipFill rotWithShape="1">
          <a:blip r:embed="rId4">
            <a:alphaModFix/>
          </a:blip>
          <a:srcRect b="0" l="0" r="0" t="0"/>
          <a:stretch/>
        </p:blipFill>
        <p:spPr>
          <a:xfrm>
            <a:off x="117154" y="4981854"/>
            <a:ext cx="6356299" cy="1928863"/>
          </a:xfrm>
          <a:prstGeom prst="rect">
            <a:avLst/>
          </a:prstGeom>
          <a:noFill/>
          <a:ln>
            <a:noFill/>
          </a:ln>
        </p:spPr>
      </p:pic>
      <p:sp>
        <p:nvSpPr>
          <p:cNvPr id="691" name="Google Shape;691;p46"/>
          <p:cNvSpPr/>
          <p:nvPr/>
        </p:nvSpPr>
        <p:spPr>
          <a:xfrm>
            <a:off x="1600912" y="2996255"/>
            <a:ext cx="1464900" cy="517800"/>
          </a:xfrm>
          <a:prstGeom prst="ellipse">
            <a:avLst/>
          </a:prstGeom>
          <a:noFill/>
          <a:ln cap="flat" cmpd="sng" w="57150">
            <a:solidFill>
              <a:srgbClr val="009400"/>
            </a:solidFill>
            <a:prstDash val="solid"/>
            <a:miter lim="800000"/>
            <a:headEnd len="sm" w="sm" type="none"/>
            <a:tailEnd len="sm" w="sm" type="none"/>
          </a:ln>
        </p:spPr>
        <p:txBody>
          <a:bodyPr anchorCtr="0" anchor="ctr" bIns="50375" lIns="100775" spcFirstLastPara="1" rIns="100775" wrap="square" tIns="50375">
            <a:noAutofit/>
          </a:bodyPr>
          <a:lstStyle/>
          <a:p>
            <a:pPr indent="0" lvl="0" marL="0" marR="0" rtl="0" algn="ctr">
              <a:lnSpc>
                <a:spcPct val="100000"/>
              </a:lnSpc>
              <a:spcBef>
                <a:spcPts val="0"/>
              </a:spcBef>
              <a:spcAft>
                <a:spcPts val="0"/>
              </a:spcAft>
              <a:buNone/>
            </a:pPr>
            <a:r>
              <a:t/>
            </a:r>
            <a:endParaRPr b="0" i="0" sz="1500" u="none" cap="none" strike="noStrike">
              <a:solidFill>
                <a:schemeClr val="dk1"/>
              </a:solidFill>
              <a:latin typeface="Arial"/>
              <a:ea typeface="Arial"/>
              <a:cs typeface="Arial"/>
              <a:sym typeface="Arial"/>
            </a:endParaRPr>
          </a:p>
        </p:txBody>
      </p:sp>
      <p:sp>
        <p:nvSpPr>
          <p:cNvPr id="692" name="Google Shape;692;p46"/>
          <p:cNvSpPr txBox="1"/>
          <p:nvPr/>
        </p:nvSpPr>
        <p:spPr>
          <a:xfrm>
            <a:off x="6802346" y="3936874"/>
            <a:ext cx="3067800" cy="1316100"/>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93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Suggests that even models </a:t>
            </a:r>
            <a:r>
              <a:rPr b="1" i="0" lang="en-US" sz="2000" u="none" cap="none" strike="noStrike">
                <a:solidFill>
                  <a:srgbClr val="000000"/>
                </a:solidFill>
                <a:latin typeface="Arial"/>
                <a:ea typeface="Arial"/>
                <a:cs typeface="Arial"/>
                <a:sym typeface="Arial"/>
              </a:rPr>
              <a:t>without assimilation</a:t>
            </a:r>
            <a:r>
              <a:rPr b="0" i="0" lang="en-US" sz="2000" u="none" cap="none" strike="noStrike">
                <a:solidFill>
                  <a:srgbClr val="000000"/>
                </a:solidFill>
                <a:latin typeface="Arial"/>
                <a:ea typeface="Arial"/>
                <a:cs typeface="Arial"/>
                <a:sym typeface="Arial"/>
              </a:rPr>
              <a:t> (e.g. CMIP</a:t>
            </a:r>
            <a:r>
              <a:rPr lang="en-US" sz="2000"/>
              <a:t>6</a:t>
            </a:r>
            <a:r>
              <a:rPr b="0" i="0" lang="en-US" sz="2000" u="none" cap="none" strike="noStrike">
                <a:solidFill>
                  <a:srgbClr val="000000"/>
                </a:solidFill>
                <a:latin typeface="Arial"/>
                <a:ea typeface="Arial"/>
                <a:cs typeface="Arial"/>
                <a:sym typeface="Arial"/>
              </a:rPr>
              <a:t>) could offer useful forecast guidance.</a:t>
            </a:r>
            <a:endParaRPr b="0" i="0" sz="2000" u="none" cap="none" strike="noStrike">
              <a:solidFill>
                <a:srgbClr val="000000"/>
              </a:solidFill>
              <a:latin typeface="Arial"/>
              <a:ea typeface="Arial"/>
              <a:cs typeface="Arial"/>
              <a:sym typeface="Arial"/>
            </a:endParaRPr>
          </a:p>
        </p:txBody>
      </p:sp>
      <p:sp>
        <p:nvSpPr>
          <p:cNvPr id="693" name="Google Shape;693;p46"/>
          <p:cNvSpPr/>
          <p:nvPr/>
        </p:nvSpPr>
        <p:spPr>
          <a:xfrm>
            <a:off x="1600912" y="2153989"/>
            <a:ext cx="1464900" cy="517800"/>
          </a:xfrm>
          <a:prstGeom prst="ellipse">
            <a:avLst/>
          </a:prstGeom>
          <a:noFill/>
          <a:ln cap="flat" cmpd="sng" w="57150">
            <a:solidFill>
              <a:schemeClr val="accent2"/>
            </a:solidFill>
            <a:prstDash val="solid"/>
            <a:miter lim="800000"/>
            <a:headEnd len="sm" w="sm" type="none"/>
            <a:tailEnd len="sm" w="sm" type="none"/>
          </a:ln>
        </p:spPr>
        <p:txBody>
          <a:bodyPr anchorCtr="0" anchor="ctr" bIns="50375" lIns="100775" spcFirstLastPara="1" rIns="100775" wrap="square" tIns="50375">
            <a:noAutofit/>
          </a:bodyPr>
          <a:lstStyle/>
          <a:p>
            <a:pPr indent="0" lvl="0" marL="0" marR="0" rtl="0" algn="ctr">
              <a:lnSpc>
                <a:spcPct val="100000"/>
              </a:lnSpc>
              <a:spcBef>
                <a:spcPts val="0"/>
              </a:spcBef>
              <a:spcAft>
                <a:spcPts val="0"/>
              </a:spcAft>
              <a:buNone/>
            </a:pPr>
            <a:r>
              <a:t/>
            </a:r>
            <a:endParaRPr b="0" i="0" sz="1500" u="none" cap="none" strike="noStrike">
              <a:solidFill>
                <a:schemeClr val="accent2"/>
              </a:solidFill>
              <a:latin typeface="Arial"/>
              <a:ea typeface="Arial"/>
              <a:cs typeface="Arial"/>
              <a:sym typeface="Arial"/>
            </a:endParaRPr>
          </a:p>
        </p:txBody>
      </p:sp>
      <p:sp>
        <p:nvSpPr>
          <p:cNvPr id="694" name="Google Shape;694;p46"/>
          <p:cNvSpPr txBox="1"/>
          <p:nvPr/>
        </p:nvSpPr>
        <p:spPr>
          <a:xfrm>
            <a:off x="6729150" y="5431800"/>
            <a:ext cx="3214500" cy="1176000"/>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93000"/>
              </a:lnSpc>
              <a:spcBef>
                <a:spcPts val="0"/>
              </a:spcBef>
              <a:spcAft>
                <a:spcPts val="0"/>
              </a:spcAft>
              <a:buClr>
                <a:srgbClr val="000000"/>
              </a:buClr>
              <a:buSzPts val="2000"/>
              <a:buFont typeface="Arial"/>
              <a:buNone/>
            </a:pPr>
            <a:r>
              <a:rPr lang="en-US" sz="2000"/>
              <a:t>R</a:t>
            </a:r>
            <a:r>
              <a:rPr b="0" i="0" lang="en-US" sz="2000" u="none" cap="none" strike="noStrike">
                <a:solidFill>
                  <a:srgbClr val="000000"/>
                </a:solidFill>
                <a:latin typeface="Arial"/>
                <a:ea typeface="Arial"/>
                <a:cs typeface="Arial"/>
                <a:sym typeface="Arial"/>
              </a:rPr>
              <a:t>apid forec</a:t>
            </a:r>
            <a:r>
              <a:rPr lang="en-US" sz="2000"/>
              <a:t>asts; </a:t>
            </a:r>
            <a:r>
              <a:rPr b="0" i="0" lang="en-US" sz="2000" u="none" cap="none" strike="noStrike">
                <a:solidFill>
                  <a:srgbClr val="000000"/>
                </a:solidFill>
                <a:latin typeface="Arial"/>
                <a:ea typeface="Arial"/>
                <a:cs typeface="Arial"/>
                <a:sym typeface="Arial"/>
              </a:rPr>
              <a:t>assess</a:t>
            </a:r>
            <a:r>
              <a:rPr lang="en-US" sz="2000"/>
              <a:t> </a:t>
            </a:r>
            <a:r>
              <a:rPr b="0" i="0" lang="en-US" sz="2000" u="none" cap="none" strike="noStrike">
                <a:solidFill>
                  <a:srgbClr val="000000"/>
                </a:solidFill>
                <a:latin typeface="Arial"/>
                <a:ea typeface="Arial"/>
                <a:cs typeface="Arial"/>
                <a:sym typeface="Arial"/>
              </a:rPr>
              <a:t>variations in </a:t>
            </a:r>
            <a:r>
              <a:rPr b="1" i="0" lang="en-US" sz="2000" u="none" cap="none" strike="noStrike">
                <a:solidFill>
                  <a:srgbClr val="0000FF"/>
                </a:solidFill>
                <a:latin typeface="Arial"/>
                <a:ea typeface="Arial"/>
                <a:cs typeface="Arial"/>
                <a:sym typeface="Arial"/>
              </a:rPr>
              <a:t>predictability</a:t>
            </a:r>
            <a:r>
              <a:rPr b="0" i="0" lang="en-US" sz="2000" u="none" cap="none" strike="noStrike">
                <a:solidFill>
                  <a:srgbClr val="000000"/>
                </a:solidFill>
                <a:latin typeface="Arial"/>
                <a:ea typeface="Arial"/>
                <a:cs typeface="Arial"/>
                <a:sym typeface="Arial"/>
              </a:rPr>
              <a:t>, and </a:t>
            </a:r>
            <a:r>
              <a:rPr lang="en-US" sz="2000"/>
              <a:t>sensitivity of skill</a:t>
            </a:r>
            <a:r>
              <a:rPr b="0" i="0" lang="en-US" sz="2000" u="none" cap="none" strike="noStrike">
                <a:solidFill>
                  <a:srgbClr val="000000"/>
                </a:solidFill>
                <a:latin typeface="Arial"/>
                <a:ea typeface="Arial"/>
                <a:cs typeface="Arial"/>
                <a:sym typeface="Arial"/>
              </a:rPr>
              <a:t> to model changes.</a:t>
            </a:r>
            <a:endParaRPr b="0" i="0" sz="2000" u="none" cap="none" strike="noStrike">
              <a:solidFill>
                <a:srgbClr val="000000"/>
              </a:solidFill>
              <a:latin typeface="Arial"/>
              <a:ea typeface="Arial"/>
              <a:cs typeface="Arial"/>
              <a:sym typeface="Arial"/>
            </a:endParaRPr>
          </a:p>
        </p:txBody>
      </p:sp>
      <p:sp>
        <p:nvSpPr>
          <p:cNvPr id="695" name="Google Shape;695;p46"/>
          <p:cNvSpPr txBox="1"/>
          <p:nvPr/>
        </p:nvSpPr>
        <p:spPr>
          <a:xfrm>
            <a:off x="6802346" y="1506017"/>
            <a:ext cx="3067800" cy="541200"/>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93000"/>
              </a:lnSpc>
              <a:spcBef>
                <a:spcPts val="0"/>
              </a:spcBef>
              <a:spcAft>
                <a:spcPts val="0"/>
              </a:spcAft>
              <a:buClr>
                <a:srgbClr val="009400"/>
              </a:buClr>
              <a:buSzPts val="2000"/>
              <a:buFont typeface="Arial"/>
              <a:buNone/>
            </a:pPr>
            <a:r>
              <a:rPr b="0" i="1" lang="en-US" sz="2000" u="none" cap="none" strike="noStrike">
                <a:solidFill>
                  <a:srgbClr val="009400"/>
                </a:solidFill>
                <a:latin typeface="Arial"/>
                <a:ea typeface="Arial"/>
                <a:cs typeface="Arial"/>
                <a:sym typeface="Arial"/>
              </a:rPr>
              <a:t>→ Like a forecast with</a:t>
            </a:r>
            <a:endParaRPr sz="1500"/>
          </a:p>
          <a:p>
            <a:pPr indent="0" lvl="0" marL="0" marR="0" rtl="0" algn="ctr">
              <a:lnSpc>
                <a:spcPct val="93000"/>
              </a:lnSpc>
              <a:spcBef>
                <a:spcPts val="0"/>
              </a:spcBef>
              <a:spcAft>
                <a:spcPts val="0"/>
              </a:spcAft>
              <a:buClr>
                <a:srgbClr val="009400"/>
              </a:buClr>
              <a:buSzPts val="2000"/>
              <a:buFont typeface="Arial"/>
              <a:buNone/>
            </a:pPr>
            <a:r>
              <a:rPr b="1" i="1" lang="en-US" sz="2000" u="none" cap="none" strike="noStrike">
                <a:solidFill>
                  <a:srgbClr val="009400"/>
                </a:solidFill>
                <a:latin typeface="Arial"/>
                <a:ea typeface="Arial"/>
                <a:cs typeface="Arial"/>
                <a:sym typeface="Arial"/>
              </a:rPr>
              <a:t>no initialization shock</a:t>
            </a:r>
            <a:r>
              <a:rPr b="0" i="1" lang="en-US" sz="2000" u="none" cap="none" strike="noStrike">
                <a:solidFill>
                  <a:srgbClr val="009400"/>
                </a:solidFill>
                <a:latin typeface="Arial"/>
                <a:ea typeface="Arial"/>
                <a:cs typeface="Arial"/>
                <a:sym typeface="Arial"/>
              </a:rPr>
              <a:t>.</a:t>
            </a:r>
            <a:endParaRPr b="0" i="1" sz="2000" u="none" cap="none" strike="noStrike">
              <a:solidFill>
                <a:srgbClr val="009400"/>
              </a:solidFill>
              <a:latin typeface="Arial"/>
              <a:ea typeface="Arial"/>
              <a:cs typeface="Arial"/>
              <a:sym typeface="Arial"/>
            </a:endParaRPr>
          </a:p>
        </p:txBody>
      </p:sp>
      <p:sp>
        <p:nvSpPr>
          <p:cNvPr id="696" name="Google Shape;696;p46"/>
          <p:cNvSpPr/>
          <p:nvPr/>
        </p:nvSpPr>
        <p:spPr>
          <a:xfrm>
            <a:off x="93785" y="3596886"/>
            <a:ext cx="6379800" cy="959700"/>
          </a:xfrm>
          <a:prstGeom prst="roundRect">
            <a:avLst>
              <a:gd fmla="val 560" name="adj"/>
            </a:avLst>
          </a:prstGeom>
          <a:solidFill>
            <a:srgbClr val="FFFFFF"/>
          </a:solidFill>
          <a:ln>
            <a:noFill/>
          </a:ln>
        </p:spPr>
        <p:txBody>
          <a:bodyPr anchorCtr="0" anchor="ctr" bIns="50375" lIns="100775" spcFirstLastPara="1" rIns="100775" wrap="square" tIns="50375">
            <a:noAutofit/>
          </a:bodyPr>
          <a:lstStyle/>
          <a:p>
            <a:pPr indent="0" lvl="0" marL="0" marR="0" rtl="0" algn="l">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p:txBody>
      </p:sp>
      <p:sp>
        <p:nvSpPr>
          <p:cNvPr id="697" name="Google Shape;697;p46"/>
          <p:cNvSpPr/>
          <p:nvPr/>
        </p:nvSpPr>
        <p:spPr>
          <a:xfrm>
            <a:off x="3376319" y="1926781"/>
            <a:ext cx="3097200" cy="1670100"/>
          </a:xfrm>
          <a:prstGeom prst="roundRect">
            <a:avLst>
              <a:gd fmla="val 560" name="adj"/>
            </a:avLst>
          </a:prstGeom>
          <a:solidFill>
            <a:srgbClr val="FFFFFF"/>
          </a:solidFill>
          <a:ln>
            <a:noFill/>
          </a:ln>
        </p:spPr>
        <p:txBody>
          <a:bodyPr anchorCtr="0" anchor="ctr" bIns="50375" lIns="100775" spcFirstLastPara="1" rIns="100775" wrap="square" tIns="50375">
            <a:noAutofit/>
          </a:bodyPr>
          <a:lstStyle/>
          <a:p>
            <a:pPr indent="0" lvl="0" marL="0" marR="0" rtl="0" algn="l">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p:txBody>
      </p:sp>
      <p:sp>
        <p:nvSpPr>
          <p:cNvPr id="698" name="Google Shape;698;p46"/>
          <p:cNvSpPr txBox="1"/>
          <p:nvPr/>
        </p:nvSpPr>
        <p:spPr>
          <a:xfrm>
            <a:off x="4635561" y="1663137"/>
            <a:ext cx="1696500" cy="157500"/>
          </a:xfrm>
          <a:prstGeom prst="rect">
            <a:avLst/>
          </a:prstGeom>
          <a:solidFill>
            <a:srgbClr val="FFFFFF"/>
          </a:solidFill>
          <a:ln>
            <a:noFill/>
          </a:ln>
        </p:spPr>
        <p:txBody>
          <a:bodyPr anchorCtr="0" anchor="ctr" bIns="0" lIns="0" spcFirstLastPara="1" rIns="0" wrap="square" tIns="0">
            <a:spAutoFit/>
          </a:bodyPr>
          <a:lstStyle/>
          <a:p>
            <a:pPr indent="0" lvl="0" marL="0" marR="0" rtl="0" algn="ctr">
              <a:lnSpc>
                <a:spcPct val="93000"/>
              </a:lnSpc>
              <a:spcBef>
                <a:spcPts val="0"/>
              </a:spcBef>
              <a:spcAft>
                <a:spcPts val="0"/>
              </a:spcAft>
              <a:buClr>
                <a:srgbClr val="808080"/>
              </a:buClr>
              <a:buSzPts val="1100"/>
              <a:buFont typeface="Arial"/>
              <a:buNone/>
            </a:pPr>
            <a:r>
              <a:rPr b="0" i="0" lang="en-US" sz="1100" u="none" cap="none" strike="noStrike">
                <a:solidFill>
                  <a:srgbClr val="808080"/>
                </a:solidFill>
                <a:latin typeface="Arial"/>
                <a:ea typeface="Arial"/>
                <a:cs typeface="Arial"/>
                <a:sym typeface="Arial"/>
              </a:rPr>
              <a:t>(bias-corrected,1982-2009)</a:t>
            </a:r>
            <a:endParaRPr b="0" i="0" sz="1100" u="none" cap="none" strike="noStrike">
              <a:solidFill>
                <a:srgbClr val="808080"/>
              </a:solidFill>
              <a:latin typeface="Arial"/>
              <a:ea typeface="Arial"/>
              <a:cs typeface="Arial"/>
              <a:sym typeface="Arial"/>
            </a:endParaRPr>
          </a:p>
        </p:txBody>
      </p:sp>
      <p:sp>
        <p:nvSpPr>
          <p:cNvPr id="699" name="Google Shape;699;p46"/>
          <p:cNvSpPr txBox="1"/>
          <p:nvPr/>
        </p:nvSpPr>
        <p:spPr>
          <a:xfrm>
            <a:off x="2792962" y="6231775"/>
            <a:ext cx="2131800" cy="442800"/>
          </a:xfrm>
          <a:prstGeom prst="rect">
            <a:avLst/>
          </a:prstGeom>
          <a:solidFill>
            <a:srgbClr val="FFFF00"/>
          </a:solidFill>
          <a:ln cap="flat" cmpd="sng" w="12700">
            <a:solidFill>
              <a:schemeClr val="dk1"/>
            </a:solidFill>
            <a:prstDash val="solid"/>
            <a:round/>
            <a:headEnd len="sm" w="sm" type="none"/>
            <a:tailEnd len="sm" w="sm" type="none"/>
          </a:ln>
        </p:spPr>
        <p:txBody>
          <a:bodyPr anchorCtr="0" anchor="t" bIns="51600" lIns="99225" spcFirstLastPara="1" rIns="99225" wrap="square" tIns="51600">
            <a:sp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Roughly tracks NMME skill</a:t>
            </a:r>
            <a:endParaRPr sz="1500"/>
          </a:p>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(highest when ENSO is strong)</a:t>
            </a:r>
            <a:endParaRPr b="0" i="0" sz="11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69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2"/>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69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03" name="Shape 703"/>
        <p:cNvGrpSpPr/>
        <p:nvPr/>
      </p:nvGrpSpPr>
      <p:grpSpPr>
        <a:xfrm>
          <a:off x="0" y="0"/>
          <a:ext cx="0" cy="0"/>
          <a:chOff x="0" y="0"/>
          <a:chExt cx="0" cy="0"/>
        </a:xfrm>
      </p:grpSpPr>
      <p:pic>
        <p:nvPicPr>
          <p:cNvPr id="704" name="Google Shape;704;p47"/>
          <p:cNvPicPr preferRelativeResize="0"/>
          <p:nvPr/>
        </p:nvPicPr>
        <p:blipFill rotWithShape="1">
          <a:blip r:embed="rId3">
            <a:alphaModFix/>
          </a:blip>
          <a:srcRect b="0" l="0" r="0" t="0"/>
          <a:stretch/>
        </p:blipFill>
        <p:spPr>
          <a:xfrm>
            <a:off x="446087" y="1441450"/>
            <a:ext cx="9158287" cy="3746500"/>
          </a:xfrm>
          <a:prstGeom prst="rect">
            <a:avLst/>
          </a:prstGeom>
          <a:noFill/>
          <a:ln>
            <a:noFill/>
          </a:ln>
        </p:spPr>
      </p:pic>
      <p:sp>
        <p:nvSpPr>
          <p:cNvPr id="705" name="Google Shape;705;p47"/>
          <p:cNvSpPr txBox="1"/>
          <p:nvPr/>
        </p:nvSpPr>
        <p:spPr>
          <a:xfrm>
            <a:off x="304800" y="265112"/>
            <a:ext cx="9469500" cy="705000"/>
          </a:xfrm>
          <a:prstGeom prst="rect">
            <a:avLst/>
          </a:prstGeom>
          <a:noFill/>
          <a:ln>
            <a:noFill/>
          </a:ln>
        </p:spPr>
        <p:txBody>
          <a:bodyPr anchorCtr="0" anchor="t" bIns="45000" lIns="90000" spcFirstLastPara="1" rIns="90000" wrap="square" tIns="45000">
            <a:noAutofit/>
          </a:bodyPr>
          <a:lstStyle/>
          <a:p>
            <a:pPr indent="0" lvl="0" marL="0" marR="0" rtl="0" algn="ctr">
              <a:lnSpc>
                <a:spcPct val="13125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Mixed-layer temperature anomaly equation</a:t>
            </a:r>
            <a:endParaRPr/>
          </a:p>
        </p:txBody>
      </p:sp>
      <p:sp>
        <p:nvSpPr>
          <p:cNvPr id="706" name="Google Shape;706;p47"/>
          <p:cNvSpPr/>
          <p:nvPr/>
        </p:nvSpPr>
        <p:spPr>
          <a:xfrm>
            <a:off x="4784276" y="3327400"/>
            <a:ext cx="2160900" cy="904800"/>
          </a:xfrm>
          <a:prstGeom prst="ellipse">
            <a:avLst/>
          </a:prstGeom>
          <a:noFill/>
          <a:ln cap="flat" cmpd="sng" w="36700">
            <a:solidFill>
              <a:srgbClr val="9999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07" name="Google Shape;707;p47"/>
          <p:cNvSpPr/>
          <p:nvPr/>
        </p:nvSpPr>
        <p:spPr>
          <a:xfrm>
            <a:off x="1905000" y="4275137"/>
            <a:ext cx="5705400" cy="1106400"/>
          </a:xfrm>
          <a:prstGeom prst="ellipse">
            <a:avLst/>
          </a:prstGeom>
          <a:noFill/>
          <a:ln cap="flat" cmpd="sng" w="36700">
            <a:solidFill>
              <a:srgbClr val="9999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08" name="Google Shape;708;p47"/>
          <p:cNvSpPr txBox="1"/>
          <p:nvPr/>
        </p:nvSpPr>
        <p:spPr>
          <a:xfrm>
            <a:off x="0" y="5881675"/>
            <a:ext cx="10080600" cy="1343400"/>
          </a:xfrm>
          <a:prstGeom prst="rect">
            <a:avLst/>
          </a:prstGeom>
          <a:noFill/>
          <a:ln>
            <a:noFill/>
          </a:ln>
        </p:spPr>
        <p:txBody>
          <a:bodyPr anchorCtr="0" anchor="t" bIns="45000" lIns="90000" spcFirstLastPara="1" rIns="90000" wrap="square" tIns="66150">
            <a:spAutoFit/>
          </a:bodyPr>
          <a:lstStyle/>
          <a:p>
            <a:pPr indent="0" lvl="0" marL="0" marR="0" rtl="0" algn="ctr">
              <a:lnSpc>
                <a:spcPct val="93000"/>
              </a:lnSpc>
              <a:spcBef>
                <a:spcPts val="0"/>
              </a:spcBef>
              <a:spcAft>
                <a:spcPts val="0"/>
              </a:spcAft>
              <a:buClr>
                <a:srgbClr val="000000"/>
              </a:buClr>
              <a:buSzPts val="2400"/>
              <a:buFont typeface="Arial"/>
              <a:buNone/>
            </a:pPr>
            <a:r>
              <a:rPr b="1" i="0" lang="en-US" sz="2200" u="none">
                <a:solidFill>
                  <a:srgbClr val="000000"/>
                </a:solidFill>
              </a:rPr>
              <a:t>Model biases</a:t>
            </a:r>
            <a:r>
              <a:rPr b="0" i="0" lang="en-US" sz="2200" u="none">
                <a:solidFill>
                  <a:srgbClr val="000000"/>
                </a:solidFill>
                <a:latin typeface="Arial"/>
                <a:ea typeface="Arial"/>
                <a:cs typeface="Arial"/>
                <a:sym typeface="Arial"/>
              </a:rPr>
              <a:t> </a:t>
            </a:r>
            <a:r>
              <a:rPr lang="en-US" sz="2200"/>
              <a:t>&amp;</a:t>
            </a:r>
            <a:r>
              <a:rPr b="0" i="0" lang="en-US" sz="2200" u="none">
                <a:solidFill>
                  <a:srgbClr val="000000"/>
                </a:solidFill>
                <a:latin typeface="Arial"/>
                <a:ea typeface="Arial"/>
                <a:cs typeface="Arial"/>
                <a:sym typeface="Arial"/>
              </a:rPr>
              <a:t> </a:t>
            </a:r>
            <a:r>
              <a:rPr b="1" i="0" lang="en-US" sz="2200" u="none">
                <a:solidFill>
                  <a:srgbClr val="000000"/>
                </a:solidFill>
                <a:latin typeface="Arial"/>
                <a:ea typeface="Arial"/>
                <a:cs typeface="Arial"/>
                <a:sym typeface="Arial"/>
              </a:rPr>
              <a:t>climate change</a:t>
            </a:r>
            <a:r>
              <a:rPr b="0" i="0" lang="en-US" sz="2200" u="none">
                <a:solidFill>
                  <a:srgbClr val="000000"/>
                </a:solidFill>
                <a:latin typeface="Arial"/>
                <a:ea typeface="Arial"/>
                <a:cs typeface="Arial"/>
                <a:sym typeface="Arial"/>
              </a:rPr>
              <a:t> </a:t>
            </a:r>
            <a:r>
              <a:rPr lang="en-US" sz="2200"/>
              <a:t>affect</a:t>
            </a:r>
            <a:r>
              <a:rPr b="0" i="0" lang="en-US" sz="2200" u="none">
                <a:solidFill>
                  <a:srgbClr val="000000"/>
                </a:solidFill>
                <a:latin typeface="Arial"/>
                <a:ea typeface="Arial"/>
                <a:cs typeface="Arial"/>
                <a:sym typeface="Arial"/>
              </a:rPr>
              <a:t> ENSO, </a:t>
            </a:r>
            <a:r>
              <a:rPr lang="en-US" sz="2200"/>
              <a:t>via </a:t>
            </a:r>
            <a:r>
              <a:rPr lang="en-US" sz="2200">
                <a:solidFill>
                  <a:schemeClr val="dk1"/>
                </a:solidFill>
              </a:rPr>
              <a:t>subtle balance</a:t>
            </a:r>
            <a:br>
              <a:rPr lang="en-US" sz="2200">
                <a:solidFill>
                  <a:schemeClr val="dk1"/>
                </a:solidFill>
              </a:rPr>
            </a:br>
            <a:r>
              <a:rPr lang="en-US" sz="2200">
                <a:solidFill>
                  <a:schemeClr val="dk1"/>
                </a:solidFill>
              </a:rPr>
              <a:t>of subsurface feedbacks &amp; </a:t>
            </a:r>
            <a:r>
              <a:rPr b="0" i="0" lang="en-US" sz="2200" u="none">
                <a:solidFill>
                  <a:srgbClr val="000000"/>
                </a:solidFill>
                <a:latin typeface="Arial"/>
                <a:ea typeface="Arial"/>
                <a:cs typeface="Arial"/>
                <a:sym typeface="Arial"/>
              </a:rPr>
              <a:t>atmospheric</a:t>
            </a:r>
            <a:r>
              <a:rPr lang="en-US" sz="2200"/>
              <a:t> response patterns.</a:t>
            </a:r>
            <a:endParaRPr sz="2200"/>
          </a:p>
          <a:p>
            <a:pPr indent="0" lvl="0" marL="0" marR="0" rtl="0" algn="ctr">
              <a:lnSpc>
                <a:spcPct val="93000"/>
              </a:lnSpc>
              <a:spcBef>
                <a:spcPts val="0"/>
              </a:spcBef>
              <a:spcAft>
                <a:spcPts val="0"/>
              </a:spcAft>
              <a:buClr>
                <a:srgbClr val="000000"/>
              </a:buClr>
              <a:buSzPts val="2400"/>
              <a:buFont typeface="Arial"/>
              <a:buNone/>
            </a:pPr>
            <a:r>
              <a:t/>
            </a:r>
            <a:endParaRPr sz="2200"/>
          </a:p>
          <a:p>
            <a:pPr indent="0" lvl="0" marL="0" marR="0" rtl="0" algn="ctr">
              <a:lnSpc>
                <a:spcPct val="93000"/>
              </a:lnSpc>
              <a:spcBef>
                <a:spcPts val="0"/>
              </a:spcBef>
              <a:spcAft>
                <a:spcPts val="0"/>
              </a:spcAft>
              <a:buClr>
                <a:srgbClr val="000000"/>
              </a:buClr>
              <a:buSzPts val="2400"/>
              <a:buFont typeface="Arial"/>
              <a:buNone/>
            </a:pPr>
            <a:r>
              <a:rPr lang="en-US" sz="2000"/>
              <a:t>Need realistic ENSO for </a:t>
            </a:r>
            <a:r>
              <a:rPr i="1" lang="en-US" sz="2000"/>
              <a:t>right reasons</a:t>
            </a:r>
            <a:r>
              <a:rPr lang="en-US" sz="2000"/>
              <a:t>, or we may get bad predictions &amp; projections.</a:t>
            </a:r>
            <a:endParaRPr sz="2000"/>
          </a:p>
        </p:txBody>
      </p:sp>
      <p:sp>
        <p:nvSpPr>
          <p:cNvPr id="709" name="Google Shape;709;p47"/>
          <p:cNvSpPr txBox="1"/>
          <p:nvPr/>
        </p:nvSpPr>
        <p:spPr>
          <a:xfrm>
            <a:off x="152400" y="2695575"/>
            <a:ext cx="1989000" cy="1814700"/>
          </a:xfrm>
          <a:prstGeom prst="rect">
            <a:avLst/>
          </a:prstGeom>
          <a:noFill/>
          <a:ln>
            <a:noFill/>
          </a:ln>
        </p:spPr>
        <p:txBody>
          <a:bodyPr anchorCtr="0" anchor="t" bIns="45000" lIns="90000" spcFirstLastPara="1" rIns="90000" wrap="square" tIns="45000">
            <a:spAutoFit/>
          </a:bodyPr>
          <a:lstStyle/>
          <a:p>
            <a:pPr indent="0" lvl="0" marL="0" marR="0" rtl="0" algn="ctr">
              <a:lnSpc>
                <a:spcPct val="100000"/>
              </a:lnSpc>
              <a:spcBef>
                <a:spcPts val="0"/>
              </a:spcBef>
              <a:spcAft>
                <a:spcPts val="0"/>
              </a:spcAft>
              <a:buClr>
                <a:srgbClr val="808080"/>
              </a:buClr>
              <a:buSzPts val="2800"/>
              <a:buFont typeface="Arial"/>
              <a:buNone/>
            </a:pPr>
            <a:r>
              <a:rPr b="1" i="0" lang="en-US" sz="2800" u="none">
                <a:solidFill>
                  <a:srgbClr val="808080"/>
                </a:solidFill>
                <a:latin typeface="Arial"/>
                <a:ea typeface="Arial"/>
                <a:cs typeface="Arial"/>
                <a:sym typeface="Arial"/>
              </a:rPr>
              <a:t>dominant</a:t>
            </a:r>
            <a:endParaRPr/>
          </a:p>
          <a:p>
            <a:pPr indent="0" lvl="0" marL="0" marR="0" rtl="0" algn="ctr">
              <a:lnSpc>
                <a:spcPct val="100000"/>
              </a:lnSpc>
              <a:spcBef>
                <a:spcPts val="0"/>
              </a:spcBef>
              <a:spcAft>
                <a:spcPts val="0"/>
              </a:spcAft>
              <a:buClr>
                <a:srgbClr val="808080"/>
              </a:buClr>
              <a:buSzPts val="2800"/>
              <a:buFont typeface="Arial"/>
              <a:buNone/>
            </a:pPr>
            <a:r>
              <a:rPr b="1" i="0" lang="en-US" sz="2800" u="none">
                <a:solidFill>
                  <a:srgbClr val="808080"/>
                </a:solidFill>
                <a:latin typeface="Arial"/>
                <a:ea typeface="Arial"/>
                <a:cs typeface="Arial"/>
                <a:sym typeface="Arial"/>
              </a:rPr>
              <a:t>terms near</a:t>
            </a:r>
            <a:endParaRPr/>
          </a:p>
          <a:p>
            <a:pPr indent="0" lvl="0" marL="0" marR="0" rtl="0" algn="ctr">
              <a:lnSpc>
                <a:spcPct val="100000"/>
              </a:lnSpc>
              <a:spcBef>
                <a:spcPts val="0"/>
              </a:spcBef>
              <a:spcAft>
                <a:spcPts val="0"/>
              </a:spcAft>
              <a:buClr>
                <a:srgbClr val="808080"/>
              </a:buClr>
              <a:buSzPts val="2800"/>
              <a:buFont typeface="Arial"/>
              <a:buNone/>
            </a:pPr>
            <a:r>
              <a:rPr b="1" i="0" lang="en-US" sz="2800" u="none">
                <a:solidFill>
                  <a:srgbClr val="808080"/>
                </a:solidFill>
                <a:latin typeface="Arial"/>
                <a:ea typeface="Arial"/>
                <a:cs typeface="Arial"/>
                <a:sym typeface="Arial"/>
              </a:rPr>
              <a:t>equator</a:t>
            </a:r>
            <a:endParaRPr/>
          </a:p>
        </p:txBody>
      </p:sp>
      <p:grpSp>
        <p:nvGrpSpPr>
          <p:cNvPr id="710" name="Google Shape;710;p47"/>
          <p:cNvGrpSpPr/>
          <p:nvPr/>
        </p:nvGrpSpPr>
        <p:grpSpPr>
          <a:xfrm>
            <a:off x="2327270" y="1292225"/>
            <a:ext cx="2382842" cy="2987675"/>
            <a:chOff x="2327270" y="1673225"/>
            <a:chExt cx="2382842" cy="2987675"/>
          </a:xfrm>
        </p:grpSpPr>
        <p:sp>
          <p:nvSpPr>
            <p:cNvPr id="711" name="Google Shape;711;p47"/>
            <p:cNvSpPr/>
            <p:nvPr/>
          </p:nvSpPr>
          <p:spPr>
            <a:xfrm>
              <a:off x="2328862" y="1673225"/>
              <a:ext cx="2381250" cy="952500"/>
            </a:xfrm>
            <a:prstGeom prst="ellipse">
              <a:avLst/>
            </a:prstGeom>
            <a:noFill/>
            <a:ln cap="flat" cmpd="sng" w="36700">
              <a:solidFill>
                <a:srgbClr val="9999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12" name="Google Shape;712;p47"/>
            <p:cNvSpPr/>
            <p:nvPr/>
          </p:nvSpPr>
          <p:spPr>
            <a:xfrm>
              <a:off x="2328862" y="3708400"/>
              <a:ext cx="2381250" cy="952500"/>
            </a:xfrm>
            <a:prstGeom prst="ellipse">
              <a:avLst/>
            </a:prstGeom>
            <a:noFill/>
            <a:ln cap="flat" cmpd="sng" w="36700">
              <a:solidFill>
                <a:srgbClr val="9999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713" name="Google Shape;713;p47"/>
            <p:cNvCxnSpPr/>
            <p:nvPr/>
          </p:nvCxnSpPr>
          <p:spPr>
            <a:xfrm>
              <a:off x="2327270" y="2123425"/>
              <a:ext cx="0" cy="2048400"/>
            </a:xfrm>
            <a:prstGeom prst="straightConnector1">
              <a:avLst/>
            </a:prstGeom>
            <a:noFill/>
            <a:ln cap="flat" cmpd="sng" w="36700">
              <a:solidFill>
                <a:srgbClr val="999999"/>
              </a:solidFill>
              <a:prstDash val="solid"/>
              <a:round/>
              <a:headEnd len="med" w="med" type="none"/>
              <a:tailEnd len="med" w="med" type="none"/>
            </a:ln>
          </p:spPr>
        </p:cxnSp>
      </p:grpSp>
      <p:sp>
        <p:nvSpPr>
          <p:cNvPr id="714" name="Google Shape;714;p47"/>
          <p:cNvSpPr/>
          <p:nvPr/>
        </p:nvSpPr>
        <p:spPr>
          <a:xfrm>
            <a:off x="5281600" y="3392500"/>
            <a:ext cx="561600" cy="677400"/>
          </a:xfrm>
          <a:prstGeom prst="ellipse">
            <a:avLst/>
          </a:prstGeom>
          <a:noFill/>
          <a:ln cap="flat" cmpd="sng" w="36700">
            <a:solidFill>
              <a:srgbClr val="B3B3B3"/>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15" name="Google Shape;715;p47"/>
          <p:cNvSpPr/>
          <p:nvPr/>
        </p:nvSpPr>
        <p:spPr>
          <a:xfrm>
            <a:off x="3472800" y="1346550"/>
            <a:ext cx="786900" cy="777300"/>
          </a:xfrm>
          <a:prstGeom prst="ellipse">
            <a:avLst/>
          </a:prstGeom>
          <a:noFill/>
          <a:ln cap="flat" cmpd="sng" w="36700">
            <a:solidFill>
              <a:srgbClr val="B3B3B3"/>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716" name="Google Shape;716;p47"/>
          <p:cNvCxnSpPr>
            <a:stCxn id="715" idx="6"/>
            <a:endCxn id="714" idx="0"/>
          </p:cNvCxnSpPr>
          <p:nvPr/>
        </p:nvCxnSpPr>
        <p:spPr>
          <a:xfrm>
            <a:off x="4259700" y="1735200"/>
            <a:ext cx="1302600" cy="1657200"/>
          </a:xfrm>
          <a:prstGeom prst="straightConnector1">
            <a:avLst/>
          </a:prstGeom>
          <a:noFill/>
          <a:ln cap="flat" cmpd="sng" w="36700">
            <a:solidFill>
              <a:srgbClr val="B3B3B3"/>
            </a:solidFill>
            <a:prstDash val="dash"/>
            <a:round/>
            <a:headEnd len="med" w="med" type="none"/>
            <a:tailEnd len="med" w="med" type="none"/>
          </a:ln>
        </p:spPr>
      </p:cxnSp>
      <p:sp>
        <p:nvSpPr>
          <p:cNvPr id="717" name="Google Shape;717;p47"/>
          <p:cNvSpPr txBox="1"/>
          <p:nvPr/>
        </p:nvSpPr>
        <p:spPr>
          <a:xfrm rot="3119707">
            <a:off x="4022971" y="2236778"/>
            <a:ext cx="1856824" cy="345842"/>
          </a:xfrm>
          <a:prstGeom prst="rect">
            <a:avLst/>
          </a:prstGeom>
          <a:noFill/>
          <a:ln>
            <a:noFill/>
          </a:ln>
        </p:spPr>
        <p:txBody>
          <a:bodyPr anchorCtr="0" anchor="t" bIns="45000" lIns="90000" spcFirstLastPara="1" rIns="90000" wrap="square" tIns="59100">
            <a:noAutofit/>
          </a:bodyPr>
          <a:lstStyle/>
          <a:p>
            <a:pPr indent="0" lvl="0" marL="0" marR="0" rtl="0" algn="ctr">
              <a:lnSpc>
                <a:spcPct val="93000"/>
              </a:lnSpc>
              <a:spcBef>
                <a:spcPts val="0"/>
              </a:spcBef>
              <a:spcAft>
                <a:spcPts val="0"/>
              </a:spcAft>
              <a:buClr>
                <a:srgbClr val="B3B3B3"/>
              </a:buClr>
              <a:buSzPts val="1600"/>
              <a:buFont typeface="Arial"/>
              <a:buNone/>
            </a:pPr>
            <a:r>
              <a:rPr b="0" i="0" lang="en-US" sz="1600" u="none">
                <a:solidFill>
                  <a:srgbClr val="B3B3B3"/>
                </a:solidFill>
                <a:latin typeface="Arial"/>
                <a:ea typeface="Arial"/>
                <a:cs typeface="Arial"/>
                <a:sym typeface="Arial"/>
              </a:rPr>
              <a:t>weaker in future?</a:t>
            </a:r>
            <a:endParaRPr>
              <a:solidFill>
                <a:srgbClr val="B3B3B3"/>
              </a:solidFill>
            </a:endParaRPr>
          </a:p>
        </p:txBody>
      </p:sp>
      <p:sp>
        <p:nvSpPr>
          <p:cNvPr id="718" name="Google Shape;718;p47"/>
          <p:cNvSpPr/>
          <p:nvPr/>
        </p:nvSpPr>
        <p:spPr>
          <a:xfrm>
            <a:off x="3557050" y="3327575"/>
            <a:ext cx="786900" cy="777300"/>
          </a:xfrm>
          <a:prstGeom prst="ellipse">
            <a:avLst/>
          </a:prstGeom>
          <a:noFill/>
          <a:ln cap="flat" cmpd="sng" w="36700">
            <a:solidFill>
              <a:srgbClr val="6666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19" name="Google Shape;719;p47"/>
          <p:cNvSpPr txBox="1"/>
          <p:nvPr/>
        </p:nvSpPr>
        <p:spPr>
          <a:xfrm>
            <a:off x="4039450" y="2877350"/>
            <a:ext cx="992100" cy="563100"/>
          </a:xfrm>
          <a:prstGeom prst="rect">
            <a:avLst/>
          </a:prstGeom>
          <a:noFill/>
          <a:ln>
            <a:noFill/>
          </a:ln>
        </p:spPr>
        <p:txBody>
          <a:bodyPr anchorCtr="0" anchor="t" bIns="45000" lIns="90000" spcFirstLastPara="1" rIns="90000" wrap="square" tIns="59100">
            <a:spAutoFit/>
          </a:bodyPr>
          <a:lstStyle/>
          <a:p>
            <a:pPr indent="0" lvl="0" marL="0" marR="0" rtl="0" algn="ctr">
              <a:lnSpc>
                <a:spcPct val="93000"/>
              </a:lnSpc>
              <a:spcBef>
                <a:spcPts val="0"/>
              </a:spcBef>
              <a:spcAft>
                <a:spcPts val="0"/>
              </a:spcAft>
              <a:buClr>
                <a:srgbClr val="666666"/>
              </a:buClr>
              <a:buSzPts val="1600"/>
              <a:buFont typeface="Arial"/>
              <a:buNone/>
            </a:pPr>
            <a:r>
              <a:rPr b="0" i="0" lang="en-US" sz="1600" u="none">
                <a:solidFill>
                  <a:srgbClr val="666666"/>
                </a:solidFill>
                <a:latin typeface="Arial"/>
                <a:ea typeface="Arial"/>
                <a:cs typeface="Arial"/>
                <a:sym typeface="Arial"/>
              </a:rPr>
              <a:t>stronger</a:t>
            </a:r>
            <a:br>
              <a:rPr lang="en-US">
                <a:solidFill>
                  <a:srgbClr val="666666"/>
                </a:solidFill>
              </a:rPr>
            </a:br>
            <a:r>
              <a:rPr b="0" i="0" lang="en-US" sz="1600" u="none">
                <a:solidFill>
                  <a:srgbClr val="666666"/>
                </a:solidFill>
                <a:latin typeface="Arial"/>
                <a:ea typeface="Arial"/>
                <a:cs typeface="Arial"/>
                <a:sym typeface="Arial"/>
              </a:rPr>
              <a:t>in future</a:t>
            </a:r>
            <a:endParaRPr>
              <a:solidFill>
                <a:srgbClr val="666666"/>
              </a:solidFill>
            </a:endParaRPr>
          </a:p>
        </p:txBody>
      </p:sp>
      <p:sp>
        <p:nvSpPr>
          <p:cNvPr id="720" name="Google Shape;720;p47"/>
          <p:cNvSpPr/>
          <p:nvPr/>
        </p:nvSpPr>
        <p:spPr>
          <a:xfrm>
            <a:off x="2933700" y="1346550"/>
            <a:ext cx="582000" cy="677400"/>
          </a:xfrm>
          <a:prstGeom prst="ellipse">
            <a:avLst/>
          </a:prstGeom>
          <a:noFill/>
          <a:ln cap="flat" cmpd="sng" w="36700">
            <a:solidFill>
              <a:srgbClr val="666666"/>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721" name="Google Shape;721;p47"/>
          <p:cNvCxnSpPr>
            <a:stCxn id="720" idx="2"/>
            <a:endCxn id="722" idx="2"/>
          </p:cNvCxnSpPr>
          <p:nvPr/>
        </p:nvCxnSpPr>
        <p:spPr>
          <a:xfrm>
            <a:off x="2933700" y="1685250"/>
            <a:ext cx="0" cy="2013300"/>
          </a:xfrm>
          <a:prstGeom prst="straightConnector1">
            <a:avLst/>
          </a:prstGeom>
          <a:noFill/>
          <a:ln cap="flat" cmpd="sng" w="36700">
            <a:solidFill>
              <a:srgbClr val="666666"/>
            </a:solidFill>
            <a:prstDash val="dash"/>
            <a:round/>
            <a:headEnd len="med" w="med" type="none"/>
            <a:tailEnd len="med" w="med" type="none"/>
          </a:ln>
        </p:spPr>
      </p:cxnSp>
      <p:sp>
        <p:nvSpPr>
          <p:cNvPr id="722" name="Google Shape;722;p47"/>
          <p:cNvSpPr/>
          <p:nvPr/>
        </p:nvSpPr>
        <p:spPr>
          <a:xfrm>
            <a:off x="2933700" y="3327425"/>
            <a:ext cx="667800" cy="742500"/>
          </a:xfrm>
          <a:prstGeom prst="ellipse">
            <a:avLst/>
          </a:prstGeom>
          <a:noFill/>
          <a:ln cap="flat" cmpd="sng" w="36700">
            <a:solidFill>
              <a:srgbClr val="666666"/>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23" name="Google Shape;723;p47"/>
          <p:cNvSpPr txBox="1"/>
          <p:nvPr/>
        </p:nvSpPr>
        <p:spPr>
          <a:xfrm>
            <a:off x="2018000" y="3817025"/>
            <a:ext cx="1125300" cy="563100"/>
          </a:xfrm>
          <a:prstGeom prst="rect">
            <a:avLst/>
          </a:prstGeom>
          <a:noFill/>
          <a:ln>
            <a:noFill/>
          </a:ln>
        </p:spPr>
        <p:txBody>
          <a:bodyPr anchorCtr="0" anchor="t" bIns="45000" lIns="90000" spcFirstLastPara="1" rIns="90000" wrap="square" tIns="59100">
            <a:spAutoFit/>
          </a:bodyPr>
          <a:lstStyle/>
          <a:p>
            <a:pPr indent="0" lvl="0" marL="0" marR="0" rtl="0" algn="ctr">
              <a:lnSpc>
                <a:spcPct val="93000"/>
              </a:lnSpc>
              <a:spcBef>
                <a:spcPts val="0"/>
              </a:spcBef>
              <a:spcAft>
                <a:spcPts val="0"/>
              </a:spcAft>
              <a:buClr>
                <a:srgbClr val="666666"/>
              </a:buClr>
              <a:buSzPts val="1600"/>
              <a:buFont typeface="Arial"/>
              <a:buNone/>
            </a:pPr>
            <a:r>
              <a:rPr b="0" i="0" lang="en-US" sz="1600" u="none">
                <a:solidFill>
                  <a:srgbClr val="666666"/>
                </a:solidFill>
                <a:latin typeface="Arial"/>
                <a:ea typeface="Arial"/>
                <a:cs typeface="Arial"/>
                <a:sym typeface="Arial"/>
              </a:rPr>
              <a:t>stronger</a:t>
            </a:r>
            <a:br>
              <a:rPr lang="en-US">
                <a:solidFill>
                  <a:srgbClr val="666666"/>
                </a:solidFill>
              </a:rPr>
            </a:br>
            <a:r>
              <a:rPr b="0" i="0" lang="en-US" sz="1600" u="none">
                <a:solidFill>
                  <a:srgbClr val="666666"/>
                </a:solidFill>
                <a:latin typeface="Arial"/>
                <a:ea typeface="Arial"/>
                <a:cs typeface="Arial"/>
                <a:sym typeface="Arial"/>
              </a:rPr>
              <a:t>in future?</a:t>
            </a:r>
            <a:endParaRPr>
              <a:solidFill>
                <a:srgbClr val="666666"/>
              </a:solidFill>
            </a:endParaRPr>
          </a:p>
        </p:txBody>
      </p:sp>
      <p:sp>
        <p:nvSpPr>
          <p:cNvPr id="724" name="Google Shape;724;p47"/>
          <p:cNvSpPr/>
          <p:nvPr/>
        </p:nvSpPr>
        <p:spPr>
          <a:xfrm>
            <a:off x="5800175" y="3327425"/>
            <a:ext cx="786900" cy="799800"/>
          </a:xfrm>
          <a:prstGeom prst="ellipse">
            <a:avLst/>
          </a:prstGeom>
          <a:noFill/>
          <a:ln cap="flat" cmpd="sng" w="36700">
            <a:solidFill>
              <a:srgbClr val="666666"/>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725" name="Google Shape;725;p47"/>
          <p:cNvCxnSpPr>
            <a:stCxn id="722" idx="4"/>
            <a:endCxn id="724" idx="4"/>
          </p:cNvCxnSpPr>
          <p:nvPr/>
        </p:nvCxnSpPr>
        <p:spPr>
          <a:xfrm>
            <a:off x="3267600" y="4069925"/>
            <a:ext cx="2925900" cy="57300"/>
          </a:xfrm>
          <a:prstGeom prst="straightConnector1">
            <a:avLst/>
          </a:prstGeom>
          <a:noFill/>
          <a:ln cap="flat" cmpd="sng" w="36700">
            <a:solidFill>
              <a:srgbClr val="666666"/>
            </a:solidFill>
            <a:prstDash val="dash"/>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709"/>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710"/>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706"/>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70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2" name="Shape 92"/>
        <p:cNvGrpSpPr/>
        <p:nvPr/>
      </p:nvGrpSpPr>
      <p:grpSpPr>
        <a:xfrm>
          <a:off x="0" y="0"/>
          <a:ext cx="0" cy="0"/>
          <a:chOff x="0" y="0"/>
          <a:chExt cx="0" cy="0"/>
        </a:xfrm>
      </p:grpSpPr>
      <p:sp>
        <p:nvSpPr>
          <p:cNvPr id="93" name="Google Shape;93;p12"/>
          <p:cNvSpPr txBox="1"/>
          <p:nvPr/>
        </p:nvSpPr>
        <p:spPr>
          <a:xfrm>
            <a:off x="228600" y="358775"/>
            <a:ext cx="9601200" cy="458100"/>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Clr>
                <a:srgbClr val="000000"/>
              </a:buClr>
              <a:buSzPts val="3200"/>
              <a:buFont typeface="Arial"/>
              <a:buNone/>
            </a:pPr>
            <a:r>
              <a:rPr b="1" lang="en-US" sz="3200"/>
              <a:t>Ocean/Atmosphere Reanalyses</a:t>
            </a:r>
            <a:endParaRPr/>
          </a:p>
        </p:txBody>
      </p:sp>
      <p:sp>
        <p:nvSpPr>
          <p:cNvPr id="94" name="Google Shape;94;p12"/>
          <p:cNvSpPr/>
          <p:nvPr/>
        </p:nvSpPr>
        <p:spPr>
          <a:xfrm>
            <a:off x="298675" y="931050"/>
            <a:ext cx="9744000" cy="6131400"/>
          </a:xfrm>
          <a:prstGeom prst="rect">
            <a:avLst/>
          </a:prstGeom>
          <a:noFill/>
          <a:ln>
            <a:noFill/>
          </a:ln>
        </p:spPr>
        <p:txBody>
          <a:bodyPr anchorCtr="0" anchor="t" bIns="49600" lIns="99225" spcFirstLastPara="1" rIns="99225" wrap="square" tIns="49600">
            <a:noAutofit/>
          </a:bodyPr>
          <a:lstStyle/>
          <a:p>
            <a:pPr indent="0" lvl="0" marL="0" marR="0" rtl="0" algn="ctr">
              <a:lnSpc>
                <a:spcPct val="100000"/>
              </a:lnSpc>
              <a:spcBef>
                <a:spcPts val="0"/>
              </a:spcBef>
              <a:spcAft>
                <a:spcPts val="0"/>
              </a:spcAft>
              <a:buClr>
                <a:schemeClr val="dk1"/>
              </a:buClr>
              <a:buSzPts val="1100"/>
              <a:buFont typeface="Arial"/>
              <a:buNone/>
            </a:pPr>
            <a:r>
              <a:rPr lang="en-US" sz="2200"/>
              <a:t>Assimilate observations into dynamical or statistical models.</a:t>
            </a:r>
            <a:endParaRPr sz="2200"/>
          </a:p>
          <a:p>
            <a:pPr indent="0" lvl="0" marL="0" marR="0" rtl="0" algn="l">
              <a:lnSpc>
                <a:spcPct val="100000"/>
              </a:lnSpc>
              <a:spcBef>
                <a:spcPts val="0"/>
              </a:spcBef>
              <a:spcAft>
                <a:spcPts val="0"/>
              </a:spcAft>
              <a:buClr>
                <a:schemeClr val="dk1"/>
              </a:buClr>
              <a:buSzPts val="1100"/>
              <a:buFont typeface="Arial"/>
              <a:buNone/>
            </a:pPr>
            <a:r>
              <a:t/>
            </a:r>
            <a:endParaRPr sz="1900"/>
          </a:p>
          <a:p>
            <a:pPr indent="0" lvl="0" marL="0" marR="0" rtl="0" algn="l">
              <a:lnSpc>
                <a:spcPct val="100000"/>
              </a:lnSpc>
              <a:spcBef>
                <a:spcPts val="0"/>
              </a:spcBef>
              <a:spcAft>
                <a:spcPts val="0"/>
              </a:spcAft>
              <a:buClr>
                <a:schemeClr val="dk1"/>
              </a:buClr>
              <a:buSzPts val="1100"/>
              <a:buFont typeface="Arial"/>
              <a:buNone/>
            </a:pPr>
            <a:r>
              <a:t/>
            </a:r>
            <a:endParaRPr sz="1900"/>
          </a:p>
          <a:p>
            <a:pPr indent="0" lvl="0" marL="0" marR="0" rtl="0" algn="l">
              <a:lnSpc>
                <a:spcPct val="100000"/>
              </a:lnSpc>
              <a:spcBef>
                <a:spcPts val="0"/>
              </a:spcBef>
              <a:spcAft>
                <a:spcPts val="0"/>
              </a:spcAft>
              <a:buClr>
                <a:schemeClr val="dk1"/>
              </a:buClr>
              <a:buSzPts val="1100"/>
              <a:buFont typeface="Arial"/>
              <a:buNone/>
            </a:pPr>
            <a:r>
              <a:rPr lang="en-US" sz="1900">
                <a:solidFill>
                  <a:srgbClr val="FF0000"/>
                </a:solidFill>
              </a:rPr>
              <a:t>These provide full </a:t>
            </a:r>
            <a:r>
              <a:rPr b="1" lang="en-US" sz="1900">
                <a:solidFill>
                  <a:srgbClr val="FF0000"/>
                </a:solidFill>
              </a:rPr>
              <a:t>context</a:t>
            </a:r>
            <a:r>
              <a:rPr lang="en-US" sz="1900">
                <a:solidFill>
                  <a:srgbClr val="FF0000"/>
                </a:solidFill>
              </a:rPr>
              <a:t>: Global, gridded, holistic, with co-located variables</a:t>
            </a:r>
            <a:endParaRPr b="1" sz="1900">
              <a:solidFill>
                <a:srgbClr val="FF0000"/>
              </a:solidFill>
            </a:endParaRPr>
          </a:p>
          <a:p>
            <a:pPr indent="457200" lvl="0" marL="0" marR="0" rtl="0" algn="l">
              <a:lnSpc>
                <a:spcPct val="100000"/>
              </a:lnSpc>
              <a:spcBef>
                <a:spcPts val="0"/>
              </a:spcBef>
              <a:spcAft>
                <a:spcPts val="0"/>
              </a:spcAft>
              <a:buClr>
                <a:schemeClr val="dk1"/>
              </a:buClr>
              <a:buSzPts val="1100"/>
              <a:buFont typeface="Arial"/>
              <a:buNone/>
            </a:pPr>
            <a:r>
              <a:rPr lang="en-US" sz="1500"/>
              <a:t>- </a:t>
            </a:r>
            <a:r>
              <a:rPr b="1" lang="en-US" sz="1500"/>
              <a:t>Aggregate &amp; harmonize</a:t>
            </a:r>
            <a:r>
              <a:rPr lang="en-US" sz="1500"/>
              <a:t> diverse and disparate observations</a:t>
            </a:r>
            <a:endParaRPr sz="1500"/>
          </a:p>
          <a:p>
            <a:pPr indent="457200" lvl="0" marL="0" marR="0" rtl="0" algn="l">
              <a:lnSpc>
                <a:spcPct val="100000"/>
              </a:lnSpc>
              <a:spcBef>
                <a:spcPts val="0"/>
              </a:spcBef>
              <a:spcAft>
                <a:spcPts val="0"/>
              </a:spcAft>
              <a:buClr>
                <a:schemeClr val="dk1"/>
              </a:buClr>
              <a:buSzPts val="1100"/>
              <a:buFont typeface="Arial"/>
              <a:buNone/>
            </a:pPr>
            <a:r>
              <a:rPr lang="en-US" sz="1500"/>
              <a:t>- Preferred by GCM developers — </a:t>
            </a:r>
            <a:r>
              <a:rPr b="1" lang="en-US" sz="1500"/>
              <a:t>easy</a:t>
            </a:r>
            <a:r>
              <a:rPr lang="en-US" sz="1500"/>
              <a:t> to compare directly with models</a:t>
            </a:r>
            <a:br>
              <a:rPr lang="en-US" sz="1500"/>
            </a:br>
            <a:endParaRPr sz="1900">
              <a:solidFill>
                <a:schemeClr val="dk1"/>
              </a:solidFill>
            </a:endParaRPr>
          </a:p>
          <a:p>
            <a:pPr indent="0" lvl="0" marL="0" rtl="0" algn="l">
              <a:spcBef>
                <a:spcPts val="0"/>
              </a:spcBef>
              <a:spcAft>
                <a:spcPts val="0"/>
              </a:spcAft>
              <a:buClr>
                <a:schemeClr val="dk1"/>
              </a:buClr>
              <a:buSzPts val="1200"/>
              <a:buFont typeface="Arial"/>
              <a:buNone/>
            </a:pPr>
            <a:r>
              <a:rPr lang="en-US" sz="1900">
                <a:solidFill>
                  <a:srgbClr val="FF6633"/>
                </a:solidFill>
              </a:rPr>
              <a:t>But they have issues:</a:t>
            </a:r>
            <a:endParaRPr sz="1900">
              <a:solidFill>
                <a:srgbClr val="FF6633"/>
              </a:solidFill>
            </a:endParaRPr>
          </a:p>
          <a:p>
            <a:pPr indent="-457200" lvl="0" marL="914400" rtl="0" algn="l">
              <a:spcBef>
                <a:spcPts val="0"/>
              </a:spcBef>
              <a:spcAft>
                <a:spcPts val="0"/>
              </a:spcAft>
              <a:buClr>
                <a:schemeClr val="dk1"/>
              </a:buClr>
              <a:buSzPts val="1200"/>
              <a:buFont typeface="Arial"/>
              <a:buNone/>
            </a:pPr>
            <a:r>
              <a:rPr lang="en-US" sz="1500">
                <a:solidFill>
                  <a:schemeClr val="dk1"/>
                </a:solidFill>
              </a:rPr>
              <a:t>- </a:t>
            </a:r>
            <a:r>
              <a:rPr b="1" lang="en-US" sz="1500">
                <a:solidFill>
                  <a:schemeClr val="dk1"/>
                </a:solidFill>
              </a:rPr>
              <a:t>Short duration</a:t>
            </a:r>
            <a:br>
              <a:rPr lang="en-US" sz="1500">
                <a:solidFill>
                  <a:schemeClr val="dk1"/>
                </a:solidFill>
              </a:rPr>
            </a:br>
            <a:r>
              <a:rPr lang="en-US" sz="1500">
                <a:solidFill>
                  <a:schemeClr val="dk1"/>
                </a:solidFill>
              </a:rPr>
              <a:t>Limited number of events for evaluating models &amp; forecasts</a:t>
            </a:r>
            <a:endParaRPr sz="1500">
              <a:solidFill>
                <a:schemeClr val="dk1"/>
              </a:solidFill>
            </a:endParaRPr>
          </a:p>
          <a:p>
            <a:pPr indent="-457200" lvl="0" marL="914400" rtl="0" algn="l">
              <a:spcBef>
                <a:spcPts val="0"/>
              </a:spcBef>
              <a:spcAft>
                <a:spcPts val="0"/>
              </a:spcAft>
              <a:buClr>
                <a:schemeClr val="dk1"/>
              </a:buClr>
              <a:buSzPts val="1200"/>
              <a:buFont typeface="Arial"/>
              <a:buNone/>
            </a:pPr>
            <a:r>
              <a:rPr lang="en-US" sz="1500">
                <a:solidFill>
                  <a:schemeClr val="dk1"/>
                </a:solidFill>
              </a:rPr>
              <a:t>- </a:t>
            </a:r>
            <a:r>
              <a:rPr b="1" lang="en-US" sz="1500">
                <a:solidFill>
                  <a:schemeClr val="dk1"/>
                </a:solidFill>
              </a:rPr>
              <a:t>Spurious trends, jumps, spikes, &amp; missing events</a:t>
            </a:r>
            <a:br>
              <a:rPr lang="en-US" sz="1500">
                <a:solidFill>
                  <a:schemeClr val="dk1"/>
                </a:solidFill>
              </a:rPr>
            </a:br>
            <a:r>
              <a:rPr lang="en-US" sz="1500">
                <a:solidFill>
                  <a:schemeClr val="dk1"/>
                </a:solidFill>
              </a:rPr>
              <a:t>Due to </a:t>
            </a:r>
            <a:r>
              <a:rPr b="1" lang="en-US" sz="1500">
                <a:solidFill>
                  <a:schemeClr val="dk1"/>
                </a:solidFill>
              </a:rPr>
              <a:t>model biases</a:t>
            </a:r>
            <a:r>
              <a:rPr lang="en-US" sz="1500">
                <a:solidFill>
                  <a:schemeClr val="dk1"/>
                </a:solidFill>
              </a:rPr>
              <a:t>, sparse &amp; changing observing systems, incomplete covariances</a:t>
            </a:r>
            <a:endParaRPr sz="1500">
              <a:solidFill>
                <a:schemeClr val="dk1"/>
              </a:solidFill>
            </a:endParaRPr>
          </a:p>
          <a:p>
            <a:pPr indent="-457200" lvl="0" marL="914400" rtl="0" algn="l">
              <a:spcBef>
                <a:spcPts val="0"/>
              </a:spcBef>
              <a:spcAft>
                <a:spcPts val="0"/>
              </a:spcAft>
              <a:buClr>
                <a:schemeClr val="dk1"/>
              </a:buClr>
              <a:buSzPts val="1200"/>
              <a:buFont typeface="Arial"/>
              <a:buNone/>
            </a:pPr>
            <a:r>
              <a:rPr lang="en-US" sz="1500">
                <a:solidFill>
                  <a:schemeClr val="dk1"/>
                </a:solidFill>
              </a:rPr>
              <a:t>- Some key variables are </a:t>
            </a:r>
            <a:r>
              <a:rPr b="1" lang="en-US" sz="1500">
                <a:solidFill>
                  <a:schemeClr val="dk1"/>
                </a:solidFill>
              </a:rPr>
              <a:t>undiagnosed</a:t>
            </a:r>
            <a:r>
              <a:rPr lang="en-US" sz="1500">
                <a:solidFill>
                  <a:schemeClr val="dk1"/>
                </a:solidFill>
              </a:rPr>
              <a:t> (or not readily available)</a:t>
            </a:r>
            <a:br>
              <a:rPr lang="en-US" sz="1500">
                <a:solidFill>
                  <a:schemeClr val="dk1"/>
                </a:solidFill>
              </a:rPr>
            </a:br>
            <a:r>
              <a:rPr lang="en-US" sz="1500">
                <a:solidFill>
                  <a:schemeClr val="dk1"/>
                </a:solidFill>
              </a:rPr>
              <a:t>E.g. budgets, assimilation increments, upwelling, high space/time resolution</a:t>
            </a:r>
            <a:endParaRPr sz="1500">
              <a:solidFill>
                <a:schemeClr val="dk1"/>
              </a:solidFill>
            </a:endParaRPr>
          </a:p>
          <a:p>
            <a:pPr indent="-457200" lvl="0" marL="914400" rtl="0" algn="l">
              <a:spcBef>
                <a:spcPts val="0"/>
              </a:spcBef>
              <a:spcAft>
                <a:spcPts val="0"/>
              </a:spcAft>
              <a:buClr>
                <a:schemeClr val="dk1"/>
              </a:buClr>
              <a:buSzPts val="1200"/>
              <a:buFont typeface="Arial"/>
              <a:buNone/>
            </a:pPr>
            <a:r>
              <a:rPr lang="en-US" sz="1500">
                <a:solidFill>
                  <a:schemeClr val="dk1"/>
                </a:solidFill>
              </a:rPr>
              <a:t>- Incomplete accounting for </a:t>
            </a:r>
            <a:r>
              <a:rPr b="1" lang="en-US" sz="1500">
                <a:solidFill>
                  <a:schemeClr val="dk1"/>
                </a:solidFill>
              </a:rPr>
              <a:t>uncertainties</a:t>
            </a:r>
            <a:br>
              <a:rPr lang="en-US" sz="1500">
                <a:solidFill>
                  <a:schemeClr val="dk1"/>
                </a:solidFill>
              </a:rPr>
            </a:br>
            <a:r>
              <a:rPr lang="en-US" sz="1500">
                <a:solidFill>
                  <a:schemeClr val="dk1"/>
                </a:solidFill>
              </a:rPr>
              <a:t>PDFs (error bars) may be unavailable, or implausible (overconfident)</a:t>
            </a:r>
            <a:br>
              <a:rPr lang="en-US" sz="1500">
                <a:solidFill>
                  <a:schemeClr val="dk1"/>
                </a:solidFill>
              </a:rPr>
            </a:br>
            <a:r>
              <a:rPr lang="en-US" sz="1500">
                <a:solidFill>
                  <a:schemeClr val="dk1"/>
                </a:solidFill>
              </a:rPr>
              <a:t>Incomplete accounting for obs uncertainties + model/forcing biases</a:t>
            </a:r>
            <a:endParaRPr sz="1500">
              <a:solidFill>
                <a:schemeClr val="dk1"/>
              </a:solidFill>
            </a:endParaRPr>
          </a:p>
          <a:p>
            <a:pPr indent="457200" lvl="0" marL="0" rtl="0" algn="l">
              <a:spcBef>
                <a:spcPts val="0"/>
              </a:spcBef>
              <a:spcAft>
                <a:spcPts val="0"/>
              </a:spcAft>
              <a:buClr>
                <a:schemeClr val="dk1"/>
              </a:buClr>
              <a:buSzPts val="1200"/>
              <a:buFont typeface="Arial"/>
              <a:buNone/>
            </a:pPr>
            <a:r>
              <a:t/>
            </a:r>
            <a:endParaRPr sz="1500">
              <a:solidFill>
                <a:schemeClr val="dk1"/>
              </a:solidFill>
            </a:endParaRPr>
          </a:p>
          <a:p>
            <a:pPr indent="0" lvl="0" marL="0" rtl="0" algn="l">
              <a:spcBef>
                <a:spcPts val="0"/>
              </a:spcBef>
              <a:spcAft>
                <a:spcPts val="0"/>
              </a:spcAft>
              <a:buClr>
                <a:schemeClr val="dk1"/>
              </a:buClr>
              <a:buSzPts val="1100"/>
              <a:buFont typeface="Arial"/>
              <a:buNone/>
            </a:pPr>
            <a:r>
              <a:rPr lang="en-US" sz="1900"/>
              <a:t>Reanalyses &amp; reconstructions often disagree with each other &amp; with independent obs</a:t>
            </a:r>
            <a:endParaRPr sz="1900"/>
          </a:p>
          <a:p>
            <a:pPr indent="0" lvl="0" marL="457200" rtl="0" algn="l">
              <a:spcBef>
                <a:spcPts val="0"/>
              </a:spcBef>
              <a:spcAft>
                <a:spcPts val="0"/>
              </a:spcAft>
              <a:buClr>
                <a:schemeClr val="dk1"/>
              </a:buClr>
              <a:buSzPts val="1100"/>
              <a:buFont typeface="Arial"/>
              <a:buNone/>
            </a:pPr>
            <a:r>
              <a:rPr lang="en-US" sz="1900"/>
              <a:t>→ Can be </a:t>
            </a:r>
            <a:r>
              <a:rPr b="1" lang="en-US" sz="1900"/>
              <a:t>fuzzy targets</a:t>
            </a:r>
            <a:r>
              <a:rPr lang="en-US" sz="1900"/>
              <a:t> &amp; </a:t>
            </a:r>
            <a:r>
              <a:rPr b="1" lang="en-US" sz="1900"/>
              <a:t>biased forcings</a:t>
            </a:r>
            <a:r>
              <a:rPr lang="en-US" sz="1900"/>
              <a:t> for model development.</a:t>
            </a:r>
            <a:endParaRPr sz="17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
                                            <p:txEl>
                                              <p:pRg end="12" st="1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
                                            <p:txEl>
                                              <p:pRg end="13" st="1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30" name="Shape 730"/>
        <p:cNvGrpSpPr/>
        <p:nvPr/>
      </p:nvGrpSpPr>
      <p:grpSpPr>
        <a:xfrm>
          <a:off x="0" y="0"/>
          <a:ext cx="0" cy="0"/>
          <a:chOff x="0" y="0"/>
          <a:chExt cx="0" cy="0"/>
        </a:xfrm>
      </p:grpSpPr>
      <p:sp>
        <p:nvSpPr>
          <p:cNvPr id="731" name="Google Shape;731;p48"/>
          <p:cNvSpPr txBox="1"/>
          <p:nvPr/>
        </p:nvSpPr>
        <p:spPr>
          <a:xfrm>
            <a:off x="115887" y="147637"/>
            <a:ext cx="9848850" cy="490537"/>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Observed Tropical Pacific Decadal Variability (TPDV)</a:t>
            </a:r>
            <a:endParaRPr/>
          </a:p>
        </p:txBody>
      </p:sp>
      <p:pic>
        <p:nvPicPr>
          <p:cNvPr id="732" name="Google Shape;732;p48"/>
          <p:cNvPicPr preferRelativeResize="0"/>
          <p:nvPr/>
        </p:nvPicPr>
        <p:blipFill rotWithShape="1">
          <a:blip r:embed="rId3">
            <a:alphaModFix/>
          </a:blip>
          <a:srcRect b="0" l="0" r="0" t="0"/>
          <a:stretch/>
        </p:blipFill>
        <p:spPr>
          <a:xfrm>
            <a:off x="1107026" y="2757677"/>
            <a:ext cx="7740064" cy="4527346"/>
          </a:xfrm>
          <a:prstGeom prst="rect">
            <a:avLst/>
          </a:prstGeom>
          <a:noFill/>
          <a:ln>
            <a:noFill/>
          </a:ln>
        </p:spPr>
      </p:pic>
      <p:sp>
        <p:nvSpPr>
          <p:cNvPr id="733" name="Google Shape;733;p48"/>
          <p:cNvSpPr txBox="1"/>
          <p:nvPr/>
        </p:nvSpPr>
        <p:spPr>
          <a:xfrm>
            <a:off x="215900" y="770325"/>
            <a:ext cx="96489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800"/>
              <a:buFont typeface="Arial"/>
              <a:buNone/>
            </a:pPr>
            <a:r>
              <a:rPr b="0" i="1" lang="en-US" sz="1800" u="none">
                <a:solidFill>
                  <a:srgbClr val="000000"/>
                </a:solidFill>
                <a:latin typeface="Arial"/>
                <a:ea typeface="Arial"/>
                <a:cs typeface="Arial"/>
                <a:sym typeface="Arial"/>
              </a:rPr>
              <a:t>Power et al. (Science 2021)</a:t>
            </a:r>
            <a:r>
              <a:rPr b="0" i="1" lang="en-US" sz="1800" u="none">
                <a:solidFill>
                  <a:srgbClr val="808080"/>
                </a:solidFill>
                <a:latin typeface="Arial"/>
                <a:ea typeface="Arial"/>
                <a:cs typeface="Arial"/>
                <a:sym typeface="Arial"/>
              </a:rPr>
              <a:t>: </a:t>
            </a:r>
            <a:r>
              <a:rPr b="0" i="1" lang="en-US" sz="1500" u="sng">
                <a:solidFill>
                  <a:srgbClr val="808080"/>
                </a:solidFill>
                <a:latin typeface="Arial"/>
                <a:ea typeface="Arial"/>
                <a:cs typeface="Arial"/>
                <a:sym typeface="Arial"/>
                <a:hlinkClick r:id="rId4">
                  <a:extLst>
                    <a:ext uri="{A12FA001-AC4F-418D-AE19-62706E023703}">
                      <ahyp:hlinkClr val="tx"/>
                    </a:ext>
                  </a:extLst>
                </a:hlinkClick>
              </a:rPr>
              <a:t>https://doi.org/10.1126/science.aay9165</a:t>
            </a:r>
            <a:endParaRPr sz="1100"/>
          </a:p>
        </p:txBody>
      </p:sp>
      <p:sp>
        <p:nvSpPr>
          <p:cNvPr id="734" name="Google Shape;734;p48"/>
          <p:cNvSpPr txBox="1"/>
          <p:nvPr/>
        </p:nvSpPr>
        <p:spPr>
          <a:xfrm>
            <a:off x="215900" y="1298575"/>
            <a:ext cx="96489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000"/>
              <a:buFont typeface="Arial"/>
              <a:buNone/>
            </a:pPr>
            <a:r>
              <a:rPr lang="en-US" sz="2000"/>
              <a:t>Decades with</a:t>
            </a:r>
            <a:r>
              <a:rPr b="0" i="0" lang="en-US" sz="2000" u="none">
                <a:solidFill>
                  <a:srgbClr val="000000"/>
                </a:solidFill>
                <a:latin typeface="Arial"/>
                <a:ea typeface="Arial"/>
                <a:cs typeface="Arial"/>
                <a:sym typeface="Arial"/>
              </a:rPr>
              <a:t> </a:t>
            </a:r>
            <a:r>
              <a:rPr b="1" i="0" lang="en-US" sz="2000" u="none">
                <a:solidFill>
                  <a:srgbClr val="000000"/>
                </a:solidFill>
                <a:latin typeface="Arial"/>
                <a:ea typeface="Arial"/>
                <a:cs typeface="Arial"/>
                <a:sym typeface="Arial"/>
              </a:rPr>
              <a:t>more ENs than LNs</a:t>
            </a:r>
            <a:r>
              <a:rPr b="0" i="0" lang="en-US" sz="2000" u="none">
                <a:solidFill>
                  <a:srgbClr val="000000"/>
                </a:solidFill>
                <a:latin typeface="Arial"/>
                <a:ea typeface="Arial"/>
                <a:cs typeface="Arial"/>
                <a:sym typeface="Arial"/>
              </a:rPr>
              <a:t> → warm decadal pattern resemblin</a:t>
            </a:r>
            <a:r>
              <a:rPr lang="en-US" sz="2000"/>
              <a:t>g ENSO</a:t>
            </a:r>
            <a:r>
              <a:rPr b="0" i="0" lang="en-US" sz="2000" u="none">
                <a:solidFill>
                  <a:srgbClr val="000000"/>
                </a:solidFill>
                <a:latin typeface="Arial"/>
                <a:ea typeface="Arial"/>
                <a:cs typeface="Arial"/>
                <a:sym typeface="Arial"/>
              </a:rPr>
              <a:t>.</a:t>
            </a:r>
            <a:endParaRPr/>
          </a:p>
          <a:p>
            <a:pPr indent="0" lvl="0" marL="0" marR="0" rtl="0" algn="ctr">
              <a:lnSpc>
                <a:spcPct val="100000"/>
              </a:lnSpc>
              <a:spcBef>
                <a:spcPts val="0"/>
              </a:spcBef>
              <a:spcAft>
                <a:spcPts val="0"/>
              </a:spcAft>
              <a:buClr>
                <a:srgbClr val="000000"/>
              </a:buClr>
              <a:buSzPts val="2000"/>
              <a:buFont typeface="Arial"/>
              <a:buNone/>
            </a:pPr>
            <a:r>
              <a:rPr b="0" i="0" lang="en-US" sz="2000" u="none">
                <a:solidFill>
                  <a:srgbClr val="000000"/>
                </a:solidFill>
                <a:latin typeface="Arial"/>
                <a:ea typeface="Arial"/>
                <a:cs typeface="Arial"/>
                <a:sym typeface="Arial"/>
              </a:rPr>
              <a:t>EN/LN </a:t>
            </a:r>
            <a:r>
              <a:rPr b="1" i="0" lang="en-US" sz="2000" u="none">
                <a:solidFill>
                  <a:srgbClr val="000000"/>
                </a:solidFill>
                <a:latin typeface="Arial"/>
                <a:ea typeface="Arial"/>
                <a:cs typeface="Arial"/>
                <a:sym typeface="Arial"/>
              </a:rPr>
              <a:t>asymmetry</a:t>
            </a:r>
            <a:r>
              <a:rPr b="0" i="0" lang="en-US" sz="2000" u="none">
                <a:solidFill>
                  <a:srgbClr val="000000"/>
                </a:solidFill>
                <a:latin typeface="Arial"/>
                <a:ea typeface="Arial"/>
                <a:cs typeface="Arial"/>
                <a:sym typeface="Arial"/>
              </a:rPr>
              <a:t> &amp; </a:t>
            </a:r>
            <a:r>
              <a:rPr b="1" i="0" lang="en-US" sz="2000" u="none">
                <a:solidFill>
                  <a:srgbClr val="000000"/>
                </a:solidFill>
                <a:latin typeface="Arial"/>
                <a:ea typeface="Arial"/>
                <a:cs typeface="Arial"/>
                <a:sym typeface="Arial"/>
              </a:rPr>
              <a:t>diversity</a:t>
            </a:r>
            <a:r>
              <a:rPr b="0" i="0" lang="en-US" sz="2000" u="none">
                <a:solidFill>
                  <a:srgbClr val="000000"/>
                </a:solidFill>
                <a:latin typeface="Arial"/>
                <a:ea typeface="Arial"/>
                <a:cs typeface="Arial"/>
                <a:sym typeface="Arial"/>
              </a:rPr>
              <a:t> also contribute to decadal residual.</a:t>
            </a:r>
            <a:endParaRPr b="0" i="0" sz="2000" u="none">
              <a:solidFill>
                <a:srgbClr val="000000"/>
              </a:solidFill>
              <a:latin typeface="Arial"/>
              <a:ea typeface="Arial"/>
              <a:cs typeface="Arial"/>
              <a:sym typeface="Arial"/>
            </a:endParaRPr>
          </a:p>
          <a:p>
            <a:pPr indent="0" lvl="0" marL="0" rtl="0" algn="ctr">
              <a:spcBef>
                <a:spcPts val="0"/>
              </a:spcBef>
              <a:spcAft>
                <a:spcPts val="0"/>
              </a:spcAft>
              <a:buClr>
                <a:schemeClr val="dk1"/>
              </a:buClr>
              <a:buSzPts val="2000"/>
              <a:buFont typeface="Arial"/>
              <a:buNone/>
            </a:pPr>
            <a:r>
              <a:rPr i="1" lang="en-US" sz="2000">
                <a:solidFill>
                  <a:schemeClr val="dk1"/>
                </a:solidFill>
              </a:rPr>
              <a:t>Null hypothesis: TPDV is a residual of random ENSO events.</a:t>
            </a:r>
            <a:endParaRPr sz="2000"/>
          </a:p>
        </p:txBody>
      </p:sp>
      <p:sp>
        <p:nvSpPr>
          <p:cNvPr id="735" name="Google Shape;735;p48"/>
          <p:cNvSpPr/>
          <p:nvPr/>
        </p:nvSpPr>
        <p:spPr>
          <a:xfrm>
            <a:off x="7803090" y="5244104"/>
            <a:ext cx="712813" cy="949849"/>
          </a:xfrm>
          <a:custGeom>
            <a:rect b="b" l="l" r="r" t="t"/>
            <a:pathLst>
              <a:path extrusionOk="0" h="2491" w="1869">
                <a:moveTo>
                  <a:pt x="1868" y="0"/>
                </a:moveTo>
                <a:lnTo>
                  <a:pt x="0" y="2490"/>
                </a:lnTo>
              </a:path>
            </a:pathLst>
          </a:custGeom>
          <a:noFill/>
          <a:ln cap="flat" cmpd="sng" w="54700">
            <a:solidFill>
              <a:srgbClr val="000000"/>
            </a:solidFill>
            <a:prstDash val="solid"/>
            <a:round/>
            <a:headEnd len="med" w="med" type="none"/>
            <a:tailEnd len="med" w="med" type="triangle"/>
          </a:ln>
        </p:spPr>
        <p:txBody>
          <a:bodyPr anchorCtr="0" anchor="t"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36" name="Google Shape;736;p48"/>
          <p:cNvSpPr/>
          <p:nvPr/>
        </p:nvSpPr>
        <p:spPr>
          <a:xfrm>
            <a:off x="3068941" y="5185264"/>
            <a:ext cx="4569393" cy="818721"/>
          </a:xfrm>
          <a:custGeom>
            <a:rect b="b" l="l" r="r" t="t"/>
            <a:pathLst>
              <a:path extrusionOk="0" h="2148" w="11986">
                <a:moveTo>
                  <a:pt x="11985" y="0"/>
                </a:moveTo>
                <a:lnTo>
                  <a:pt x="0" y="2147"/>
                </a:lnTo>
              </a:path>
            </a:pathLst>
          </a:custGeom>
          <a:noFill/>
          <a:ln cap="flat" cmpd="sng" w="54700">
            <a:solidFill>
              <a:srgbClr val="000000"/>
            </a:solidFill>
            <a:prstDash val="solid"/>
            <a:round/>
            <a:headEnd len="med" w="med" type="none"/>
            <a:tailEnd len="med" w="med" type="triangle"/>
          </a:ln>
        </p:spPr>
        <p:txBody>
          <a:bodyPr anchorCtr="0" anchor="t"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37" name="Google Shape;737;p48"/>
          <p:cNvSpPr txBox="1"/>
          <p:nvPr/>
        </p:nvSpPr>
        <p:spPr>
          <a:xfrm>
            <a:off x="7741472" y="2374374"/>
            <a:ext cx="2199300" cy="405000"/>
          </a:xfrm>
          <a:prstGeom prst="rect">
            <a:avLst/>
          </a:prstGeom>
          <a:solidFill>
            <a:srgbClr val="FFFF00"/>
          </a:solidFill>
          <a:ln cap="flat" cmpd="sng" w="36700">
            <a:solidFill>
              <a:srgbClr val="000000"/>
            </a:solidFill>
            <a:prstDash val="solid"/>
            <a:round/>
            <a:headEnd len="sm" w="sm" type="none"/>
            <a:tailEnd len="sm" w="sm" type="none"/>
          </a:ln>
        </p:spPr>
        <p:txBody>
          <a:bodyPr anchorCtr="0" anchor="t" bIns="63350" lIns="108350" spcFirstLastPara="1" rIns="108350" wrap="square" tIns="6335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Similar patterns</a:t>
            </a:r>
            <a:endParaRPr/>
          </a:p>
        </p:txBody>
      </p:sp>
      <p:sp>
        <p:nvSpPr>
          <p:cNvPr id="738" name="Google Shape;738;p48"/>
          <p:cNvSpPr txBox="1"/>
          <p:nvPr/>
        </p:nvSpPr>
        <p:spPr>
          <a:xfrm>
            <a:off x="3897739" y="3310764"/>
            <a:ext cx="2199300" cy="405000"/>
          </a:xfrm>
          <a:prstGeom prst="rect">
            <a:avLst/>
          </a:prstGeom>
          <a:solidFill>
            <a:srgbClr val="FFFF00"/>
          </a:solidFill>
          <a:ln cap="flat" cmpd="sng" w="36700">
            <a:solidFill>
              <a:srgbClr val="000000"/>
            </a:solidFill>
            <a:prstDash val="solid"/>
            <a:round/>
            <a:headEnd len="sm" w="sm" type="none"/>
            <a:tailEnd len="sm" w="sm" type="none"/>
          </a:ln>
        </p:spPr>
        <p:txBody>
          <a:bodyPr anchorCtr="0" anchor="t" bIns="63350" lIns="108350" spcFirstLastPara="1" rIns="108350" wrap="square" tIns="6335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Similar evolution</a:t>
            </a:r>
            <a:endParaRPr/>
          </a:p>
        </p:txBody>
      </p:sp>
      <p:sp>
        <p:nvSpPr>
          <p:cNvPr id="739" name="Google Shape;739;p48"/>
          <p:cNvSpPr/>
          <p:nvPr/>
        </p:nvSpPr>
        <p:spPr>
          <a:xfrm>
            <a:off x="3516130" y="3907587"/>
            <a:ext cx="2811000" cy="1087800"/>
          </a:xfrm>
          <a:prstGeom prst="ellipse">
            <a:avLst/>
          </a:prstGeom>
          <a:noFill/>
          <a:ln cap="flat" cmpd="sng" w="36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40" name="Google Shape;740;p48"/>
          <p:cNvSpPr/>
          <p:nvPr/>
        </p:nvSpPr>
        <p:spPr>
          <a:xfrm>
            <a:off x="6293407" y="3024980"/>
            <a:ext cx="2555400" cy="1721700"/>
          </a:xfrm>
          <a:prstGeom prst="ellipse">
            <a:avLst/>
          </a:prstGeom>
          <a:noFill/>
          <a:ln cap="flat" cmpd="sng" w="36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41" name="Google Shape;741;p48"/>
          <p:cNvSpPr/>
          <p:nvPr/>
        </p:nvSpPr>
        <p:spPr>
          <a:xfrm>
            <a:off x="1130562" y="3024980"/>
            <a:ext cx="2555400" cy="1721700"/>
          </a:xfrm>
          <a:prstGeom prst="ellipse">
            <a:avLst/>
          </a:prstGeom>
          <a:noFill/>
          <a:ln cap="flat" cmpd="sng" w="36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42" name="Google Shape;742;p48"/>
          <p:cNvSpPr txBox="1"/>
          <p:nvPr/>
        </p:nvSpPr>
        <p:spPr>
          <a:xfrm>
            <a:off x="6613621" y="4793542"/>
            <a:ext cx="3602100" cy="682200"/>
          </a:xfrm>
          <a:prstGeom prst="rect">
            <a:avLst/>
          </a:prstGeom>
          <a:solidFill>
            <a:srgbClr val="FFFF00"/>
          </a:solidFill>
          <a:ln cap="flat" cmpd="sng" w="36700">
            <a:solidFill>
              <a:srgbClr val="000000"/>
            </a:solidFill>
            <a:prstDash val="solid"/>
            <a:round/>
            <a:headEnd len="sm" w="sm" type="none"/>
            <a:tailEnd len="sm" w="sm" type="none"/>
          </a:ln>
        </p:spPr>
        <p:txBody>
          <a:bodyPr anchorCtr="0" anchor="t" bIns="63350" lIns="108350" spcFirstLastPara="1" rIns="108350" wrap="square" tIns="6335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ENSO precursor &amp; aftermath</a:t>
            </a:r>
            <a:endParaRPr/>
          </a:p>
          <a:p>
            <a:pPr indent="0" lvl="0" marL="0" marR="0" rtl="0" algn="ctr">
              <a:lnSpc>
                <a:spcPct val="100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add meridional broadening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47" name="Shape 747"/>
        <p:cNvGrpSpPr/>
        <p:nvPr/>
      </p:nvGrpSpPr>
      <p:grpSpPr>
        <a:xfrm>
          <a:off x="0" y="0"/>
          <a:ext cx="0" cy="0"/>
          <a:chOff x="0" y="0"/>
          <a:chExt cx="0" cy="0"/>
        </a:xfrm>
      </p:grpSpPr>
      <p:pic>
        <p:nvPicPr>
          <p:cNvPr id="748" name="Google Shape;748;p49"/>
          <p:cNvPicPr preferRelativeResize="0"/>
          <p:nvPr/>
        </p:nvPicPr>
        <p:blipFill rotWithShape="1">
          <a:blip r:embed="rId3">
            <a:alphaModFix/>
          </a:blip>
          <a:srcRect b="0" l="0" r="0" t="0"/>
          <a:stretch/>
        </p:blipFill>
        <p:spPr>
          <a:xfrm>
            <a:off x="0" y="1138237"/>
            <a:ext cx="10079034" cy="4799012"/>
          </a:xfrm>
          <a:prstGeom prst="rect">
            <a:avLst/>
          </a:prstGeom>
          <a:noFill/>
          <a:ln>
            <a:noFill/>
          </a:ln>
        </p:spPr>
      </p:pic>
      <p:sp>
        <p:nvSpPr>
          <p:cNvPr id="749" name="Google Shape;749;p49"/>
          <p:cNvSpPr txBox="1"/>
          <p:nvPr/>
        </p:nvSpPr>
        <p:spPr>
          <a:xfrm>
            <a:off x="153987" y="806450"/>
            <a:ext cx="9771000" cy="3159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Clr>
                <a:srgbClr val="000000"/>
              </a:buClr>
              <a:buSzPts val="1500"/>
              <a:buFont typeface="Arial"/>
              <a:buNone/>
            </a:pPr>
            <a:r>
              <a:rPr b="0" i="1" lang="en-US" sz="1500" u="none">
                <a:solidFill>
                  <a:srgbClr val="000000"/>
                </a:solidFill>
                <a:latin typeface="Arial"/>
                <a:ea typeface="Arial"/>
                <a:cs typeface="Arial"/>
                <a:sym typeface="Arial"/>
              </a:rPr>
              <a:t>Di Lorenzo et al. (Oceanogr. 2013)</a:t>
            </a:r>
            <a:r>
              <a:rPr b="0" i="1" lang="en-US" sz="1500" u="none">
                <a:solidFill>
                  <a:srgbClr val="808080"/>
                </a:solidFill>
                <a:latin typeface="Arial"/>
                <a:ea typeface="Arial"/>
                <a:cs typeface="Arial"/>
                <a:sym typeface="Arial"/>
              </a:rPr>
              <a:t>; also Meehl et al. (CD 2021)</a:t>
            </a:r>
            <a:endParaRPr/>
          </a:p>
        </p:txBody>
      </p:sp>
      <p:sp>
        <p:nvSpPr>
          <p:cNvPr id="750" name="Google Shape;750;p49"/>
          <p:cNvSpPr txBox="1"/>
          <p:nvPr/>
        </p:nvSpPr>
        <p:spPr>
          <a:xfrm>
            <a:off x="115887" y="182562"/>
            <a:ext cx="9848850" cy="560387"/>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Pacific decadal interactions with ENSO</a:t>
            </a:r>
            <a:endParaRPr/>
          </a:p>
        </p:txBody>
      </p:sp>
      <p:sp>
        <p:nvSpPr>
          <p:cNvPr id="751" name="Google Shape;751;p49"/>
          <p:cNvSpPr txBox="1"/>
          <p:nvPr/>
        </p:nvSpPr>
        <p:spPr>
          <a:xfrm>
            <a:off x="215900" y="6113462"/>
            <a:ext cx="9648900" cy="1015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200"/>
              <a:buFont typeface="Arial"/>
              <a:buNone/>
            </a:pPr>
            <a:r>
              <a:rPr b="0" i="0" lang="en-US" sz="2200" u="none">
                <a:solidFill>
                  <a:srgbClr val="000000"/>
                </a:solidFill>
                <a:latin typeface="Arial"/>
                <a:ea typeface="Arial"/>
                <a:cs typeface="Arial"/>
                <a:sym typeface="Arial"/>
              </a:rPr>
              <a:t>Random </a:t>
            </a:r>
            <a:r>
              <a:rPr b="1" i="0" lang="en-US" sz="2200" u="none">
                <a:solidFill>
                  <a:srgbClr val="000000"/>
                </a:solidFill>
                <a:latin typeface="Arial"/>
                <a:ea typeface="Arial"/>
                <a:cs typeface="Arial"/>
                <a:sym typeface="Arial"/>
              </a:rPr>
              <a:t>ENSO modulation</a:t>
            </a:r>
            <a:r>
              <a:rPr b="0" i="0" lang="en-US" sz="2200" u="none">
                <a:solidFill>
                  <a:srgbClr val="000000"/>
                </a:solidFill>
                <a:latin typeface="Arial"/>
                <a:ea typeface="Arial"/>
                <a:cs typeface="Arial"/>
                <a:sym typeface="Arial"/>
              </a:rPr>
              <a:t> + ML/RW </a:t>
            </a:r>
            <a:r>
              <a:rPr b="1" i="0" lang="en-US" sz="2200" u="none">
                <a:solidFill>
                  <a:srgbClr val="000000"/>
                </a:solidFill>
                <a:latin typeface="Arial"/>
                <a:ea typeface="Arial"/>
                <a:cs typeface="Arial"/>
                <a:sym typeface="Arial"/>
              </a:rPr>
              <a:t>reddening</a:t>
            </a:r>
            <a:r>
              <a:rPr b="0" i="0" lang="en-US" sz="2200" u="none">
                <a:solidFill>
                  <a:srgbClr val="000000"/>
                </a:solidFill>
                <a:latin typeface="Arial"/>
                <a:ea typeface="Arial"/>
                <a:cs typeface="Arial"/>
                <a:sym typeface="Arial"/>
              </a:rPr>
              <a:t> at higher latitudes.</a:t>
            </a:r>
            <a:endParaRPr/>
          </a:p>
          <a:p>
            <a:pPr indent="0" lvl="0" marL="0" marR="0" rtl="0" algn="ctr">
              <a:lnSpc>
                <a:spcPct val="100000"/>
              </a:lnSpc>
              <a:spcBef>
                <a:spcPts val="0"/>
              </a:spcBef>
              <a:spcAft>
                <a:spcPts val="0"/>
              </a:spcAft>
              <a:buClr>
                <a:srgbClr val="000000"/>
              </a:buClr>
              <a:buSzPts val="2200"/>
              <a:buFont typeface="Arial"/>
              <a:buNone/>
            </a:pPr>
            <a:r>
              <a:rPr b="0" i="0" lang="en-US" sz="2200" u="none">
                <a:solidFill>
                  <a:srgbClr val="000000"/>
                </a:solidFill>
                <a:latin typeface="Arial"/>
                <a:ea typeface="Arial"/>
                <a:cs typeface="Arial"/>
                <a:sym typeface="Arial"/>
              </a:rPr>
              <a:t>PDO &amp; NPGO might </a:t>
            </a:r>
            <a:r>
              <a:rPr b="1" i="0" lang="en-US" sz="2200" u="none">
                <a:solidFill>
                  <a:srgbClr val="000000"/>
                </a:solidFill>
                <a:latin typeface="Arial"/>
                <a:ea typeface="Arial"/>
                <a:cs typeface="Arial"/>
                <a:sym typeface="Arial"/>
              </a:rPr>
              <a:t>interact</a:t>
            </a:r>
            <a:r>
              <a:rPr b="0" i="0" lang="en-US" sz="2200" u="none">
                <a:solidFill>
                  <a:srgbClr val="000000"/>
                </a:solidFill>
                <a:latin typeface="Arial"/>
                <a:ea typeface="Arial"/>
                <a:cs typeface="Arial"/>
                <a:sym typeface="Arial"/>
              </a:rPr>
              <a:t> with ENSO flavors.</a:t>
            </a:r>
            <a:endParaRPr/>
          </a:p>
          <a:p>
            <a:pPr indent="0" lvl="0" marL="0" marR="0" rtl="0" algn="ctr">
              <a:lnSpc>
                <a:spcPct val="100000"/>
              </a:lnSpc>
              <a:spcBef>
                <a:spcPts val="0"/>
              </a:spcBef>
              <a:spcAft>
                <a:spcPts val="0"/>
              </a:spcAft>
              <a:buClr>
                <a:srgbClr val="000000"/>
              </a:buClr>
              <a:buSzPts val="2200"/>
              <a:buFont typeface="Arial"/>
              <a:buNone/>
            </a:pPr>
            <a:r>
              <a:rPr b="0" i="0" lang="en-US" sz="2200" u="none">
                <a:solidFill>
                  <a:srgbClr val="000000"/>
                </a:solidFill>
                <a:latin typeface="Arial"/>
                <a:ea typeface="Arial"/>
                <a:cs typeface="Arial"/>
                <a:sym typeface="Arial"/>
              </a:rPr>
              <a:t>Are these </a:t>
            </a:r>
            <a:r>
              <a:rPr b="1" i="0" lang="en-US" sz="2200" u="none">
                <a:solidFill>
                  <a:srgbClr val="000000"/>
                </a:solidFill>
                <a:latin typeface="Arial"/>
                <a:ea typeface="Arial"/>
                <a:cs typeface="Arial"/>
                <a:sym typeface="Arial"/>
              </a:rPr>
              <a:t>open</a:t>
            </a:r>
            <a:r>
              <a:rPr b="0" i="0" lang="en-US" sz="2200" u="none">
                <a:solidFill>
                  <a:srgbClr val="000000"/>
                </a:solidFill>
                <a:latin typeface="Arial"/>
                <a:ea typeface="Arial"/>
                <a:cs typeface="Arial"/>
                <a:sym typeface="Arial"/>
              </a:rPr>
              <a:t> or </a:t>
            </a:r>
            <a:r>
              <a:rPr b="1" i="0" lang="en-US" sz="2200" u="none">
                <a:solidFill>
                  <a:srgbClr val="000000"/>
                </a:solidFill>
                <a:latin typeface="Arial"/>
                <a:ea typeface="Arial"/>
                <a:cs typeface="Arial"/>
                <a:sym typeface="Arial"/>
              </a:rPr>
              <a:t>closed</a:t>
            </a:r>
            <a:r>
              <a:rPr b="0" i="0" lang="en-US" sz="2200" u="none">
                <a:solidFill>
                  <a:srgbClr val="000000"/>
                </a:solidFill>
                <a:latin typeface="Arial"/>
                <a:ea typeface="Arial"/>
                <a:cs typeface="Arial"/>
                <a:sym typeface="Arial"/>
              </a:rPr>
              <a:t> loops?  Do these links imply </a:t>
            </a:r>
            <a:r>
              <a:rPr b="1" i="0" lang="en-US" sz="2200" u="none">
                <a:solidFill>
                  <a:srgbClr val="000000"/>
                </a:solidFill>
                <a:latin typeface="Arial"/>
                <a:ea typeface="Arial"/>
                <a:cs typeface="Arial"/>
                <a:sym typeface="Arial"/>
              </a:rPr>
              <a:t>predictability</a:t>
            </a:r>
            <a:r>
              <a:rPr b="0" i="0" lang="en-US" sz="2200" u="none">
                <a:solidFill>
                  <a:srgbClr val="000000"/>
                </a:solidFill>
                <a:latin typeface="Arial"/>
                <a:ea typeface="Arial"/>
                <a:cs typeface="Arial"/>
                <a:sym typeface="Arial"/>
              </a:rPr>
              <a:t>?</a:t>
            </a:r>
            <a:endParaRPr/>
          </a:p>
        </p:txBody>
      </p:sp>
      <p:sp>
        <p:nvSpPr>
          <p:cNvPr id="752" name="Google Shape;752;p49"/>
          <p:cNvSpPr txBox="1"/>
          <p:nvPr/>
        </p:nvSpPr>
        <p:spPr>
          <a:xfrm>
            <a:off x="144462" y="4619625"/>
            <a:ext cx="938100" cy="8034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Clr>
                <a:srgbClr val="808080"/>
              </a:buClr>
              <a:buSzPts val="1200"/>
              <a:buFont typeface="Arial"/>
              <a:buNone/>
            </a:pPr>
            <a:r>
              <a:rPr b="0" i="1" lang="en-US" sz="1200" u="none">
                <a:solidFill>
                  <a:srgbClr val="808080"/>
                </a:solidFill>
                <a:latin typeface="Arial"/>
                <a:ea typeface="Arial"/>
                <a:cs typeface="Arial"/>
                <a:sym typeface="Arial"/>
              </a:rPr>
              <a:t>KOE =</a:t>
            </a:r>
            <a:endParaRPr/>
          </a:p>
          <a:p>
            <a:pPr indent="0" lvl="0" marL="0" marR="0" rtl="0" algn="ctr">
              <a:lnSpc>
                <a:spcPct val="93000"/>
              </a:lnSpc>
              <a:spcBef>
                <a:spcPts val="0"/>
              </a:spcBef>
              <a:spcAft>
                <a:spcPts val="0"/>
              </a:spcAft>
              <a:buClr>
                <a:srgbClr val="808080"/>
              </a:buClr>
              <a:buSzPts val="1200"/>
              <a:buFont typeface="Arial"/>
              <a:buNone/>
            </a:pPr>
            <a:r>
              <a:rPr b="0" i="1" lang="en-US" sz="1200" u="none">
                <a:solidFill>
                  <a:srgbClr val="808080"/>
                </a:solidFill>
                <a:latin typeface="Arial"/>
                <a:ea typeface="Arial"/>
                <a:cs typeface="Arial"/>
                <a:sym typeface="Arial"/>
              </a:rPr>
              <a:t>Kuroshio-</a:t>
            </a:r>
            <a:endParaRPr/>
          </a:p>
          <a:p>
            <a:pPr indent="0" lvl="0" marL="0" marR="0" rtl="0" algn="ctr">
              <a:lnSpc>
                <a:spcPct val="93000"/>
              </a:lnSpc>
              <a:spcBef>
                <a:spcPts val="0"/>
              </a:spcBef>
              <a:spcAft>
                <a:spcPts val="0"/>
              </a:spcAft>
              <a:buClr>
                <a:srgbClr val="808080"/>
              </a:buClr>
              <a:buSzPts val="1200"/>
              <a:buFont typeface="Arial"/>
              <a:buNone/>
            </a:pPr>
            <a:r>
              <a:rPr b="0" i="1" lang="en-US" sz="1200" u="none">
                <a:solidFill>
                  <a:srgbClr val="808080"/>
                </a:solidFill>
                <a:latin typeface="Arial"/>
                <a:ea typeface="Arial"/>
                <a:cs typeface="Arial"/>
                <a:sym typeface="Arial"/>
              </a:rPr>
              <a:t>Oyashio</a:t>
            </a:r>
            <a:endParaRPr/>
          </a:p>
          <a:p>
            <a:pPr indent="0" lvl="0" marL="0" marR="0" rtl="0" algn="ctr">
              <a:lnSpc>
                <a:spcPct val="93000"/>
              </a:lnSpc>
              <a:spcBef>
                <a:spcPts val="0"/>
              </a:spcBef>
              <a:spcAft>
                <a:spcPts val="0"/>
              </a:spcAft>
              <a:buClr>
                <a:srgbClr val="808080"/>
              </a:buClr>
              <a:buSzPts val="1200"/>
              <a:buFont typeface="Arial"/>
              <a:buNone/>
            </a:pPr>
            <a:r>
              <a:rPr b="0" i="1" lang="en-US" sz="1200" u="none">
                <a:solidFill>
                  <a:srgbClr val="808080"/>
                </a:solidFill>
                <a:latin typeface="Arial"/>
                <a:ea typeface="Arial"/>
                <a:cs typeface="Arial"/>
                <a:sym typeface="Arial"/>
              </a:rPr>
              <a:t>Extension</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pic>
        <p:nvPicPr>
          <p:cNvPr id="759" name="Google Shape;759;p50"/>
          <p:cNvPicPr preferRelativeResize="0"/>
          <p:nvPr/>
        </p:nvPicPr>
        <p:blipFill>
          <a:blip r:embed="rId3">
            <a:alphaModFix/>
          </a:blip>
          <a:stretch>
            <a:fillRect/>
          </a:stretch>
        </p:blipFill>
        <p:spPr>
          <a:xfrm>
            <a:off x="138875" y="145710"/>
            <a:ext cx="4678200" cy="4136865"/>
          </a:xfrm>
          <a:prstGeom prst="rect">
            <a:avLst/>
          </a:prstGeom>
          <a:noFill/>
          <a:ln>
            <a:noFill/>
          </a:ln>
        </p:spPr>
      </p:pic>
      <p:sp>
        <p:nvSpPr>
          <p:cNvPr id="760" name="Google Shape;760;p50"/>
          <p:cNvSpPr txBox="1"/>
          <p:nvPr/>
        </p:nvSpPr>
        <p:spPr>
          <a:xfrm>
            <a:off x="4857650" y="1691375"/>
            <a:ext cx="1421400" cy="354000"/>
          </a:xfrm>
          <a:prstGeom prst="rect">
            <a:avLst/>
          </a:prstGeom>
          <a:noFill/>
          <a:ln>
            <a:noFill/>
          </a:ln>
        </p:spPr>
        <p:txBody>
          <a:bodyPr anchorCtr="0" anchor="t" bIns="91425" lIns="91425" spcFirstLastPara="1" rIns="91425" wrap="square" tIns="91425">
            <a:spAutoFit/>
          </a:bodyPr>
          <a:lstStyle/>
          <a:p>
            <a:pPr indent="-558800" lvl="0" marL="558800" rtl="0" algn="ctr">
              <a:spcBef>
                <a:spcPts val="0"/>
              </a:spcBef>
              <a:spcAft>
                <a:spcPts val="0"/>
              </a:spcAft>
              <a:buNone/>
            </a:pPr>
            <a:r>
              <a:rPr i="1" lang="en-US" sz="1100">
                <a:solidFill>
                  <a:srgbClr val="7F7F7F"/>
                </a:solidFill>
              </a:rPr>
              <a:t>NOAA/GOMO</a:t>
            </a:r>
            <a:endParaRPr i="1" sz="1100">
              <a:solidFill>
                <a:srgbClr val="7F7F7F"/>
              </a:solidFill>
            </a:endParaRPr>
          </a:p>
        </p:txBody>
      </p:sp>
      <p:pic>
        <p:nvPicPr>
          <p:cNvPr id="761" name="Google Shape;761;p50"/>
          <p:cNvPicPr preferRelativeResize="0"/>
          <p:nvPr/>
        </p:nvPicPr>
        <p:blipFill>
          <a:blip r:embed="rId4">
            <a:alphaModFix/>
          </a:blip>
          <a:stretch>
            <a:fillRect/>
          </a:stretch>
        </p:blipFill>
        <p:spPr>
          <a:xfrm>
            <a:off x="229850" y="4443550"/>
            <a:ext cx="4154849" cy="3116125"/>
          </a:xfrm>
          <a:prstGeom prst="rect">
            <a:avLst/>
          </a:prstGeom>
          <a:noFill/>
          <a:ln>
            <a:noFill/>
          </a:ln>
        </p:spPr>
      </p:pic>
      <p:sp>
        <p:nvSpPr>
          <p:cNvPr id="762" name="Google Shape;762;p50"/>
          <p:cNvSpPr txBox="1"/>
          <p:nvPr/>
        </p:nvSpPr>
        <p:spPr>
          <a:xfrm>
            <a:off x="4857650" y="5743900"/>
            <a:ext cx="1421400" cy="354000"/>
          </a:xfrm>
          <a:prstGeom prst="rect">
            <a:avLst/>
          </a:prstGeom>
          <a:noFill/>
          <a:ln>
            <a:noFill/>
          </a:ln>
        </p:spPr>
        <p:txBody>
          <a:bodyPr anchorCtr="0" anchor="t" bIns="91425" lIns="91425" spcFirstLastPara="1" rIns="91425" wrap="square" tIns="91425">
            <a:spAutoFit/>
          </a:bodyPr>
          <a:lstStyle/>
          <a:p>
            <a:pPr indent="-558800" lvl="0" marL="558800" rtl="0" algn="ctr">
              <a:spcBef>
                <a:spcPts val="0"/>
              </a:spcBef>
              <a:spcAft>
                <a:spcPts val="0"/>
              </a:spcAft>
              <a:buNone/>
            </a:pPr>
            <a:r>
              <a:rPr i="1" lang="en-US" sz="1100">
                <a:solidFill>
                  <a:srgbClr val="7F7F7F"/>
                </a:solidFill>
              </a:rPr>
              <a:t>NOAA/GOMO</a:t>
            </a:r>
            <a:endParaRPr i="1" sz="1100">
              <a:solidFill>
                <a:srgbClr val="7F7F7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9" name="Shape 99"/>
        <p:cNvGrpSpPr/>
        <p:nvPr/>
      </p:nvGrpSpPr>
      <p:grpSpPr>
        <a:xfrm>
          <a:off x="0" y="0"/>
          <a:ext cx="0" cy="0"/>
          <a:chOff x="0" y="0"/>
          <a:chExt cx="0" cy="0"/>
        </a:xfrm>
      </p:grpSpPr>
      <p:sp>
        <p:nvSpPr>
          <p:cNvPr id="100" name="Google Shape;100;p13"/>
          <p:cNvSpPr txBox="1"/>
          <p:nvPr/>
        </p:nvSpPr>
        <p:spPr>
          <a:xfrm>
            <a:off x="228600" y="147637"/>
            <a:ext cx="9601200" cy="43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ENSO modulation</a:t>
            </a:r>
            <a:endParaRPr/>
          </a:p>
        </p:txBody>
      </p:sp>
      <p:sp>
        <p:nvSpPr>
          <p:cNvPr id="101" name="Google Shape;101;p13"/>
          <p:cNvSpPr/>
          <p:nvPr/>
        </p:nvSpPr>
        <p:spPr>
          <a:xfrm>
            <a:off x="7697787" y="7440612"/>
            <a:ext cx="180975" cy="615950"/>
          </a:xfrm>
          <a:prstGeom prst="rect">
            <a:avLst/>
          </a:prstGeom>
          <a:noFill/>
          <a:ln>
            <a:noFill/>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pic>
        <p:nvPicPr>
          <p:cNvPr id="102" name="Google Shape;102;p13"/>
          <p:cNvPicPr preferRelativeResize="0"/>
          <p:nvPr/>
        </p:nvPicPr>
        <p:blipFill rotWithShape="1">
          <a:blip r:embed="rId3">
            <a:alphaModFix/>
          </a:blip>
          <a:srcRect b="0" l="0" r="0" t="0"/>
          <a:stretch/>
        </p:blipFill>
        <p:spPr>
          <a:xfrm rot="5400000">
            <a:off x="1680368" y="-473868"/>
            <a:ext cx="6556375" cy="9371012"/>
          </a:xfrm>
          <a:prstGeom prst="rect">
            <a:avLst/>
          </a:prstGeom>
          <a:noFill/>
          <a:ln>
            <a:noFill/>
          </a:ln>
        </p:spPr>
      </p:pic>
      <p:sp>
        <p:nvSpPr>
          <p:cNvPr id="103" name="Google Shape;103;p13"/>
          <p:cNvSpPr txBox="1"/>
          <p:nvPr/>
        </p:nvSpPr>
        <p:spPr>
          <a:xfrm>
            <a:off x="7437437" y="698500"/>
            <a:ext cx="2582862" cy="50165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600"/>
              <a:buFont typeface="Arial"/>
              <a:buNone/>
            </a:pPr>
            <a:r>
              <a:rPr b="0" i="1" lang="en-US" sz="1600" u="none">
                <a:solidFill>
                  <a:srgbClr val="000000"/>
                </a:solidFill>
                <a:latin typeface="Arial"/>
                <a:ea typeface="Arial"/>
                <a:cs typeface="Arial"/>
                <a:sym typeface="Arial"/>
              </a:rPr>
              <a:t>Wittenberg (GRL 2009)</a:t>
            </a:r>
            <a:endParaRPr/>
          </a:p>
          <a:p>
            <a:pPr indent="0" lvl="0" marL="0" marR="0" rtl="0" algn="ctr">
              <a:lnSpc>
                <a:spcPct val="100000"/>
              </a:lnSpc>
              <a:spcBef>
                <a:spcPts val="0"/>
              </a:spcBef>
              <a:spcAft>
                <a:spcPts val="0"/>
              </a:spcAft>
              <a:buClr>
                <a:srgbClr val="808080"/>
              </a:buClr>
              <a:buSzPts val="1100"/>
              <a:buFont typeface="Arial"/>
              <a:buNone/>
            </a:pPr>
            <a:r>
              <a:rPr b="0" i="1" lang="en-US" sz="1100" u="none">
                <a:solidFill>
                  <a:srgbClr val="808080"/>
                </a:solidFill>
                <a:latin typeface="Arial"/>
                <a:ea typeface="Arial"/>
                <a:cs typeface="Arial"/>
                <a:sym typeface="Arial"/>
              </a:rPr>
              <a:t>https://doi.org/10.1029/2009GL038710</a:t>
            </a:r>
            <a:endParaRPr/>
          </a:p>
        </p:txBody>
      </p:sp>
      <p:sp>
        <p:nvSpPr>
          <p:cNvPr id="104" name="Google Shape;104;p13"/>
          <p:cNvSpPr/>
          <p:nvPr/>
        </p:nvSpPr>
        <p:spPr>
          <a:xfrm>
            <a:off x="88369" y="1924346"/>
            <a:ext cx="9601200" cy="5516400"/>
          </a:xfrm>
          <a:prstGeom prst="roundRect">
            <a:avLst>
              <a:gd fmla="val 56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0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4"/>
          <p:cNvSpPr/>
          <p:nvPr/>
        </p:nvSpPr>
        <p:spPr>
          <a:xfrm>
            <a:off x="-153000" y="3535200"/>
            <a:ext cx="10376674" cy="4095355"/>
          </a:xfrm>
          <a:custGeom>
            <a:rect b="b" l="l" r="r" t="t"/>
            <a:pathLst>
              <a:path extrusionOk="0" h="13474" w="32419">
                <a:moveTo>
                  <a:pt x="0" y="410"/>
                </a:moveTo>
                <a:cubicBezTo>
                  <a:pt x="808" y="410"/>
                  <a:pt x="1025" y="0"/>
                  <a:pt x="1025" y="0"/>
                </a:cubicBezTo>
                <a:cubicBezTo>
                  <a:pt x="1025" y="0"/>
                  <a:pt x="1242" y="410"/>
                  <a:pt x="2050" y="410"/>
                </a:cubicBezTo>
                <a:cubicBezTo>
                  <a:pt x="2045" y="410"/>
                  <a:pt x="2040" y="410"/>
                  <a:pt x="2034" y="410"/>
                </a:cubicBezTo>
                <a:cubicBezTo>
                  <a:pt x="2841" y="410"/>
                  <a:pt x="3058" y="0"/>
                  <a:pt x="3058" y="0"/>
                </a:cubicBezTo>
                <a:cubicBezTo>
                  <a:pt x="3058" y="0"/>
                  <a:pt x="3275" y="410"/>
                  <a:pt x="4083" y="410"/>
                </a:cubicBezTo>
                <a:lnTo>
                  <a:pt x="4035" y="410"/>
                </a:lnTo>
                <a:cubicBezTo>
                  <a:pt x="4843" y="410"/>
                  <a:pt x="5060" y="0"/>
                  <a:pt x="5060" y="0"/>
                </a:cubicBezTo>
                <a:cubicBezTo>
                  <a:pt x="5060" y="0"/>
                  <a:pt x="5277" y="410"/>
                  <a:pt x="6084" y="410"/>
                </a:cubicBezTo>
                <a:cubicBezTo>
                  <a:pt x="6079" y="410"/>
                  <a:pt x="6074" y="410"/>
                  <a:pt x="6068" y="410"/>
                </a:cubicBezTo>
                <a:cubicBezTo>
                  <a:pt x="6876" y="410"/>
                  <a:pt x="7093" y="0"/>
                  <a:pt x="7093" y="0"/>
                </a:cubicBezTo>
                <a:cubicBezTo>
                  <a:pt x="7093" y="0"/>
                  <a:pt x="7310" y="410"/>
                  <a:pt x="8118" y="410"/>
                </a:cubicBezTo>
                <a:cubicBezTo>
                  <a:pt x="8112" y="410"/>
                  <a:pt x="8106" y="410"/>
                  <a:pt x="8100" y="410"/>
                </a:cubicBezTo>
                <a:cubicBezTo>
                  <a:pt x="8908" y="410"/>
                  <a:pt x="9125" y="0"/>
                  <a:pt x="9125" y="0"/>
                </a:cubicBezTo>
                <a:cubicBezTo>
                  <a:pt x="9125" y="0"/>
                  <a:pt x="9342" y="410"/>
                  <a:pt x="10150" y="410"/>
                </a:cubicBezTo>
                <a:cubicBezTo>
                  <a:pt x="10145" y="410"/>
                  <a:pt x="10140" y="410"/>
                  <a:pt x="10134" y="410"/>
                </a:cubicBezTo>
                <a:cubicBezTo>
                  <a:pt x="10941" y="410"/>
                  <a:pt x="11158" y="0"/>
                  <a:pt x="11158" y="0"/>
                </a:cubicBezTo>
                <a:cubicBezTo>
                  <a:pt x="11158" y="0"/>
                  <a:pt x="11375" y="410"/>
                  <a:pt x="12183" y="410"/>
                </a:cubicBezTo>
                <a:cubicBezTo>
                  <a:pt x="12167" y="410"/>
                  <a:pt x="12151" y="410"/>
                  <a:pt x="12135" y="410"/>
                </a:cubicBezTo>
                <a:cubicBezTo>
                  <a:pt x="12943" y="410"/>
                  <a:pt x="13160" y="0"/>
                  <a:pt x="13160" y="0"/>
                </a:cubicBezTo>
                <a:cubicBezTo>
                  <a:pt x="13160" y="0"/>
                  <a:pt x="13377" y="410"/>
                  <a:pt x="14184" y="410"/>
                </a:cubicBezTo>
                <a:cubicBezTo>
                  <a:pt x="14179" y="410"/>
                  <a:pt x="14174" y="410"/>
                  <a:pt x="14168" y="410"/>
                </a:cubicBezTo>
                <a:cubicBezTo>
                  <a:pt x="14976" y="410"/>
                  <a:pt x="15193" y="0"/>
                  <a:pt x="15193" y="0"/>
                </a:cubicBezTo>
                <a:cubicBezTo>
                  <a:pt x="15193" y="0"/>
                  <a:pt x="15410" y="410"/>
                  <a:pt x="16218" y="410"/>
                </a:cubicBezTo>
                <a:cubicBezTo>
                  <a:pt x="16212" y="410"/>
                  <a:pt x="16206" y="410"/>
                  <a:pt x="16200" y="410"/>
                </a:cubicBezTo>
                <a:cubicBezTo>
                  <a:pt x="17008" y="410"/>
                  <a:pt x="17225" y="0"/>
                  <a:pt x="17225" y="0"/>
                </a:cubicBezTo>
                <a:cubicBezTo>
                  <a:pt x="17225" y="0"/>
                  <a:pt x="17442" y="410"/>
                  <a:pt x="18250" y="410"/>
                </a:cubicBezTo>
                <a:cubicBezTo>
                  <a:pt x="18245" y="410"/>
                  <a:pt x="18240" y="410"/>
                  <a:pt x="18234" y="410"/>
                </a:cubicBezTo>
                <a:cubicBezTo>
                  <a:pt x="19041" y="410"/>
                  <a:pt x="19258" y="0"/>
                  <a:pt x="19258" y="0"/>
                </a:cubicBezTo>
                <a:cubicBezTo>
                  <a:pt x="19258" y="0"/>
                  <a:pt x="19475" y="410"/>
                  <a:pt x="20283" y="410"/>
                </a:cubicBezTo>
                <a:cubicBezTo>
                  <a:pt x="20267" y="410"/>
                  <a:pt x="20251" y="410"/>
                  <a:pt x="20235" y="410"/>
                </a:cubicBezTo>
                <a:cubicBezTo>
                  <a:pt x="21043" y="410"/>
                  <a:pt x="21260" y="0"/>
                  <a:pt x="21260" y="0"/>
                </a:cubicBezTo>
                <a:cubicBezTo>
                  <a:pt x="21260" y="0"/>
                  <a:pt x="21477" y="410"/>
                  <a:pt x="22284" y="410"/>
                </a:cubicBezTo>
                <a:cubicBezTo>
                  <a:pt x="22279" y="410"/>
                  <a:pt x="22274" y="410"/>
                  <a:pt x="22268" y="410"/>
                </a:cubicBezTo>
                <a:cubicBezTo>
                  <a:pt x="23076" y="410"/>
                  <a:pt x="23293" y="0"/>
                  <a:pt x="23293" y="0"/>
                </a:cubicBezTo>
                <a:cubicBezTo>
                  <a:pt x="23293" y="0"/>
                  <a:pt x="23510" y="410"/>
                  <a:pt x="24318" y="410"/>
                </a:cubicBezTo>
                <a:cubicBezTo>
                  <a:pt x="24312" y="410"/>
                  <a:pt x="24306" y="410"/>
                  <a:pt x="24300" y="410"/>
                </a:cubicBezTo>
                <a:cubicBezTo>
                  <a:pt x="25108" y="410"/>
                  <a:pt x="25325" y="0"/>
                  <a:pt x="25325" y="0"/>
                </a:cubicBezTo>
                <a:cubicBezTo>
                  <a:pt x="25325" y="0"/>
                  <a:pt x="25542" y="410"/>
                  <a:pt x="26350" y="410"/>
                </a:cubicBezTo>
                <a:cubicBezTo>
                  <a:pt x="26345" y="410"/>
                  <a:pt x="26340" y="410"/>
                  <a:pt x="26334" y="410"/>
                </a:cubicBezTo>
                <a:cubicBezTo>
                  <a:pt x="27141" y="410"/>
                  <a:pt x="27358" y="0"/>
                  <a:pt x="27358" y="0"/>
                </a:cubicBezTo>
                <a:cubicBezTo>
                  <a:pt x="27358" y="0"/>
                  <a:pt x="27575" y="410"/>
                  <a:pt x="28383" y="410"/>
                </a:cubicBezTo>
                <a:cubicBezTo>
                  <a:pt x="28367" y="410"/>
                  <a:pt x="28351" y="410"/>
                  <a:pt x="28335" y="410"/>
                </a:cubicBezTo>
                <a:cubicBezTo>
                  <a:pt x="29143" y="410"/>
                  <a:pt x="29360" y="0"/>
                  <a:pt x="29360" y="0"/>
                </a:cubicBezTo>
                <a:cubicBezTo>
                  <a:pt x="29360" y="0"/>
                  <a:pt x="29577" y="410"/>
                  <a:pt x="30384" y="410"/>
                </a:cubicBezTo>
                <a:cubicBezTo>
                  <a:pt x="30379" y="410"/>
                  <a:pt x="30374" y="410"/>
                  <a:pt x="30368" y="410"/>
                </a:cubicBezTo>
                <a:cubicBezTo>
                  <a:pt x="31176" y="410"/>
                  <a:pt x="31393" y="0"/>
                  <a:pt x="31393" y="0"/>
                </a:cubicBezTo>
                <a:cubicBezTo>
                  <a:pt x="31393" y="0"/>
                  <a:pt x="31610" y="410"/>
                  <a:pt x="32418" y="410"/>
                </a:cubicBezTo>
                <a:cubicBezTo>
                  <a:pt x="32414" y="413"/>
                  <a:pt x="32410" y="416"/>
                  <a:pt x="32404" y="419"/>
                </a:cubicBezTo>
                <a:cubicBezTo>
                  <a:pt x="32404" y="4771"/>
                  <a:pt x="32404" y="9122"/>
                  <a:pt x="32404" y="13473"/>
                </a:cubicBezTo>
                <a:cubicBezTo>
                  <a:pt x="21616" y="13473"/>
                  <a:pt x="10830" y="13473"/>
                  <a:pt x="44" y="13473"/>
                </a:cubicBezTo>
                <a:cubicBezTo>
                  <a:pt x="44" y="9121"/>
                  <a:pt x="44" y="4770"/>
                  <a:pt x="0" y="410"/>
                </a:cubicBezTo>
              </a:path>
            </a:pathLst>
          </a:custGeom>
          <a:gradFill>
            <a:gsLst>
              <a:gs pos="0">
                <a:srgbClr val="FFFFFF"/>
              </a:gs>
              <a:gs pos="100000">
                <a:srgbClr val="00B8FF"/>
              </a:gs>
            </a:gsLst>
            <a:lin ang="5400012" scaled="0"/>
          </a:gradFill>
          <a:ln cap="flat" cmpd="sng" w="36700">
            <a:solidFill>
              <a:srgbClr val="000000"/>
            </a:solidFill>
            <a:prstDash val="solid"/>
            <a:round/>
            <a:headEnd len="sm" w="sm" type="none"/>
            <a:tailEnd len="sm" w="sm" type="none"/>
          </a:ln>
        </p:spPr>
        <p:txBody>
          <a:bodyPr anchorCtr="0" anchor="ctr" bIns="46800" lIns="90000" spcFirstLastPara="1" rIns="90000" wrap="square" tIns="46800">
            <a:noAutofit/>
          </a:bodyPr>
          <a:lstStyle/>
          <a:p>
            <a:pPr indent="0" lvl="0" marL="0" marR="0" rtl="0" algn="l">
              <a:lnSpc>
                <a:spcPct val="235277"/>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110" name="Google Shape;110;p14"/>
          <p:cNvSpPr/>
          <p:nvPr/>
        </p:nvSpPr>
        <p:spPr>
          <a:xfrm>
            <a:off x="228240" y="177840"/>
            <a:ext cx="9601200" cy="5670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1" i="0" lang="en-US" sz="4000" u="none" cap="none" strike="noStrike">
                <a:solidFill>
                  <a:srgbClr val="000000"/>
                </a:solidFill>
                <a:latin typeface="Arial"/>
                <a:ea typeface="Arial"/>
                <a:cs typeface="Arial"/>
                <a:sym typeface="Arial"/>
              </a:rPr>
              <a:t>Key ENSO feedbacks</a:t>
            </a:r>
            <a:endParaRPr b="0" i="0" sz="4000" u="none" cap="none" strike="noStrike">
              <a:solidFill>
                <a:srgbClr val="000000"/>
              </a:solidFill>
              <a:latin typeface="Arial"/>
              <a:ea typeface="Arial"/>
              <a:cs typeface="Arial"/>
              <a:sym typeface="Arial"/>
            </a:endParaRPr>
          </a:p>
        </p:txBody>
      </p:sp>
      <p:sp>
        <p:nvSpPr>
          <p:cNvPr id="111" name="Google Shape;111;p14"/>
          <p:cNvSpPr/>
          <p:nvPr/>
        </p:nvSpPr>
        <p:spPr>
          <a:xfrm>
            <a:off x="6224400" y="4316760"/>
            <a:ext cx="1186500" cy="731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1" i="0" lang="en-US" sz="4800" u="none" cap="none" strike="noStrike">
                <a:solidFill>
                  <a:srgbClr val="000000"/>
                </a:solidFill>
                <a:latin typeface="Arial"/>
                <a:ea typeface="Arial"/>
                <a:cs typeface="Arial"/>
                <a:sym typeface="Arial"/>
              </a:rPr>
              <a:t>SST</a:t>
            </a:r>
            <a:endParaRPr b="0" i="0" sz="4800" u="none" cap="none" strike="noStrike">
              <a:solidFill>
                <a:srgbClr val="000000"/>
              </a:solidFill>
              <a:latin typeface="Arial"/>
              <a:ea typeface="Arial"/>
              <a:cs typeface="Arial"/>
              <a:sym typeface="Arial"/>
            </a:endParaRPr>
          </a:p>
        </p:txBody>
      </p:sp>
      <p:grpSp>
        <p:nvGrpSpPr>
          <p:cNvPr id="112" name="Google Shape;112;p14"/>
          <p:cNvGrpSpPr/>
          <p:nvPr/>
        </p:nvGrpSpPr>
        <p:grpSpPr>
          <a:xfrm>
            <a:off x="2518200" y="1118150"/>
            <a:ext cx="1239000" cy="1406950"/>
            <a:chOff x="2518200" y="1118150"/>
            <a:chExt cx="1239000" cy="1406950"/>
          </a:xfrm>
        </p:grpSpPr>
        <p:sp>
          <p:nvSpPr>
            <p:cNvPr id="113" name="Google Shape;113;p14"/>
            <p:cNvSpPr/>
            <p:nvPr/>
          </p:nvSpPr>
          <p:spPr>
            <a:xfrm>
              <a:off x="2518200" y="1118150"/>
              <a:ext cx="1239000" cy="4536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1" i="0" lang="en-US" sz="3200" u="none" cap="none" strike="noStrike">
                  <a:solidFill>
                    <a:srgbClr val="CC6633"/>
                  </a:solidFill>
                  <a:latin typeface="Arial"/>
                  <a:ea typeface="Arial"/>
                  <a:cs typeface="Arial"/>
                  <a:sym typeface="Arial"/>
                </a:rPr>
                <a:t>noise</a:t>
              </a:r>
              <a:endParaRPr b="0" i="0" sz="3200" u="none" cap="none" strike="noStrike">
                <a:solidFill>
                  <a:srgbClr val="000000"/>
                </a:solidFill>
                <a:latin typeface="Arial"/>
                <a:ea typeface="Arial"/>
                <a:cs typeface="Arial"/>
                <a:sym typeface="Arial"/>
              </a:endParaRPr>
            </a:p>
          </p:txBody>
        </p:sp>
        <p:cxnSp>
          <p:nvCxnSpPr>
            <p:cNvPr id="114" name="Google Shape;114;p14"/>
            <p:cNvCxnSpPr/>
            <p:nvPr/>
          </p:nvCxnSpPr>
          <p:spPr>
            <a:xfrm>
              <a:off x="3188160" y="1729800"/>
              <a:ext cx="1500" cy="795300"/>
            </a:xfrm>
            <a:prstGeom prst="straightConnector1">
              <a:avLst/>
            </a:prstGeom>
            <a:noFill/>
            <a:ln cap="flat" cmpd="sng" w="54700">
              <a:solidFill>
                <a:srgbClr val="CC6633"/>
              </a:solidFill>
              <a:prstDash val="solid"/>
              <a:round/>
              <a:headEnd len="sm" w="sm" type="none"/>
              <a:tailEnd len="med" w="med" type="triangle"/>
            </a:ln>
          </p:spPr>
        </p:cxnSp>
      </p:grpSp>
      <p:sp>
        <p:nvSpPr>
          <p:cNvPr id="115" name="Google Shape;115;p14"/>
          <p:cNvSpPr/>
          <p:nvPr/>
        </p:nvSpPr>
        <p:spPr>
          <a:xfrm>
            <a:off x="3093480" y="4209120"/>
            <a:ext cx="1309800" cy="9069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1" i="0" lang="en-US" sz="3200" u="none" cap="none" strike="noStrike">
                <a:solidFill>
                  <a:srgbClr val="008000"/>
                </a:solidFill>
                <a:latin typeface="Arial"/>
                <a:ea typeface="Arial"/>
                <a:cs typeface="Arial"/>
                <a:sym typeface="Arial"/>
              </a:rPr>
              <a:t>u, w,</a:t>
            </a:r>
            <a:endParaRPr b="0" i="0" sz="3200" u="none" cap="none"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1" i="0" lang="en-US" sz="3200" u="none" cap="none" strike="noStrike">
                <a:solidFill>
                  <a:srgbClr val="008000"/>
                </a:solidFill>
                <a:latin typeface="Arial"/>
                <a:ea typeface="Arial"/>
                <a:cs typeface="Arial"/>
                <a:sym typeface="Arial"/>
              </a:rPr>
              <a:t>mixing</a:t>
            </a:r>
            <a:endParaRPr b="0" i="0" sz="3200" u="none" cap="none" strike="noStrike">
              <a:solidFill>
                <a:srgbClr val="000000"/>
              </a:solidFill>
              <a:latin typeface="Arial"/>
              <a:ea typeface="Arial"/>
              <a:cs typeface="Arial"/>
              <a:sym typeface="Arial"/>
            </a:endParaRPr>
          </a:p>
        </p:txBody>
      </p:sp>
      <p:cxnSp>
        <p:nvCxnSpPr>
          <p:cNvPr id="116" name="Google Shape;116;p14"/>
          <p:cNvCxnSpPr/>
          <p:nvPr/>
        </p:nvCxnSpPr>
        <p:spPr>
          <a:xfrm>
            <a:off x="3718800" y="3182040"/>
            <a:ext cx="1800" cy="1135200"/>
          </a:xfrm>
          <a:prstGeom prst="straightConnector1">
            <a:avLst/>
          </a:prstGeom>
          <a:noFill/>
          <a:ln cap="flat" cmpd="sng" w="54700">
            <a:solidFill>
              <a:srgbClr val="008000"/>
            </a:solidFill>
            <a:prstDash val="solid"/>
            <a:round/>
            <a:headEnd len="sm" w="sm" type="none"/>
            <a:tailEnd len="med" w="med" type="triangle"/>
          </a:ln>
        </p:spPr>
      </p:cxnSp>
      <p:cxnSp>
        <p:nvCxnSpPr>
          <p:cNvPr id="117" name="Google Shape;117;p14"/>
          <p:cNvCxnSpPr/>
          <p:nvPr/>
        </p:nvCxnSpPr>
        <p:spPr>
          <a:xfrm flipH="1" rot="10800000">
            <a:off x="4518360" y="4712880"/>
            <a:ext cx="1567800" cy="9600"/>
          </a:xfrm>
          <a:prstGeom prst="straightConnector1">
            <a:avLst/>
          </a:prstGeom>
          <a:noFill/>
          <a:ln cap="flat" cmpd="sng" w="54700">
            <a:solidFill>
              <a:srgbClr val="008000"/>
            </a:solidFill>
            <a:prstDash val="solid"/>
            <a:round/>
            <a:headEnd len="sm" w="sm" type="none"/>
            <a:tailEnd len="med" w="med" type="triangle"/>
          </a:ln>
        </p:spPr>
      </p:cxnSp>
      <p:sp>
        <p:nvSpPr>
          <p:cNvPr id="118" name="Google Shape;118;p14"/>
          <p:cNvSpPr/>
          <p:nvPr/>
        </p:nvSpPr>
        <p:spPr>
          <a:xfrm>
            <a:off x="1968480" y="2552400"/>
            <a:ext cx="2236200" cy="4536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1" i="0" lang="en-US" sz="3200" u="none" cap="none" strike="noStrike">
                <a:solidFill>
                  <a:srgbClr val="CC6633"/>
                </a:solidFill>
                <a:latin typeface="Arial"/>
                <a:ea typeface="Arial"/>
                <a:cs typeface="Arial"/>
                <a:sym typeface="Arial"/>
              </a:rPr>
              <a:t>wind stress</a:t>
            </a:r>
            <a:endParaRPr b="0" i="0" sz="3200" u="none" cap="none" strike="noStrike">
              <a:solidFill>
                <a:srgbClr val="000000"/>
              </a:solidFill>
              <a:latin typeface="Arial"/>
              <a:ea typeface="Arial"/>
              <a:cs typeface="Arial"/>
              <a:sym typeface="Arial"/>
            </a:endParaRPr>
          </a:p>
        </p:txBody>
      </p:sp>
      <p:grpSp>
        <p:nvGrpSpPr>
          <p:cNvPr id="119" name="Google Shape;119;p14"/>
          <p:cNvGrpSpPr/>
          <p:nvPr/>
        </p:nvGrpSpPr>
        <p:grpSpPr>
          <a:xfrm>
            <a:off x="4334160" y="2841840"/>
            <a:ext cx="2036460" cy="1413360"/>
            <a:chOff x="4334160" y="2841840"/>
            <a:chExt cx="2036460" cy="1413360"/>
          </a:xfrm>
        </p:grpSpPr>
        <p:cxnSp>
          <p:nvCxnSpPr>
            <p:cNvPr id="120" name="Google Shape;120;p14"/>
            <p:cNvCxnSpPr/>
            <p:nvPr/>
          </p:nvCxnSpPr>
          <p:spPr>
            <a:xfrm flipH="1">
              <a:off x="4334160" y="2841840"/>
              <a:ext cx="2036400" cy="1500"/>
            </a:xfrm>
            <a:prstGeom prst="straightConnector1">
              <a:avLst/>
            </a:prstGeom>
            <a:noFill/>
            <a:ln cap="flat" cmpd="sng" w="54700">
              <a:solidFill>
                <a:srgbClr val="CC6633"/>
              </a:solidFill>
              <a:prstDash val="solid"/>
              <a:round/>
              <a:headEnd len="sm" w="sm" type="none"/>
              <a:tailEnd len="med" w="med" type="triangle"/>
            </a:ln>
          </p:spPr>
        </p:cxnSp>
        <p:cxnSp>
          <p:nvCxnSpPr>
            <p:cNvPr id="121" name="Google Shape;121;p14"/>
            <p:cNvCxnSpPr/>
            <p:nvPr/>
          </p:nvCxnSpPr>
          <p:spPr>
            <a:xfrm flipH="1" rot="10800000">
              <a:off x="6369120" y="2841900"/>
              <a:ext cx="1500" cy="1413300"/>
            </a:xfrm>
            <a:prstGeom prst="straightConnector1">
              <a:avLst/>
            </a:prstGeom>
            <a:noFill/>
            <a:ln cap="flat" cmpd="sng" w="54700">
              <a:solidFill>
                <a:srgbClr val="CC6633"/>
              </a:solidFill>
              <a:prstDash val="solid"/>
              <a:round/>
              <a:headEnd len="sm" w="sm" type="none"/>
              <a:tailEnd len="sm" w="sm" type="none"/>
            </a:ln>
          </p:spPr>
        </p:cxnSp>
      </p:grpSp>
      <p:sp>
        <p:nvSpPr>
          <p:cNvPr id="122" name="Google Shape;122;p14"/>
          <p:cNvSpPr/>
          <p:nvPr/>
        </p:nvSpPr>
        <p:spPr>
          <a:xfrm>
            <a:off x="6370550" y="1262150"/>
            <a:ext cx="1386000" cy="9069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1" i="0" lang="en-US" sz="3200" u="none" cap="none" strike="noStrike">
                <a:solidFill>
                  <a:srgbClr val="800000"/>
                </a:solidFill>
                <a:latin typeface="Arial"/>
                <a:ea typeface="Arial"/>
                <a:cs typeface="Arial"/>
                <a:sym typeface="Arial"/>
              </a:rPr>
              <a:t>heat</a:t>
            </a:r>
            <a:endParaRPr b="0" i="0" sz="3200" u="none" cap="none"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1" i="0" lang="en-US" sz="3200" u="none" cap="none" strike="noStrike">
                <a:solidFill>
                  <a:srgbClr val="800000"/>
                </a:solidFill>
                <a:latin typeface="Arial"/>
                <a:ea typeface="Arial"/>
                <a:cs typeface="Arial"/>
                <a:sym typeface="Arial"/>
              </a:rPr>
              <a:t>fluxes</a:t>
            </a:r>
            <a:endParaRPr b="0" i="0" sz="3200" u="none" cap="none" strike="noStrike">
              <a:solidFill>
                <a:srgbClr val="000000"/>
              </a:solidFill>
              <a:latin typeface="Arial"/>
              <a:ea typeface="Arial"/>
              <a:cs typeface="Arial"/>
              <a:sym typeface="Arial"/>
            </a:endParaRPr>
          </a:p>
        </p:txBody>
      </p:sp>
      <p:grpSp>
        <p:nvGrpSpPr>
          <p:cNvPr id="123" name="Google Shape;123;p14"/>
          <p:cNvGrpSpPr/>
          <p:nvPr/>
        </p:nvGrpSpPr>
        <p:grpSpPr>
          <a:xfrm>
            <a:off x="6857640" y="2305560"/>
            <a:ext cx="433440" cy="1955400"/>
            <a:chOff x="6857640" y="2305560"/>
            <a:chExt cx="433440" cy="1955400"/>
          </a:xfrm>
        </p:grpSpPr>
        <p:cxnSp>
          <p:nvCxnSpPr>
            <p:cNvPr id="124" name="Google Shape;124;p14"/>
            <p:cNvCxnSpPr/>
            <p:nvPr/>
          </p:nvCxnSpPr>
          <p:spPr>
            <a:xfrm flipH="1" rot="10800000">
              <a:off x="6857640" y="2305560"/>
              <a:ext cx="1500" cy="1955400"/>
            </a:xfrm>
            <a:prstGeom prst="straightConnector1">
              <a:avLst/>
            </a:prstGeom>
            <a:noFill/>
            <a:ln cap="flat" cmpd="sng" w="54700">
              <a:solidFill>
                <a:srgbClr val="800000"/>
              </a:solidFill>
              <a:prstDash val="solid"/>
              <a:round/>
              <a:headEnd len="sm" w="sm" type="none"/>
              <a:tailEnd len="med" w="med" type="triangle"/>
            </a:ln>
          </p:spPr>
        </p:cxnSp>
        <p:cxnSp>
          <p:nvCxnSpPr>
            <p:cNvPr id="125" name="Google Shape;125;p14"/>
            <p:cNvCxnSpPr/>
            <p:nvPr/>
          </p:nvCxnSpPr>
          <p:spPr>
            <a:xfrm>
              <a:off x="7289280" y="2307960"/>
              <a:ext cx="1800" cy="1951800"/>
            </a:xfrm>
            <a:prstGeom prst="straightConnector1">
              <a:avLst/>
            </a:prstGeom>
            <a:noFill/>
            <a:ln cap="flat" cmpd="sng" w="54700">
              <a:solidFill>
                <a:srgbClr val="800000"/>
              </a:solidFill>
              <a:prstDash val="solid"/>
              <a:round/>
              <a:headEnd len="sm" w="sm" type="none"/>
              <a:tailEnd len="med" w="med" type="triangle"/>
            </a:ln>
          </p:spPr>
        </p:cxnSp>
      </p:grpSp>
      <p:grpSp>
        <p:nvGrpSpPr>
          <p:cNvPr id="126" name="Google Shape;126;p14"/>
          <p:cNvGrpSpPr/>
          <p:nvPr/>
        </p:nvGrpSpPr>
        <p:grpSpPr>
          <a:xfrm>
            <a:off x="2777400" y="3175560"/>
            <a:ext cx="4226040" cy="3550380"/>
            <a:chOff x="2777400" y="3175560"/>
            <a:chExt cx="4226040" cy="3550380"/>
          </a:xfrm>
        </p:grpSpPr>
        <p:sp>
          <p:nvSpPr>
            <p:cNvPr id="127" name="Google Shape;127;p14"/>
            <p:cNvSpPr/>
            <p:nvPr/>
          </p:nvSpPr>
          <p:spPr>
            <a:xfrm>
              <a:off x="6630840" y="6045840"/>
              <a:ext cx="372600" cy="6801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1" i="0" lang="en-US" sz="4800" u="none" cap="none" strike="noStrike">
                  <a:solidFill>
                    <a:srgbClr val="000080"/>
                  </a:solidFill>
                  <a:latin typeface="Arial"/>
                  <a:ea typeface="Arial"/>
                  <a:cs typeface="Arial"/>
                  <a:sym typeface="Arial"/>
                </a:rPr>
                <a:t>h</a:t>
              </a:r>
              <a:endParaRPr b="0" i="0" sz="4800" u="none" cap="none" strike="noStrike">
                <a:solidFill>
                  <a:srgbClr val="000000"/>
                </a:solidFill>
                <a:latin typeface="Arial"/>
                <a:ea typeface="Arial"/>
                <a:cs typeface="Arial"/>
                <a:sym typeface="Arial"/>
              </a:endParaRPr>
            </a:p>
          </p:txBody>
        </p:sp>
        <p:grpSp>
          <p:nvGrpSpPr>
            <p:cNvPr id="128" name="Google Shape;128;p14"/>
            <p:cNvGrpSpPr/>
            <p:nvPr/>
          </p:nvGrpSpPr>
          <p:grpSpPr>
            <a:xfrm>
              <a:off x="2777400" y="3175560"/>
              <a:ext cx="3663600" cy="3375720"/>
              <a:chOff x="2777400" y="3175560"/>
              <a:chExt cx="3663600" cy="3375720"/>
            </a:xfrm>
          </p:grpSpPr>
          <p:cxnSp>
            <p:nvCxnSpPr>
              <p:cNvPr id="129" name="Google Shape;129;p14"/>
              <p:cNvCxnSpPr/>
              <p:nvPr/>
            </p:nvCxnSpPr>
            <p:spPr>
              <a:xfrm flipH="1" rot="10800000">
                <a:off x="2777400" y="6544380"/>
                <a:ext cx="3663600" cy="6900"/>
              </a:xfrm>
              <a:prstGeom prst="straightConnector1">
                <a:avLst/>
              </a:prstGeom>
              <a:noFill/>
              <a:ln cap="flat" cmpd="sng" w="54700">
                <a:solidFill>
                  <a:srgbClr val="000080"/>
                </a:solidFill>
                <a:prstDash val="solid"/>
                <a:round/>
                <a:headEnd len="sm" w="sm" type="none"/>
                <a:tailEnd len="med" w="med" type="triangle"/>
              </a:ln>
            </p:spPr>
          </p:cxnSp>
          <p:cxnSp>
            <p:nvCxnSpPr>
              <p:cNvPr id="130" name="Google Shape;130;p14"/>
              <p:cNvCxnSpPr/>
              <p:nvPr/>
            </p:nvCxnSpPr>
            <p:spPr>
              <a:xfrm>
                <a:off x="2777400" y="3175560"/>
                <a:ext cx="1500" cy="3373800"/>
              </a:xfrm>
              <a:prstGeom prst="straightConnector1">
                <a:avLst/>
              </a:prstGeom>
              <a:noFill/>
              <a:ln cap="flat" cmpd="sng" w="54700">
                <a:solidFill>
                  <a:srgbClr val="000080"/>
                </a:solidFill>
                <a:prstDash val="solid"/>
                <a:round/>
                <a:headEnd len="sm" w="sm" type="none"/>
                <a:tailEnd len="sm" w="sm" type="none"/>
              </a:ln>
            </p:spPr>
          </p:cxnSp>
        </p:grpSp>
        <p:cxnSp>
          <p:nvCxnSpPr>
            <p:cNvPr id="131" name="Google Shape;131;p14"/>
            <p:cNvCxnSpPr/>
            <p:nvPr/>
          </p:nvCxnSpPr>
          <p:spPr>
            <a:xfrm flipH="1" rot="10800000">
              <a:off x="6798600" y="5194320"/>
              <a:ext cx="1500" cy="868800"/>
            </a:xfrm>
            <a:prstGeom prst="straightConnector1">
              <a:avLst/>
            </a:prstGeom>
            <a:noFill/>
            <a:ln cap="flat" cmpd="sng" w="54700">
              <a:solidFill>
                <a:srgbClr val="000080"/>
              </a:solidFill>
              <a:prstDash val="solid"/>
              <a:round/>
              <a:headEnd len="sm" w="sm" type="none"/>
              <a:tailEnd len="med" w="med" type="triangle"/>
            </a:ln>
          </p:spPr>
        </p:cxnSp>
      </p:grpSp>
      <p:sp>
        <p:nvSpPr>
          <p:cNvPr id="132" name="Google Shape;132;p14"/>
          <p:cNvSpPr/>
          <p:nvPr/>
        </p:nvSpPr>
        <p:spPr>
          <a:xfrm>
            <a:off x="7830000" y="1482840"/>
            <a:ext cx="1659000" cy="5670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0" i="0" lang="en-US" sz="2000" u="none" cap="none" strike="noStrike">
                <a:solidFill>
                  <a:srgbClr val="800000"/>
                </a:solidFill>
                <a:latin typeface="Arial"/>
                <a:ea typeface="Arial"/>
                <a:cs typeface="Arial"/>
                <a:sym typeface="Arial"/>
              </a:rPr>
              <a:t>(evaporation,</a:t>
            </a:r>
            <a:endParaRPr b="0" i="0" sz="2000" u="none" cap="none"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0" i="0" lang="en-US" sz="2000" u="none" cap="none" strike="noStrike">
                <a:solidFill>
                  <a:srgbClr val="800000"/>
                </a:solidFill>
                <a:latin typeface="Arial"/>
                <a:ea typeface="Arial"/>
                <a:cs typeface="Arial"/>
                <a:sym typeface="Arial"/>
              </a:rPr>
              <a:t>cloud shading)</a:t>
            </a:r>
            <a:endParaRPr b="0" i="0" sz="2000" u="none" cap="none" strike="noStrike">
              <a:solidFill>
                <a:srgbClr val="000000"/>
              </a:solidFill>
              <a:latin typeface="Arial"/>
              <a:ea typeface="Arial"/>
              <a:cs typeface="Arial"/>
              <a:sym typeface="Arial"/>
            </a:endParaRPr>
          </a:p>
        </p:txBody>
      </p:sp>
      <p:sp>
        <p:nvSpPr>
          <p:cNvPr id="133" name="Google Shape;133;p14"/>
          <p:cNvSpPr/>
          <p:nvPr/>
        </p:nvSpPr>
        <p:spPr>
          <a:xfrm>
            <a:off x="891000" y="4364640"/>
            <a:ext cx="1307400" cy="5910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None/>
            </a:pPr>
            <a:r>
              <a:rPr b="0" i="1" lang="en-US" sz="2000" u="none" cap="none" strike="noStrike">
                <a:solidFill>
                  <a:srgbClr val="FF0000"/>
                </a:solidFill>
                <a:latin typeface="Arial"/>
                <a:ea typeface="Arial"/>
                <a:cs typeface="Arial"/>
                <a:sym typeface="Arial"/>
              </a:rPr>
              <a:t>warm</a:t>
            </a:r>
            <a:endParaRPr b="0" i="0" sz="2000" u="none" cap="none"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0" i="1" lang="en-US" sz="2000" u="none" cap="none" strike="noStrike">
                <a:solidFill>
                  <a:srgbClr val="FF0000"/>
                </a:solidFill>
                <a:latin typeface="Arial"/>
                <a:ea typeface="Arial"/>
                <a:cs typeface="Arial"/>
                <a:sym typeface="Arial"/>
              </a:rPr>
              <a:t>pool</a:t>
            </a:r>
            <a:endParaRPr b="0" i="0" sz="2000" u="none" cap="none" strike="noStrike">
              <a:solidFill>
                <a:srgbClr val="000000"/>
              </a:solidFill>
              <a:latin typeface="Arial"/>
              <a:ea typeface="Arial"/>
              <a:cs typeface="Arial"/>
              <a:sym typeface="Arial"/>
            </a:endParaRPr>
          </a:p>
        </p:txBody>
      </p:sp>
      <p:sp>
        <p:nvSpPr>
          <p:cNvPr id="134" name="Google Shape;134;p14"/>
          <p:cNvSpPr/>
          <p:nvPr/>
        </p:nvSpPr>
        <p:spPr>
          <a:xfrm>
            <a:off x="7716600" y="4364640"/>
            <a:ext cx="1307400" cy="5910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None/>
            </a:pPr>
            <a:r>
              <a:rPr b="0" i="1" lang="en-US" sz="2000" u="none" cap="none" strike="noStrike">
                <a:solidFill>
                  <a:srgbClr val="000080"/>
                </a:solidFill>
                <a:latin typeface="Arial"/>
                <a:ea typeface="Arial"/>
                <a:cs typeface="Arial"/>
                <a:sym typeface="Arial"/>
              </a:rPr>
              <a:t>cold</a:t>
            </a:r>
            <a:endParaRPr b="0" i="0" sz="2000" u="none" cap="none"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0" i="1" lang="en-US" sz="2000" u="none" cap="none" strike="noStrike">
                <a:solidFill>
                  <a:srgbClr val="000080"/>
                </a:solidFill>
                <a:latin typeface="Arial"/>
                <a:ea typeface="Arial"/>
                <a:cs typeface="Arial"/>
                <a:sym typeface="Arial"/>
              </a:rPr>
              <a:t>tongue</a:t>
            </a:r>
            <a:endParaRPr b="0" i="0" sz="2000" u="none" cap="none" strike="noStrike">
              <a:solidFill>
                <a:srgbClr val="000000"/>
              </a:solidFill>
              <a:latin typeface="Arial"/>
              <a:ea typeface="Arial"/>
              <a:cs typeface="Arial"/>
              <a:sym typeface="Arial"/>
            </a:endParaRPr>
          </a:p>
        </p:txBody>
      </p:sp>
      <p:sp>
        <p:nvSpPr>
          <p:cNvPr id="135" name="Google Shape;135;p14"/>
          <p:cNvSpPr/>
          <p:nvPr/>
        </p:nvSpPr>
        <p:spPr>
          <a:xfrm>
            <a:off x="9536760" y="3068280"/>
            <a:ext cx="716100" cy="4753200"/>
          </a:xfrm>
          <a:prstGeom prst="rect">
            <a:avLst/>
          </a:prstGeom>
          <a:solidFill>
            <a:srgbClr val="D2B48C"/>
          </a:solidFill>
          <a:ln cap="flat" cmpd="sng" w="9525">
            <a:solidFill>
              <a:srgbClr val="000000"/>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l">
              <a:lnSpc>
                <a:spcPct val="235277"/>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136" name="Google Shape;136;p14"/>
          <p:cNvSpPr/>
          <p:nvPr/>
        </p:nvSpPr>
        <p:spPr>
          <a:xfrm>
            <a:off x="-199800" y="3102840"/>
            <a:ext cx="687000" cy="4753200"/>
          </a:xfrm>
          <a:prstGeom prst="rect">
            <a:avLst/>
          </a:prstGeom>
          <a:solidFill>
            <a:srgbClr val="D2B48C"/>
          </a:solidFill>
          <a:ln cap="flat" cmpd="sng" w="9525">
            <a:solidFill>
              <a:srgbClr val="000000"/>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l">
              <a:lnSpc>
                <a:spcPct val="235277"/>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137" name="Google Shape;137;p14"/>
          <p:cNvSpPr/>
          <p:nvPr/>
        </p:nvSpPr>
        <p:spPr>
          <a:xfrm rot="-5400000">
            <a:off x="-331110" y="5295930"/>
            <a:ext cx="1105500" cy="2838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0" i="0" lang="en-US" sz="2000" u="none" cap="none" strike="noStrike">
                <a:solidFill>
                  <a:srgbClr val="000000"/>
                </a:solidFill>
                <a:latin typeface="Arial"/>
                <a:ea typeface="Arial"/>
                <a:cs typeface="Arial"/>
                <a:sym typeface="Arial"/>
              </a:rPr>
              <a:t>Indonesia</a:t>
            </a:r>
            <a:endParaRPr b="0" i="0" sz="2000" u="none" cap="none" strike="noStrike">
              <a:solidFill>
                <a:srgbClr val="000000"/>
              </a:solidFill>
              <a:latin typeface="Arial"/>
              <a:ea typeface="Arial"/>
              <a:cs typeface="Arial"/>
              <a:sym typeface="Arial"/>
            </a:endParaRPr>
          </a:p>
        </p:txBody>
      </p:sp>
      <p:sp>
        <p:nvSpPr>
          <p:cNvPr id="138" name="Google Shape;138;p14"/>
          <p:cNvSpPr/>
          <p:nvPr/>
        </p:nvSpPr>
        <p:spPr>
          <a:xfrm rot="5400000">
            <a:off x="9005280" y="5295960"/>
            <a:ext cx="1669800" cy="2838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0" i="0" lang="en-US" sz="2000" u="none" cap="none" strike="noStrike">
                <a:solidFill>
                  <a:srgbClr val="000000"/>
                </a:solidFill>
                <a:latin typeface="Arial"/>
                <a:ea typeface="Arial"/>
                <a:cs typeface="Arial"/>
                <a:sym typeface="Arial"/>
              </a:rPr>
              <a:t>South America</a:t>
            </a:r>
            <a:endParaRPr b="0" i="0" sz="2000" u="none" cap="none" strike="noStrike">
              <a:solidFill>
                <a:srgbClr val="000000"/>
              </a:solidFill>
              <a:latin typeface="Arial"/>
              <a:ea typeface="Arial"/>
              <a:cs typeface="Arial"/>
              <a:sym typeface="Arial"/>
            </a:endParaRPr>
          </a:p>
        </p:txBody>
      </p:sp>
      <p:sp>
        <p:nvSpPr>
          <p:cNvPr id="139" name="Google Shape;139;p14"/>
          <p:cNvSpPr/>
          <p:nvPr/>
        </p:nvSpPr>
        <p:spPr>
          <a:xfrm>
            <a:off x="7422851" y="2876400"/>
            <a:ext cx="1054800" cy="2265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0" i="1" lang="en-US" sz="1600" u="none" cap="none" strike="noStrike">
                <a:solidFill>
                  <a:srgbClr val="000000"/>
                </a:solidFill>
                <a:latin typeface="Arial"/>
                <a:ea typeface="Arial"/>
                <a:cs typeface="Arial"/>
                <a:sym typeface="Arial"/>
              </a:rPr>
              <a:t>“damping”</a:t>
            </a:r>
            <a:endParaRPr b="0" i="0" sz="1600" u="none" cap="none" strike="noStrike">
              <a:solidFill>
                <a:srgbClr val="000000"/>
              </a:solidFill>
              <a:latin typeface="Arial"/>
              <a:ea typeface="Arial"/>
              <a:cs typeface="Arial"/>
              <a:sym typeface="Arial"/>
            </a:endParaRPr>
          </a:p>
        </p:txBody>
      </p:sp>
      <p:sp>
        <p:nvSpPr>
          <p:cNvPr id="140" name="Google Shape;140;p14"/>
          <p:cNvSpPr/>
          <p:nvPr/>
        </p:nvSpPr>
        <p:spPr>
          <a:xfrm>
            <a:off x="4852440" y="2921400"/>
            <a:ext cx="892200" cy="2265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0" i="1" lang="en-US" sz="1600" u="none" cap="none" strike="noStrike">
                <a:solidFill>
                  <a:srgbClr val="000000"/>
                </a:solidFill>
                <a:latin typeface="Arial"/>
                <a:ea typeface="Arial"/>
                <a:cs typeface="Arial"/>
                <a:sym typeface="Arial"/>
              </a:rPr>
              <a:t>“coupling”</a:t>
            </a:r>
            <a:endParaRPr b="0" i="0" sz="1600" u="none" cap="none" strike="noStrike">
              <a:solidFill>
                <a:srgbClr val="000000"/>
              </a:solidFill>
              <a:latin typeface="Arial"/>
              <a:ea typeface="Arial"/>
              <a:cs typeface="Arial"/>
              <a:sym typeface="Arial"/>
            </a:endParaRPr>
          </a:p>
        </p:txBody>
      </p:sp>
      <p:sp>
        <p:nvSpPr>
          <p:cNvPr id="141" name="Google Shape;141;p14"/>
          <p:cNvSpPr/>
          <p:nvPr/>
        </p:nvSpPr>
        <p:spPr>
          <a:xfrm>
            <a:off x="4482600" y="4878950"/>
            <a:ext cx="1741800" cy="6786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0" i="1" lang="en-US" sz="1600" u="none" cap="none" strike="noStrike">
                <a:solidFill>
                  <a:srgbClr val="000000"/>
                </a:solidFill>
                <a:latin typeface="Arial"/>
                <a:ea typeface="Arial"/>
                <a:cs typeface="Arial"/>
                <a:sym typeface="Arial"/>
              </a:rPr>
              <a:t>“zonal-advective</a:t>
            </a:r>
            <a:endParaRPr b="0" i="0" sz="1600" u="none" cap="none"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0" i="1" lang="en-US" sz="1600" u="none" cap="none" strike="noStrike">
                <a:solidFill>
                  <a:srgbClr val="000000"/>
                </a:solidFill>
                <a:latin typeface="Arial"/>
                <a:ea typeface="Arial"/>
                <a:cs typeface="Arial"/>
                <a:sym typeface="Arial"/>
              </a:rPr>
              <a:t>&amp; Ekman</a:t>
            </a:r>
            <a:endParaRPr b="0" i="0" sz="1600" u="none" cap="none"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0" i="1" lang="en-US" sz="1600" u="none" cap="none" strike="noStrike">
                <a:solidFill>
                  <a:srgbClr val="000000"/>
                </a:solidFill>
                <a:latin typeface="Arial"/>
                <a:ea typeface="Arial"/>
                <a:cs typeface="Arial"/>
                <a:sym typeface="Arial"/>
              </a:rPr>
              <a:t>feedbacks”</a:t>
            </a:r>
            <a:endParaRPr b="0" i="0" sz="1600" u="none" cap="none" strike="noStrike">
              <a:solidFill>
                <a:srgbClr val="000000"/>
              </a:solidFill>
              <a:latin typeface="Arial"/>
              <a:ea typeface="Arial"/>
              <a:cs typeface="Arial"/>
              <a:sym typeface="Arial"/>
            </a:endParaRPr>
          </a:p>
        </p:txBody>
      </p:sp>
      <p:sp>
        <p:nvSpPr>
          <p:cNvPr id="142" name="Google Shape;142;p14"/>
          <p:cNvSpPr/>
          <p:nvPr/>
        </p:nvSpPr>
        <p:spPr>
          <a:xfrm>
            <a:off x="3631675" y="6225475"/>
            <a:ext cx="2236200" cy="2265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0" i="1" lang="en-US" sz="1600" u="none" cap="none" strike="noStrike">
                <a:solidFill>
                  <a:srgbClr val="000000"/>
                </a:solidFill>
                <a:latin typeface="Arial"/>
                <a:ea typeface="Arial"/>
                <a:cs typeface="Arial"/>
                <a:sym typeface="Arial"/>
              </a:rPr>
              <a:t>“thermocline feedback”</a:t>
            </a:r>
            <a:endParaRPr b="0" i="0" sz="1600" u="none" cap="none" strike="noStrike">
              <a:solidFill>
                <a:srgbClr val="000000"/>
              </a:solidFill>
              <a:latin typeface="Arial"/>
              <a:ea typeface="Arial"/>
              <a:cs typeface="Arial"/>
              <a:sym typeface="Arial"/>
            </a:endParaRPr>
          </a:p>
        </p:txBody>
      </p:sp>
      <p:grpSp>
        <p:nvGrpSpPr>
          <p:cNvPr id="143" name="Google Shape;143;p14"/>
          <p:cNvGrpSpPr/>
          <p:nvPr/>
        </p:nvGrpSpPr>
        <p:grpSpPr>
          <a:xfrm>
            <a:off x="2673900" y="6737922"/>
            <a:ext cx="4428702" cy="706928"/>
            <a:chOff x="2673900" y="6737922"/>
            <a:chExt cx="4428702" cy="706928"/>
          </a:xfrm>
        </p:grpSpPr>
        <p:sp>
          <p:nvSpPr>
            <p:cNvPr id="144" name="Google Shape;144;p14"/>
            <p:cNvSpPr/>
            <p:nvPr/>
          </p:nvSpPr>
          <p:spPr>
            <a:xfrm>
              <a:off x="3592450" y="7218350"/>
              <a:ext cx="2713500" cy="2265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0" i="1" lang="en-US" sz="1600" u="none" cap="none" strike="noStrike">
                  <a:solidFill>
                    <a:srgbClr val="000000"/>
                  </a:solidFill>
                  <a:latin typeface="Arial"/>
                  <a:ea typeface="Arial"/>
                  <a:cs typeface="Arial"/>
                  <a:sym typeface="Arial"/>
                </a:rPr>
                <a:t>“Bjerknes feedback loops”</a:t>
              </a:r>
              <a:endParaRPr b="0" i="0" sz="1600" u="none" cap="none" strike="noStrike">
                <a:solidFill>
                  <a:srgbClr val="000000"/>
                </a:solidFill>
                <a:latin typeface="Arial"/>
                <a:ea typeface="Arial"/>
                <a:cs typeface="Arial"/>
                <a:sym typeface="Arial"/>
              </a:endParaRPr>
            </a:p>
          </p:txBody>
        </p:sp>
        <p:sp>
          <p:nvSpPr>
            <p:cNvPr id="145" name="Google Shape;145;p14"/>
            <p:cNvSpPr/>
            <p:nvPr/>
          </p:nvSpPr>
          <p:spPr>
            <a:xfrm rot="-5400000">
              <a:off x="4670982" y="4740840"/>
              <a:ext cx="434538" cy="4428702"/>
            </a:xfrm>
            <a:custGeom>
              <a:rect b="b" l="l" r="r" t="t"/>
              <a:pathLst>
                <a:path extrusionOk="0" h="21600" w="21600">
                  <a:moveTo>
                    <a:pt x="21600" y="0"/>
                  </a:moveTo>
                  <a:cubicBezTo>
                    <a:pt x="16200" y="0"/>
                    <a:pt x="10800" y="900"/>
                    <a:pt x="10800" y="1800"/>
                  </a:cubicBezTo>
                  <a:lnTo>
                    <a:pt x="10800" y="9000"/>
                  </a:lnTo>
                  <a:cubicBezTo>
                    <a:pt x="10800" y="9900"/>
                    <a:pt x="5400" y="10800"/>
                    <a:pt x="0" y="10800"/>
                  </a:cubicBezTo>
                  <a:cubicBezTo>
                    <a:pt x="5400" y="10800"/>
                    <a:pt x="10800" y="11700"/>
                    <a:pt x="10800" y="12600"/>
                  </a:cubicBezTo>
                  <a:lnTo>
                    <a:pt x="10800" y="19800"/>
                  </a:lnTo>
                  <a:cubicBezTo>
                    <a:pt x="10800" y="20700"/>
                    <a:pt x="16200" y="21600"/>
                    <a:pt x="21600" y="21600"/>
                  </a:cubicBezTo>
                </a:path>
              </a:pathLst>
            </a:custGeom>
            <a:noFill/>
            <a:ln cap="flat" cmpd="sng" w="36700">
              <a:solidFill>
                <a:srgbClr val="000000"/>
              </a:solidFill>
              <a:prstDash val="solid"/>
              <a:round/>
              <a:headEnd len="sm" w="sm" type="none"/>
              <a:tailEnd len="sm" w="sm" type="none"/>
            </a:ln>
          </p:spPr>
          <p:txBody>
            <a:bodyPr anchorCtr="0" anchor="ctr" bIns="63350" lIns="108350" spcFirstLastPara="1" rIns="108350" wrap="square" tIns="63350">
              <a:noAutofit/>
            </a:bodyPr>
            <a:lstStyle/>
            <a:p>
              <a:pPr indent="0" lvl="0" marL="0" marR="0" rtl="0" algn="l">
                <a:lnSpc>
                  <a:spcPct val="235277"/>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grpSp>
      <p:sp>
        <p:nvSpPr>
          <p:cNvPr id="146" name="Google Shape;146;p14"/>
          <p:cNvSpPr/>
          <p:nvPr/>
        </p:nvSpPr>
        <p:spPr>
          <a:xfrm>
            <a:off x="4557252" y="4043875"/>
            <a:ext cx="1186500" cy="2265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0" i="1" lang="en-US" sz="1600" u="none" cap="none" strike="noStrike">
                <a:solidFill>
                  <a:srgbClr val="000000"/>
                </a:solidFill>
                <a:latin typeface="Arial"/>
                <a:ea typeface="Arial"/>
                <a:cs typeface="Arial"/>
                <a:sym typeface="Arial"/>
              </a:rPr>
              <a:t>TIW stirring</a:t>
            </a:r>
            <a:endParaRPr b="0" i="0" sz="1600" u="none" cap="none" strike="noStrike">
              <a:solidFill>
                <a:srgbClr val="000000"/>
              </a:solidFill>
              <a:latin typeface="Arial"/>
              <a:ea typeface="Arial"/>
              <a:cs typeface="Arial"/>
              <a:sym typeface="Arial"/>
            </a:endParaRPr>
          </a:p>
        </p:txBody>
      </p:sp>
      <p:grpSp>
        <p:nvGrpSpPr>
          <p:cNvPr id="147" name="Google Shape;147;p14"/>
          <p:cNvGrpSpPr/>
          <p:nvPr/>
        </p:nvGrpSpPr>
        <p:grpSpPr>
          <a:xfrm>
            <a:off x="4128540" y="3740940"/>
            <a:ext cx="1950960" cy="187500"/>
            <a:chOff x="4128540" y="3740940"/>
            <a:chExt cx="1950960" cy="187500"/>
          </a:xfrm>
        </p:grpSpPr>
        <p:sp>
          <p:nvSpPr>
            <p:cNvPr id="148" name="Google Shape;148;p14"/>
            <p:cNvSpPr/>
            <p:nvPr/>
          </p:nvSpPr>
          <p:spPr>
            <a:xfrm rot="5400000">
              <a:off x="4479090" y="3390390"/>
              <a:ext cx="187500" cy="888600"/>
            </a:xfrm>
            <a:prstGeom prst="arc">
              <a:avLst>
                <a:gd fmla="val 3991303" name="adj1"/>
                <a:gd fmla="val 1585774" name="adj2"/>
              </a:avLst>
            </a:prstGeom>
            <a:noFill/>
            <a:ln cap="flat" cmpd="sng" w="36700">
              <a:solidFill>
                <a:srgbClr val="000000"/>
              </a:solidFill>
              <a:prstDash val="solid"/>
              <a:round/>
              <a:headEnd len="sm" w="sm" type="none"/>
              <a:tailEnd len="med" w="med" type="triangle"/>
            </a:ln>
          </p:spPr>
          <p:txBody>
            <a:bodyPr anchorCtr="1" anchor="ctr" bIns="63350" lIns="108350" spcFirstLastPara="1" rIns="108350" wrap="square" tIns="63350">
              <a:noAutofit/>
            </a:bodyPr>
            <a:lstStyle/>
            <a:p>
              <a:pPr indent="0" lvl="0" marL="0" marR="0" rtl="0" algn="l">
                <a:lnSpc>
                  <a:spcPct val="235277"/>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149" name="Google Shape;149;p14"/>
            <p:cNvSpPr/>
            <p:nvPr/>
          </p:nvSpPr>
          <p:spPr>
            <a:xfrm rot="5400000">
              <a:off x="5541450" y="3390390"/>
              <a:ext cx="187500" cy="888600"/>
            </a:xfrm>
            <a:prstGeom prst="arc">
              <a:avLst>
                <a:gd fmla="val 3991303" name="adj1"/>
                <a:gd fmla="val 1585774" name="adj2"/>
              </a:avLst>
            </a:prstGeom>
            <a:noFill/>
            <a:ln cap="flat" cmpd="sng" w="36700">
              <a:solidFill>
                <a:srgbClr val="000000"/>
              </a:solidFill>
              <a:prstDash val="solid"/>
              <a:round/>
              <a:headEnd len="sm" w="sm" type="none"/>
              <a:tailEnd len="med" w="med" type="triangle"/>
            </a:ln>
          </p:spPr>
          <p:txBody>
            <a:bodyPr anchorCtr="1" anchor="ctr" bIns="63350" lIns="108350" spcFirstLastPara="1" rIns="108350" wrap="square" tIns="63350">
              <a:noAutofit/>
            </a:bodyPr>
            <a:lstStyle/>
            <a:p>
              <a:pPr indent="0" lvl="0" marL="0" marR="0" rtl="0" algn="l">
                <a:lnSpc>
                  <a:spcPct val="235277"/>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grpSp>
      <p:sp>
        <p:nvSpPr>
          <p:cNvPr id="150" name="Google Shape;150;p14"/>
          <p:cNvSpPr/>
          <p:nvPr/>
        </p:nvSpPr>
        <p:spPr>
          <a:xfrm>
            <a:off x="4145050" y="5937850"/>
            <a:ext cx="1239000" cy="2265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0" i="1" lang="en-US" sz="1600" u="none" cap="none" strike="noStrike">
                <a:solidFill>
                  <a:srgbClr val="000000"/>
                </a:solidFill>
                <a:latin typeface="Arial"/>
                <a:ea typeface="Arial"/>
                <a:cs typeface="Arial"/>
                <a:sym typeface="Arial"/>
              </a:rPr>
              <a:t>(fast / slow)</a:t>
            </a:r>
            <a:endParaRPr b="0" i="0" sz="1600" u="none" cap="none" strike="noStrike">
              <a:solidFill>
                <a:srgbClr val="000000"/>
              </a:solidFill>
              <a:latin typeface="Arial"/>
              <a:ea typeface="Arial"/>
              <a:cs typeface="Arial"/>
              <a:sym typeface="Arial"/>
            </a:endParaRPr>
          </a:p>
        </p:txBody>
      </p:sp>
      <p:grpSp>
        <p:nvGrpSpPr>
          <p:cNvPr id="151" name="Google Shape;151;p14"/>
          <p:cNvGrpSpPr/>
          <p:nvPr/>
        </p:nvGrpSpPr>
        <p:grpSpPr>
          <a:xfrm>
            <a:off x="3880140" y="1375200"/>
            <a:ext cx="2045160" cy="1465200"/>
            <a:chOff x="3880140" y="1375200"/>
            <a:chExt cx="2045160" cy="1465200"/>
          </a:xfrm>
        </p:grpSpPr>
        <p:cxnSp>
          <p:nvCxnSpPr>
            <p:cNvPr id="152" name="Google Shape;152;p14"/>
            <p:cNvCxnSpPr/>
            <p:nvPr/>
          </p:nvCxnSpPr>
          <p:spPr>
            <a:xfrm flipH="1">
              <a:off x="3880140" y="1375200"/>
              <a:ext cx="2045100" cy="1500"/>
            </a:xfrm>
            <a:prstGeom prst="straightConnector1">
              <a:avLst/>
            </a:prstGeom>
            <a:noFill/>
            <a:ln cap="flat" cmpd="sng" w="54700">
              <a:solidFill>
                <a:srgbClr val="CC6633"/>
              </a:solidFill>
              <a:prstDash val="solid"/>
              <a:round/>
              <a:headEnd len="sm" w="sm" type="none"/>
              <a:tailEnd len="med" w="med" type="triangle"/>
            </a:ln>
          </p:spPr>
        </p:cxnSp>
        <p:cxnSp>
          <p:nvCxnSpPr>
            <p:cNvPr id="153" name="Google Shape;153;p14"/>
            <p:cNvCxnSpPr/>
            <p:nvPr/>
          </p:nvCxnSpPr>
          <p:spPr>
            <a:xfrm flipH="1" rot="10800000">
              <a:off x="5923800" y="1375200"/>
              <a:ext cx="1500" cy="1465200"/>
            </a:xfrm>
            <a:prstGeom prst="straightConnector1">
              <a:avLst/>
            </a:prstGeom>
            <a:noFill/>
            <a:ln cap="flat" cmpd="sng" w="54700">
              <a:solidFill>
                <a:srgbClr val="CC6633"/>
              </a:solidFill>
              <a:prstDash val="solid"/>
              <a:round/>
              <a:headEnd len="sm" w="sm" type="none"/>
              <a:tailEnd len="sm" w="sm" type="none"/>
            </a:ln>
          </p:spPr>
        </p:cxnSp>
      </p:grpSp>
      <p:sp>
        <p:nvSpPr>
          <p:cNvPr id="154" name="Google Shape;154;p14"/>
          <p:cNvSpPr/>
          <p:nvPr/>
        </p:nvSpPr>
        <p:spPr>
          <a:xfrm>
            <a:off x="4030025" y="1514400"/>
            <a:ext cx="1787100" cy="2265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0" i="1" lang="en-US" sz="1600" u="none" cap="none" strike="noStrike">
                <a:solidFill>
                  <a:srgbClr val="000000"/>
                </a:solidFill>
                <a:latin typeface="Arial"/>
                <a:ea typeface="Arial"/>
                <a:cs typeface="Arial"/>
                <a:sym typeface="Arial"/>
              </a:rPr>
              <a:t>warm pool extent</a:t>
            </a:r>
            <a:endParaRPr b="0" i="0" sz="16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8" name="Shape 158"/>
        <p:cNvGrpSpPr/>
        <p:nvPr/>
      </p:nvGrpSpPr>
      <p:grpSpPr>
        <a:xfrm>
          <a:off x="0" y="0"/>
          <a:ext cx="0" cy="0"/>
          <a:chOff x="0" y="0"/>
          <a:chExt cx="0" cy="0"/>
        </a:xfrm>
      </p:grpSpPr>
      <p:pic>
        <p:nvPicPr>
          <p:cNvPr id="159" name="Google Shape;159;p15"/>
          <p:cNvPicPr preferRelativeResize="0"/>
          <p:nvPr/>
        </p:nvPicPr>
        <p:blipFill rotWithShape="1">
          <a:blip r:embed="rId3">
            <a:alphaModFix/>
          </a:blip>
          <a:srcRect b="0" l="0" r="0" t="0"/>
          <a:stretch/>
        </p:blipFill>
        <p:spPr>
          <a:xfrm>
            <a:off x="987425" y="1149350"/>
            <a:ext cx="8118475" cy="4957761"/>
          </a:xfrm>
          <a:prstGeom prst="rect">
            <a:avLst/>
          </a:prstGeom>
          <a:noFill/>
          <a:ln>
            <a:noFill/>
          </a:ln>
        </p:spPr>
      </p:pic>
      <p:sp>
        <p:nvSpPr>
          <p:cNvPr id="160" name="Google Shape;160;p15"/>
          <p:cNvSpPr txBox="1"/>
          <p:nvPr/>
        </p:nvSpPr>
        <p:spPr>
          <a:xfrm>
            <a:off x="963600" y="6311900"/>
            <a:ext cx="7823100" cy="1097100"/>
          </a:xfrm>
          <a:prstGeom prst="rect">
            <a:avLst/>
          </a:prstGeom>
          <a:noFill/>
          <a:ln>
            <a:noFill/>
          </a:ln>
        </p:spPr>
        <p:txBody>
          <a:bodyPr anchorCtr="0" anchor="t" bIns="45000" lIns="90000" spcFirstLastPara="1" rIns="90000" wrap="square" tIns="60875">
            <a:noAutofit/>
          </a:bodyPr>
          <a:lstStyle/>
          <a:p>
            <a:pPr indent="0" lvl="0" marL="0" marR="0" rtl="0" algn="ctr">
              <a:lnSpc>
                <a:spcPct val="93000"/>
              </a:lnSpc>
              <a:spcBef>
                <a:spcPts val="0"/>
              </a:spcBef>
              <a:spcAft>
                <a:spcPts val="0"/>
              </a:spcAft>
              <a:buClr>
                <a:srgbClr val="008000"/>
              </a:buClr>
              <a:buSzPts val="1800"/>
              <a:buFont typeface="Arial"/>
              <a:buNone/>
            </a:pPr>
            <a:r>
              <a:rPr b="0" i="1" lang="en-US" sz="1800" u="none">
                <a:solidFill>
                  <a:srgbClr val="008000"/>
                </a:solidFill>
                <a:latin typeface="Arial"/>
                <a:ea typeface="Arial"/>
                <a:cs typeface="Arial"/>
                <a:sym typeface="Arial"/>
              </a:rPr>
              <a:t>Modulated by the seasonal cycle:</a:t>
            </a:r>
            <a:endParaRPr i="1"/>
          </a:p>
          <a:p>
            <a:pPr indent="0" lvl="0" marL="0" marR="0" rtl="0" algn="ctr">
              <a:lnSpc>
                <a:spcPct val="93000"/>
              </a:lnSpc>
              <a:spcBef>
                <a:spcPts val="0"/>
              </a:spcBef>
              <a:spcAft>
                <a:spcPts val="0"/>
              </a:spcAft>
              <a:buClr>
                <a:srgbClr val="008000"/>
              </a:buClr>
              <a:buSzPts val="1800"/>
              <a:buFont typeface="Arial"/>
              <a:buNone/>
            </a:pPr>
            <a:r>
              <a:rPr b="0" i="0" lang="en-US" sz="1800" u="none">
                <a:solidFill>
                  <a:srgbClr val="008000"/>
                </a:solidFill>
                <a:latin typeface="Arial"/>
                <a:ea typeface="Arial"/>
                <a:cs typeface="Arial"/>
                <a:sym typeface="Arial"/>
              </a:rPr>
              <a:t>equatorial wind anomalies shift </a:t>
            </a:r>
            <a:r>
              <a:rPr b="1" i="0" lang="en-US" sz="1800" u="none">
                <a:solidFill>
                  <a:srgbClr val="008000"/>
                </a:solidFill>
                <a:latin typeface="Arial"/>
                <a:ea typeface="Arial"/>
                <a:cs typeface="Arial"/>
                <a:sym typeface="Arial"/>
              </a:rPr>
              <a:t>south</a:t>
            </a:r>
            <a:r>
              <a:rPr b="0" i="0" lang="en-US" sz="1800" u="none">
                <a:solidFill>
                  <a:srgbClr val="008000"/>
                </a:solidFill>
                <a:latin typeface="Arial"/>
                <a:ea typeface="Arial"/>
                <a:cs typeface="Arial"/>
                <a:sym typeface="Arial"/>
              </a:rPr>
              <a:t> in boreal winter/spring</a:t>
            </a:r>
            <a:endParaRPr/>
          </a:p>
          <a:p>
            <a:pPr indent="0" lvl="0" marL="0" marR="0" rtl="0" algn="ctr">
              <a:lnSpc>
                <a:spcPct val="93000"/>
              </a:lnSpc>
              <a:spcBef>
                <a:spcPts val="0"/>
              </a:spcBef>
              <a:spcAft>
                <a:spcPts val="0"/>
              </a:spcAft>
              <a:buClr>
                <a:srgbClr val="008000"/>
              </a:buClr>
              <a:buSzPts val="1800"/>
              <a:buFont typeface="Arial"/>
              <a:buNone/>
            </a:pPr>
            <a:r>
              <a:rPr lang="en-US" sz="1800">
                <a:solidFill>
                  <a:srgbClr val="008000"/>
                </a:solidFill>
              </a:rPr>
              <a:t>→</a:t>
            </a:r>
            <a:r>
              <a:rPr b="0" i="0" lang="en-US" sz="1800" u="none">
                <a:solidFill>
                  <a:srgbClr val="008000"/>
                </a:solidFill>
                <a:latin typeface="Arial"/>
                <a:ea typeface="Arial"/>
                <a:cs typeface="Arial"/>
                <a:sym typeface="Arial"/>
              </a:rPr>
              <a:t> reduces their projection on ocean</a:t>
            </a:r>
            <a:r>
              <a:rPr lang="en-US" sz="1800">
                <a:solidFill>
                  <a:srgbClr val="008000"/>
                </a:solidFill>
              </a:rPr>
              <a:t>ic</a:t>
            </a:r>
            <a:r>
              <a:rPr b="0" i="0" lang="en-US" sz="1800" u="none">
                <a:solidFill>
                  <a:srgbClr val="008000"/>
                </a:solidFill>
                <a:latin typeface="Arial"/>
                <a:ea typeface="Arial"/>
                <a:cs typeface="Arial"/>
                <a:sym typeface="Arial"/>
              </a:rPr>
              <a:t> Kelvin waveguide</a:t>
            </a:r>
            <a:endParaRPr/>
          </a:p>
          <a:p>
            <a:pPr indent="0" lvl="0" marL="0" marR="0" rtl="0" algn="ctr">
              <a:lnSpc>
                <a:spcPct val="93000"/>
              </a:lnSpc>
              <a:spcBef>
                <a:spcPts val="0"/>
              </a:spcBef>
              <a:spcAft>
                <a:spcPts val="0"/>
              </a:spcAft>
              <a:buClr>
                <a:srgbClr val="008000"/>
              </a:buClr>
              <a:buSzPts val="1800"/>
              <a:buFont typeface="Arial"/>
              <a:buNone/>
            </a:pPr>
            <a:r>
              <a:rPr lang="en-US" sz="1800">
                <a:solidFill>
                  <a:srgbClr val="008000"/>
                </a:solidFill>
              </a:rPr>
              <a:t>→ </a:t>
            </a:r>
            <a:r>
              <a:rPr b="0" i="0" lang="en-US" sz="1800" u="none">
                <a:solidFill>
                  <a:srgbClr val="008000"/>
                </a:solidFill>
                <a:latin typeface="Arial"/>
                <a:ea typeface="Arial"/>
                <a:cs typeface="Arial"/>
                <a:sym typeface="Arial"/>
              </a:rPr>
              <a:t>aids </a:t>
            </a:r>
            <a:r>
              <a:rPr b="1" i="0" lang="en-US" sz="1800" u="none">
                <a:solidFill>
                  <a:srgbClr val="008000"/>
                </a:solidFill>
                <a:latin typeface="Arial"/>
                <a:ea typeface="Arial"/>
                <a:cs typeface="Arial"/>
                <a:sym typeface="Arial"/>
              </a:rPr>
              <a:t>seasonal synchronization</a:t>
            </a:r>
            <a:r>
              <a:rPr b="0" i="0" lang="en-US" sz="1800" u="none">
                <a:solidFill>
                  <a:srgbClr val="008000"/>
                </a:solidFill>
                <a:latin typeface="Arial"/>
                <a:ea typeface="Arial"/>
                <a:cs typeface="Arial"/>
                <a:sym typeface="Arial"/>
              </a:rPr>
              <a:t> of ENSO</a:t>
            </a:r>
            <a:endParaRPr/>
          </a:p>
        </p:txBody>
      </p:sp>
      <p:sp>
        <p:nvSpPr>
          <p:cNvPr id="161" name="Google Shape;161;p15"/>
          <p:cNvSpPr/>
          <p:nvPr/>
        </p:nvSpPr>
        <p:spPr>
          <a:xfrm>
            <a:off x="5132125" y="1019075"/>
            <a:ext cx="3810600" cy="263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5"/>
          <p:cNvSpPr/>
          <p:nvPr/>
        </p:nvSpPr>
        <p:spPr>
          <a:xfrm>
            <a:off x="5132125" y="3653075"/>
            <a:ext cx="3916800" cy="263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5"/>
          <p:cNvSpPr txBox="1"/>
          <p:nvPr/>
        </p:nvSpPr>
        <p:spPr>
          <a:xfrm>
            <a:off x="8534400" y="5133975"/>
            <a:ext cx="1546200" cy="1097100"/>
          </a:xfrm>
          <a:prstGeom prst="rect">
            <a:avLst/>
          </a:prstGeom>
          <a:noFill/>
          <a:ln>
            <a:noFill/>
          </a:ln>
        </p:spPr>
        <p:txBody>
          <a:bodyPr anchorCtr="0" anchor="t" bIns="45000" lIns="90000" spcFirstLastPara="1" rIns="90000" wrap="square" tIns="59100">
            <a:noAutofit/>
          </a:bodyPr>
          <a:lstStyle/>
          <a:p>
            <a:pPr indent="0" lvl="0" marL="0" marR="0" rtl="0" algn="ctr">
              <a:lnSpc>
                <a:spcPct val="93000"/>
              </a:lnSpc>
              <a:spcBef>
                <a:spcPts val="0"/>
              </a:spcBef>
              <a:spcAft>
                <a:spcPts val="0"/>
              </a:spcAft>
              <a:buClr>
                <a:srgbClr val="808080"/>
              </a:buClr>
              <a:buSzPts val="1600"/>
              <a:buFont typeface="Arial"/>
              <a:buNone/>
            </a:pPr>
            <a:r>
              <a:rPr b="0" i="0" lang="en-US" sz="1600" u="none">
                <a:solidFill>
                  <a:srgbClr val="808080"/>
                </a:solidFill>
                <a:latin typeface="Arial"/>
                <a:ea typeface="Arial"/>
                <a:cs typeface="Arial"/>
                <a:sym typeface="Arial"/>
              </a:rPr>
              <a:t>figure from</a:t>
            </a:r>
            <a:endParaRPr/>
          </a:p>
          <a:p>
            <a:pPr indent="0" lvl="0" marL="0" marR="0" rtl="0" algn="ctr">
              <a:lnSpc>
                <a:spcPct val="93000"/>
              </a:lnSpc>
              <a:spcBef>
                <a:spcPts val="0"/>
              </a:spcBef>
              <a:spcAft>
                <a:spcPts val="0"/>
              </a:spcAft>
              <a:buClr>
                <a:srgbClr val="808080"/>
              </a:buClr>
              <a:buSzPts val="1600"/>
              <a:buFont typeface="Arial"/>
              <a:buNone/>
            </a:pPr>
            <a:r>
              <a:rPr b="0" i="0" lang="en-US" sz="1600" u="none">
                <a:solidFill>
                  <a:srgbClr val="808080"/>
                </a:solidFill>
                <a:latin typeface="Arial"/>
                <a:ea typeface="Arial"/>
                <a:cs typeface="Arial"/>
                <a:sym typeface="Arial"/>
              </a:rPr>
              <a:t>Meinen &amp;</a:t>
            </a:r>
            <a:endParaRPr/>
          </a:p>
          <a:p>
            <a:pPr indent="0" lvl="0" marL="0" marR="0" rtl="0" algn="ctr">
              <a:lnSpc>
                <a:spcPct val="93000"/>
              </a:lnSpc>
              <a:spcBef>
                <a:spcPts val="0"/>
              </a:spcBef>
              <a:spcAft>
                <a:spcPts val="0"/>
              </a:spcAft>
              <a:buClr>
                <a:srgbClr val="808080"/>
              </a:buClr>
              <a:buSzPts val="1600"/>
              <a:buFont typeface="Arial"/>
              <a:buNone/>
            </a:pPr>
            <a:r>
              <a:rPr b="0" i="0" lang="en-US" sz="1600" u="none">
                <a:solidFill>
                  <a:srgbClr val="808080"/>
                </a:solidFill>
                <a:latin typeface="Arial"/>
                <a:ea typeface="Arial"/>
                <a:cs typeface="Arial"/>
                <a:sym typeface="Arial"/>
              </a:rPr>
              <a:t>McPhaden</a:t>
            </a:r>
            <a:endParaRPr/>
          </a:p>
          <a:p>
            <a:pPr indent="0" lvl="0" marL="0" marR="0" rtl="0" algn="ctr">
              <a:lnSpc>
                <a:spcPct val="93000"/>
              </a:lnSpc>
              <a:spcBef>
                <a:spcPts val="0"/>
              </a:spcBef>
              <a:spcAft>
                <a:spcPts val="0"/>
              </a:spcAft>
              <a:buClr>
                <a:srgbClr val="808080"/>
              </a:buClr>
              <a:buSzPts val="1600"/>
              <a:buFont typeface="Arial"/>
              <a:buNone/>
            </a:pPr>
            <a:r>
              <a:rPr b="0" i="0" lang="en-US" sz="1600" u="none">
                <a:solidFill>
                  <a:srgbClr val="808080"/>
                </a:solidFill>
                <a:latin typeface="Arial"/>
                <a:ea typeface="Arial"/>
                <a:cs typeface="Arial"/>
                <a:sym typeface="Arial"/>
              </a:rPr>
              <a:t>(1997)</a:t>
            </a:r>
            <a:endParaRPr/>
          </a:p>
        </p:txBody>
      </p:sp>
      <p:sp>
        <p:nvSpPr>
          <p:cNvPr id="164" name="Google Shape;164;p15"/>
          <p:cNvSpPr/>
          <p:nvPr/>
        </p:nvSpPr>
        <p:spPr>
          <a:xfrm>
            <a:off x="1033075" y="3653075"/>
            <a:ext cx="3916800" cy="263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5"/>
          <p:cNvSpPr txBox="1"/>
          <p:nvPr/>
        </p:nvSpPr>
        <p:spPr>
          <a:xfrm>
            <a:off x="-25" y="63250"/>
            <a:ext cx="10080600" cy="922200"/>
          </a:xfrm>
          <a:prstGeom prst="rect">
            <a:avLst/>
          </a:prstGeom>
          <a:noFill/>
          <a:ln>
            <a:noFill/>
          </a:ln>
        </p:spPr>
        <p:txBody>
          <a:bodyPr anchorCtr="0" anchor="t" bIns="45000" lIns="90000" spcFirstLastPara="1" rIns="90000" wrap="square" tIns="45000">
            <a:spAutoFit/>
          </a:bodyPr>
          <a:lstStyle/>
          <a:p>
            <a:pPr indent="0" lvl="0" marL="0" marR="0" rtl="0" algn="ctr">
              <a:lnSpc>
                <a:spcPct val="100000"/>
              </a:lnSpc>
              <a:spcBef>
                <a:spcPts val="0"/>
              </a:spcBef>
              <a:spcAft>
                <a:spcPts val="0"/>
              </a:spcAft>
              <a:buClr>
                <a:srgbClr val="000000"/>
              </a:buClr>
              <a:buSzPts val="3200"/>
              <a:buFont typeface="Arial"/>
              <a:buNone/>
            </a:pPr>
            <a:r>
              <a:rPr b="1" lang="en-US" sz="2700"/>
              <a:t>Feedbacks can be </a:t>
            </a:r>
            <a:r>
              <a:rPr b="1" i="1" lang="en-US" sz="2700"/>
              <a:t>nonlocal</a:t>
            </a:r>
            <a:r>
              <a:rPr b="1" lang="en-US" sz="2700"/>
              <a:t> in space &amp; time</a:t>
            </a:r>
            <a:br>
              <a:rPr b="1" lang="en-US" sz="700"/>
            </a:br>
            <a:br>
              <a:rPr b="1" lang="en-US" sz="900"/>
            </a:br>
            <a:r>
              <a:rPr lang="en-US" sz="1800">
                <a:solidFill>
                  <a:srgbClr val="0000FF"/>
                </a:solidFill>
              </a:rPr>
              <a:t>Recharge Oscillator (Jin 1997)</a:t>
            </a:r>
            <a:endParaRPr b="1" sz="3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6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6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6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9" name="Shape 169"/>
        <p:cNvGrpSpPr/>
        <p:nvPr/>
      </p:nvGrpSpPr>
      <p:grpSpPr>
        <a:xfrm>
          <a:off x="0" y="0"/>
          <a:ext cx="0" cy="0"/>
          <a:chOff x="0" y="0"/>
          <a:chExt cx="0" cy="0"/>
        </a:xfrm>
      </p:grpSpPr>
      <p:sp>
        <p:nvSpPr>
          <p:cNvPr id="170" name="Google Shape;170;p16"/>
          <p:cNvSpPr txBox="1"/>
          <p:nvPr/>
        </p:nvSpPr>
        <p:spPr>
          <a:xfrm>
            <a:off x="3918500" y="7073900"/>
            <a:ext cx="6099300" cy="2523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Clr>
                <a:srgbClr val="000000"/>
              </a:buClr>
              <a:buSzPts val="1500"/>
              <a:buFont typeface="Arial"/>
              <a:buNone/>
            </a:pPr>
            <a:r>
              <a:rPr b="0" i="1" lang="en-US" sz="1500" u="none">
                <a:solidFill>
                  <a:srgbClr val="000000"/>
                </a:solidFill>
                <a:latin typeface="Arial"/>
                <a:ea typeface="Arial"/>
                <a:cs typeface="Arial"/>
                <a:sym typeface="Arial"/>
              </a:rPr>
              <a:t>An et al. (AGU 2020)</a:t>
            </a:r>
            <a:r>
              <a:rPr b="0" i="1" lang="en-US" sz="1500" u="none">
                <a:solidFill>
                  <a:srgbClr val="808080"/>
                </a:solidFill>
                <a:latin typeface="Arial"/>
                <a:ea typeface="Arial"/>
                <a:cs typeface="Arial"/>
                <a:sym typeface="Arial"/>
              </a:rPr>
              <a:t>: </a:t>
            </a:r>
            <a:r>
              <a:rPr b="0" i="1" lang="en-US" sz="1300" u="none">
                <a:solidFill>
                  <a:srgbClr val="808080"/>
                </a:solidFill>
                <a:latin typeface="Arial"/>
                <a:ea typeface="Arial"/>
                <a:cs typeface="Arial"/>
                <a:sym typeface="Arial"/>
              </a:rPr>
              <a:t>https://doi.org/10.1002/9781119548164.ch7</a:t>
            </a:r>
            <a:endParaRPr sz="1200"/>
          </a:p>
        </p:txBody>
      </p:sp>
      <p:sp>
        <p:nvSpPr>
          <p:cNvPr id="171" name="Google Shape;171;p16"/>
          <p:cNvSpPr txBox="1"/>
          <p:nvPr/>
        </p:nvSpPr>
        <p:spPr>
          <a:xfrm>
            <a:off x="0" y="823900"/>
            <a:ext cx="10080600" cy="978300"/>
          </a:xfrm>
          <a:prstGeom prst="rect">
            <a:avLst/>
          </a:prstGeom>
          <a:noFill/>
          <a:ln>
            <a:noFill/>
          </a:ln>
        </p:spPr>
        <p:txBody>
          <a:bodyPr anchorCtr="0" anchor="t" bIns="45000" lIns="90000" spcFirstLastPara="1" rIns="90000" wrap="square" tIns="45000">
            <a:spAutoFit/>
          </a:bodyPr>
          <a:lstStyle/>
          <a:p>
            <a:pPr indent="0" lvl="0" marL="0" marR="0" rtl="0" algn="ctr">
              <a:lnSpc>
                <a:spcPct val="93000"/>
              </a:lnSpc>
              <a:spcBef>
                <a:spcPts val="0"/>
              </a:spcBef>
              <a:spcAft>
                <a:spcPts val="0"/>
              </a:spcAft>
              <a:buClr>
                <a:srgbClr val="000000"/>
              </a:buClr>
              <a:buSzPts val="2000"/>
              <a:buFont typeface="Arial"/>
              <a:buNone/>
            </a:pPr>
            <a:r>
              <a:rPr lang="en-US" sz="1900"/>
              <a:t>… affect </a:t>
            </a:r>
            <a:r>
              <a:rPr b="0" i="0" lang="en-US" sz="1900" u="none">
                <a:solidFill>
                  <a:srgbClr val="000000"/>
                </a:solidFill>
                <a:latin typeface="Arial"/>
                <a:ea typeface="Arial"/>
                <a:cs typeface="Arial"/>
                <a:sym typeface="Arial"/>
              </a:rPr>
              <a:t>ENSO asymmetry &amp; irregularity, se</a:t>
            </a:r>
            <a:r>
              <a:rPr lang="en-US" sz="1900"/>
              <a:t>asonal timing, </a:t>
            </a:r>
            <a:r>
              <a:rPr lang="en-US" sz="1900"/>
              <a:t>predictability</a:t>
            </a:r>
            <a:r>
              <a:rPr lang="en-US" sz="1900"/>
              <a:t>, </a:t>
            </a:r>
            <a:r>
              <a:rPr lang="en-US" sz="1900">
                <a:solidFill>
                  <a:schemeClr val="dk1"/>
                </a:solidFill>
              </a:rPr>
              <a:t>extremes &amp; impacts, </a:t>
            </a:r>
            <a:r>
              <a:rPr b="1" lang="en-US" sz="1900">
                <a:solidFill>
                  <a:schemeClr val="dk1"/>
                </a:solidFill>
              </a:rPr>
              <a:t>interactions</a:t>
            </a:r>
            <a:r>
              <a:rPr b="1" i="0" lang="en-US" sz="1900" u="none">
                <a:solidFill>
                  <a:srgbClr val="000000"/>
                </a:solidFill>
              </a:rPr>
              <a:t> across</a:t>
            </a:r>
            <a:r>
              <a:rPr b="1" lang="en-US" sz="1900"/>
              <a:t> time scales</a:t>
            </a:r>
            <a:r>
              <a:rPr lang="en-US" sz="1900"/>
              <a:t> and with</a:t>
            </a:r>
            <a:r>
              <a:rPr b="0" i="0" lang="en-US" sz="1900" u="none">
                <a:solidFill>
                  <a:srgbClr val="000000"/>
                </a:solidFill>
                <a:latin typeface="Arial"/>
                <a:ea typeface="Arial"/>
                <a:cs typeface="Arial"/>
                <a:sym typeface="Arial"/>
              </a:rPr>
              <a:t> background climate (biases &amp; change).</a:t>
            </a:r>
            <a:br>
              <a:rPr b="0" i="0" lang="en-US" sz="1900" u="none">
                <a:solidFill>
                  <a:srgbClr val="000000"/>
                </a:solidFill>
                <a:latin typeface="Arial"/>
                <a:ea typeface="Arial"/>
                <a:cs typeface="Arial"/>
                <a:sym typeface="Arial"/>
              </a:rPr>
            </a:br>
            <a:endParaRPr b="0" i="0" sz="500" u="none">
              <a:solidFill>
                <a:srgbClr val="000000"/>
              </a:solidFill>
              <a:latin typeface="Arial"/>
              <a:ea typeface="Arial"/>
              <a:cs typeface="Arial"/>
              <a:sym typeface="Arial"/>
            </a:endParaRPr>
          </a:p>
          <a:p>
            <a:pPr indent="0" lvl="0" marL="0" marR="0" rtl="0" algn="ctr">
              <a:lnSpc>
                <a:spcPct val="93000"/>
              </a:lnSpc>
              <a:spcBef>
                <a:spcPts val="0"/>
              </a:spcBef>
              <a:spcAft>
                <a:spcPts val="0"/>
              </a:spcAft>
              <a:buClr>
                <a:srgbClr val="000000"/>
              </a:buClr>
              <a:buSzPts val="2000"/>
              <a:buFont typeface="Arial"/>
              <a:buNone/>
            </a:pPr>
            <a:r>
              <a:rPr i="1" lang="en-US" sz="1900"/>
              <a:t>Process studies require dense sampling + large-scale context!  (E.g. basin-wide winds.)</a:t>
            </a:r>
            <a:endParaRPr i="1" sz="1900"/>
          </a:p>
        </p:txBody>
      </p:sp>
      <p:sp>
        <p:nvSpPr>
          <p:cNvPr id="172" name="Google Shape;172;p16"/>
          <p:cNvSpPr txBox="1"/>
          <p:nvPr/>
        </p:nvSpPr>
        <p:spPr>
          <a:xfrm>
            <a:off x="239712" y="196850"/>
            <a:ext cx="9601200" cy="492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3200"/>
              <a:buFont typeface="Arial"/>
              <a:buNone/>
            </a:pPr>
            <a:r>
              <a:rPr b="1" i="1" lang="en-US" sz="3200"/>
              <a:t>Many</a:t>
            </a:r>
            <a:r>
              <a:rPr b="1" lang="en-US" sz="3200"/>
              <a:t> feedbacks are nonlocal or nonlinear</a:t>
            </a:r>
            <a:endParaRPr/>
          </a:p>
        </p:txBody>
      </p:sp>
      <p:grpSp>
        <p:nvGrpSpPr>
          <p:cNvPr id="173" name="Google Shape;173;p16"/>
          <p:cNvGrpSpPr/>
          <p:nvPr/>
        </p:nvGrpSpPr>
        <p:grpSpPr>
          <a:xfrm>
            <a:off x="3838758" y="1987575"/>
            <a:ext cx="6219642" cy="4873600"/>
            <a:chOff x="1164" y="1172"/>
            <a:chExt cx="4020" cy="3150"/>
          </a:xfrm>
        </p:grpSpPr>
        <p:pic>
          <p:nvPicPr>
            <p:cNvPr id="174" name="Google Shape;174;p16"/>
            <p:cNvPicPr preferRelativeResize="0"/>
            <p:nvPr/>
          </p:nvPicPr>
          <p:blipFill rotWithShape="1">
            <a:blip r:embed="rId3">
              <a:alphaModFix/>
            </a:blip>
            <a:srcRect b="0" l="0" r="0" t="0"/>
            <a:stretch/>
          </p:blipFill>
          <p:spPr>
            <a:xfrm>
              <a:off x="1164" y="1172"/>
              <a:ext cx="4020" cy="3150"/>
            </a:xfrm>
            <a:prstGeom prst="rect">
              <a:avLst/>
            </a:prstGeom>
            <a:noFill/>
            <a:ln>
              <a:noFill/>
            </a:ln>
          </p:spPr>
        </p:pic>
        <p:sp>
          <p:nvSpPr>
            <p:cNvPr id="175" name="Google Shape;175;p16"/>
            <p:cNvSpPr/>
            <p:nvPr/>
          </p:nvSpPr>
          <p:spPr>
            <a:xfrm>
              <a:off x="3109" y="2104"/>
              <a:ext cx="253" cy="97"/>
            </a:xfrm>
            <a:prstGeom prst="rect">
              <a:avLst/>
            </a:prstGeom>
            <a:solidFill>
              <a:srgbClr val="E1E7F4"/>
            </a:solidFill>
            <a:ln>
              <a:noFill/>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176" name="Google Shape;176;p16"/>
          <p:cNvSpPr txBox="1"/>
          <p:nvPr/>
        </p:nvSpPr>
        <p:spPr>
          <a:xfrm>
            <a:off x="114925" y="1980325"/>
            <a:ext cx="3872400" cy="5587800"/>
          </a:xfrm>
          <a:prstGeom prst="rect">
            <a:avLst/>
          </a:prstGeom>
          <a:noFill/>
          <a:ln>
            <a:noFill/>
          </a:ln>
        </p:spPr>
        <p:txBody>
          <a:bodyPr anchorCtr="0" anchor="t" bIns="45000" lIns="90000" spcFirstLastPara="1" rIns="90000" wrap="square" tIns="45000">
            <a:spAutoFit/>
          </a:bodyPr>
          <a:lstStyle/>
          <a:p>
            <a:pPr indent="0" lvl="0" marL="0" marR="0" rtl="0" algn="l">
              <a:lnSpc>
                <a:spcPct val="93000"/>
              </a:lnSpc>
              <a:spcBef>
                <a:spcPts val="0"/>
              </a:spcBef>
              <a:spcAft>
                <a:spcPts val="0"/>
              </a:spcAft>
              <a:buClr>
                <a:srgbClr val="000000"/>
              </a:buClr>
              <a:buSzPts val="2000"/>
              <a:buFont typeface="Arial"/>
              <a:buNone/>
            </a:pPr>
            <a:r>
              <a:rPr lang="en-US" sz="1600"/>
              <a:t>Some </a:t>
            </a:r>
            <a:r>
              <a:rPr i="1" lang="en-US" sz="1600"/>
              <a:t>nonlocal</a:t>
            </a:r>
            <a:r>
              <a:rPr lang="en-US" sz="1600"/>
              <a:t> effects:</a:t>
            </a:r>
            <a:endParaRPr sz="1600"/>
          </a:p>
          <a:p>
            <a:pPr indent="0" lvl="0" marL="0" marR="0" rtl="0" algn="l">
              <a:lnSpc>
                <a:spcPct val="93000"/>
              </a:lnSpc>
              <a:spcBef>
                <a:spcPts val="0"/>
              </a:spcBef>
              <a:spcAft>
                <a:spcPts val="0"/>
              </a:spcAft>
              <a:buClr>
                <a:srgbClr val="000000"/>
              </a:buClr>
              <a:buSzPts val="2000"/>
              <a:buFont typeface="Arial"/>
              <a:buNone/>
            </a:pPr>
            <a:r>
              <a:t/>
            </a:r>
            <a:endParaRPr sz="1600"/>
          </a:p>
          <a:p>
            <a:pPr indent="-342900" lvl="0" marL="342900" marR="0" rtl="0" algn="l">
              <a:lnSpc>
                <a:spcPct val="93000"/>
              </a:lnSpc>
              <a:spcBef>
                <a:spcPts val="0"/>
              </a:spcBef>
              <a:spcAft>
                <a:spcPts val="0"/>
              </a:spcAft>
              <a:buClr>
                <a:srgbClr val="000000"/>
              </a:buClr>
              <a:buSzPts val="2000"/>
              <a:buFont typeface="Arial"/>
              <a:buNone/>
            </a:pPr>
            <a:r>
              <a:rPr lang="en-US" sz="1600"/>
              <a:t>1) </a:t>
            </a:r>
            <a:r>
              <a:rPr b="1" lang="en-US" sz="1600"/>
              <a:t>EN-like SST anomalies</a:t>
            </a:r>
            <a:br>
              <a:rPr lang="en-US" sz="1600"/>
            </a:br>
            <a:r>
              <a:rPr lang="en-US" sz="1600"/>
              <a:t>→ narrow eq westerly 𝝉</a:t>
            </a:r>
            <a:r>
              <a:rPr baseline="-25000" lang="en-US" sz="1600"/>
              <a:t>x</a:t>
            </a:r>
            <a:r>
              <a:rPr lang="en-US" sz="1600"/>
              <a:t>’</a:t>
            </a:r>
            <a:br>
              <a:rPr lang="en-US" sz="1600"/>
            </a:br>
            <a:r>
              <a:rPr lang="en-US" sz="1600"/>
              <a:t>→ deepens EEqPac thermocline</a:t>
            </a:r>
            <a:br>
              <a:rPr lang="en-US" sz="1600"/>
            </a:br>
            <a:r>
              <a:rPr lang="en-US" sz="1600"/>
              <a:t>→ but off-eq </a:t>
            </a:r>
            <a:r>
              <a:rPr i="1" lang="en-US" sz="1600"/>
              <a:t>cyclonic</a:t>
            </a:r>
            <a:r>
              <a:rPr lang="en-US" sz="1600"/>
              <a:t> stress</a:t>
            </a:r>
            <a:br>
              <a:rPr lang="en-US" sz="1600"/>
            </a:br>
            <a:r>
              <a:rPr lang="en-US" sz="1600"/>
              <a:t>→ Sverdrup discharge</a:t>
            </a:r>
            <a:br>
              <a:rPr lang="en-US" sz="1600"/>
            </a:br>
            <a:r>
              <a:rPr lang="en-US" sz="1600"/>
              <a:t>→ shoals eq thermocline</a:t>
            </a:r>
            <a:endParaRPr sz="1600"/>
          </a:p>
          <a:p>
            <a:pPr indent="-342900" lvl="0" marL="342900" marR="0" rtl="0" algn="l">
              <a:lnSpc>
                <a:spcPct val="93000"/>
              </a:lnSpc>
              <a:spcBef>
                <a:spcPts val="0"/>
              </a:spcBef>
              <a:spcAft>
                <a:spcPts val="0"/>
              </a:spcAft>
              <a:buClr>
                <a:srgbClr val="000000"/>
              </a:buClr>
              <a:buSzPts val="2000"/>
              <a:buFont typeface="Arial"/>
              <a:buNone/>
            </a:pPr>
            <a:r>
              <a:t/>
            </a:r>
            <a:endParaRPr sz="1600"/>
          </a:p>
          <a:p>
            <a:pPr indent="-342900" lvl="0" marL="342900" marR="0" rtl="0" algn="l">
              <a:lnSpc>
                <a:spcPct val="93000"/>
              </a:lnSpc>
              <a:spcBef>
                <a:spcPts val="0"/>
              </a:spcBef>
              <a:spcAft>
                <a:spcPts val="0"/>
              </a:spcAft>
              <a:buClr>
                <a:srgbClr val="000000"/>
              </a:buClr>
              <a:buSzPts val="2000"/>
              <a:buFont typeface="Arial"/>
              <a:buNone/>
            </a:pPr>
            <a:r>
              <a:rPr lang="en-US" sz="1600"/>
              <a:t>2) </a:t>
            </a:r>
            <a:r>
              <a:rPr b="1" lang="en-US" sz="1600"/>
              <a:t>Off-eq precip bias</a:t>
            </a:r>
            <a:br>
              <a:rPr lang="en-US" sz="1600"/>
            </a:br>
            <a:r>
              <a:rPr lang="en-US" sz="1600"/>
              <a:t>→ cyclonic wind stress</a:t>
            </a:r>
            <a:br>
              <a:rPr lang="en-US" sz="1600"/>
            </a:br>
            <a:r>
              <a:rPr lang="en-US" sz="1600"/>
              <a:t>→ Ekman suction</a:t>
            </a:r>
            <a:br>
              <a:rPr lang="en-US" sz="1600"/>
            </a:br>
            <a:r>
              <a:rPr lang="en-US" sz="1600"/>
              <a:t>→ Sverdrup discharge</a:t>
            </a:r>
            <a:br>
              <a:rPr lang="en-US" sz="1600"/>
            </a:br>
            <a:r>
              <a:rPr lang="en-US" sz="1600"/>
              <a:t>→ shoals eq thermocline</a:t>
            </a:r>
            <a:endParaRPr sz="1600"/>
          </a:p>
          <a:p>
            <a:pPr indent="-342900" lvl="0" marL="342900" marR="0" rtl="0" algn="l">
              <a:lnSpc>
                <a:spcPct val="93000"/>
              </a:lnSpc>
              <a:spcBef>
                <a:spcPts val="0"/>
              </a:spcBef>
              <a:spcAft>
                <a:spcPts val="0"/>
              </a:spcAft>
              <a:buClr>
                <a:srgbClr val="000000"/>
              </a:buClr>
              <a:buSzPts val="2000"/>
              <a:buFont typeface="Arial"/>
              <a:buNone/>
            </a:pPr>
            <a:r>
              <a:t/>
            </a:r>
            <a:endParaRPr sz="1600"/>
          </a:p>
          <a:p>
            <a:pPr indent="-342900" lvl="0" marL="342900" marR="0" rtl="0" algn="l">
              <a:lnSpc>
                <a:spcPct val="93000"/>
              </a:lnSpc>
              <a:spcBef>
                <a:spcPts val="0"/>
              </a:spcBef>
              <a:spcAft>
                <a:spcPts val="0"/>
              </a:spcAft>
              <a:buClr>
                <a:srgbClr val="000000"/>
              </a:buClr>
              <a:buSzPts val="2000"/>
              <a:buFont typeface="Arial"/>
              <a:buNone/>
            </a:pPr>
            <a:r>
              <a:rPr lang="en-US" sz="1600"/>
              <a:t>3) </a:t>
            </a:r>
            <a:r>
              <a:rPr b="1" lang="en-US" sz="1600"/>
              <a:t>Off-eq solar absorption</a:t>
            </a:r>
            <a:br>
              <a:rPr b="1" lang="en-US" sz="1600"/>
            </a:br>
            <a:r>
              <a:rPr b="1" lang="en-US" sz="1600"/>
              <a:t>&amp; too little vertical mixing</a:t>
            </a:r>
            <a:br>
              <a:rPr lang="en-US" sz="1600"/>
            </a:br>
            <a:r>
              <a:rPr lang="en-US" sz="1600"/>
              <a:t>→ off-eq deep cooling</a:t>
            </a:r>
            <a:br>
              <a:rPr lang="en-US" sz="1600"/>
            </a:br>
            <a:r>
              <a:rPr lang="en-US" sz="1600"/>
              <a:t>→ shoals eq thermocline</a:t>
            </a:r>
            <a:endParaRPr sz="1600"/>
          </a:p>
          <a:p>
            <a:pPr indent="0" lvl="0" marL="0" marR="0" rtl="0" algn="l">
              <a:lnSpc>
                <a:spcPct val="93000"/>
              </a:lnSpc>
              <a:spcBef>
                <a:spcPts val="0"/>
              </a:spcBef>
              <a:spcAft>
                <a:spcPts val="0"/>
              </a:spcAft>
              <a:buClr>
                <a:srgbClr val="000000"/>
              </a:buClr>
              <a:buSzPts val="2000"/>
              <a:buFont typeface="Arial"/>
              <a:buNone/>
            </a:pPr>
            <a:r>
              <a:t/>
            </a:r>
            <a:endParaRPr sz="1600"/>
          </a:p>
          <a:p>
            <a:pPr indent="0" lvl="0" marL="0" marR="0" rtl="0" algn="l">
              <a:lnSpc>
                <a:spcPct val="93000"/>
              </a:lnSpc>
              <a:spcBef>
                <a:spcPts val="0"/>
              </a:spcBef>
              <a:spcAft>
                <a:spcPts val="0"/>
              </a:spcAft>
              <a:buClr>
                <a:srgbClr val="000000"/>
              </a:buClr>
              <a:buSzPts val="2000"/>
              <a:buFont typeface="Arial"/>
              <a:buNone/>
            </a:pPr>
            <a:r>
              <a:rPr i="1" lang="en-US" sz="1600"/>
              <a:t>Also: Bjerknes feedbacks, Peru upwelling, ENSO/PMM interaction, interbasin coupling, TIWs, WWEs, transient climate change.</a:t>
            </a:r>
            <a:endParaRPr i="1"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7"/>
          <p:cNvSpPr/>
          <p:nvPr/>
        </p:nvSpPr>
        <p:spPr>
          <a:xfrm>
            <a:off x="239750" y="334075"/>
            <a:ext cx="9601200" cy="459864"/>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None/>
            </a:pPr>
            <a:r>
              <a:rPr b="1" lang="en-US" sz="2800"/>
              <a:t>Common</a:t>
            </a:r>
            <a:r>
              <a:rPr b="1" i="0" lang="en-US" sz="2800" u="none" cap="none" strike="noStrike">
                <a:solidFill>
                  <a:srgbClr val="000000"/>
                </a:solidFill>
                <a:latin typeface="Arial"/>
                <a:ea typeface="Arial"/>
                <a:cs typeface="Arial"/>
                <a:sym typeface="Arial"/>
              </a:rPr>
              <a:t> </a:t>
            </a:r>
            <a:r>
              <a:rPr b="1" lang="en-US" sz="2800"/>
              <a:t>tropical Pacific </a:t>
            </a:r>
            <a:r>
              <a:rPr b="1" i="0" lang="en-US" sz="2800" u="none" cap="none" strike="noStrike">
                <a:solidFill>
                  <a:srgbClr val="000000"/>
                </a:solidFill>
                <a:latin typeface="Arial"/>
                <a:ea typeface="Arial"/>
                <a:cs typeface="Arial"/>
                <a:sym typeface="Arial"/>
              </a:rPr>
              <a:t>biases in CGCMs</a:t>
            </a:r>
            <a:endParaRPr b="0" i="0" sz="2800" u="none" cap="none" strike="noStrike">
              <a:solidFill>
                <a:srgbClr val="000000"/>
              </a:solidFill>
              <a:latin typeface="Arial"/>
              <a:ea typeface="Arial"/>
              <a:cs typeface="Arial"/>
              <a:sym typeface="Arial"/>
            </a:endParaRPr>
          </a:p>
        </p:txBody>
      </p:sp>
      <p:pic>
        <p:nvPicPr>
          <p:cNvPr id="183" name="Google Shape;183;p17"/>
          <p:cNvPicPr preferRelativeResize="0"/>
          <p:nvPr/>
        </p:nvPicPr>
        <p:blipFill rotWithShape="1">
          <a:blip r:embed="rId3">
            <a:alphaModFix/>
          </a:blip>
          <a:srcRect b="0" l="0" r="0" t="14398"/>
          <a:stretch/>
        </p:blipFill>
        <p:spPr>
          <a:xfrm>
            <a:off x="303840" y="1096800"/>
            <a:ext cx="9472319" cy="4163400"/>
          </a:xfrm>
          <a:prstGeom prst="rect">
            <a:avLst/>
          </a:prstGeom>
          <a:noFill/>
          <a:ln>
            <a:noFill/>
          </a:ln>
        </p:spPr>
      </p:pic>
      <p:sp>
        <p:nvSpPr>
          <p:cNvPr id="184" name="Google Shape;184;p17"/>
          <p:cNvSpPr/>
          <p:nvPr/>
        </p:nvSpPr>
        <p:spPr>
          <a:xfrm>
            <a:off x="173150" y="5311150"/>
            <a:ext cx="9734100" cy="19206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None/>
            </a:pPr>
            <a:r>
              <a:rPr b="0" i="1" lang="en-US" sz="1500" u="none" cap="none" strike="noStrike">
                <a:solidFill>
                  <a:srgbClr val="7F7F7F"/>
                </a:solidFill>
                <a:latin typeface="Arial"/>
                <a:ea typeface="Arial"/>
                <a:cs typeface="Arial"/>
                <a:sym typeface="Arial"/>
              </a:rPr>
              <a:t>20-model mean for CMIP5 historical runs, relative to ERSST.v5. </a:t>
            </a:r>
            <a:r>
              <a:rPr i="1" lang="en-US" sz="1500">
                <a:solidFill>
                  <a:srgbClr val="7F7F7F"/>
                </a:solidFill>
              </a:rPr>
              <a:t> </a:t>
            </a:r>
            <a:r>
              <a:rPr b="0" i="1" lang="en-US" sz="1500" u="none" cap="none" strike="noStrike">
                <a:solidFill>
                  <a:srgbClr val="7F7F7F"/>
                </a:solidFill>
                <a:latin typeface="Arial"/>
                <a:ea typeface="Arial"/>
                <a:cs typeface="Arial"/>
                <a:sym typeface="Arial"/>
              </a:rPr>
              <a:t>SST contours are for obs (black) and models (purple).</a:t>
            </a:r>
            <a:r>
              <a:rPr i="1" lang="en-US" sz="1500">
                <a:solidFill>
                  <a:srgbClr val="7F7F7F"/>
                </a:solidFill>
              </a:rPr>
              <a:t>  </a:t>
            </a:r>
            <a:r>
              <a:rPr b="0" i="1" lang="en-US" sz="1500" u="none" cap="none" strike="noStrike">
                <a:solidFill>
                  <a:srgbClr val="7F7F7F"/>
                </a:solidFill>
                <a:latin typeface="Arial"/>
                <a:ea typeface="Arial"/>
                <a:cs typeface="Arial"/>
                <a:sym typeface="Arial"/>
              </a:rPr>
              <a:t>Stippling: at least 90% of models have bias of same sign.</a:t>
            </a:r>
            <a:endParaRPr b="0" i="1" sz="1500" u="none" cap="none" strike="noStrike">
              <a:solidFill>
                <a:srgbClr val="7F7F7F"/>
              </a:solidFill>
              <a:latin typeface="Arial"/>
              <a:ea typeface="Arial"/>
              <a:cs typeface="Arial"/>
              <a:sym typeface="Arial"/>
            </a:endParaRPr>
          </a:p>
          <a:p>
            <a:pPr indent="0" lvl="0" marL="0" marR="0" rtl="0" algn="ctr">
              <a:lnSpc>
                <a:spcPct val="93000"/>
              </a:lnSpc>
              <a:spcBef>
                <a:spcPts val="0"/>
              </a:spcBef>
              <a:spcAft>
                <a:spcPts val="0"/>
              </a:spcAft>
              <a:buNone/>
            </a:pPr>
            <a:r>
              <a:t/>
            </a:r>
            <a:endParaRPr sz="1800"/>
          </a:p>
          <a:p>
            <a:pPr indent="0" lvl="0" marL="0" rtl="0" algn="ctr">
              <a:lnSpc>
                <a:spcPct val="93000"/>
              </a:lnSpc>
              <a:spcBef>
                <a:spcPts val="0"/>
              </a:spcBef>
              <a:spcAft>
                <a:spcPts val="0"/>
              </a:spcAft>
              <a:buClr>
                <a:schemeClr val="dk1"/>
              </a:buClr>
              <a:buFont typeface="Arial"/>
              <a:buNone/>
            </a:pPr>
            <a:r>
              <a:rPr lang="en-US" sz="1900">
                <a:solidFill>
                  <a:schemeClr val="dk1"/>
                </a:solidFill>
              </a:rPr>
              <a:t>Stem from errors in parameterizations → amplify due to ocean/atm feedbacks</a:t>
            </a:r>
            <a:endParaRPr sz="1900">
              <a:solidFill>
                <a:schemeClr val="dk1"/>
              </a:solidFill>
            </a:endParaRPr>
          </a:p>
          <a:p>
            <a:pPr indent="0" lvl="0" marL="0" marR="0" rtl="0" algn="ctr">
              <a:lnSpc>
                <a:spcPct val="93000"/>
              </a:lnSpc>
              <a:spcBef>
                <a:spcPts val="0"/>
              </a:spcBef>
              <a:spcAft>
                <a:spcPts val="0"/>
              </a:spcAft>
              <a:buNone/>
            </a:pPr>
            <a:r>
              <a:t/>
            </a:r>
            <a:endParaRPr sz="2100"/>
          </a:p>
          <a:p>
            <a:pPr indent="0" lvl="0" marL="0" marR="0" rtl="0" algn="ctr">
              <a:lnSpc>
                <a:spcPct val="93000"/>
              </a:lnSpc>
              <a:spcBef>
                <a:spcPts val="0"/>
              </a:spcBef>
              <a:spcAft>
                <a:spcPts val="0"/>
              </a:spcAft>
              <a:buNone/>
            </a:pPr>
            <a:r>
              <a:rPr lang="en-US" sz="1900"/>
              <a:t>Equatorial cold SST bias, eastern warm bias, strong trades, double ITCZ, weak TIWs.</a:t>
            </a:r>
            <a:endParaRPr sz="1900"/>
          </a:p>
          <a:p>
            <a:pPr indent="0" lvl="0" marL="0" marR="0" rtl="0" algn="ctr">
              <a:lnSpc>
                <a:spcPct val="93000"/>
              </a:lnSpc>
              <a:spcBef>
                <a:spcPts val="0"/>
              </a:spcBef>
              <a:spcAft>
                <a:spcPts val="0"/>
              </a:spcAft>
              <a:buNone/>
            </a:pPr>
            <a:r>
              <a:rPr lang="en-US" sz="1900"/>
              <a:t>→ Weak ENSO coupling, damping, diversity, asymmetry; shifted teleconnections.</a:t>
            </a:r>
            <a:endParaRPr sz="1900"/>
          </a:p>
        </p:txBody>
      </p:sp>
      <p:sp>
        <p:nvSpPr>
          <p:cNvPr id="185" name="Google Shape;185;p17"/>
          <p:cNvSpPr txBox="1"/>
          <p:nvPr/>
        </p:nvSpPr>
        <p:spPr>
          <a:xfrm>
            <a:off x="7851350" y="4562425"/>
            <a:ext cx="1989600" cy="571200"/>
          </a:xfrm>
          <a:prstGeom prst="rect">
            <a:avLst/>
          </a:prstGeom>
          <a:noFill/>
          <a:ln>
            <a:noFill/>
          </a:ln>
        </p:spPr>
        <p:txBody>
          <a:bodyPr anchorCtr="0" anchor="t" bIns="45000" lIns="90000" spcFirstLastPara="1" rIns="90000" wrap="square" tIns="45000">
            <a:noAutofit/>
          </a:bodyPr>
          <a:lstStyle/>
          <a:p>
            <a:pPr indent="0" lvl="0" marL="0" marR="0" rtl="0" algn="r">
              <a:lnSpc>
                <a:spcPct val="100000"/>
              </a:lnSpc>
              <a:spcBef>
                <a:spcPts val="0"/>
              </a:spcBef>
              <a:spcAft>
                <a:spcPts val="0"/>
              </a:spcAft>
              <a:buNone/>
            </a:pPr>
            <a:r>
              <a:rPr b="0" i="1" lang="en-US" sz="1600" u="none" cap="none" strike="noStrike">
                <a:solidFill>
                  <a:srgbClr val="808080"/>
                </a:solidFill>
                <a:latin typeface="Arial"/>
                <a:ea typeface="Arial"/>
                <a:cs typeface="Arial"/>
                <a:sym typeface="Arial"/>
              </a:rPr>
              <a:t>Santoso et al.</a:t>
            </a:r>
            <a:endParaRPr i="1" sz="1600">
              <a:solidFill>
                <a:srgbClr val="808080"/>
              </a:solidFill>
            </a:endParaRPr>
          </a:p>
          <a:p>
            <a:pPr indent="0" lvl="0" marL="0" marR="0" rtl="0" algn="r">
              <a:lnSpc>
                <a:spcPct val="100000"/>
              </a:lnSpc>
              <a:spcBef>
                <a:spcPts val="0"/>
              </a:spcBef>
              <a:spcAft>
                <a:spcPts val="0"/>
              </a:spcAft>
              <a:buNone/>
            </a:pPr>
            <a:r>
              <a:rPr b="0" i="1" lang="en-US" sz="1600" u="none" cap="none" strike="noStrike">
                <a:solidFill>
                  <a:srgbClr val="808080"/>
                </a:solidFill>
                <a:latin typeface="Arial"/>
                <a:ea typeface="Arial"/>
                <a:cs typeface="Arial"/>
                <a:sym typeface="Arial"/>
              </a:rPr>
              <a:t>(BAMS 2019)</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POI_THEME_TEMPLATE_DESIGN">
  <a:themeElements>
    <a:clrScheme name="POI_THEME_TEMPLATE_DESIGN">
      <a:dk1>
        <a:srgbClr val="000000"/>
      </a:dk1>
      <a:lt1>
        <a:srgbClr val="FFFFFF"/>
      </a:lt1>
      <a:dk2>
        <a:srgbClr val="000000"/>
      </a:dk2>
      <a:lt2>
        <a:srgbClr val="808080"/>
      </a:lt2>
      <a:accent1>
        <a:srgbClr val="00CC99"/>
      </a:accent1>
      <a:accent2>
        <a:srgbClr val="3333CC"/>
      </a:accent2>
      <a:accent3>
        <a:srgbClr val="FFFFFF"/>
      </a:accent3>
      <a:accent4>
        <a:srgbClr val="00CC99"/>
      </a:accent4>
      <a:accent5>
        <a:srgbClr val="3333CC"/>
      </a:accent5>
      <a:accent6>
        <a:srgbClr val="FFFFFF"/>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