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33" r:id="rId5"/>
    <p:sldMasterId id="2147483745" r:id="rId6"/>
    <p:sldMasterId id="2147483757" r:id="rId7"/>
    <p:sldMasterId id="2147483769" r:id="rId8"/>
    <p:sldMasterId id="2147483781" r:id="rId9"/>
    <p:sldMasterId id="2147483805" r:id="rId10"/>
    <p:sldMasterId id="2147483817" r:id="rId11"/>
    <p:sldMasterId id="2147483829" r:id="rId12"/>
    <p:sldMasterId id="2147483841" r:id="rId13"/>
    <p:sldMasterId id="2147483853" r:id="rId14"/>
    <p:sldMasterId id="2147483865" r:id="rId15"/>
    <p:sldMasterId id="2147483889" r:id="rId16"/>
    <p:sldMasterId id="2147483901" r:id="rId17"/>
    <p:sldMasterId id="2147483937" r:id="rId18"/>
    <p:sldMasterId id="2147483950" r:id="rId19"/>
    <p:sldMasterId id="2147483974" r:id="rId20"/>
    <p:sldMasterId id="2147484011" r:id="rId21"/>
    <p:sldMasterId id="2147484037" r:id="rId22"/>
  </p:sldMasterIdLst>
  <p:notesMasterIdLst>
    <p:notesMasterId r:id="rId57"/>
  </p:notesMasterIdLst>
  <p:sldIdLst>
    <p:sldId id="257" r:id="rId23"/>
    <p:sldId id="475" r:id="rId24"/>
    <p:sldId id="391" r:id="rId25"/>
    <p:sldId id="375" r:id="rId26"/>
    <p:sldId id="473" r:id="rId27"/>
    <p:sldId id="429" r:id="rId28"/>
    <p:sldId id="476" r:id="rId29"/>
    <p:sldId id="480" r:id="rId30"/>
    <p:sldId id="483" r:id="rId31"/>
    <p:sldId id="433" r:id="rId32"/>
    <p:sldId id="434" r:id="rId33"/>
    <p:sldId id="482" r:id="rId34"/>
    <p:sldId id="481" r:id="rId35"/>
    <p:sldId id="440" r:id="rId36"/>
    <p:sldId id="468" r:id="rId37"/>
    <p:sldId id="444" r:id="rId38"/>
    <p:sldId id="446" r:id="rId39"/>
    <p:sldId id="479" r:id="rId40"/>
    <p:sldId id="441" r:id="rId41"/>
    <p:sldId id="472" r:id="rId42"/>
    <p:sldId id="462" r:id="rId43"/>
    <p:sldId id="463" r:id="rId44"/>
    <p:sldId id="466" r:id="rId45"/>
    <p:sldId id="435" r:id="rId46"/>
    <p:sldId id="447" r:id="rId47"/>
    <p:sldId id="484" r:id="rId48"/>
    <p:sldId id="428" r:id="rId49"/>
    <p:sldId id="460" r:id="rId50"/>
    <p:sldId id="457" r:id="rId51"/>
    <p:sldId id="448" r:id="rId52"/>
    <p:sldId id="477" r:id="rId53"/>
    <p:sldId id="478" r:id="rId54"/>
    <p:sldId id="334" r:id="rId55"/>
    <p:sldId id="456" r:id="rId56"/>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00FF"/>
    <a:srgbClr val="FFFFCC"/>
    <a:srgbClr val="FF40FF"/>
    <a:srgbClr val="9900FF"/>
    <a:srgbClr val="FF9933"/>
    <a:srgbClr val="00FDFF"/>
    <a:srgbClr val="00FFCC"/>
    <a:srgbClr val="00FF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9" autoAdjust="0"/>
    <p:restoredTop sz="95141" autoAdjust="0"/>
  </p:normalViewPr>
  <p:slideViewPr>
    <p:cSldViewPr>
      <p:cViewPr>
        <p:scale>
          <a:sx n="94" d="100"/>
          <a:sy n="94" d="100"/>
        </p:scale>
        <p:origin x="1320" y="41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50" Type="http://schemas.openxmlformats.org/officeDocument/2006/relationships/slide" Target="slides/slide28.xml"/><Relationship Id="rId51" Type="http://schemas.openxmlformats.org/officeDocument/2006/relationships/slide" Target="slides/slide29.xml"/><Relationship Id="rId52" Type="http://schemas.openxmlformats.org/officeDocument/2006/relationships/slide" Target="slides/slide30.xml"/><Relationship Id="rId53" Type="http://schemas.openxmlformats.org/officeDocument/2006/relationships/slide" Target="slides/slide31.xml"/><Relationship Id="rId54" Type="http://schemas.openxmlformats.org/officeDocument/2006/relationships/slide" Target="slides/slide32.xml"/><Relationship Id="rId55" Type="http://schemas.openxmlformats.org/officeDocument/2006/relationships/slide" Target="slides/slide33.xml"/><Relationship Id="rId56" Type="http://schemas.openxmlformats.org/officeDocument/2006/relationships/slide" Target="slides/slide34.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18.xml"/><Relationship Id="rId41" Type="http://schemas.openxmlformats.org/officeDocument/2006/relationships/slide" Target="slides/slide19.xml"/><Relationship Id="rId42" Type="http://schemas.openxmlformats.org/officeDocument/2006/relationships/slide" Target="slides/slide20.xml"/><Relationship Id="rId43" Type="http://schemas.openxmlformats.org/officeDocument/2006/relationships/slide" Target="slides/slide21.xml"/><Relationship Id="rId44" Type="http://schemas.openxmlformats.org/officeDocument/2006/relationships/slide" Target="slides/slide22.xml"/><Relationship Id="rId45" Type="http://schemas.openxmlformats.org/officeDocument/2006/relationships/slide" Target="slides/slide23.xml"/><Relationship Id="rId46" Type="http://schemas.openxmlformats.org/officeDocument/2006/relationships/slide" Target="slides/slide24.xml"/><Relationship Id="rId47" Type="http://schemas.openxmlformats.org/officeDocument/2006/relationships/slide" Target="slides/slide25.xml"/><Relationship Id="rId48" Type="http://schemas.openxmlformats.org/officeDocument/2006/relationships/slide" Target="slides/slide26.xml"/><Relationship Id="rId4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8.xml"/><Relationship Id="rId31" Type="http://schemas.openxmlformats.org/officeDocument/2006/relationships/slide" Target="slides/slide9.xml"/><Relationship Id="rId32" Type="http://schemas.openxmlformats.org/officeDocument/2006/relationships/slide" Target="slides/slide10.xml"/><Relationship Id="rId33" Type="http://schemas.openxmlformats.org/officeDocument/2006/relationships/slide" Target="slides/slide11.xml"/><Relationship Id="rId34" Type="http://schemas.openxmlformats.org/officeDocument/2006/relationships/slide" Target="slides/slide12.xml"/><Relationship Id="rId35" Type="http://schemas.openxmlformats.org/officeDocument/2006/relationships/slide" Target="slides/slide13.xml"/><Relationship Id="rId36" Type="http://schemas.openxmlformats.org/officeDocument/2006/relationships/slide" Target="slides/slide14.xml"/><Relationship Id="rId37" Type="http://schemas.openxmlformats.org/officeDocument/2006/relationships/slide" Target="slides/slide15.xml"/><Relationship Id="rId38" Type="http://schemas.openxmlformats.org/officeDocument/2006/relationships/slide" Target="slides/slide16.xml"/><Relationship Id="rId39" Type="http://schemas.openxmlformats.org/officeDocument/2006/relationships/slide" Target="slides/slide1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 Target="slides/slide1.xml"/><Relationship Id="rId24" Type="http://schemas.openxmlformats.org/officeDocument/2006/relationships/slide" Target="slides/slide2.xml"/><Relationship Id="rId25" Type="http://schemas.openxmlformats.org/officeDocument/2006/relationships/slide" Target="slides/slide3.xml"/><Relationship Id="rId26" Type="http://schemas.openxmlformats.org/officeDocument/2006/relationships/slide" Target="slides/slide4.xml"/><Relationship Id="rId27" Type="http://schemas.openxmlformats.org/officeDocument/2006/relationships/slide" Target="slides/slide5.xml"/><Relationship Id="rId28" Type="http://schemas.openxmlformats.org/officeDocument/2006/relationships/slide" Target="slides/slide6.xml"/><Relationship Id="rId29" Type="http://schemas.openxmlformats.org/officeDocument/2006/relationships/slide" Target="slides/slide7.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659" cy="493713"/>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3850445" y="2"/>
            <a:ext cx="2945659" cy="493713"/>
          </a:xfrm>
          <a:prstGeom prst="rect">
            <a:avLst/>
          </a:prstGeom>
        </p:spPr>
        <p:txBody>
          <a:bodyPr vert="horz" lIns="96661" tIns="48331" rIns="96661" bIns="48331" rtlCol="0"/>
          <a:lstStyle>
            <a:lvl1pPr algn="r">
              <a:defRPr sz="1300"/>
            </a:lvl1pPr>
          </a:lstStyle>
          <a:p>
            <a:fld id="{89499D08-E6BF-4935-B4CA-C7F029AB057C}" type="datetimeFigureOut">
              <a:rPr lang="en-US" smtClean="0"/>
              <a:t>4/24/17</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679768" y="4690271"/>
            <a:ext cx="5438140" cy="444341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826"/>
            <a:ext cx="2945659" cy="493713"/>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3850445" y="9378826"/>
            <a:ext cx="2945659" cy="493713"/>
          </a:xfrm>
          <a:prstGeom prst="rect">
            <a:avLst/>
          </a:prstGeom>
        </p:spPr>
        <p:txBody>
          <a:bodyPr vert="horz" lIns="96661" tIns="48331" rIns="96661" bIns="48331" rtlCol="0" anchor="b"/>
          <a:lstStyle>
            <a:lvl1pPr algn="r">
              <a:defRPr sz="1300"/>
            </a:lvl1pPr>
          </a:lstStyle>
          <a:p>
            <a:fld id="{A6C77899-C605-45E9-80D1-C83169FB00D7}" type="slidenum">
              <a:rPr lang="en-US" smtClean="0"/>
              <a:t>‹#›</a:t>
            </a:fld>
            <a:endParaRPr lang="en-US"/>
          </a:p>
        </p:txBody>
      </p:sp>
    </p:spTree>
    <p:extLst>
      <p:ext uri="{BB962C8B-B14F-4D97-AF65-F5344CB8AC3E}">
        <p14:creationId xmlns:p14="http://schemas.microsoft.com/office/powerpoint/2010/main" val="3107277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ea typeface="宋体" pitchFamily="2" charset="-122"/>
              </a:defRPr>
            </a:lvl1pPr>
            <a:lvl2pPr marL="785372" indent="-302066" eaLnBrk="0" hangingPunct="0">
              <a:defRPr>
                <a:solidFill>
                  <a:schemeClr val="tx1"/>
                </a:solidFill>
                <a:latin typeface="Arial" pitchFamily="34" charset="0"/>
                <a:ea typeface="宋体" pitchFamily="2" charset="-122"/>
              </a:defRPr>
            </a:lvl2pPr>
            <a:lvl3pPr marL="1208265" indent="-241653" eaLnBrk="0" hangingPunct="0">
              <a:defRPr>
                <a:solidFill>
                  <a:schemeClr val="tx1"/>
                </a:solidFill>
                <a:latin typeface="Arial" pitchFamily="34" charset="0"/>
                <a:ea typeface="宋体" pitchFamily="2" charset="-122"/>
              </a:defRPr>
            </a:lvl3pPr>
            <a:lvl4pPr marL="1691571" indent="-241653" eaLnBrk="0" hangingPunct="0">
              <a:defRPr>
                <a:solidFill>
                  <a:schemeClr val="tx1"/>
                </a:solidFill>
                <a:latin typeface="Arial" pitchFamily="34" charset="0"/>
                <a:ea typeface="宋体" pitchFamily="2" charset="-122"/>
              </a:defRPr>
            </a:lvl4pPr>
            <a:lvl5pPr marL="2174878" indent="-241653" eaLnBrk="0" hangingPunct="0">
              <a:defRPr>
                <a:solidFill>
                  <a:schemeClr val="tx1"/>
                </a:solidFill>
                <a:latin typeface="Arial" pitchFamily="34" charset="0"/>
                <a:ea typeface="宋体" pitchFamily="2" charset="-122"/>
              </a:defRPr>
            </a:lvl5pPr>
            <a:lvl6pPr marL="2658184" indent="-241653" algn="ctr" eaLnBrk="0" fontAlgn="base" hangingPunct="0">
              <a:spcBef>
                <a:spcPct val="0"/>
              </a:spcBef>
              <a:spcAft>
                <a:spcPct val="0"/>
              </a:spcAft>
              <a:defRPr>
                <a:solidFill>
                  <a:schemeClr val="tx1"/>
                </a:solidFill>
                <a:latin typeface="Arial" pitchFamily="34" charset="0"/>
                <a:ea typeface="宋体" pitchFamily="2" charset="-122"/>
              </a:defRPr>
            </a:lvl6pPr>
            <a:lvl7pPr marL="3141490" indent="-241653" algn="ctr" eaLnBrk="0" fontAlgn="base" hangingPunct="0">
              <a:spcBef>
                <a:spcPct val="0"/>
              </a:spcBef>
              <a:spcAft>
                <a:spcPct val="0"/>
              </a:spcAft>
              <a:defRPr>
                <a:solidFill>
                  <a:schemeClr val="tx1"/>
                </a:solidFill>
                <a:latin typeface="Arial" pitchFamily="34" charset="0"/>
                <a:ea typeface="宋体" pitchFamily="2" charset="-122"/>
              </a:defRPr>
            </a:lvl7pPr>
            <a:lvl8pPr marL="3624796" indent="-241653" algn="ctr" eaLnBrk="0" fontAlgn="base" hangingPunct="0">
              <a:spcBef>
                <a:spcPct val="0"/>
              </a:spcBef>
              <a:spcAft>
                <a:spcPct val="0"/>
              </a:spcAft>
              <a:defRPr>
                <a:solidFill>
                  <a:schemeClr val="tx1"/>
                </a:solidFill>
                <a:latin typeface="Arial" pitchFamily="34" charset="0"/>
                <a:ea typeface="宋体" pitchFamily="2" charset="-122"/>
              </a:defRPr>
            </a:lvl8pPr>
            <a:lvl9pPr marL="4108102" indent="-241653"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17331755-30F7-4AF0-813B-591509E3CA01}" type="slidenum">
              <a:rPr lang="en-US" altLang="zh-CN">
                <a:solidFill>
                  <a:prstClr val="black"/>
                </a:solidFill>
              </a:rPr>
              <a:pPr eaLnBrk="1" hangingPunct="1"/>
              <a:t>1</a:t>
            </a:fld>
            <a:endParaRPr lang="en-US" altLang="zh-CN">
              <a:solidFill>
                <a:prstClr val="black"/>
              </a:solidFill>
            </a:endParaRPr>
          </a:p>
        </p:txBody>
      </p:sp>
      <p:sp>
        <p:nvSpPr>
          <p:cNvPr id="69635" name="Slide Image Placeholder 1"/>
          <p:cNvSpPr>
            <a:spLocks noGrp="1" noRot="1" noChangeAspect="1" noTextEdit="1"/>
          </p:cNvSpPr>
          <p:nvPr>
            <p:ph type="sldImg"/>
          </p:nvPr>
        </p:nvSpPr>
        <p:spPr>
          <a:ln/>
        </p:spPr>
      </p:sp>
      <p:sp>
        <p:nvSpPr>
          <p:cNvPr id="6963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1" lang="en-US" altLang="ja-JP" dirty="0" smtClean="0">
              <a:ea typeface="MS PGothic" pitchFamily="34" charset="-128"/>
            </a:endParaRPr>
          </a:p>
        </p:txBody>
      </p:sp>
      <p:sp>
        <p:nvSpPr>
          <p:cNvPr id="69637" name="Slide Number Placeholder 3"/>
          <p:cNvSpPr txBox="1">
            <a:spLocks noGrp="1"/>
          </p:cNvSpPr>
          <p:nvPr/>
        </p:nvSpPr>
        <p:spPr bwMode="auto">
          <a:xfrm>
            <a:off x="3849899" y="9378958"/>
            <a:ext cx="294619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nchor="b"/>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base" hangingPunct="1">
              <a:spcBef>
                <a:spcPct val="0"/>
              </a:spcBef>
              <a:spcAft>
                <a:spcPct val="0"/>
              </a:spcAft>
            </a:pPr>
            <a:fld id="{AF1AD5C7-D232-4D1B-99C1-9686A8C9622C}" type="slidenum">
              <a:rPr lang="en-US" altLang="ja-JP" sz="1300">
                <a:solidFill>
                  <a:prstClr val="black"/>
                </a:solidFill>
                <a:ea typeface="MS PGothic" pitchFamily="34" charset="-128"/>
              </a:rPr>
              <a:pPr algn="r" eaLnBrk="1" fontAlgn="base" hangingPunct="1">
                <a:spcBef>
                  <a:spcPct val="0"/>
                </a:spcBef>
                <a:spcAft>
                  <a:spcPct val="0"/>
                </a:spcAft>
              </a:pPr>
              <a:t>1</a:t>
            </a:fld>
            <a:endParaRPr lang="en-US" altLang="ja-JP" sz="1300">
              <a:solidFill>
                <a:prstClr val="black"/>
              </a:solidFill>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33708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extLst>
      <p:ext uri="{BB962C8B-B14F-4D97-AF65-F5344CB8AC3E}">
        <p14:creationId xmlns:p14="http://schemas.microsoft.com/office/powerpoint/2010/main" val="934944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extLst>
      <p:ext uri="{BB962C8B-B14F-4D97-AF65-F5344CB8AC3E}">
        <p14:creationId xmlns:p14="http://schemas.microsoft.com/office/powerpoint/2010/main" val="130508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extLst>
      <p:ext uri="{BB962C8B-B14F-4D97-AF65-F5344CB8AC3E}">
        <p14:creationId xmlns:p14="http://schemas.microsoft.com/office/powerpoint/2010/main" val="1284301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r>
              <a:rPr lang="en-US" altLang="zh-CN" dirty="0" smtClean="0">
                <a:ea typeface="MS PGothic" pitchFamily="34" charset="-128"/>
              </a:rPr>
              <a:t>More emphasis on model evaluation of delta ozone changes</a:t>
            </a:r>
          </a:p>
        </p:txBody>
      </p:sp>
    </p:spTree>
    <p:extLst>
      <p:ext uri="{BB962C8B-B14F-4D97-AF65-F5344CB8AC3E}">
        <p14:creationId xmlns:p14="http://schemas.microsoft.com/office/powerpoint/2010/main" val="361577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endParaRPr lang="en-US" altLang="zh-CN" smtClean="0">
              <a:ea typeface="MS PGothic" pitchFamily="34" charset="-128"/>
            </a:endParaRPr>
          </a:p>
        </p:txBody>
      </p:sp>
    </p:spTree>
    <p:extLst>
      <p:ext uri="{BB962C8B-B14F-4D97-AF65-F5344CB8AC3E}">
        <p14:creationId xmlns:p14="http://schemas.microsoft.com/office/powerpoint/2010/main" val="1053290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AM3 O3Strat captures the episodic ozone enhancements although</a:t>
            </a:r>
            <a:r>
              <a:rPr lang="en-US" baseline="0" dirty="0" smtClean="0"/>
              <a:t> the mean baseline level of O3Strat may represent an upper limit</a:t>
            </a:r>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055944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extLst>
      <p:ext uri="{BB962C8B-B14F-4D97-AF65-F5344CB8AC3E}">
        <p14:creationId xmlns:p14="http://schemas.microsoft.com/office/powerpoint/2010/main" val="92586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extLst>
      <p:ext uri="{BB962C8B-B14F-4D97-AF65-F5344CB8AC3E}">
        <p14:creationId xmlns:p14="http://schemas.microsoft.com/office/powerpoint/2010/main" val="422094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extLst>
      <p:ext uri="{BB962C8B-B14F-4D97-AF65-F5344CB8AC3E}">
        <p14:creationId xmlns:p14="http://schemas.microsoft.com/office/powerpoint/2010/main" val="179993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extLst>
      <p:ext uri="{BB962C8B-B14F-4D97-AF65-F5344CB8AC3E}">
        <p14:creationId xmlns:p14="http://schemas.microsoft.com/office/powerpoint/2010/main" val="413066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extLst>
      <p:ext uri="{BB962C8B-B14F-4D97-AF65-F5344CB8AC3E}">
        <p14:creationId xmlns:p14="http://schemas.microsoft.com/office/powerpoint/2010/main" val="1612642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Missing meteorology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886110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AM3 O3Strat captures the episodic ozone enhancements although</a:t>
            </a:r>
            <a:r>
              <a:rPr lang="en-US" baseline="0" dirty="0" smtClean="0"/>
              <a:t> the mean baseline level of O3Strat may represent an upper limit</a:t>
            </a:r>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7603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extLst>
      <p:ext uri="{BB962C8B-B14F-4D97-AF65-F5344CB8AC3E}">
        <p14:creationId xmlns:p14="http://schemas.microsoft.com/office/powerpoint/2010/main" val="1552208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 to here:</a:t>
            </a:r>
            <a:r>
              <a:rPr lang="en-US" baseline="0" dirty="0" smtClean="0"/>
              <a:t> 5-min</a:t>
            </a:r>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841793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endParaRPr lang="en-US" altLang="zh-CN" smtClean="0">
              <a:ea typeface="MS PGothic" pitchFamily="34" charset="-128"/>
            </a:endParaRPr>
          </a:p>
        </p:txBody>
      </p:sp>
    </p:spTree>
    <p:extLst>
      <p:ext uri="{BB962C8B-B14F-4D97-AF65-F5344CB8AC3E}">
        <p14:creationId xmlns:p14="http://schemas.microsoft.com/office/powerpoint/2010/main" val="1581402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r>
              <a:rPr lang="en-US" altLang="zh-CN" baseline="0" dirty="0" smtClean="0">
                <a:ea typeface="MS PGothic" pitchFamily="34" charset="-128"/>
              </a:rPr>
              <a:t>Remember to define baseline </a:t>
            </a:r>
            <a:endParaRPr lang="en-US" altLang="zh-CN" dirty="0" smtClean="0">
              <a:ea typeface="MS PGothic" pitchFamily="34" charset="-128"/>
            </a:endParaRPr>
          </a:p>
          <a:p>
            <a:r>
              <a:rPr lang="en-US" altLang="zh-CN" dirty="0" smtClean="0">
                <a:ea typeface="MS PGothic" pitchFamily="34" charset="-128"/>
              </a:rPr>
              <a:t>Concerns … </a:t>
            </a:r>
          </a:p>
        </p:txBody>
      </p:sp>
    </p:spTree>
    <p:extLst>
      <p:ext uri="{BB962C8B-B14F-4D97-AF65-F5344CB8AC3E}">
        <p14:creationId xmlns:p14="http://schemas.microsoft.com/office/powerpoint/2010/main" val="1848291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26 min up to here</a:t>
            </a:r>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390809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r>
              <a:rPr lang="en-US" altLang="zh-CN" dirty="0" smtClean="0">
                <a:ea typeface="MS PGothic" pitchFamily="34" charset="-128"/>
              </a:rPr>
              <a:t>Tied to </a:t>
            </a:r>
            <a:r>
              <a:rPr lang="en-US" altLang="zh-CN" dirty="0" err="1" smtClean="0">
                <a:ea typeface="MS PGothic" pitchFamily="34" charset="-128"/>
              </a:rPr>
              <a:t>Neu</a:t>
            </a:r>
            <a:r>
              <a:rPr lang="en-US" altLang="zh-CN" dirty="0" smtClean="0">
                <a:ea typeface="MS PGothic" pitchFamily="34" charset="-128"/>
              </a:rPr>
              <a:t> paper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r>
              <a:rPr lang="en-US" sz="1200" kern="1200" dirty="0" smtClean="0">
                <a:solidFill>
                  <a:schemeClr val="tx1"/>
                </a:solidFill>
                <a:effectLst/>
                <a:latin typeface="+mn-lt"/>
                <a:ea typeface="+mn-ea"/>
                <a:cs typeface="+mn-cs"/>
              </a:rPr>
              <a:t>As our national ozone standard becomes more stringent, the relative importance of these stratospheric intrusions grows, leaving less room for U.S. anthropogenic emissions to contribute to ozone pollution prior to exceeding the level set by the U.S. EPA. </a:t>
            </a:r>
            <a:endParaRPr lang="en-US" altLang="zh-CN" dirty="0" smtClean="0">
              <a:ea typeface="MS PGothic" pitchFamily="34" charset="-128"/>
            </a:endParaRPr>
          </a:p>
        </p:txBody>
      </p:sp>
    </p:spTree>
    <p:extLst>
      <p:ext uri="{BB962C8B-B14F-4D97-AF65-F5344CB8AC3E}">
        <p14:creationId xmlns:p14="http://schemas.microsoft.com/office/powerpoint/2010/main" val="23728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endParaRPr lang="en-US" altLang="zh-CN" dirty="0" smtClean="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solidFill>
                  <a:srgbClr val="000000"/>
                </a:solidFill>
              </a:rPr>
              <a:t>Examples of how</a:t>
            </a:r>
            <a:r>
              <a:rPr lang="en-US" altLang="zh-CN" sz="1200" b="1" baseline="0" dirty="0" smtClean="0">
                <a:solidFill>
                  <a:srgbClr val="000000"/>
                </a:solidFill>
              </a:rPr>
              <a:t> </a:t>
            </a:r>
            <a:r>
              <a:rPr lang="en-US" altLang="zh-CN" sz="1200" b="1" dirty="0" smtClean="0">
                <a:solidFill>
                  <a:srgbClr val="000000"/>
                </a:solidFill>
              </a:rPr>
              <a:t>satellite, in situ measurements and models can be combined to detect and attribute non-controllable</a:t>
            </a:r>
            <a:r>
              <a:rPr lang="en-US" altLang="zh-CN" sz="1200" b="1" baseline="0" dirty="0" smtClean="0">
                <a:solidFill>
                  <a:srgbClr val="000000"/>
                </a:solidFill>
              </a:rPr>
              <a:t> sources</a:t>
            </a:r>
            <a:endParaRPr lang="en-US" altLang="zh-CN" sz="1200" b="1" dirty="0" smtClean="0">
              <a:solidFill>
                <a:srgbClr val="000000"/>
              </a:solidFill>
            </a:endParaRPr>
          </a:p>
          <a:p>
            <a:endParaRPr lang="en-US" altLang="zh-CN" dirty="0" smtClean="0">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r>
              <a:rPr lang="en-US" b="1" dirty="0" smtClean="0">
                <a:solidFill>
                  <a:srgbClr val="0000CC"/>
                </a:solidFill>
                <a:latin typeface="Arial" panose="020B0604020202020204" pitchFamily="34" charset="0"/>
                <a:cs typeface="Arial" panose="020B0604020202020204" pitchFamily="34" charset="0"/>
              </a:rPr>
              <a:t>Remember to introduce the O3Strat tracer</a:t>
            </a:r>
          </a:p>
          <a:p>
            <a:endParaRPr lang="en-US" b="1" dirty="0" smtClean="0">
              <a:solidFill>
                <a:srgbClr val="0000CC"/>
              </a:solidFill>
              <a:latin typeface="Arial" panose="020B0604020202020204" pitchFamily="34" charset="0"/>
              <a:cs typeface="Arial" panose="020B0604020202020204" pitchFamily="34" charset="0"/>
            </a:endParaRPr>
          </a:p>
          <a:p>
            <a:r>
              <a:rPr lang="en-US" b="1" dirty="0" smtClean="0">
                <a:solidFill>
                  <a:srgbClr val="0000CC"/>
                </a:solidFill>
                <a:latin typeface="Arial" panose="020B0604020202020204" pitchFamily="34" charset="0"/>
                <a:cs typeface="Arial" panose="020B0604020202020204" pitchFamily="34" charset="0"/>
              </a:rPr>
              <a:t>One day after, this intrusion pushed surface O</a:t>
            </a:r>
            <a:r>
              <a:rPr lang="en-US" b="1" baseline="-25000" dirty="0" smtClean="0">
                <a:solidFill>
                  <a:srgbClr val="0000CC"/>
                </a:solidFill>
                <a:latin typeface="Arial" panose="020B0604020202020204" pitchFamily="34" charset="0"/>
                <a:cs typeface="Arial" panose="020B0604020202020204" pitchFamily="34" charset="0"/>
              </a:rPr>
              <a:t>3</a:t>
            </a:r>
            <a:r>
              <a:rPr lang="en-US" b="1" dirty="0" smtClean="0">
                <a:solidFill>
                  <a:srgbClr val="0000CC"/>
                </a:solidFill>
                <a:latin typeface="Arial" panose="020B0604020202020204" pitchFamily="34" charset="0"/>
                <a:cs typeface="Arial" panose="020B0604020202020204" pitchFamily="34" charset="0"/>
              </a:rPr>
              <a:t> to exceed 75 ppbv at Colorado Spring (2 km altitude)</a:t>
            </a:r>
            <a:endParaRPr lang="en-US" altLang="zh-CN" dirty="0" smtClean="0"/>
          </a:p>
          <a:p>
            <a:r>
              <a:rPr lang="en-US" altLang="zh-CN" dirty="0" smtClean="0"/>
              <a:t>BGO3:</a:t>
            </a:r>
            <a:r>
              <a:rPr lang="en-US" altLang="zh-CN" baseline="0" dirty="0" smtClean="0"/>
              <a:t> estimated by zeroing out N. American anthropogenic emissions in the model</a:t>
            </a:r>
          </a:p>
          <a:p>
            <a:r>
              <a:rPr lang="en-US" altLang="zh-CN" baseline="0" dirty="0" smtClean="0"/>
              <a:t>Gray shading represents the range of ozone observations at sites within ~200 km diameter</a:t>
            </a:r>
          </a:p>
          <a:p>
            <a:endParaRPr lang="en-US" altLang="zh-CN" baseline="0" dirty="0" smtClean="0"/>
          </a:p>
          <a:p>
            <a:endParaRPr lang="en-US" altLang="zh-CN" dirty="0" smtClean="0"/>
          </a:p>
        </p:txBody>
      </p:sp>
    </p:spTree>
    <p:extLst>
      <p:ext uri="{BB962C8B-B14F-4D97-AF65-F5344CB8AC3E}">
        <p14:creationId xmlns:p14="http://schemas.microsoft.com/office/powerpoint/2010/main" val="255830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r>
              <a:rPr lang="en-US" altLang="zh-CN" dirty="0" smtClean="0">
                <a:ea typeface="MS PGothic" pitchFamily="34" charset="-128"/>
              </a:rPr>
              <a:t>Jet variability (internal</a:t>
            </a:r>
            <a:r>
              <a:rPr lang="en-US" altLang="zh-CN" baseline="0" dirty="0" smtClean="0">
                <a:ea typeface="MS PGothic" pitchFamily="34" charset="-128"/>
              </a:rPr>
              <a:t> or ENSO-forced) </a:t>
            </a:r>
            <a:endParaRPr lang="en-US" altLang="zh-CN" dirty="0" smtClean="0">
              <a:ea typeface="MS PGothic" pitchFamily="34" charset="-128"/>
            </a:endParaRPr>
          </a:p>
        </p:txBody>
      </p:sp>
    </p:spTree>
    <p:extLst>
      <p:ext uri="{BB962C8B-B14F-4D97-AF65-F5344CB8AC3E}">
        <p14:creationId xmlns:p14="http://schemas.microsoft.com/office/powerpoint/2010/main" val="94772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p:spPr>
        <p:txBody>
          <a:bodyPr/>
          <a:lstStyle/>
          <a:p>
            <a:endParaRPr lang="en-US" altLang="zh-CN" baseline="0" dirty="0" smtClean="0">
              <a:ea typeface="MS PGothic" pitchFamily="34" charset="-128"/>
            </a:endParaRPr>
          </a:p>
        </p:txBody>
      </p:sp>
    </p:spTree>
    <p:extLst>
      <p:ext uri="{BB962C8B-B14F-4D97-AF65-F5344CB8AC3E}">
        <p14:creationId xmlns:p14="http://schemas.microsoft.com/office/powerpoint/2010/main" val="852535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AM3 O3Strat captures the episodic ozone enhancements although</a:t>
            </a:r>
            <a:r>
              <a:rPr lang="en-US" baseline="0" dirty="0" smtClean="0"/>
              <a:t> the mean baseline level of O3Strat may represent an upper limit</a:t>
            </a:r>
            <a:endParaRPr lang="en-US" dirty="0"/>
          </a:p>
        </p:txBody>
      </p:sp>
      <p:sp>
        <p:nvSpPr>
          <p:cNvPr id="4" name="Slide Number Placeholder 3"/>
          <p:cNvSpPr>
            <a:spLocks noGrp="1"/>
          </p:cNvSpPr>
          <p:nvPr>
            <p:ph type="sldNum" sz="quarter" idx="10"/>
          </p:nvPr>
        </p:nvSpPr>
        <p:spPr/>
        <p:txBody>
          <a:bodyPr/>
          <a:lstStyle/>
          <a:p>
            <a:fld id="{A6C77899-C605-45E9-80D1-C83169FB00D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4283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fld id="{4A21C622-288E-451D-92CD-F5563A32D1BD}" type="slidenum">
              <a:rPr lang="en-US" altLang="zh-CN" b="0">
                <a:solidFill>
                  <a:prstClr val="black"/>
                </a:solidFill>
              </a:rPr>
              <a:pPr eaLnBrk="1" hangingPunct="1"/>
              <a:t>9</a:t>
            </a:fld>
            <a:endParaRPr lang="en-US" altLang="zh-CN" b="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00FF"/>
                </a:solidFill>
                <a:sym typeface="Wingdings" pitchFamily="2" charset="2"/>
              </a:rPr>
              <a:t>Asian emissions contribute 8-12 ppb on days when OBS O</a:t>
            </a:r>
            <a:r>
              <a:rPr lang="en-US" altLang="zh-CN" sz="1200" baseline="-25000" dirty="0" smtClean="0">
                <a:solidFill>
                  <a:srgbClr val="0000FF"/>
                </a:solidFill>
                <a:sym typeface="Wingdings" pitchFamily="2" charset="2"/>
              </a:rPr>
              <a:t>3</a:t>
            </a:r>
            <a:r>
              <a:rPr lang="en-US" altLang="zh-CN" sz="1200" dirty="0" smtClean="0">
                <a:solidFill>
                  <a:srgbClr val="0000FF"/>
                </a:solidFill>
                <a:sym typeface="Wingdings" pitchFamily="2" charset="2"/>
              </a:rPr>
              <a:t> ≥ 65 ppb (future NAAQS)</a:t>
            </a:r>
            <a:r>
              <a:rPr lang="en-US" altLang="ja-JP" dirty="0" smtClean="0">
                <a:solidFill>
                  <a:srgbClr val="0000FF"/>
                </a:solidFill>
                <a:sym typeface="Wingdings" panose="05000000000000000000" pitchFamily="2" charset="2"/>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solidFill>
                  <a:srgbClr val="0000FF"/>
                </a:solidFill>
                <a:sym typeface="Wingdings" panose="05000000000000000000" pitchFamily="2" charset="2"/>
              </a:rPr>
              <a:t>Consistent with elevated free trop O</a:t>
            </a:r>
            <a:r>
              <a:rPr lang="en-US" altLang="ja-JP" baseline="-25000" dirty="0" smtClean="0">
                <a:solidFill>
                  <a:srgbClr val="0000FF"/>
                </a:solidFill>
                <a:sym typeface="Wingdings" panose="05000000000000000000" pitchFamily="2" charset="2"/>
              </a:rPr>
              <a:t>3</a:t>
            </a:r>
            <a:r>
              <a:rPr lang="en-US" altLang="ja-JP" dirty="0" smtClean="0">
                <a:solidFill>
                  <a:srgbClr val="0000FF"/>
                </a:solidFill>
                <a:sym typeface="Wingdings" panose="05000000000000000000" pitchFamily="2" charset="2"/>
              </a:rPr>
              <a:t> levels observed by in ozonesondes during CalNex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solidFill>
                <a:srgbClr val="0000FF"/>
              </a:solidFill>
              <a:sym typeface="Wingdings" pitchFamily="2" charset="2"/>
            </a:endParaRPr>
          </a:p>
          <a:p>
            <a:pPr eaLnBrk="1" hangingPunct="1"/>
            <a:endParaRPr lang="en-US" altLang="zh-CN" dirty="0" smtClean="0">
              <a:solidFill>
                <a:schemeClr val="tx2"/>
              </a:solidFill>
            </a:endParaRPr>
          </a:p>
        </p:txBody>
      </p:sp>
    </p:spTree>
    <p:extLst>
      <p:ext uri="{BB962C8B-B14F-4D97-AF65-F5344CB8AC3E}">
        <p14:creationId xmlns:p14="http://schemas.microsoft.com/office/powerpoint/2010/main" val="1241816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8624711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947489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7AAF9E92-95F6-4E78-BA1F-6BF39EB671B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106705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4DEA6CC-715F-4353-88D6-5D1C6C408D1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6013180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CD3BB68B-1879-44D0-A0AC-648FF954F0D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1643503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50546822-548B-4056-BA6C-DC645A526C3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535499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8DF85F23-9C8E-42F0-AD8A-A541B914A18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7655919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71F91AE0-64FB-40D4-A299-00DCDE1717A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24519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5F01CE3A-91E8-4940-A92F-47C91C4D92E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373839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EF98D15E-8B54-4D35-ACAB-DD649892B15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9864766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C7E5B013-DF39-4982-A5FD-69FB700CF89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451103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E07BD136-C838-4F0F-9360-FE9FBAAB78B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9575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0591993"/>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8D88FE74-088C-44E1-BAC6-44E72D4F765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6558802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C4129AC2-7804-4380-8CCF-B4BB41E684C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549888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120C48B6-8B04-41AC-B4BC-B0F1C7D3757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9501863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B3E6570F-58B2-4442-AB46-BD8996EA944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8884035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4E619C81-55C1-46BC-BA2D-6173990DA8B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524568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12E474C6-14A7-4D37-BD02-9050AA3B466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441351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CDE8BDB6-CBD0-4502-8E65-5D133D6BF6A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1297784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80A4ACDD-DF3C-4F6E-B03C-F8E1344F7D9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9583958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955FE539-7D54-41DB-B52B-8949ABA5996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670575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4847DB7-68D7-4399-B0AC-89DCFDBB569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79490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E99C2964-B6EA-44AF-A9BE-E5115D0524FC}" type="slidenum">
              <a:rPr lang="en-US"/>
              <a:pPr>
                <a:defRPr/>
              </a:pPr>
              <a:t>‹#›</a:t>
            </a:fld>
            <a:endParaRPr lang="en-US" dirty="0"/>
          </a:p>
        </p:txBody>
      </p:sp>
    </p:spTree>
    <p:extLst>
      <p:ext uri="{BB962C8B-B14F-4D97-AF65-F5344CB8AC3E}">
        <p14:creationId xmlns:p14="http://schemas.microsoft.com/office/powerpoint/2010/main" val="6430587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D287F9C8-053D-4956-A78D-3268A1473A9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429899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4F9D6AA-94AF-45B5-9A8A-788AAC555B0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9462822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C4129AC2-7804-4380-8CCF-B4BB41E684C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5937789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120C48B6-8B04-41AC-B4BC-B0F1C7D3757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214827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B3E6570F-58B2-4442-AB46-BD8996EA944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521704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4E619C81-55C1-46BC-BA2D-6173990DA8B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3543758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12E474C6-14A7-4D37-BD02-9050AA3B466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2119731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CDE8BDB6-CBD0-4502-8E65-5D133D6BF6A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8908213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80A4ACDD-DF3C-4F6E-B03C-F8E1344F7D9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108048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955FE539-7D54-41DB-B52B-8949ABA5996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472271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355FCD15-09BF-4EE4-9D4C-0F72E21833AE}" type="slidenum">
              <a:rPr lang="en-US"/>
              <a:pPr>
                <a:defRPr/>
              </a:pPr>
              <a:t>‹#›</a:t>
            </a:fld>
            <a:endParaRPr lang="en-US" dirty="0"/>
          </a:p>
        </p:txBody>
      </p:sp>
    </p:spTree>
    <p:extLst>
      <p:ext uri="{BB962C8B-B14F-4D97-AF65-F5344CB8AC3E}">
        <p14:creationId xmlns:p14="http://schemas.microsoft.com/office/powerpoint/2010/main" val="34145661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4847DB7-68D7-4399-B0AC-89DCFDBB569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934830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D287F9C8-053D-4956-A78D-3268A1473A9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535464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4F9D6AA-94AF-45B5-9A8A-788AAC555B0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4931253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6A715C82-2856-411A-8143-E93C4F5DC5B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109110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75EFF26C-E24B-4462-A4D8-9A4DBA4581E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532566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9747D86B-CD22-44B1-8165-73F981BE5D9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6295546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6BB988A6-B7D9-412F-B038-8FA37313E0D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811059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76EA4A7E-EB61-4A81-A727-9F62E3E0622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133005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0E0A04DC-DA66-458C-94F1-290D45F4D4E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5393955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7C4278FD-5C6E-4D85-A055-AD9624A4982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66670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29D3D0F7-C897-403E-9006-FE27006631BC}" type="slidenum">
              <a:rPr lang="en-US"/>
              <a:pPr>
                <a:defRPr/>
              </a:pPr>
              <a:t>‹#›</a:t>
            </a:fld>
            <a:endParaRPr lang="en-US" dirty="0"/>
          </a:p>
        </p:txBody>
      </p:sp>
    </p:spTree>
    <p:extLst>
      <p:ext uri="{BB962C8B-B14F-4D97-AF65-F5344CB8AC3E}">
        <p14:creationId xmlns:p14="http://schemas.microsoft.com/office/powerpoint/2010/main" val="36378474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60DBA0BC-BA07-4C09-AB42-6333861AC9C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4113837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E365D514-91DF-4A66-8E3E-AFFE40F8156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878446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FCAF287D-AB7B-42BC-8C1B-981734352B4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265105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BF55A3DF-CB45-48A3-BEEF-EA613CF05A4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1736899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6A715C82-2856-411A-8143-E93C4F5DC5B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5648879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75EFF26C-E24B-4462-A4D8-9A4DBA4581E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9746916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9747D86B-CD22-44B1-8165-73F981BE5D9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1393722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6BB988A6-B7D9-412F-B038-8FA37313E0D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686818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76EA4A7E-EB61-4A81-A727-9F62E3E0622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3114342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0E0A04DC-DA66-458C-94F1-290D45F4D4E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77360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331022B1-109B-4F31-831C-9FD8DE74DBBD}" type="slidenum">
              <a:rPr lang="en-US"/>
              <a:pPr>
                <a:defRPr/>
              </a:pPr>
              <a:t>‹#›</a:t>
            </a:fld>
            <a:endParaRPr lang="en-US" dirty="0"/>
          </a:p>
        </p:txBody>
      </p:sp>
    </p:spTree>
    <p:extLst>
      <p:ext uri="{BB962C8B-B14F-4D97-AF65-F5344CB8AC3E}">
        <p14:creationId xmlns:p14="http://schemas.microsoft.com/office/powerpoint/2010/main" val="11195785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7C4278FD-5C6E-4D85-A055-AD9624A4982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910775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60DBA0BC-BA07-4C09-AB42-6333861AC9C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534987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E365D514-91DF-4A66-8E3E-AFFE40F8156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524048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FCAF287D-AB7B-42BC-8C1B-981734352B4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5806987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BF55A3DF-CB45-48A3-BEEF-EA613CF05A4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333117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E902E4A-7F93-40CD-BB4B-DEC106AE370F}" type="slidenum">
              <a:rPr lang="en-US"/>
              <a:pPr>
                <a:defRPr/>
              </a:pPr>
              <a:t>‹#›</a:t>
            </a:fld>
            <a:endParaRPr lang="en-US"/>
          </a:p>
        </p:txBody>
      </p:sp>
    </p:spTree>
    <p:extLst>
      <p:ext uri="{BB962C8B-B14F-4D97-AF65-F5344CB8AC3E}">
        <p14:creationId xmlns:p14="http://schemas.microsoft.com/office/powerpoint/2010/main" val="42263154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81C70D6-0FC2-4336-BA67-B668D08BA300}" type="slidenum">
              <a:rPr lang="en-US"/>
              <a:pPr>
                <a:defRPr/>
              </a:pPr>
              <a:t>‹#›</a:t>
            </a:fld>
            <a:endParaRPr lang="en-US"/>
          </a:p>
        </p:txBody>
      </p:sp>
    </p:spTree>
    <p:extLst>
      <p:ext uri="{BB962C8B-B14F-4D97-AF65-F5344CB8AC3E}">
        <p14:creationId xmlns:p14="http://schemas.microsoft.com/office/powerpoint/2010/main" val="39107579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37E80A9B-E545-4AE2-B69B-FBAE61828D72}" type="slidenum">
              <a:rPr lang="en-US"/>
              <a:pPr>
                <a:defRPr/>
              </a:pPr>
              <a:t>‹#›</a:t>
            </a:fld>
            <a:endParaRPr lang="en-US"/>
          </a:p>
        </p:txBody>
      </p:sp>
    </p:spTree>
    <p:extLst>
      <p:ext uri="{BB962C8B-B14F-4D97-AF65-F5344CB8AC3E}">
        <p14:creationId xmlns:p14="http://schemas.microsoft.com/office/powerpoint/2010/main" val="21625698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7A5D5176-9B43-499B-95B8-D9C752D18F61}" type="slidenum">
              <a:rPr lang="en-US"/>
              <a:pPr>
                <a:defRPr/>
              </a:pPr>
              <a:t>‹#›</a:t>
            </a:fld>
            <a:endParaRPr lang="en-US"/>
          </a:p>
        </p:txBody>
      </p:sp>
    </p:spTree>
    <p:extLst>
      <p:ext uri="{BB962C8B-B14F-4D97-AF65-F5344CB8AC3E}">
        <p14:creationId xmlns:p14="http://schemas.microsoft.com/office/powerpoint/2010/main" val="37563150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ln/>
        </p:spPr>
        <p:txBody>
          <a:bodyPr/>
          <a:lstStyle>
            <a:lvl1pPr>
              <a:defRPr/>
            </a:lvl1pPr>
          </a:lstStyle>
          <a:p>
            <a:pPr>
              <a:defRPr/>
            </a:pPr>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44B83C16-B73B-4DD9-8BCB-9589B743933D}" type="slidenum">
              <a:rPr lang="en-US"/>
              <a:pPr>
                <a:defRPr/>
              </a:pPr>
              <a:t>‹#›</a:t>
            </a:fld>
            <a:endParaRPr lang="en-US"/>
          </a:p>
        </p:txBody>
      </p:sp>
    </p:spTree>
    <p:extLst>
      <p:ext uri="{BB962C8B-B14F-4D97-AF65-F5344CB8AC3E}">
        <p14:creationId xmlns:p14="http://schemas.microsoft.com/office/powerpoint/2010/main" val="1783524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5C28C533-3637-4303-90C1-206A687A1EA4}" type="slidenum">
              <a:rPr lang="en-US"/>
              <a:pPr>
                <a:defRPr/>
              </a:pPr>
              <a:t>‹#›</a:t>
            </a:fld>
            <a:endParaRPr lang="en-US" dirty="0"/>
          </a:p>
        </p:txBody>
      </p:sp>
    </p:spTree>
    <p:extLst>
      <p:ext uri="{BB962C8B-B14F-4D97-AF65-F5344CB8AC3E}">
        <p14:creationId xmlns:p14="http://schemas.microsoft.com/office/powerpoint/2010/main" val="29531455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ln/>
        </p:spPr>
        <p:txBody>
          <a:bodyPr/>
          <a:lstStyle>
            <a:lvl1pPr>
              <a:defRPr/>
            </a:lvl1pPr>
          </a:lstStyle>
          <a:p>
            <a:pPr>
              <a:defRPr/>
            </a:pPr>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FC4C7AEA-0FC7-43B6-82B9-8CD7866E9DD8}" type="slidenum">
              <a:rPr lang="en-US"/>
              <a:pPr>
                <a:defRPr/>
              </a:pPr>
              <a:t>‹#›</a:t>
            </a:fld>
            <a:endParaRPr lang="en-US"/>
          </a:p>
        </p:txBody>
      </p:sp>
    </p:spTree>
    <p:extLst>
      <p:ext uri="{BB962C8B-B14F-4D97-AF65-F5344CB8AC3E}">
        <p14:creationId xmlns:p14="http://schemas.microsoft.com/office/powerpoint/2010/main" val="1604840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07C83E8E-CAD2-48EB-80E7-7BC712F958DE}" type="slidenum">
              <a:rPr lang="en-US"/>
              <a:pPr>
                <a:defRPr/>
              </a:pPr>
              <a:t>‹#›</a:t>
            </a:fld>
            <a:endParaRPr lang="en-US"/>
          </a:p>
        </p:txBody>
      </p:sp>
    </p:spTree>
    <p:extLst>
      <p:ext uri="{BB962C8B-B14F-4D97-AF65-F5344CB8AC3E}">
        <p14:creationId xmlns:p14="http://schemas.microsoft.com/office/powerpoint/2010/main" val="35384621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09AE8C1C-719F-451C-8C1E-E5A8DF042009}" type="slidenum">
              <a:rPr lang="en-US"/>
              <a:pPr>
                <a:defRPr/>
              </a:pPr>
              <a:t>‹#›</a:t>
            </a:fld>
            <a:endParaRPr lang="en-US"/>
          </a:p>
        </p:txBody>
      </p:sp>
    </p:spTree>
    <p:extLst>
      <p:ext uri="{BB962C8B-B14F-4D97-AF65-F5344CB8AC3E}">
        <p14:creationId xmlns:p14="http://schemas.microsoft.com/office/powerpoint/2010/main" val="896555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69B1CA8D-22BC-4990-9948-3B81C7F7C5ED}" type="slidenum">
              <a:rPr lang="en-US"/>
              <a:pPr>
                <a:defRPr/>
              </a:pPr>
              <a:t>‹#›</a:t>
            </a:fld>
            <a:endParaRPr lang="en-US"/>
          </a:p>
        </p:txBody>
      </p:sp>
    </p:spTree>
    <p:extLst>
      <p:ext uri="{BB962C8B-B14F-4D97-AF65-F5344CB8AC3E}">
        <p14:creationId xmlns:p14="http://schemas.microsoft.com/office/powerpoint/2010/main" val="23659094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FDAF3701-A9B4-480E-8040-23C19C86192A}" type="slidenum">
              <a:rPr lang="en-US"/>
              <a:pPr>
                <a:defRPr/>
              </a:pPr>
              <a:t>‹#›</a:t>
            </a:fld>
            <a:endParaRPr lang="en-US"/>
          </a:p>
        </p:txBody>
      </p:sp>
    </p:spTree>
    <p:extLst>
      <p:ext uri="{BB962C8B-B14F-4D97-AF65-F5344CB8AC3E}">
        <p14:creationId xmlns:p14="http://schemas.microsoft.com/office/powerpoint/2010/main" val="5812619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223C7B4F-03E9-43F3-A9D2-520709CADC29}" type="slidenum">
              <a:rPr lang="en-US"/>
              <a:pPr>
                <a:defRPr/>
              </a:pPr>
              <a:t>‹#›</a:t>
            </a:fld>
            <a:endParaRPr lang="en-US"/>
          </a:p>
        </p:txBody>
      </p:sp>
    </p:spTree>
    <p:extLst>
      <p:ext uri="{BB962C8B-B14F-4D97-AF65-F5344CB8AC3E}">
        <p14:creationId xmlns:p14="http://schemas.microsoft.com/office/powerpoint/2010/main" val="30178236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5338164-E1C6-4C74-A490-9D9C968698D0}" type="slidenum">
              <a:rPr lang="en-US"/>
              <a:pPr>
                <a:defRPr/>
              </a:pPr>
              <a:t>‹#›</a:t>
            </a:fld>
            <a:endParaRPr lang="en-US" dirty="0"/>
          </a:p>
        </p:txBody>
      </p:sp>
    </p:spTree>
    <p:extLst>
      <p:ext uri="{BB962C8B-B14F-4D97-AF65-F5344CB8AC3E}">
        <p14:creationId xmlns:p14="http://schemas.microsoft.com/office/powerpoint/2010/main" val="21595557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8855FC3-AC0E-436D-BF86-6E7455ECBCD8}" type="slidenum">
              <a:rPr lang="en-US"/>
              <a:pPr>
                <a:defRPr/>
              </a:pPr>
              <a:t>‹#›</a:t>
            </a:fld>
            <a:endParaRPr lang="en-US" dirty="0"/>
          </a:p>
        </p:txBody>
      </p:sp>
    </p:spTree>
    <p:extLst>
      <p:ext uri="{BB962C8B-B14F-4D97-AF65-F5344CB8AC3E}">
        <p14:creationId xmlns:p14="http://schemas.microsoft.com/office/powerpoint/2010/main" val="36478679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9282B7E7-93BB-4152-A80E-339D2657B467}" type="slidenum">
              <a:rPr lang="en-US"/>
              <a:pPr>
                <a:defRPr/>
              </a:pPr>
              <a:t>‹#›</a:t>
            </a:fld>
            <a:endParaRPr lang="en-US" dirty="0"/>
          </a:p>
        </p:txBody>
      </p:sp>
    </p:spTree>
    <p:extLst>
      <p:ext uri="{BB962C8B-B14F-4D97-AF65-F5344CB8AC3E}">
        <p14:creationId xmlns:p14="http://schemas.microsoft.com/office/powerpoint/2010/main" val="31541728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BB765EF1-F976-42E6-9A31-6CDC323F18B4}" type="slidenum">
              <a:rPr lang="en-US"/>
              <a:pPr>
                <a:defRPr/>
              </a:pPr>
              <a:t>‹#›</a:t>
            </a:fld>
            <a:endParaRPr lang="en-US" dirty="0"/>
          </a:p>
        </p:txBody>
      </p:sp>
    </p:spTree>
    <p:extLst>
      <p:ext uri="{BB962C8B-B14F-4D97-AF65-F5344CB8AC3E}">
        <p14:creationId xmlns:p14="http://schemas.microsoft.com/office/powerpoint/2010/main" val="3560437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EC11EF45-D733-4930-8607-D1E4DD798221}" type="slidenum">
              <a:rPr lang="en-US"/>
              <a:pPr>
                <a:defRPr/>
              </a:pPr>
              <a:t>‹#›</a:t>
            </a:fld>
            <a:endParaRPr lang="en-US" dirty="0"/>
          </a:p>
        </p:txBody>
      </p:sp>
    </p:spTree>
    <p:extLst>
      <p:ext uri="{BB962C8B-B14F-4D97-AF65-F5344CB8AC3E}">
        <p14:creationId xmlns:p14="http://schemas.microsoft.com/office/powerpoint/2010/main" val="10316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7384893D-08C2-41A5-8BA0-42350EC8BFDF}" type="slidenum">
              <a:rPr lang="en-US"/>
              <a:pPr>
                <a:defRPr/>
              </a:pPr>
              <a:t>‹#›</a:t>
            </a:fld>
            <a:endParaRPr lang="en-US" dirty="0"/>
          </a:p>
        </p:txBody>
      </p:sp>
    </p:spTree>
    <p:extLst>
      <p:ext uri="{BB962C8B-B14F-4D97-AF65-F5344CB8AC3E}">
        <p14:creationId xmlns:p14="http://schemas.microsoft.com/office/powerpoint/2010/main" val="10745515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9127E970-5173-45B7-B969-0CC27097BA36}" type="slidenum">
              <a:rPr lang="en-US"/>
              <a:pPr>
                <a:defRPr/>
              </a:pPr>
              <a:t>‹#›</a:t>
            </a:fld>
            <a:endParaRPr lang="en-US" dirty="0"/>
          </a:p>
        </p:txBody>
      </p:sp>
    </p:spTree>
    <p:extLst>
      <p:ext uri="{BB962C8B-B14F-4D97-AF65-F5344CB8AC3E}">
        <p14:creationId xmlns:p14="http://schemas.microsoft.com/office/powerpoint/2010/main" val="29113680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6E9C724B-0FA3-48CE-8798-CB6D564BFF8B}" type="slidenum">
              <a:rPr lang="en-US"/>
              <a:pPr>
                <a:defRPr/>
              </a:pPr>
              <a:t>‹#›</a:t>
            </a:fld>
            <a:endParaRPr lang="en-US" dirty="0"/>
          </a:p>
        </p:txBody>
      </p:sp>
    </p:spTree>
    <p:extLst>
      <p:ext uri="{BB962C8B-B14F-4D97-AF65-F5344CB8AC3E}">
        <p14:creationId xmlns:p14="http://schemas.microsoft.com/office/powerpoint/2010/main" val="32107963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DF81D76-9D83-41B9-B5F4-43024AF61ED7}" type="slidenum">
              <a:rPr lang="en-US"/>
              <a:pPr>
                <a:defRPr/>
              </a:pPr>
              <a:t>‹#›</a:t>
            </a:fld>
            <a:endParaRPr lang="en-US" dirty="0"/>
          </a:p>
        </p:txBody>
      </p:sp>
    </p:spTree>
    <p:extLst>
      <p:ext uri="{BB962C8B-B14F-4D97-AF65-F5344CB8AC3E}">
        <p14:creationId xmlns:p14="http://schemas.microsoft.com/office/powerpoint/2010/main" val="34019110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4AC1C6D4-F388-44DC-9A33-CE7F606D42F1}" type="slidenum">
              <a:rPr lang="en-US"/>
              <a:pPr>
                <a:defRPr/>
              </a:pPr>
              <a:t>‹#›</a:t>
            </a:fld>
            <a:endParaRPr lang="en-US" dirty="0"/>
          </a:p>
        </p:txBody>
      </p:sp>
    </p:spTree>
    <p:extLst>
      <p:ext uri="{BB962C8B-B14F-4D97-AF65-F5344CB8AC3E}">
        <p14:creationId xmlns:p14="http://schemas.microsoft.com/office/powerpoint/2010/main" val="39174958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EB6F6C5-9ABF-459C-AD36-C29F5D337103}" type="slidenum">
              <a:rPr lang="en-US"/>
              <a:pPr>
                <a:defRPr/>
              </a:pPr>
              <a:t>‹#›</a:t>
            </a:fld>
            <a:endParaRPr lang="en-US" dirty="0"/>
          </a:p>
        </p:txBody>
      </p:sp>
    </p:spTree>
    <p:extLst>
      <p:ext uri="{BB962C8B-B14F-4D97-AF65-F5344CB8AC3E}">
        <p14:creationId xmlns:p14="http://schemas.microsoft.com/office/powerpoint/2010/main" val="15026492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680A563-0522-4D75-8132-0F8DE5DB4B6B}" type="slidenum">
              <a:rPr lang="en-US"/>
              <a:pPr>
                <a:defRPr/>
              </a:pPr>
              <a:t>‹#›</a:t>
            </a:fld>
            <a:endParaRPr lang="en-US" dirty="0"/>
          </a:p>
        </p:txBody>
      </p:sp>
    </p:spTree>
    <p:extLst>
      <p:ext uri="{BB962C8B-B14F-4D97-AF65-F5344CB8AC3E}">
        <p14:creationId xmlns:p14="http://schemas.microsoft.com/office/powerpoint/2010/main" val="28269459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4B232B33-992F-4D26-B9C5-5851C4BFE31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904183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1F0D09EE-875B-484C-85BC-14B66F15A32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554863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B99D2C09-FB7E-46B7-BF46-E0AB61D9992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824667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11BCE111-FFA5-4B56-A9F3-2CF8CFBA1571}" type="slidenum">
              <a:rPr lang="en-US"/>
              <a:pPr>
                <a:defRPr/>
              </a:pPr>
              <a:t>‹#›</a:t>
            </a:fld>
            <a:endParaRPr lang="en-US" dirty="0"/>
          </a:p>
        </p:txBody>
      </p:sp>
    </p:spTree>
    <p:extLst>
      <p:ext uri="{BB962C8B-B14F-4D97-AF65-F5344CB8AC3E}">
        <p14:creationId xmlns:p14="http://schemas.microsoft.com/office/powerpoint/2010/main" val="31005099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689A8F97-40E6-43DF-8C4E-69F2BF4225E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3155879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4A35DA90-8D0F-413E-8DFA-F724CF2A9CF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875488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7EDDF557-E91B-4651-A7F7-65BF31BCA4A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6309659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EED0D4B-E999-4870-8AD6-C2BC7935AD7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6286816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0F2F7631-F719-4DD4-936B-4761C9D35BD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7807908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DC7A410E-A4D4-44BD-811A-F4458EAC9BB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718880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46F19F8D-402B-4ED5-B11B-16EE6C7783D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9404731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240F9494-8746-49EA-80B4-42C6835C55D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3007563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5338164-E1C6-4C74-A490-9D9C968698D0}" type="slidenum">
              <a:rPr lang="en-US"/>
              <a:pPr>
                <a:defRPr/>
              </a:pPr>
              <a:t>‹#›</a:t>
            </a:fld>
            <a:endParaRPr lang="en-US" dirty="0"/>
          </a:p>
        </p:txBody>
      </p:sp>
    </p:spTree>
    <p:extLst>
      <p:ext uri="{BB962C8B-B14F-4D97-AF65-F5344CB8AC3E}">
        <p14:creationId xmlns:p14="http://schemas.microsoft.com/office/powerpoint/2010/main" val="17343472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8855FC3-AC0E-436D-BF86-6E7455ECBCD8}" type="slidenum">
              <a:rPr lang="en-US"/>
              <a:pPr>
                <a:defRPr/>
              </a:pPr>
              <a:t>‹#›</a:t>
            </a:fld>
            <a:endParaRPr lang="en-US" dirty="0"/>
          </a:p>
        </p:txBody>
      </p:sp>
    </p:spTree>
    <p:extLst>
      <p:ext uri="{BB962C8B-B14F-4D97-AF65-F5344CB8AC3E}">
        <p14:creationId xmlns:p14="http://schemas.microsoft.com/office/powerpoint/2010/main" val="3918747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B93D7ED-B715-4B8F-AA6F-EEDCC26585C9}" type="slidenum">
              <a:rPr lang="en-US"/>
              <a:pPr>
                <a:defRPr/>
              </a:pPr>
              <a:t>‹#›</a:t>
            </a:fld>
            <a:endParaRPr lang="en-US" dirty="0"/>
          </a:p>
        </p:txBody>
      </p:sp>
    </p:spTree>
    <p:extLst>
      <p:ext uri="{BB962C8B-B14F-4D97-AF65-F5344CB8AC3E}">
        <p14:creationId xmlns:p14="http://schemas.microsoft.com/office/powerpoint/2010/main" val="20561487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9282B7E7-93BB-4152-A80E-339D2657B467}" type="slidenum">
              <a:rPr lang="en-US"/>
              <a:pPr>
                <a:defRPr/>
              </a:pPr>
              <a:t>‹#›</a:t>
            </a:fld>
            <a:endParaRPr lang="en-US" dirty="0"/>
          </a:p>
        </p:txBody>
      </p:sp>
    </p:spTree>
    <p:extLst>
      <p:ext uri="{BB962C8B-B14F-4D97-AF65-F5344CB8AC3E}">
        <p14:creationId xmlns:p14="http://schemas.microsoft.com/office/powerpoint/2010/main" val="18443390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BB765EF1-F976-42E6-9A31-6CDC323F18B4}" type="slidenum">
              <a:rPr lang="en-US"/>
              <a:pPr>
                <a:defRPr/>
              </a:pPr>
              <a:t>‹#›</a:t>
            </a:fld>
            <a:endParaRPr lang="en-US" dirty="0"/>
          </a:p>
        </p:txBody>
      </p:sp>
    </p:spTree>
    <p:extLst>
      <p:ext uri="{BB962C8B-B14F-4D97-AF65-F5344CB8AC3E}">
        <p14:creationId xmlns:p14="http://schemas.microsoft.com/office/powerpoint/2010/main" val="22070293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7384893D-08C2-41A5-8BA0-42350EC8BFDF}" type="slidenum">
              <a:rPr lang="en-US"/>
              <a:pPr>
                <a:defRPr/>
              </a:pPr>
              <a:t>‹#›</a:t>
            </a:fld>
            <a:endParaRPr lang="en-US" dirty="0"/>
          </a:p>
        </p:txBody>
      </p:sp>
    </p:spTree>
    <p:extLst>
      <p:ext uri="{BB962C8B-B14F-4D97-AF65-F5344CB8AC3E}">
        <p14:creationId xmlns:p14="http://schemas.microsoft.com/office/powerpoint/2010/main" val="36746314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9127E970-5173-45B7-B969-0CC27097BA36}" type="slidenum">
              <a:rPr lang="en-US"/>
              <a:pPr>
                <a:defRPr/>
              </a:pPr>
              <a:t>‹#›</a:t>
            </a:fld>
            <a:endParaRPr lang="en-US" dirty="0"/>
          </a:p>
        </p:txBody>
      </p:sp>
    </p:spTree>
    <p:extLst>
      <p:ext uri="{BB962C8B-B14F-4D97-AF65-F5344CB8AC3E}">
        <p14:creationId xmlns:p14="http://schemas.microsoft.com/office/powerpoint/2010/main" val="4735124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6E9C724B-0FA3-48CE-8798-CB6D564BFF8B}" type="slidenum">
              <a:rPr lang="en-US"/>
              <a:pPr>
                <a:defRPr/>
              </a:pPr>
              <a:t>‹#›</a:t>
            </a:fld>
            <a:endParaRPr lang="en-US" dirty="0"/>
          </a:p>
        </p:txBody>
      </p:sp>
    </p:spTree>
    <p:extLst>
      <p:ext uri="{BB962C8B-B14F-4D97-AF65-F5344CB8AC3E}">
        <p14:creationId xmlns:p14="http://schemas.microsoft.com/office/powerpoint/2010/main" val="9230957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DF81D76-9D83-41B9-B5F4-43024AF61ED7}" type="slidenum">
              <a:rPr lang="en-US"/>
              <a:pPr>
                <a:defRPr/>
              </a:pPr>
              <a:t>‹#›</a:t>
            </a:fld>
            <a:endParaRPr lang="en-US" dirty="0"/>
          </a:p>
        </p:txBody>
      </p:sp>
    </p:spTree>
    <p:extLst>
      <p:ext uri="{BB962C8B-B14F-4D97-AF65-F5344CB8AC3E}">
        <p14:creationId xmlns:p14="http://schemas.microsoft.com/office/powerpoint/2010/main" val="7721106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4AC1C6D4-F388-44DC-9A33-CE7F606D42F1}" type="slidenum">
              <a:rPr lang="en-US"/>
              <a:pPr>
                <a:defRPr/>
              </a:pPr>
              <a:t>‹#›</a:t>
            </a:fld>
            <a:endParaRPr lang="en-US" dirty="0"/>
          </a:p>
        </p:txBody>
      </p:sp>
    </p:spTree>
    <p:extLst>
      <p:ext uri="{BB962C8B-B14F-4D97-AF65-F5344CB8AC3E}">
        <p14:creationId xmlns:p14="http://schemas.microsoft.com/office/powerpoint/2010/main" val="40086706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EB6F6C5-9ABF-459C-AD36-C29F5D337103}" type="slidenum">
              <a:rPr lang="en-US"/>
              <a:pPr>
                <a:defRPr/>
              </a:pPr>
              <a:t>‹#›</a:t>
            </a:fld>
            <a:endParaRPr lang="en-US" dirty="0"/>
          </a:p>
        </p:txBody>
      </p:sp>
    </p:spTree>
    <p:extLst>
      <p:ext uri="{BB962C8B-B14F-4D97-AF65-F5344CB8AC3E}">
        <p14:creationId xmlns:p14="http://schemas.microsoft.com/office/powerpoint/2010/main" val="4029186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680A563-0522-4D75-8132-0F8DE5DB4B6B}" type="slidenum">
              <a:rPr lang="en-US"/>
              <a:pPr>
                <a:defRPr/>
              </a:pPr>
              <a:t>‹#›</a:t>
            </a:fld>
            <a:endParaRPr lang="en-US" dirty="0"/>
          </a:p>
        </p:txBody>
      </p:sp>
    </p:spTree>
    <p:extLst>
      <p:ext uri="{BB962C8B-B14F-4D97-AF65-F5344CB8AC3E}">
        <p14:creationId xmlns:p14="http://schemas.microsoft.com/office/powerpoint/2010/main" val="28716299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98A7EDA0-DF87-4ADF-81DC-263472C498C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48217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142486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FE75D16-5F89-4830-A71F-B4329D2E022B}" type="slidenum">
              <a:rPr lang="en-US"/>
              <a:pPr>
                <a:defRPr/>
              </a:pPr>
              <a:t>‹#›</a:t>
            </a:fld>
            <a:endParaRPr lang="en-US" dirty="0"/>
          </a:p>
        </p:txBody>
      </p:sp>
    </p:spTree>
    <p:extLst>
      <p:ext uri="{BB962C8B-B14F-4D97-AF65-F5344CB8AC3E}">
        <p14:creationId xmlns:p14="http://schemas.microsoft.com/office/powerpoint/2010/main" val="2801193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D14235BE-7AA3-444D-8D4F-8B61E39D714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947154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DEE44233-7A48-49FB-B849-5F8FEFB0B20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1770368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0DFFF479-32DB-4E16-A664-F1A6CDDE5C3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6389255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CEF3A9CA-3160-4B19-953A-BE7868B1B27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86963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40AF7E1F-697A-4AC1-8B59-186880A9BBF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568933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1A46E621-3A23-4561-9F1B-F2E3041EF69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2494713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38872C20-72FE-4547-A905-2A63A50566A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721916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DB00A7BA-A259-4193-A051-43D8D6FAE1D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5404507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7A883A48-E813-4155-AADD-B2422843F06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0997884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F0BB7817-F509-4289-996C-A5258CD2E2C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229065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F136DC6E-D15F-430A-AC72-A7E49B47AB0D}" type="slidenum">
              <a:rPr lang="en-US"/>
              <a:pPr>
                <a:defRPr/>
              </a:pPr>
              <a:t>‹#›</a:t>
            </a:fld>
            <a:endParaRPr lang="en-US" dirty="0"/>
          </a:p>
        </p:txBody>
      </p:sp>
    </p:spTree>
    <p:extLst>
      <p:ext uri="{BB962C8B-B14F-4D97-AF65-F5344CB8AC3E}">
        <p14:creationId xmlns:p14="http://schemas.microsoft.com/office/powerpoint/2010/main" val="17177776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98A7EDA0-DF87-4ADF-81DC-263472C498C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077973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D14235BE-7AA3-444D-8D4F-8B61E39D714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740903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DEE44233-7A48-49FB-B849-5F8FEFB0B20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83519389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0DFFF479-32DB-4E16-A664-F1A6CDDE5C3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1729407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CEF3A9CA-3160-4B19-953A-BE7868B1B27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1119614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40AF7E1F-697A-4AC1-8B59-186880A9BBF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124698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1A46E621-3A23-4561-9F1B-F2E3041EF69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6645184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38872C20-72FE-4547-A905-2A63A50566A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7364794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DB00A7BA-A259-4193-A051-43D8D6FAE1D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9564660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7A883A48-E813-4155-AADD-B2422843F06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22424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CF21A873-3E1B-41A9-B015-2F0C7D921F14}" type="slidenum">
              <a:rPr lang="en-US"/>
              <a:pPr>
                <a:defRPr/>
              </a:pPr>
              <a:t>‹#›</a:t>
            </a:fld>
            <a:endParaRPr lang="en-US" dirty="0"/>
          </a:p>
        </p:txBody>
      </p:sp>
    </p:spTree>
    <p:extLst>
      <p:ext uri="{BB962C8B-B14F-4D97-AF65-F5344CB8AC3E}">
        <p14:creationId xmlns:p14="http://schemas.microsoft.com/office/powerpoint/2010/main" val="27868727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F0BB7817-F509-4289-996C-A5258CD2E2C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1522176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5338164-E1C6-4C74-A490-9D9C968698D0}" type="slidenum">
              <a:rPr lang="en-US"/>
              <a:pPr>
                <a:defRPr/>
              </a:pPr>
              <a:t>‹#›</a:t>
            </a:fld>
            <a:endParaRPr lang="en-US" dirty="0"/>
          </a:p>
        </p:txBody>
      </p:sp>
    </p:spTree>
    <p:extLst>
      <p:ext uri="{BB962C8B-B14F-4D97-AF65-F5344CB8AC3E}">
        <p14:creationId xmlns:p14="http://schemas.microsoft.com/office/powerpoint/2010/main" val="7751196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8855FC3-AC0E-436D-BF86-6E7455ECBCD8}" type="slidenum">
              <a:rPr lang="en-US"/>
              <a:pPr>
                <a:defRPr/>
              </a:pPr>
              <a:t>‹#›</a:t>
            </a:fld>
            <a:endParaRPr lang="en-US" dirty="0"/>
          </a:p>
        </p:txBody>
      </p:sp>
    </p:spTree>
    <p:extLst>
      <p:ext uri="{BB962C8B-B14F-4D97-AF65-F5344CB8AC3E}">
        <p14:creationId xmlns:p14="http://schemas.microsoft.com/office/powerpoint/2010/main" val="30794970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9282B7E7-93BB-4152-A80E-339D2657B467}" type="slidenum">
              <a:rPr lang="en-US"/>
              <a:pPr>
                <a:defRPr/>
              </a:pPr>
              <a:t>‹#›</a:t>
            </a:fld>
            <a:endParaRPr lang="en-US" dirty="0"/>
          </a:p>
        </p:txBody>
      </p:sp>
    </p:spTree>
    <p:extLst>
      <p:ext uri="{BB962C8B-B14F-4D97-AF65-F5344CB8AC3E}">
        <p14:creationId xmlns:p14="http://schemas.microsoft.com/office/powerpoint/2010/main" val="24541740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BB765EF1-F976-42E6-9A31-6CDC323F18B4}" type="slidenum">
              <a:rPr lang="en-US"/>
              <a:pPr>
                <a:defRPr/>
              </a:pPr>
              <a:t>‹#›</a:t>
            </a:fld>
            <a:endParaRPr lang="en-US" dirty="0"/>
          </a:p>
        </p:txBody>
      </p:sp>
    </p:spTree>
    <p:extLst>
      <p:ext uri="{BB962C8B-B14F-4D97-AF65-F5344CB8AC3E}">
        <p14:creationId xmlns:p14="http://schemas.microsoft.com/office/powerpoint/2010/main" val="19544835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7384893D-08C2-41A5-8BA0-42350EC8BFDF}" type="slidenum">
              <a:rPr lang="en-US"/>
              <a:pPr>
                <a:defRPr/>
              </a:pPr>
              <a:t>‹#›</a:t>
            </a:fld>
            <a:endParaRPr lang="en-US" dirty="0"/>
          </a:p>
        </p:txBody>
      </p:sp>
    </p:spTree>
    <p:extLst>
      <p:ext uri="{BB962C8B-B14F-4D97-AF65-F5344CB8AC3E}">
        <p14:creationId xmlns:p14="http://schemas.microsoft.com/office/powerpoint/2010/main" val="36212851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9127E970-5173-45B7-B969-0CC27097BA36}" type="slidenum">
              <a:rPr lang="en-US"/>
              <a:pPr>
                <a:defRPr/>
              </a:pPr>
              <a:t>‹#›</a:t>
            </a:fld>
            <a:endParaRPr lang="en-US" dirty="0"/>
          </a:p>
        </p:txBody>
      </p:sp>
    </p:spTree>
    <p:extLst>
      <p:ext uri="{BB962C8B-B14F-4D97-AF65-F5344CB8AC3E}">
        <p14:creationId xmlns:p14="http://schemas.microsoft.com/office/powerpoint/2010/main" val="406325808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6E9C724B-0FA3-48CE-8798-CB6D564BFF8B}" type="slidenum">
              <a:rPr lang="en-US"/>
              <a:pPr>
                <a:defRPr/>
              </a:pPr>
              <a:t>‹#›</a:t>
            </a:fld>
            <a:endParaRPr lang="en-US" dirty="0"/>
          </a:p>
        </p:txBody>
      </p:sp>
    </p:spTree>
    <p:extLst>
      <p:ext uri="{BB962C8B-B14F-4D97-AF65-F5344CB8AC3E}">
        <p14:creationId xmlns:p14="http://schemas.microsoft.com/office/powerpoint/2010/main" val="27223444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DF81D76-9D83-41B9-B5F4-43024AF61ED7}" type="slidenum">
              <a:rPr lang="en-US"/>
              <a:pPr>
                <a:defRPr/>
              </a:pPr>
              <a:t>‹#›</a:t>
            </a:fld>
            <a:endParaRPr lang="en-US" dirty="0"/>
          </a:p>
        </p:txBody>
      </p:sp>
    </p:spTree>
    <p:extLst>
      <p:ext uri="{BB962C8B-B14F-4D97-AF65-F5344CB8AC3E}">
        <p14:creationId xmlns:p14="http://schemas.microsoft.com/office/powerpoint/2010/main" val="33915383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4AC1C6D4-F388-44DC-9A33-CE7F606D42F1}" type="slidenum">
              <a:rPr lang="en-US"/>
              <a:pPr>
                <a:defRPr/>
              </a:pPr>
              <a:t>‹#›</a:t>
            </a:fld>
            <a:endParaRPr lang="en-US" dirty="0"/>
          </a:p>
        </p:txBody>
      </p:sp>
    </p:spTree>
    <p:extLst>
      <p:ext uri="{BB962C8B-B14F-4D97-AF65-F5344CB8AC3E}">
        <p14:creationId xmlns:p14="http://schemas.microsoft.com/office/powerpoint/2010/main" val="2282070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A8096E47-AC90-40E5-BFF0-3E281542797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788370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EB6F6C5-9ABF-459C-AD36-C29F5D337103}" type="slidenum">
              <a:rPr lang="en-US"/>
              <a:pPr>
                <a:defRPr/>
              </a:pPr>
              <a:t>‹#›</a:t>
            </a:fld>
            <a:endParaRPr lang="en-US" dirty="0"/>
          </a:p>
        </p:txBody>
      </p:sp>
    </p:spTree>
    <p:extLst>
      <p:ext uri="{BB962C8B-B14F-4D97-AF65-F5344CB8AC3E}">
        <p14:creationId xmlns:p14="http://schemas.microsoft.com/office/powerpoint/2010/main" val="195700548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680A563-0522-4D75-8132-0F8DE5DB4B6B}" type="slidenum">
              <a:rPr lang="en-US"/>
              <a:pPr>
                <a:defRPr/>
              </a:pPr>
              <a:t>‹#›</a:t>
            </a:fld>
            <a:endParaRPr lang="en-US" dirty="0"/>
          </a:p>
        </p:txBody>
      </p:sp>
    </p:spTree>
    <p:extLst>
      <p:ext uri="{BB962C8B-B14F-4D97-AF65-F5344CB8AC3E}">
        <p14:creationId xmlns:p14="http://schemas.microsoft.com/office/powerpoint/2010/main" val="87647359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3B1D27A5-D30C-43A7-8318-BD366304C577}" type="slidenum">
              <a:rPr lang="en-US">
                <a:solidFill>
                  <a:srgbClr val="000000">
                    <a:tint val="75000"/>
                  </a:srgbClr>
                </a:solidFill>
              </a:rPr>
              <a:pPr>
                <a:defRPr/>
              </a:pPr>
              <a:t>‹#›</a:t>
            </a:fld>
            <a:endParaRPr lang="en-US" dirty="0">
              <a:solidFill>
                <a:srgbClr val="000000">
                  <a:tint val="75000"/>
                </a:srgbClr>
              </a:solidFill>
            </a:endParaRPr>
          </a:p>
        </p:txBody>
      </p:sp>
    </p:spTree>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96A4436D-39A6-4BF0-98D7-6E3273B227D3}" type="slidenum">
              <a:rPr lang="en-US">
                <a:solidFill>
                  <a:srgbClr val="000000">
                    <a:tint val="75000"/>
                  </a:srgbClr>
                </a:solidFill>
              </a:rPr>
              <a:pPr>
                <a:defRPr/>
              </a:pPr>
              <a:t>‹#›</a:t>
            </a:fld>
            <a:endParaRPr lang="en-US" dirty="0">
              <a:solidFill>
                <a:srgbClr val="000000">
                  <a:tint val="75000"/>
                </a:srgbClr>
              </a:solidFill>
            </a:endParaRPr>
          </a:p>
        </p:txBody>
      </p:sp>
    </p:spTree>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FB61D20-C23F-4FD6-B12F-8B0B17906582}" type="slidenum">
              <a:rPr lang="en-US">
                <a:solidFill>
                  <a:srgbClr val="000000">
                    <a:tint val="75000"/>
                  </a:srgbClr>
                </a:solidFill>
              </a:rPr>
              <a:pPr>
                <a:defRPr/>
              </a:pPr>
              <a:t>‹#›</a:t>
            </a:fld>
            <a:endParaRPr lang="en-US" dirty="0">
              <a:solidFill>
                <a:srgbClr val="000000">
                  <a:tint val="75000"/>
                </a:srgbClr>
              </a:solidFill>
            </a:endParaRPr>
          </a:p>
        </p:txBody>
      </p:sp>
    </p:spTree>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597E0B27-3465-4CDA-AD62-42C2B4721AD1}" type="slidenum">
              <a:rPr lang="en-US">
                <a:solidFill>
                  <a:srgbClr val="000000">
                    <a:tint val="75000"/>
                  </a:srgbClr>
                </a:solidFill>
              </a:rPr>
              <a:pPr>
                <a:defRPr/>
              </a:pPr>
              <a:t>‹#›</a:t>
            </a:fld>
            <a:endParaRPr lang="en-US" dirty="0">
              <a:solidFill>
                <a:srgbClr val="000000">
                  <a:tint val="75000"/>
                </a:srgbClr>
              </a:solidFill>
            </a:endParaRPr>
          </a:p>
        </p:txBody>
      </p:sp>
    </p:spTree>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A1073F71-0BE1-45E5-A119-338297D28A7E}" type="slidenum">
              <a:rPr lang="en-US">
                <a:solidFill>
                  <a:srgbClr val="000000">
                    <a:tint val="75000"/>
                  </a:srgbClr>
                </a:solidFill>
              </a:rPr>
              <a:pPr>
                <a:defRPr/>
              </a:pPr>
              <a:t>‹#›</a:t>
            </a:fld>
            <a:endParaRPr lang="en-US" dirty="0">
              <a:solidFill>
                <a:srgbClr val="000000">
                  <a:tint val="75000"/>
                </a:srgbClr>
              </a:solidFill>
            </a:endParaRPr>
          </a:p>
        </p:txBody>
      </p:sp>
    </p:spTree>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2399861E-9065-43FE-B87C-DCC00FA8116F}" type="slidenum">
              <a:rPr lang="en-US">
                <a:solidFill>
                  <a:srgbClr val="000000">
                    <a:tint val="75000"/>
                  </a:srgbClr>
                </a:solidFill>
              </a:rPr>
              <a:pPr>
                <a:defRPr/>
              </a:pPr>
              <a:t>‹#›</a:t>
            </a:fld>
            <a:endParaRPr lang="en-US" dirty="0">
              <a:solidFill>
                <a:srgbClr val="000000">
                  <a:tint val="75000"/>
                </a:srgbClr>
              </a:solidFill>
            </a:endParaRPr>
          </a:p>
        </p:txBody>
      </p:sp>
    </p:spTree>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905B9DD-EAC8-48A3-B438-6A696CA48A71}" type="slidenum">
              <a:rPr lang="en-US">
                <a:solidFill>
                  <a:srgbClr val="000000">
                    <a:tint val="75000"/>
                  </a:srgbClr>
                </a:solidFill>
              </a:rPr>
              <a:pPr>
                <a:defRPr/>
              </a:pPr>
              <a:t>‹#›</a:t>
            </a:fld>
            <a:endParaRPr lang="en-US" dirty="0">
              <a:solidFill>
                <a:srgbClr val="000000">
                  <a:tint val="75000"/>
                </a:srgbClr>
              </a:solidFill>
            </a:endParaRPr>
          </a:p>
        </p:txBody>
      </p:sp>
    </p:spTree>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17B92BEB-B797-4633-8F8D-46A75C22EF68}" type="slidenum">
              <a:rPr lang="en-US">
                <a:solidFill>
                  <a:srgbClr val="000000">
                    <a:tint val="75000"/>
                  </a:srgbClr>
                </a:solidFill>
              </a:rPr>
              <a:pPr>
                <a:defRPr/>
              </a:pPr>
              <a:t>‹#›</a:t>
            </a:fld>
            <a:endParaRPr lang="en-US" dirty="0">
              <a:solidFill>
                <a:srgbClr val="000000">
                  <a:tint val="75000"/>
                </a:srgb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AA116A0F-47FE-4F46-851B-492DBFFE64E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05348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6135C4F-9165-4299-8CC2-411B80BC3A3D}" type="slidenum">
              <a:rPr lang="en-US">
                <a:solidFill>
                  <a:srgbClr val="000000">
                    <a:tint val="75000"/>
                  </a:srgbClr>
                </a:solidFill>
              </a:rPr>
              <a:pPr>
                <a:defRPr/>
              </a:pPr>
              <a:t>‹#›</a:t>
            </a:fld>
            <a:endParaRPr lang="en-US" dirty="0">
              <a:solidFill>
                <a:srgbClr val="000000">
                  <a:tint val="75000"/>
                </a:srgbClr>
              </a:solidFill>
            </a:endParaRPr>
          </a:p>
        </p:txBody>
      </p:sp>
    </p:spTree>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067DDFF5-9B3D-4D2C-A741-AA68BE5B9B7F}" type="slidenum">
              <a:rPr lang="en-US">
                <a:solidFill>
                  <a:srgbClr val="000000">
                    <a:tint val="75000"/>
                  </a:srgbClr>
                </a:solidFill>
              </a:rPr>
              <a:pPr>
                <a:defRPr/>
              </a:pPr>
              <a:t>‹#›</a:t>
            </a:fld>
            <a:endParaRPr lang="en-US" dirty="0">
              <a:solidFill>
                <a:srgbClr val="000000">
                  <a:tint val="75000"/>
                </a:srgbClr>
              </a:solidFill>
            </a:endParaRPr>
          </a:p>
        </p:txBody>
      </p:sp>
    </p:spTree>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FE33203E-2ECD-421F-8DC9-ED3C5003A494}" type="slidenum">
              <a:rPr lang="en-US">
                <a:solidFill>
                  <a:srgbClr val="000000">
                    <a:tint val="75000"/>
                  </a:srgbClr>
                </a:solidFill>
              </a:rPr>
              <a:pPr>
                <a:defRPr/>
              </a:pPr>
              <a:t>‹#›</a:t>
            </a:fld>
            <a:endParaRPr lang="en-US" dirty="0">
              <a:solidFill>
                <a:srgbClr val="000000">
                  <a:tint val="75000"/>
                </a:srgb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192AD7BB-D4B8-4F20-9F6A-840353B6BE9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5915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36FBB3BE-365F-465E-9FA4-BC871385DB7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173430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C95E3086-390E-4E8B-BD24-4B7409322BF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95705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8240F206-A6F4-4BB1-B477-EC960DC4280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554318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4F831591-4328-472B-ABA4-C36AF2B4FFE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0426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4106571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41038F5-F735-48B0-A3D6-193523C9F32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350363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A46A587-C7A3-47AE-99E7-55843D35AD3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87732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1D8C59A-6568-4503-B70C-B67DE4C80FB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17504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56BAB986-5666-4C1E-8712-C3B2306DBE2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810836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5338164-E1C6-4C74-A490-9D9C968698D0}" type="slidenum">
              <a:rPr lang="en-US"/>
              <a:pPr>
                <a:defRPr/>
              </a:pPr>
              <a:t>‹#›</a:t>
            </a:fld>
            <a:endParaRPr lang="en-US" dirty="0"/>
          </a:p>
        </p:txBody>
      </p:sp>
    </p:spTree>
    <p:extLst>
      <p:ext uri="{BB962C8B-B14F-4D97-AF65-F5344CB8AC3E}">
        <p14:creationId xmlns:p14="http://schemas.microsoft.com/office/powerpoint/2010/main" val="4263024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8855FC3-AC0E-436D-BF86-6E7455ECBCD8}" type="slidenum">
              <a:rPr lang="en-US"/>
              <a:pPr>
                <a:defRPr/>
              </a:pPr>
              <a:t>‹#›</a:t>
            </a:fld>
            <a:endParaRPr lang="en-US" dirty="0"/>
          </a:p>
        </p:txBody>
      </p:sp>
    </p:spTree>
    <p:extLst>
      <p:ext uri="{BB962C8B-B14F-4D97-AF65-F5344CB8AC3E}">
        <p14:creationId xmlns:p14="http://schemas.microsoft.com/office/powerpoint/2010/main" val="991444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9282B7E7-93BB-4152-A80E-339D2657B467}" type="slidenum">
              <a:rPr lang="en-US"/>
              <a:pPr>
                <a:defRPr/>
              </a:pPr>
              <a:t>‹#›</a:t>
            </a:fld>
            <a:endParaRPr lang="en-US" dirty="0"/>
          </a:p>
        </p:txBody>
      </p:sp>
    </p:spTree>
    <p:extLst>
      <p:ext uri="{BB962C8B-B14F-4D97-AF65-F5344CB8AC3E}">
        <p14:creationId xmlns:p14="http://schemas.microsoft.com/office/powerpoint/2010/main" val="3407986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BB765EF1-F976-42E6-9A31-6CDC323F18B4}" type="slidenum">
              <a:rPr lang="en-US"/>
              <a:pPr>
                <a:defRPr/>
              </a:pPr>
              <a:t>‹#›</a:t>
            </a:fld>
            <a:endParaRPr lang="en-US" dirty="0"/>
          </a:p>
        </p:txBody>
      </p:sp>
    </p:spTree>
    <p:extLst>
      <p:ext uri="{BB962C8B-B14F-4D97-AF65-F5344CB8AC3E}">
        <p14:creationId xmlns:p14="http://schemas.microsoft.com/office/powerpoint/2010/main" val="2605122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7384893D-08C2-41A5-8BA0-42350EC8BFDF}" type="slidenum">
              <a:rPr lang="en-US"/>
              <a:pPr>
                <a:defRPr/>
              </a:pPr>
              <a:t>‹#›</a:t>
            </a:fld>
            <a:endParaRPr lang="en-US" dirty="0"/>
          </a:p>
        </p:txBody>
      </p:sp>
    </p:spTree>
    <p:extLst>
      <p:ext uri="{BB962C8B-B14F-4D97-AF65-F5344CB8AC3E}">
        <p14:creationId xmlns:p14="http://schemas.microsoft.com/office/powerpoint/2010/main" val="3647680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9127E970-5173-45B7-B969-0CC27097BA36}" type="slidenum">
              <a:rPr lang="en-US"/>
              <a:pPr>
                <a:defRPr/>
              </a:pPr>
              <a:t>‹#›</a:t>
            </a:fld>
            <a:endParaRPr lang="en-US" dirty="0"/>
          </a:p>
        </p:txBody>
      </p:sp>
    </p:spTree>
    <p:extLst>
      <p:ext uri="{BB962C8B-B14F-4D97-AF65-F5344CB8AC3E}">
        <p14:creationId xmlns:p14="http://schemas.microsoft.com/office/powerpoint/2010/main" val="280120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011221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6E9C724B-0FA3-48CE-8798-CB6D564BFF8B}" type="slidenum">
              <a:rPr lang="en-US"/>
              <a:pPr>
                <a:defRPr/>
              </a:pPr>
              <a:t>‹#›</a:t>
            </a:fld>
            <a:endParaRPr lang="en-US" dirty="0"/>
          </a:p>
        </p:txBody>
      </p:sp>
    </p:spTree>
    <p:extLst>
      <p:ext uri="{BB962C8B-B14F-4D97-AF65-F5344CB8AC3E}">
        <p14:creationId xmlns:p14="http://schemas.microsoft.com/office/powerpoint/2010/main" val="3575673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DF81D76-9D83-41B9-B5F4-43024AF61ED7}" type="slidenum">
              <a:rPr lang="en-US"/>
              <a:pPr>
                <a:defRPr/>
              </a:pPr>
              <a:t>‹#›</a:t>
            </a:fld>
            <a:endParaRPr lang="en-US" dirty="0"/>
          </a:p>
        </p:txBody>
      </p:sp>
    </p:spTree>
    <p:extLst>
      <p:ext uri="{BB962C8B-B14F-4D97-AF65-F5344CB8AC3E}">
        <p14:creationId xmlns:p14="http://schemas.microsoft.com/office/powerpoint/2010/main" val="1260597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4AC1C6D4-F388-44DC-9A33-CE7F606D42F1}" type="slidenum">
              <a:rPr lang="en-US"/>
              <a:pPr>
                <a:defRPr/>
              </a:pPr>
              <a:t>‹#›</a:t>
            </a:fld>
            <a:endParaRPr lang="en-US" dirty="0"/>
          </a:p>
        </p:txBody>
      </p:sp>
    </p:spTree>
    <p:extLst>
      <p:ext uri="{BB962C8B-B14F-4D97-AF65-F5344CB8AC3E}">
        <p14:creationId xmlns:p14="http://schemas.microsoft.com/office/powerpoint/2010/main" val="315077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EB6F6C5-9ABF-459C-AD36-C29F5D337103}" type="slidenum">
              <a:rPr lang="en-US"/>
              <a:pPr>
                <a:defRPr/>
              </a:pPr>
              <a:t>‹#›</a:t>
            </a:fld>
            <a:endParaRPr lang="en-US" dirty="0"/>
          </a:p>
        </p:txBody>
      </p:sp>
    </p:spTree>
    <p:extLst>
      <p:ext uri="{BB962C8B-B14F-4D97-AF65-F5344CB8AC3E}">
        <p14:creationId xmlns:p14="http://schemas.microsoft.com/office/powerpoint/2010/main" val="660654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1680A563-0522-4D75-8132-0F8DE5DB4B6B}" type="slidenum">
              <a:rPr lang="en-US"/>
              <a:pPr>
                <a:defRPr/>
              </a:pPr>
              <a:t>‹#›</a:t>
            </a:fld>
            <a:endParaRPr lang="en-US" dirty="0"/>
          </a:p>
        </p:txBody>
      </p:sp>
    </p:spTree>
    <p:extLst>
      <p:ext uri="{BB962C8B-B14F-4D97-AF65-F5344CB8AC3E}">
        <p14:creationId xmlns:p14="http://schemas.microsoft.com/office/powerpoint/2010/main" val="1736620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5E435058-F085-4950-A4CC-2BF8C03AAE5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023944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D617DF0-AC36-46C6-8CC2-F19F39FAAB4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61875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C4718527-E3E0-4452-98E6-5DDE6540FF0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27237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7A39B420-37F4-4138-B920-AD1D9FE273F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307986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8F7E3021-3F11-4CA2-B2F6-253F85B913E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45090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676479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06D98159-0C0F-4A9C-B453-8A263EDB089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796963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139D8C30-50D1-409E-BC8B-F45C43BD9F2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93761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C98F7D8A-CA9B-4B9E-91B5-E72C5EF21A9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66150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3C5F2EC2-4F63-4D50-9C91-4E1B1E96651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918794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79A6C8B3-55DB-4554-9FA1-83E451106F4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619547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48989C87-E925-4A2C-BF45-F319E26D6E0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7838219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A8096E47-AC90-40E5-BFF0-3E281542797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56118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AA116A0F-47FE-4F46-851B-492DBFFE64E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50331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192AD7BB-D4B8-4F20-9F6A-840353B6BE9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193520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36FBB3BE-365F-465E-9FA4-BC871385DB7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960751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7284057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C95E3086-390E-4E8B-BD24-4B7409322BF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913339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8240F206-A6F4-4BB1-B477-EC960DC4280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49245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4F831591-4328-472B-ABA4-C36AF2B4FFEB}"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0406713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41038F5-F735-48B0-A3D6-193523C9F32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331751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A46A587-C7A3-47AE-99E7-55843D35AD3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85073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1D8C59A-6568-4503-B70C-B67DE4C80FB9}"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534276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56BAB986-5666-4C1E-8712-C3B2306DBE22}"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501054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133BE05E-23B2-4C54-A5CC-316CE47AF28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769733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A02758CC-4110-4532-AD5C-9481DD240B1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4361417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56FC02AA-1D91-4857-AE94-10AC5693ACA0}"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639468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3724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8860D3A6-B1CD-43B9-A825-0E8541185731}"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689619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230DF176-BE2B-4464-B69A-4E63408AABA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6828029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3A29F5EE-8489-4137-89A0-D7FF7FAE81A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260163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25970191-7606-449A-9C16-6634094DE60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974253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99BA72DB-71CD-488B-A612-36AFB8CF6574}"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766163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BDEA7802-BCE1-4E74-8553-C29CF66E920C}"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2704966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03A8ADAD-3EE3-4A47-814C-83FE6F1A664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8917722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0B880E44-5738-4711-B243-F2889EC9F303}"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0319477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1AA0E244-3E02-4FD3-A75D-CE2A501D37C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8177827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DB865C4-DB2B-4EBD-AC43-8693F91C500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637293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351335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C1294487-07A2-4C6A-8378-ED1E933EDE1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8784718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F94A0273-858F-4115-8193-11162F29A2A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2229609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31813BA9-0F5B-46AA-A5BE-413A9020B0F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1806190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A8E7CE7A-D1DD-4278-B0A7-53FE02AD187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232066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BC1960F0-F1E7-4F34-8F53-1B0E553FEE4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1278332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51984095-62C3-4AD9-B80B-64A71FAF6D7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7422714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5A35D8F-D385-4736-BE56-F72CB077929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1092870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87876608-5BD6-4461-B15A-41C0E2CE8F6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7789067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4E7C0F7-0426-43E4-8F57-ACF089C2C88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2848787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1AA0E244-3E02-4FD3-A75D-CE2A501D37C6}"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96284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123273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DB865C4-DB2B-4EBD-AC43-8693F91C500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4233378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C1294487-07A2-4C6A-8378-ED1E933EDE1D}"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40478103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F94A0273-858F-4115-8193-11162F29A2A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051620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31813BA9-0F5B-46AA-A5BE-413A9020B0F5}"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6574966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A8E7CE7A-D1DD-4278-B0A7-53FE02AD187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7773874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BC1960F0-F1E7-4F34-8F53-1B0E553FEE4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2375524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51984095-62C3-4AD9-B80B-64A71FAF6D77}"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39390126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5A35D8F-D385-4736-BE56-F72CB077929A}"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936742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87876608-5BD6-4461-B15A-41C0E2CE8F6E}"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6104438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4E7C0F7-0426-43E4-8F57-ACF089C2C888}"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0369110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4.jpeg"/><Relationship Id="rId14" Type="http://schemas.openxmlformats.org/officeDocument/2006/relationships/image" Target="../media/image5.jpeg"/><Relationship Id="rId15" Type="http://schemas.openxmlformats.org/officeDocument/2006/relationships/image" Target="../media/image1.jpeg"/><Relationship Id="rId16" Type="http://schemas.openxmlformats.org/officeDocument/2006/relationships/image" Target="../media/image6.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extBox 6"/>
          <p:cNvSpPr txBox="1">
            <a:spLocks noChangeArrowheads="1"/>
          </p:cNvSpPr>
          <p:nvPr/>
        </p:nvSpPr>
        <p:spPr bwMode="auto">
          <a:xfrm>
            <a:off x="495300" y="5943600"/>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defRPr/>
            </a:pPr>
            <a:r>
              <a:rPr lang="en-US" altLang="ja-JP" sz="2000" smtClean="0">
                <a:solidFill>
                  <a:srgbClr val="F2F2F2"/>
                </a:solidFill>
                <a:latin typeface="Century Gothic" pitchFamily="34" charset="0"/>
              </a:rPr>
              <a:t>Geophysical Fluid Dynamics Laboratory</a:t>
            </a:r>
          </a:p>
        </p:txBody>
      </p:sp>
      <p:pic>
        <p:nvPicPr>
          <p:cNvPr id="9" name="Picture 8" descr="NOAA_logo.png"/>
          <p:cNvPicPr>
            <a:picLocks noChangeAspect="1"/>
          </p:cNvPicPr>
          <p:nvPr/>
        </p:nvPicPr>
        <p:blipFill>
          <a:blip r:embed="rId14"/>
          <a:stretch>
            <a:fillRect/>
          </a:stretch>
        </p:blipFill>
        <p:spPr>
          <a:xfrm>
            <a:off x="7924800" y="5638800"/>
            <a:ext cx="876300" cy="876300"/>
          </a:xfrm>
          <a:prstGeom prst="rect">
            <a:avLst/>
          </a:prstGeom>
          <a:effectLst>
            <a:outerShdw blurRad="50800" dist="38100" dir="5400000" algn="t" rotWithShape="0">
              <a:prstClr val="black">
                <a:alpha val="40000"/>
              </a:prstClr>
            </a:outerShdw>
          </a:effectLst>
        </p:spPr>
      </p:pic>
      <p:pic>
        <p:nvPicPr>
          <p:cNvPr id="2052" name="Picture 9" descr="globe_zh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905000" y="3810000"/>
            <a:ext cx="688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006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580CD016-32E3-4F08-8F0D-5719E8490C98}"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28363608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17C33629-402D-4801-AC9B-8316A2CE7E69}"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30907310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17C33629-402D-4801-AC9B-8316A2CE7E69}"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77959769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9DA8E76C-C37F-4D38-8115-A250B9CCA7F9}"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386939380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9DA8E76C-C37F-4D38-8115-A250B9CCA7F9}"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84899017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408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7" name="Date Placeholder 3"/>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fontAlgn="auto" hangingPunct="0">
              <a:spcBef>
                <a:spcPts val="0"/>
              </a:spcBef>
              <a:spcAft>
                <a:spcPts val="0"/>
              </a:spcAft>
              <a:defRPr sz="1400" b="0">
                <a:solidFill>
                  <a:srgbClr val="FFFFFF"/>
                </a:solidFill>
                <a:latin typeface="+mn-lt"/>
                <a:ea typeface="Arial Unicode MS" pitchFamily="50" charset="-128"/>
                <a:cs typeface="Arial Unicode MS" pitchFamily="50" charset="-128"/>
              </a:defRPr>
            </a:lvl1pPr>
          </a:lstStyle>
          <a:p>
            <a:pPr>
              <a:defRPr/>
            </a:pPr>
            <a:endParaRPr lang="en-US"/>
          </a:p>
        </p:txBody>
      </p:sp>
      <p:sp>
        <p:nvSpPr>
          <p:cNvPr id="8" name="Footer Placeholder 4"/>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b="0">
                <a:solidFill>
                  <a:srgbClr val="FFFFFF"/>
                </a:solidFill>
                <a:latin typeface="+mn-lt"/>
                <a:ea typeface="Arial Unicode MS" pitchFamily="50" charset="-128"/>
                <a:cs typeface="Arial Unicode MS" pitchFamily="50" charset="-128"/>
              </a:defRPr>
            </a:lvl1pPr>
          </a:lstStyle>
          <a:p>
            <a:pPr>
              <a:defRPr/>
            </a:pPr>
            <a:endParaRPr lang="en-US"/>
          </a:p>
        </p:txBody>
      </p:sp>
      <p:sp>
        <p:nvSpPr>
          <p:cNvPr id="9" name="Slide Number Placeholder 5"/>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b="0">
                <a:solidFill>
                  <a:srgbClr val="FFFFFF"/>
                </a:solidFill>
                <a:latin typeface="+mn-lt"/>
                <a:ea typeface="Arial Unicode MS" pitchFamily="50" charset="-128"/>
                <a:cs typeface="Arial Unicode MS" pitchFamily="50" charset="-128"/>
              </a:defRPr>
            </a:lvl1pPr>
          </a:lstStyle>
          <a:p>
            <a:pPr>
              <a:defRPr/>
            </a:pPr>
            <a:fld id="{9158A757-8A0E-49EF-B56D-E669639F307B}" type="slidenum">
              <a:rPr lang="en-US"/>
              <a:pPr>
                <a:defRPr/>
              </a:pPr>
              <a:t>‹#›</a:t>
            </a:fld>
            <a:endParaRPr lang="en-US"/>
          </a:p>
        </p:txBody>
      </p:sp>
    </p:spTree>
    <p:extLst>
      <p:ext uri="{BB962C8B-B14F-4D97-AF65-F5344CB8AC3E}">
        <p14:creationId xmlns:p14="http://schemas.microsoft.com/office/powerpoint/2010/main" val="1619187860"/>
      </p:ext>
    </p:extLst>
  </p:cSld>
  <p:clrMap bg1="dk2" tx1="lt1" bg2="dk1"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ill Sans Light"/>
          <a:ea typeface="宋体" pitchFamily="2" charset="-122"/>
        </a:defRPr>
      </a:lvl2pPr>
      <a:lvl3pPr algn="ctr" rtl="0" eaLnBrk="0" fontAlgn="base" hangingPunct="0">
        <a:spcBef>
          <a:spcPct val="0"/>
        </a:spcBef>
        <a:spcAft>
          <a:spcPct val="0"/>
        </a:spcAft>
        <a:defRPr sz="4400">
          <a:solidFill>
            <a:schemeClr val="tx2"/>
          </a:solidFill>
          <a:latin typeface="Gill Sans Light"/>
          <a:ea typeface="宋体" pitchFamily="2" charset="-122"/>
        </a:defRPr>
      </a:lvl3pPr>
      <a:lvl4pPr algn="ctr" rtl="0" eaLnBrk="0" fontAlgn="base" hangingPunct="0">
        <a:spcBef>
          <a:spcPct val="0"/>
        </a:spcBef>
        <a:spcAft>
          <a:spcPct val="0"/>
        </a:spcAft>
        <a:defRPr sz="4400">
          <a:solidFill>
            <a:schemeClr val="tx2"/>
          </a:solidFill>
          <a:latin typeface="Gill Sans Light"/>
          <a:ea typeface="宋体" pitchFamily="2" charset="-122"/>
        </a:defRPr>
      </a:lvl4pPr>
      <a:lvl5pPr algn="ctr" rtl="0" eaLnBrk="0" fontAlgn="base" hangingPunct="0">
        <a:spcBef>
          <a:spcPct val="0"/>
        </a:spcBef>
        <a:spcAft>
          <a:spcPct val="0"/>
        </a:spcAft>
        <a:defRPr sz="4400">
          <a:solidFill>
            <a:schemeClr val="tx2"/>
          </a:solidFill>
          <a:latin typeface="Gill Sans Light"/>
          <a:ea typeface="宋体" pitchFamily="2" charset="-122"/>
        </a:defRPr>
      </a:lvl5pPr>
      <a:lvl6pPr marL="457200" algn="ctr" rtl="0" fontAlgn="base">
        <a:spcBef>
          <a:spcPct val="0"/>
        </a:spcBef>
        <a:spcAft>
          <a:spcPct val="0"/>
        </a:spcAft>
        <a:defRPr sz="4400">
          <a:solidFill>
            <a:schemeClr val="tx2"/>
          </a:solidFill>
          <a:latin typeface="Gill Sans Light"/>
          <a:ea typeface="宋体" pitchFamily="2" charset="-122"/>
        </a:defRPr>
      </a:lvl6pPr>
      <a:lvl7pPr marL="914400" algn="ctr" rtl="0" fontAlgn="base">
        <a:spcBef>
          <a:spcPct val="0"/>
        </a:spcBef>
        <a:spcAft>
          <a:spcPct val="0"/>
        </a:spcAft>
        <a:defRPr sz="4400">
          <a:solidFill>
            <a:schemeClr val="tx2"/>
          </a:solidFill>
          <a:latin typeface="Gill Sans Light"/>
          <a:ea typeface="宋体" pitchFamily="2" charset="-122"/>
        </a:defRPr>
      </a:lvl7pPr>
      <a:lvl8pPr marL="1371600" algn="ctr" rtl="0" fontAlgn="base">
        <a:spcBef>
          <a:spcPct val="0"/>
        </a:spcBef>
        <a:spcAft>
          <a:spcPct val="0"/>
        </a:spcAft>
        <a:defRPr sz="4400">
          <a:solidFill>
            <a:schemeClr val="tx2"/>
          </a:solidFill>
          <a:latin typeface="Gill Sans Light"/>
          <a:ea typeface="宋体" pitchFamily="2" charset="-122"/>
        </a:defRPr>
      </a:lvl8pPr>
      <a:lvl9pPr marL="1828800" algn="ctr" rtl="0" fontAlgn="base">
        <a:spcBef>
          <a:spcPct val="0"/>
        </a:spcBef>
        <a:spcAft>
          <a:spcPct val="0"/>
        </a:spcAft>
        <a:defRPr sz="4400">
          <a:solidFill>
            <a:schemeClr val="tx2"/>
          </a:solidFill>
          <a:latin typeface="Gill Sans Light"/>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ea typeface="+mn-ea"/>
              </a:defRPr>
            </a:lvl1pPr>
          </a:lstStyle>
          <a:p>
            <a:pPr>
              <a:defRPr/>
            </a:pPr>
            <a:fld id="{25531374-110B-4DF2-B9E6-4D9DEEF84469}" type="slidenum">
              <a:rPr lang="en-US"/>
              <a:pPr>
                <a:defRPr/>
              </a:pPr>
              <a:t>‹#›</a:t>
            </a:fld>
            <a:endParaRPr lang="en-US" dirty="0"/>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36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274699387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2"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9755004-9D93-4B24-B868-64072DD1A4E7}"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5128"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36721598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ea typeface="+mn-ea"/>
              </a:defRPr>
            </a:lvl1pPr>
          </a:lstStyle>
          <a:p>
            <a:pPr>
              <a:defRPr/>
            </a:pPr>
            <a:fld id="{25531374-110B-4DF2-B9E6-4D9DEEF84469}" type="slidenum">
              <a:rPr lang="en-US"/>
              <a:pPr>
                <a:defRPr/>
              </a:pPr>
              <a:t>‹#›</a:t>
            </a:fld>
            <a:endParaRPr lang="en-US" dirty="0"/>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36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77523301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85CDFE1-6AED-43C1-967F-03335ACC4AA4}"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27379090"/>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8"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ea typeface="+mn-ea"/>
              </a:defRPr>
            </a:lvl1pPr>
          </a:lstStyle>
          <a:p>
            <a:pPr>
              <a:defRPr/>
            </a:pPr>
            <a:fld id="{B9CE46DE-04B1-44ED-873D-380D670DBCB1}" type="slidenum">
              <a:rPr lang="en-US"/>
              <a:pPr>
                <a:defRPr/>
              </a:pPr>
              <a:t>‹#›</a:t>
            </a:fld>
            <a:endParaRPr lang="en-US" dirty="0"/>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9224"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36497295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85CDFE1-6AED-43C1-967F-03335ACC4AA4}"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3364726775"/>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ea typeface="+mn-ea"/>
              </a:defRPr>
            </a:lvl1pPr>
          </a:lstStyle>
          <a:p>
            <a:pPr>
              <a:defRPr/>
            </a:pPr>
            <a:fld id="{25531374-110B-4DF2-B9E6-4D9DEEF84469}" type="slidenum">
              <a:rPr lang="en-US"/>
              <a:pPr>
                <a:defRPr/>
              </a:pPr>
              <a:t>‹#›</a:t>
            </a:fld>
            <a:endParaRPr lang="en-US" dirty="0"/>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36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367955383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2"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69A77175-844E-4FD5-B7C1-F843FCA0269B}"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5128"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7090795"/>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2"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339C2D7E-F156-422F-86F6-F625EFCA9548}"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5128"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7318294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ea typeface="+mn-ea"/>
              </a:defRPr>
            </a:lvl1pPr>
          </a:lstStyle>
          <a:p>
            <a:pPr>
              <a:defRPr/>
            </a:pPr>
            <a:fld id="{25531374-110B-4DF2-B9E6-4D9DEEF84469}" type="slidenum">
              <a:rPr lang="en-US"/>
              <a:pPr>
                <a:defRPr/>
              </a:pPr>
              <a:t>‹#›</a:t>
            </a:fld>
            <a:endParaRPr lang="en-US" dirty="0"/>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36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6704539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156E7AA6-A936-4764-ADEB-E1E3CC27B720}"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55195983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2"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339C2D7E-F156-422F-86F6-F625EFCA9548}"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5128"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299387302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FF260170-03F0-4C8E-9141-D68597163695}"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8389820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2B3A65E1-2B9B-4E64-98CE-6AA0C5AF405D}"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408301159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4866" name="Picture 14" descr="footer_imag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6" descr="Picture1.jpg"/>
          <p:cNvPicPr>
            <a:picLocks noChangeAspect="1"/>
          </p:cNvPicPr>
          <p:nvPr/>
        </p:nvPicPr>
        <p:blipFill>
          <a:blip r:embed="rId15">
            <a:extLst>
              <a:ext uri="{28A0092B-C50C-407E-A947-70E740481C1C}">
                <a14:useLocalDpi xmlns:a14="http://schemas.microsoft.com/office/drawing/2010/main" val="0"/>
              </a:ext>
            </a:extLst>
          </a:blip>
          <a:srcRect t="90555" b="3333"/>
          <a:stretch>
            <a:fillRect/>
          </a:stretch>
        </p:blipFill>
        <p:spPr bwMode="auto">
          <a:xfrm>
            <a:off x="0" y="304800"/>
            <a:ext cx="914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8382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0" y="6324600"/>
            <a:ext cx="9144000" cy="76200"/>
          </a:xfrm>
          <a:prstGeom prst="rect">
            <a:avLst/>
          </a:prstGeom>
          <a:gradFill>
            <a:gsLst>
              <a:gs pos="60000">
                <a:schemeClr val="tx2">
                  <a:lumMod val="75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Slide Number Placeholder 5"/>
          <p:cNvSpPr>
            <a:spLocks noGrp="1"/>
          </p:cNvSpPr>
          <p:nvPr>
            <p:ph type="sldNum" sz="quarter" idx="4"/>
          </p:nvPr>
        </p:nvSpPr>
        <p:spPr>
          <a:xfrm>
            <a:off x="6553200" y="64008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2B3A65E1-2B9B-4E64-98CE-6AA0C5AF405D}" type="slidenum">
              <a:rPr lang="en-US">
                <a:solidFill>
                  <a:srgbClr val="000000">
                    <a:tint val="75000"/>
                  </a:srgbClr>
                </a:solidFill>
              </a:rPr>
              <a:pPr>
                <a:defRPr/>
              </a:pPr>
              <a:t>‹#›</a:t>
            </a:fld>
            <a:endParaRPr lang="en-US" dirty="0">
              <a:solidFill>
                <a:srgbClr val="000000">
                  <a:tint val="75000"/>
                </a:srgbClr>
              </a:solidFill>
            </a:endParaRPr>
          </a:p>
        </p:txBody>
      </p:sp>
      <p:pic>
        <p:nvPicPr>
          <p:cNvPr id="14" name="Picture 13" descr="sine.png"/>
          <p:cNvPicPr>
            <a:picLocks noChangeAspect="1"/>
          </p:cNvPicPr>
          <p:nvPr/>
        </p:nvPicPr>
        <p:blipFill>
          <a:blip r:embed="rId16" cstate="print">
            <a:duotone>
              <a:prstClr val="black"/>
              <a:schemeClr val="tx2">
                <a:lumMod val="50000"/>
                <a:tint val="45000"/>
                <a:satMod val="400000"/>
              </a:schemeClr>
            </a:duotone>
          </a:blip>
          <a:srcRect l="33334" t="46256" r="-1" b="24834"/>
          <a:stretch>
            <a:fillRect/>
          </a:stretch>
        </p:blipFill>
        <p:spPr>
          <a:xfrm rot="10800000">
            <a:off x="3048000" y="6400800"/>
            <a:ext cx="6096000" cy="381000"/>
          </a:xfrm>
          <a:prstGeom prst="rect">
            <a:avLst/>
          </a:prstGeom>
        </p:spPr>
      </p:pic>
      <p:pic>
        <p:nvPicPr>
          <p:cNvPr id="164872" name="Picture 12" descr="Picture1.jpg"/>
          <p:cNvPicPr>
            <a:picLocks noChangeAspect="1"/>
          </p:cNvPicPr>
          <p:nvPr/>
        </p:nvPicPr>
        <p:blipFill>
          <a:blip r:embed="rId15">
            <a:extLst>
              <a:ext uri="{28A0092B-C50C-407E-A947-70E740481C1C}">
                <a14:useLocalDpi xmlns:a14="http://schemas.microsoft.com/office/drawing/2010/main" val="0"/>
              </a:ext>
            </a:extLst>
          </a:blip>
          <a:srcRect t="84444" b="3333"/>
          <a:stretch>
            <a:fillRect/>
          </a:stretch>
        </p:blipFill>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6400800"/>
            <a:ext cx="2895600" cy="254000"/>
          </a:xfrm>
          <a:prstGeom prst="rect">
            <a:avLst/>
          </a:prstGeom>
          <a:noFill/>
        </p:spPr>
        <p:txBody>
          <a:bodyPr>
            <a:spAutoFit/>
          </a:bodyPr>
          <a:lstStyle/>
          <a:p>
            <a:pPr>
              <a:defRPr/>
            </a:pPr>
            <a:r>
              <a:rPr lang="en-US" sz="1050" dirty="0">
                <a:solidFill>
                  <a:srgbClr val="FFFFFF">
                    <a:lumMod val="95000"/>
                  </a:srgbClr>
                </a:solidFill>
              </a:rPr>
              <a:t>Geophysical Fluid Dynamics Laboratory</a:t>
            </a:r>
          </a:p>
        </p:txBody>
      </p:sp>
    </p:spTree>
    <p:extLst>
      <p:ext uri="{BB962C8B-B14F-4D97-AF65-F5344CB8AC3E}">
        <p14:creationId xmlns:p14="http://schemas.microsoft.com/office/powerpoint/2010/main" val="190818491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ft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7.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15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5" Type="http://schemas.openxmlformats.org/officeDocument/2006/relationships/image" Target="../media/image38.tiff"/><Relationship Id="rId6" Type="http://schemas.openxmlformats.org/officeDocument/2006/relationships/image" Target="../media/image39.jpeg"/><Relationship Id="rId1" Type="http://schemas.openxmlformats.org/officeDocument/2006/relationships/slideLayout" Target="../slideLayouts/slideLayout156.xml"/><Relationship Id="rId2"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39.jpeg"/><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39.jpeg"/><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image" Target="../media/image42.tiff"/></Relationships>
</file>

<file path=ppt/slides/_rels/slide15.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tiff"/><Relationship Id="rId5" Type="http://schemas.openxmlformats.org/officeDocument/2006/relationships/image" Target="../media/image45.png"/><Relationship Id="rId6" Type="http://schemas.openxmlformats.org/officeDocument/2006/relationships/image" Target="../media/image40.tiff"/><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5" Type="http://schemas.openxmlformats.org/officeDocument/2006/relationships/image" Target="../media/image41.tiff"/><Relationship Id="rId6" Type="http://schemas.openxmlformats.org/officeDocument/2006/relationships/image" Target="../media/image45.png"/><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8.tiff"/><Relationship Id="rId1" Type="http://schemas.openxmlformats.org/officeDocument/2006/relationships/tags" Target="../tags/tag6.xml"/><Relationship Id="rId2" Type="http://schemas.openxmlformats.org/officeDocument/2006/relationships/slideLayout" Target="../slideLayouts/slideLayout2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tiff"/><Relationship Id="rId5" Type="http://schemas.openxmlformats.org/officeDocument/2006/relationships/image" Target="../media/image52.tiff"/><Relationship Id="rId6" Type="http://schemas.openxmlformats.org/officeDocument/2006/relationships/image" Target="../media/image53.tiff"/><Relationship Id="rId1" Type="http://schemas.openxmlformats.org/officeDocument/2006/relationships/slideLayout" Target="../slideLayouts/slideLayout156.xml"/><Relationship Id="rId2" Type="http://schemas.openxmlformats.org/officeDocument/2006/relationships/image" Target="../media/image49.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notesSlide" Target="../notesSlides/notesSlide2.xml"/><Relationship Id="rId5" Type="http://schemas.openxmlformats.org/officeDocument/2006/relationships/image" Target="../media/image9.wmf"/><Relationship Id="rId6" Type="http://schemas.openxmlformats.org/officeDocument/2006/relationships/oleObject" Target="../embeddings/oleObject1.bin"/><Relationship Id="rId7" Type="http://schemas.openxmlformats.org/officeDocument/2006/relationships/image" Target="../media/image8.png"/><Relationship Id="rId8" Type="http://schemas.openxmlformats.org/officeDocument/2006/relationships/oleObject" Target="../embeddings/oleObject2.bin"/><Relationship Id="rId9" Type="http://schemas.openxmlformats.org/officeDocument/2006/relationships/image" Target="../media/image10.jpeg"/><Relationship Id="rId10"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tags" Target="../tags/tag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1" Type="http://schemas.openxmlformats.org/officeDocument/2006/relationships/slideLayout" Target="../slideLayouts/slideLayout29.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8.tiff"/><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tiff"/><Relationship Id="rId1" Type="http://schemas.openxmlformats.org/officeDocument/2006/relationships/slideLayout" Target="../slideLayouts/slideLayout29.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tiff"/><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hyperlink" Target="http://www.gfdl.noaa.gov/cms-filesystem-action/user_files/m1l/meiyunlin_2011JD016961.pdf" TargetMode="External"/><Relationship Id="rId4" Type="http://schemas.openxmlformats.org/officeDocument/2006/relationships/hyperlink" Target="http://www.gfdl.noaa.gov/cms-filesystem-action/user_files/m1l/meiyunlin_2012JD01815.pdf" TargetMode="External"/><Relationship Id="rId5" Type="http://schemas.openxmlformats.org/officeDocument/2006/relationships/hyperlink" Target="http://www.gfdl.noaa.gov/cms-filesystem-action/user_files/m1l/LinMeiyun_2014_ngeo2066-aop.pdf" TargetMode="External"/><Relationship Id="rId6" Type="http://schemas.openxmlformats.org/officeDocument/2006/relationships/hyperlink" Target="http://www.nature.com/ncomms/2015/150512/ncomms8105/pdf/ncomms8105.pdf" TargetMode="External"/><Relationship Id="rId7" Type="http://schemas.openxmlformats.org/officeDocument/2006/relationships/hyperlink" Target="https://www.gfdl.noaa.gov/wp-content/uploads/files/user_files/m1l/lin_my_et_al-2015-geophysical_research_letters.pdf" TargetMode="External"/><Relationship Id="rId8" Type="http://schemas.openxmlformats.org/officeDocument/2006/relationships/hyperlink" Target="http://www.atmos-chem-phys.net/17/2943/2017/acp-17-2943-2017.pdf" TargetMode="External"/><Relationship Id="rId9" Type="http://schemas.openxmlformats.org/officeDocument/2006/relationships/image" Target="../media/image62.gif"/><Relationship Id="rId10"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7.tiff"/><Relationship Id="rId4" Type="http://schemas.openxmlformats.org/officeDocument/2006/relationships/image" Target="../media/image68.png"/><Relationship Id="rId1" Type="http://schemas.openxmlformats.org/officeDocument/2006/relationships/slideLayout" Target="../slideLayouts/slideLayout156.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image" Target="../media/image6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image" Target="../media/image69.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2.tif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tags" Target="../tags/tag3.xml"/><Relationship Id="rId2"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tiff"/><Relationship Id="rId1" Type="http://schemas.openxmlformats.org/officeDocument/2006/relationships/tags" Target="../tags/tag7.xml"/><Relationship Id="rId2"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tags" Target="../tags/tag8.xml"/><Relationship Id="rId2"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156.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gif"/><Relationship Id="rId6" Type="http://schemas.openxmlformats.org/officeDocument/2006/relationships/image" Target="../media/image18.wmf"/><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9.pn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png"/><Relationship Id="rId1" Type="http://schemas.openxmlformats.org/officeDocument/2006/relationships/tags" Target="../tags/tag4.xml"/><Relationship Id="rId2"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tags" Target="../tags/tag5.xml"/><Relationship Id="rId2"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wmf"/><Relationship Id="rId5" Type="http://schemas.openxmlformats.org/officeDocument/2006/relationships/image" Target="../media/image30.png"/><Relationship Id="rId6" Type="http://schemas.openxmlformats.org/officeDocument/2006/relationships/image" Target="../media/image31.gif"/><Relationship Id="rId7" Type="http://schemas.openxmlformats.org/officeDocument/2006/relationships/image" Target="../media/image16.png"/><Relationship Id="rId1" Type="http://schemas.openxmlformats.org/officeDocument/2006/relationships/slideLayout" Target="../slideLayouts/slideLayout15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idx="4294967295"/>
          </p:nvPr>
        </p:nvSpPr>
        <p:spPr bwMode="auto">
          <a:xfrm>
            <a:off x="-304800" y="533400"/>
            <a:ext cx="9601199" cy="205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spcBef>
                <a:spcPts val="600"/>
              </a:spcBef>
            </a:pPr>
            <a:r>
              <a:rPr lang="en-US" altLang="ja-JP" sz="3200" b="1" dirty="0" smtClean="0">
                <a:solidFill>
                  <a:srgbClr val="FFFFCC"/>
                </a:solidFill>
                <a:latin typeface="Arial" pitchFamily="34" charset="0"/>
                <a:ea typeface="Arial Unicode MS" pitchFamily="34" charset="-122"/>
                <a:cs typeface="Arial Unicode MS" pitchFamily="34" charset="-122"/>
              </a:rPr>
              <a:t>Global dimensions to U.S. ozone pollution: Implications for air quality policy</a:t>
            </a:r>
            <a:endParaRPr lang="en-US" altLang="ja-JP" sz="3200" b="1" i="1" dirty="0" smtClean="0">
              <a:solidFill>
                <a:srgbClr val="FFC000"/>
              </a:solidFill>
              <a:effectLst>
                <a:outerShdw blurRad="38100" dist="38100" dir="2700000" algn="tl">
                  <a:srgbClr val="000000">
                    <a:alpha val="43137"/>
                  </a:srgbClr>
                </a:outerShdw>
              </a:effectLst>
              <a:latin typeface="Arial" pitchFamily="34" charset="0"/>
              <a:ea typeface="Arial Unicode MS" pitchFamily="34" charset="-122"/>
              <a:cs typeface="Arial Unicode MS" pitchFamily="34" charset="-122"/>
            </a:endParaRPr>
          </a:p>
        </p:txBody>
      </p:sp>
      <p:sp>
        <p:nvSpPr>
          <p:cNvPr id="43011" name="Rectangle 3"/>
          <p:cNvSpPr>
            <a:spLocks noGrp="1" noChangeArrowheads="1"/>
          </p:cNvSpPr>
          <p:nvPr>
            <p:ph type="subTitle" idx="4294967295"/>
          </p:nvPr>
        </p:nvSpPr>
        <p:spPr bwMode="auto">
          <a:xfrm>
            <a:off x="457200" y="2971800"/>
            <a:ext cx="7848600" cy="1219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lnSpc>
                <a:spcPct val="80000"/>
              </a:lnSpc>
              <a:buFont typeface="Arial" pitchFamily="34" charset="0"/>
              <a:buNone/>
            </a:pPr>
            <a:r>
              <a:rPr lang="en-US" altLang="ja-JP" sz="3600" b="1" cap="small" dirty="0" smtClean="0">
                <a:solidFill>
                  <a:srgbClr val="FFFFCC"/>
                </a:solidFill>
                <a:latin typeface="Arial" pitchFamily="34" charset="0"/>
                <a:ea typeface="Arial Unicode MS" pitchFamily="34" charset="-122"/>
                <a:cs typeface="Arial Unicode MS" pitchFamily="34" charset="-122"/>
              </a:rPr>
              <a:t>Meiyun  Lin </a:t>
            </a:r>
          </a:p>
          <a:p>
            <a:pPr marL="0" indent="0" algn="ctr" eaLnBrk="1" hangingPunct="1">
              <a:lnSpc>
                <a:spcPct val="80000"/>
              </a:lnSpc>
              <a:spcBef>
                <a:spcPts val="1200"/>
              </a:spcBef>
              <a:buFont typeface="Arial" pitchFamily="34" charset="0"/>
              <a:buNone/>
            </a:pPr>
            <a:r>
              <a:rPr lang="en-US" altLang="ja-JP" dirty="0" smtClean="0">
                <a:solidFill>
                  <a:srgbClr val="FFFFCC"/>
                </a:solidFill>
                <a:latin typeface="Arial" pitchFamily="34" charset="0"/>
                <a:ea typeface="Arial Unicode MS" pitchFamily="34" charset="-122"/>
                <a:cs typeface="Arial Unicode MS" pitchFamily="34" charset="-122"/>
              </a:rPr>
              <a:t>(Princeton University &amp; NOAA GFDL)</a:t>
            </a:r>
          </a:p>
        </p:txBody>
      </p:sp>
      <p:sp>
        <p:nvSpPr>
          <p:cNvPr id="43013" name="Text Box 11"/>
          <p:cNvSpPr txBox="1">
            <a:spLocks noChangeArrowheads="1"/>
          </p:cNvSpPr>
          <p:nvPr/>
        </p:nvSpPr>
        <p:spPr bwMode="auto">
          <a:xfrm>
            <a:off x="0" y="0"/>
            <a:ext cx="678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dirty="0" smtClean="0">
                <a:solidFill>
                  <a:schemeClr val="bg1"/>
                </a:solidFill>
                <a:cs typeface="Arial" panose="020B0604020202020204" pitchFamily="34" charset="0"/>
              </a:rPr>
              <a:t>Presentation to Environmental Defense Fund, April 25, 2017</a:t>
            </a:r>
            <a:endParaRPr lang="en-US" altLang="zh-CN" dirty="0">
              <a:solidFill>
                <a:schemeClr val="bg1"/>
              </a:solidFill>
              <a:cs typeface="Arial" panose="020B0604020202020204" pitchFamily="34" charset="0"/>
            </a:endParaRPr>
          </a:p>
        </p:txBody>
      </p:sp>
      <p:pic>
        <p:nvPicPr>
          <p:cNvPr id="6" name="Picture 12" descr="prince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5598773"/>
            <a:ext cx="914400" cy="111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91803883"/>
      </p:ext>
    </p:extLst>
  </p:cSld>
  <p:clrMapOvr>
    <a:masterClrMapping/>
  </p:clrMapOvr>
  <p:transition advTm="1409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2"/>
          <p:cNvSpPr>
            <a:spLocks noChangeArrowheads="1"/>
          </p:cNvSpPr>
          <p:nvPr/>
        </p:nvSpPr>
        <p:spPr bwMode="auto">
          <a:xfrm>
            <a:off x="0" y="762001"/>
            <a:ext cx="9144000" cy="541019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dirty="0" smtClean="0">
              <a:solidFill>
                <a:srgbClr val="FFFFFF"/>
              </a:solidFill>
            </a:endParaRPr>
          </a:p>
        </p:txBody>
      </p:sp>
      <p:sp>
        <p:nvSpPr>
          <p:cNvPr id="3" name="Content Placeholder 2"/>
          <p:cNvSpPr>
            <a:spLocks noGrp="1"/>
          </p:cNvSpPr>
          <p:nvPr>
            <p:ph idx="1"/>
          </p:nvPr>
        </p:nvSpPr>
        <p:spPr>
          <a:xfrm>
            <a:off x="9448800" y="1103972"/>
            <a:ext cx="3733800" cy="1371600"/>
          </a:xfrm>
          <a:solidFill>
            <a:schemeClr val="tx1"/>
          </a:solidFill>
        </p:spPr>
        <p:txBody>
          <a:bodyPr/>
          <a:lstStyle/>
          <a:p>
            <a:pPr marL="0" indent="0">
              <a:buNone/>
            </a:pPr>
            <a:r>
              <a:rPr lang="en-US" sz="1800" b="1" dirty="0" smtClean="0">
                <a:solidFill>
                  <a:srgbClr val="FF0000"/>
                </a:solidFill>
                <a:latin typeface="Arial" panose="020B0604020202020204" pitchFamily="34" charset="0"/>
                <a:cs typeface="Arial" panose="020B0604020202020204" pitchFamily="34" charset="0"/>
              </a:rPr>
              <a:t>RCP8.5 (AM3 BASE):</a:t>
            </a:r>
          </a:p>
          <a:p>
            <a:pPr>
              <a:buFont typeface="Wingdings"/>
              <a:buChar char="à"/>
            </a:pPr>
            <a:r>
              <a:rPr lang="en-US" sz="1800" dirty="0" smtClean="0">
                <a:solidFill>
                  <a:srgbClr val="FF0000"/>
                </a:solidFill>
                <a:latin typeface="Arial" panose="020B0604020202020204" pitchFamily="34" charset="0"/>
                <a:cs typeface="Arial" panose="020B0604020202020204" pitchFamily="34" charset="0"/>
              </a:rPr>
              <a:t>Almost tripled over 1980-2010</a:t>
            </a:r>
          </a:p>
          <a:p>
            <a:pPr>
              <a:buFont typeface="Wingdings"/>
              <a:buChar char="à"/>
            </a:pPr>
            <a:r>
              <a:rPr lang="en-US" sz="1800" dirty="0" smtClean="0">
                <a:solidFill>
                  <a:srgbClr val="FF0000"/>
                </a:solidFill>
                <a:latin typeface="Arial" panose="020B0604020202020204" pitchFamily="34" charset="0"/>
                <a:cs typeface="Arial" panose="020B0604020202020204" pitchFamily="34" charset="0"/>
              </a:rPr>
              <a:t>Largest increases in the 2000s</a:t>
            </a:r>
          </a:p>
          <a:p>
            <a:pPr>
              <a:buFont typeface="Wingdings"/>
              <a:buChar char="à"/>
            </a:pPr>
            <a:r>
              <a:rPr lang="en-US" sz="1800" dirty="0" smtClean="0">
                <a:solidFill>
                  <a:srgbClr val="FF0000"/>
                </a:solidFill>
                <a:latin typeface="Arial" panose="020B0604020202020204" pitchFamily="34" charset="0"/>
                <a:cs typeface="Arial" panose="020B0604020202020204" pitchFamily="34" charset="0"/>
              </a:rPr>
              <a:t>Peak in 2020-2030</a:t>
            </a:r>
            <a:endParaRPr lang="en-US" sz="1800" dirty="0">
              <a:solidFill>
                <a:srgbClr val="FF0000"/>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bwMode="auto">
          <a:xfrm>
            <a:off x="9448800" y="2971800"/>
            <a:ext cx="3810000" cy="6337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 typeface="Wingdings"/>
              <a:buChar char="à"/>
            </a:pPr>
            <a:r>
              <a:rPr lang="en-US" sz="1800" kern="0" dirty="0" smtClean="0">
                <a:solidFill>
                  <a:srgbClr val="000000"/>
                </a:solidFill>
                <a:latin typeface="Arial" panose="020B0604020202020204" pitchFamily="34" charset="0"/>
                <a:cs typeface="Arial" panose="020B0604020202020204" pitchFamily="34" charset="0"/>
              </a:rPr>
              <a:t>50% reductions over 2000-2010 from the U.S. NOx SIP call</a:t>
            </a: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87" t="51204" r="665" b="4220"/>
          <a:stretch/>
        </p:blipFill>
        <p:spPr bwMode="auto">
          <a:xfrm>
            <a:off x="1571121" y="3393208"/>
            <a:ext cx="4648200" cy="2650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08" t="889" r="3181" b="53764"/>
          <a:stretch/>
        </p:blipFill>
        <p:spPr bwMode="auto">
          <a:xfrm>
            <a:off x="1476951" y="762000"/>
            <a:ext cx="4639733" cy="2723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305752" y="2209800"/>
            <a:ext cx="1084770" cy="338554"/>
          </a:xfrm>
          <a:prstGeom prst="rect">
            <a:avLst/>
          </a:prstGeom>
        </p:spPr>
        <p:txBody>
          <a:bodyPr wrap="square">
            <a:spAutoFit/>
          </a:bodyPr>
          <a:lstStyle/>
          <a:p>
            <a:r>
              <a:rPr lang="en-US" sz="1600" b="1" dirty="0" smtClean="0">
                <a:solidFill>
                  <a:srgbClr val="0000FF"/>
                </a:solidFill>
                <a:latin typeface="Arial" panose="020B0604020202020204" pitchFamily="34" charset="0"/>
                <a:cs typeface="Arial" panose="020B0604020202020204" pitchFamily="34" charset="0"/>
              </a:rPr>
              <a:t> RCP4.5 </a:t>
            </a:r>
          </a:p>
        </p:txBody>
      </p:sp>
      <p:sp>
        <p:nvSpPr>
          <p:cNvPr id="8" name="Rectangle 7"/>
          <p:cNvSpPr/>
          <p:nvPr/>
        </p:nvSpPr>
        <p:spPr bwMode="auto">
          <a:xfrm>
            <a:off x="2010351" y="971085"/>
            <a:ext cx="2514600" cy="184666"/>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smtClean="0">
              <a:solidFill>
                <a:srgbClr val="FFFFFF"/>
              </a:solidFill>
              <a:latin typeface="Arial" pitchFamily="34" charset="0"/>
            </a:endParaRPr>
          </a:p>
        </p:txBody>
      </p:sp>
      <p:pic>
        <p:nvPicPr>
          <p:cNvPr id="16" name="Picture 56" descr="globalmap"/>
          <p:cNvPicPr>
            <a:picLocks noChangeAspect="1" noChangeArrowheads="1"/>
          </p:cNvPicPr>
          <p:nvPr/>
        </p:nvPicPr>
        <p:blipFill rotWithShape="1">
          <a:blip r:embed="rId4">
            <a:extLst>
              <a:ext uri="{28A0092B-C50C-407E-A947-70E740481C1C}">
                <a14:useLocalDpi xmlns:a14="http://schemas.microsoft.com/office/drawing/2010/main" val="0"/>
              </a:ext>
            </a:extLst>
          </a:blip>
          <a:srcRect l="61766" t="40137" r="18903" b="51604"/>
          <a:stretch/>
        </p:blipFill>
        <p:spPr bwMode="auto">
          <a:xfrm>
            <a:off x="5770637" y="1043638"/>
            <a:ext cx="2382763" cy="1318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1" descr="globalmap"/>
          <p:cNvPicPr>
            <a:picLocks noChangeAspect="1" noChangeArrowheads="1"/>
          </p:cNvPicPr>
          <p:nvPr/>
        </p:nvPicPr>
        <p:blipFill rotWithShape="1">
          <a:blip r:embed="rId4">
            <a:extLst>
              <a:ext uri="{28A0092B-C50C-407E-A947-70E740481C1C}">
                <a14:useLocalDpi xmlns:a14="http://schemas.microsoft.com/office/drawing/2010/main" val="0"/>
              </a:ext>
            </a:extLst>
          </a:blip>
          <a:srcRect l="20108" t="40327" r="59253" b="51604"/>
          <a:stretch/>
        </p:blipFill>
        <p:spPr bwMode="auto">
          <a:xfrm>
            <a:off x="5749783" y="3886200"/>
            <a:ext cx="2708417" cy="137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2002921" y="3545608"/>
            <a:ext cx="2387600" cy="533399"/>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smtClean="0">
              <a:solidFill>
                <a:srgbClr val="FFFFFF"/>
              </a:solidFill>
              <a:latin typeface="Arial" pitchFamily="34" charset="0"/>
            </a:endParaRPr>
          </a:p>
        </p:txBody>
      </p:sp>
      <p:sp>
        <p:nvSpPr>
          <p:cNvPr id="13" name="TextBox 12"/>
          <p:cNvSpPr txBox="1"/>
          <p:nvPr/>
        </p:nvSpPr>
        <p:spPr>
          <a:xfrm rot="16200000">
            <a:off x="-181193" y="3574720"/>
            <a:ext cx="2560519" cy="369332"/>
          </a:xfrm>
          <a:prstGeom prst="rect">
            <a:avLst/>
          </a:prstGeom>
          <a:noFill/>
        </p:spPr>
        <p:txBody>
          <a:bodyPr wrap="square" rtlCol="0">
            <a:spAutoFit/>
          </a:bodyPr>
          <a:lstStyle/>
          <a:p>
            <a:r>
              <a:rPr lang="en-US" b="1" dirty="0" smtClean="0">
                <a:solidFill>
                  <a:srgbClr val="000000"/>
                </a:solidFill>
                <a:latin typeface="Arial" panose="020B0604020202020204" pitchFamily="34" charset="0"/>
                <a:cs typeface="Arial" panose="020B0604020202020204" pitchFamily="34" charset="0"/>
              </a:rPr>
              <a:t>Normalized to Y2000</a:t>
            </a:r>
            <a:endParaRPr lang="en-US" b="1" dirty="0">
              <a:solidFill>
                <a:srgbClr val="000000"/>
              </a:solidFill>
              <a:latin typeface="Arial" panose="020B0604020202020204" pitchFamily="34" charset="0"/>
              <a:cs typeface="Arial" panose="020B0604020202020204" pitchFamily="34" charset="0"/>
            </a:endParaRPr>
          </a:p>
        </p:txBody>
      </p:sp>
      <p:sp>
        <p:nvSpPr>
          <p:cNvPr id="4" name="TextBox 3"/>
          <p:cNvSpPr txBox="1"/>
          <p:nvPr/>
        </p:nvSpPr>
        <p:spPr>
          <a:xfrm>
            <a:off x="3061183" y="914400"/>
            <a:ext cx="977417" cy="461665"/>
          </a:xfrm>
          <a:prstGeom prst="rect">
            <a:avLst/>
          </a:prstGeom>
          <a:solidFill>
            <a:schemeClr val="tx1"/>
          </a:solidFill>
          <a:ln>
            <a:noFill/>
          </a:ln>
        </p:spPr>
        <p:txBody>
          <a:bodyPr wrap="square" lIns="0" tIns="0" rIns="0" bIns="0" rtlCol="0">
            <a:spAutoFit/>
          </a:bodyPr>
          <a:lstStyle/>
          <a:p>
            <a:r>
              <a:rPr lang="en-US" dirty="0" smtClean="0">
                <a:solidFill>
                  <a:srgbClr val="FF0000"/>
                </a:solidFill>
                <a:latin typeface="Arial" panose="020B0604020202020204" pitchFamily="34" charset="0"/>
                <a:cs typeface="Arial" panose="020B0604020202020204" pitchFamily="34" charset="0"/>
              </a:rPr>
              <a:t> </a:t>
            </a:r>
            <a:r>
              <a:rPr lang="en-US" sz="1600" b="1" dirty="0" smtClean="0">
                <a:solidFill>
                  <a:srgbClr val="FF0000"/>
                </a:solidFill>
                <a:latin typeface="Arial" panose="020B0604020202020204" pitchFamily="34" charset="0"/>
                <a:cs typeface="Arial" panose="020B0604020202020204" pitchFamily="34" charset="0"/>
              </a:rPr>
              <a:t>RCP8.5</a:t>
            </a:r>
          </a:p>
          <a:p>
            <a:r>
              <a:rPr lang="en-US" sz="1200" dirty="0" smtClean="0">
                <a:solidFill>
                  <a:srgbClr val="FF0000"/>
                </a:solidFill>
                <a:latin typeface="Arial" panose="020B0604020202020204" pitchFamily="34" charset="0"/>
                <a:cs typeface="Arial" panose="020B0604020202020204" pitchFamily="34" charset="0"/>
              </a:rPr>
              <a:t> (AM3 BASE)</a:t>
            </a:r>
            <a:endParaRPr lang="en-US" sz="1200" dirty="0">
              <a:solidFill>
                <a:srgbClr val="FF0000"/>
              </a:solidFill>
              <a:latin typeface="Arial" panose="020B0604020202020204" pitchFamily="34" charset="0"/>
              <a:cs typeface="Arial" panose="020B0604020202020204" pitchFamily="34" charset="0"/>
            </a:endParaRPr>
          </a:p>
        </p:txBody>
      </p:sp>
      <p:sp>
        <p:nvSpPr>
          <p:cNvPr id="6" name="Rectangle 5"/>
          <p:cNvSpPr/>
          <p:nvPr/>
        </p:nvSpPr>
        <p:spPr>
          <a:xfrm rot="18290904">
            <a:off x="2760972" y="1852771"/>
            <a:ext cx="744114" cy="246221"/>
          </a:xfrm>
          <a:prstGeom prst="rect">
            <a:avLst/>
          </a:prstGeom>
        </p:spPr>
        <p:txBody>
          <a:bodyPr wrap="none">
            <a:spAutoFit/>
          </a:bodyPr>
          <a:lstStyle/>
          <a:p>
            <a:r>
              <a:rPr lang="en-US" sz="1000" b="1" dirty="0" smtClean="0">
                <a:solidFill>
                  <a:srgbClr val="000000"/>
                </a:solidFill>
                <a:latin typeface="Arial" panose="020B0604020202020204" pitchFamily="34" charset="0"/>
                <a:cs typeface="Arial" panose="020B0604020202020204" pitchFamily="34" charset="0"/>
              </a:rPr>
              <a:t>Satellites</a:t>
            </a:r>
          </a:p>
        </p:txBody>
      </p:sp>
      <p:sp>
        <p:nvSpPr>
          <p:cNvPr id="22" name="Rectangle 21"/>
          <p:cNvSpPr/>
          <p:nvPr/>
        </p:nvSpPr>
        <p:spPr bwMode="auto">
          <a:xfrm>
            <a:off x="6913637" y="1524000"/>
            <a:ext cx="341227" cy="457200"/>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宋体" pitchFamily="2" charset="-122"/>
            </a:endParaRPr>
          </a:p>
        </p:txBody>
      </p:sp>
      <p:sp>
        <p:nvSpPr>
          <p:cNvPr id="26" name="Rectangle 25"/>
          <p:cNvSpPr/>
          <p:nvPr/>
        </p:nvSpPr>
        <p:spPr bwMode="auto">
          <a:xfrm>
            <a:off x="7315200" y="4419600"/>
            <a:ext cx="438987" cy="304800"/>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a typeface="宋体" pitchFamily="2" charset="-122"/>
            </a:endParaRPr>
          </a:p>
        </p:txBody>
      </p:sp>
      <p:sp>
        <p:nvSpPr>
          <p:cNvPr id="23" name="TextBox 22"/>
          <p:cNvSpPr txBox="1"/>
          <p:nvPr/>
        </p:nvSpPr>
        <p:spPr>
          <a:xfrm>
            <a:off x="76200" y="6172200"/>
            <a:ext cx="9144000" cy="677108"/>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Figure 1 of Lin et al. (ACP, 2017):  </a:t>
            </a:r>
            <a:r>
              <a:rPr lang="en-US" sz="1600" dirty="0" smtClean="0">
                <a:latin typeface="Arial" panose="020B0604020202020204" pitchFamily="34" charset="0"/>
                <a:cs typeface="Arial" panose="020B0604020202020204" pitchFamily="34" charset="0"/>
              </a:rPr>
              <a:t>Emission data from </a:t>
            </a:r>
            <a:r>
              <a:rPr lang="en-US" sz="1600" dirty="0" err="1" smtClean="0">
                <a:latin typeface="Arial" panose="020B0604020202020204" pitchFamily="34" charset="0"/>
                <a:cs typeface="Arial" panose="020B0604020202020204" pitchFamily="34" charset="0"/>
              </a:rPr>
              <a:t>Lamarque</a:t>
            </a:r>
            <a:r>
              <a:rPr lang="en-US" sz="1600" dirty="0" smtClean="0">
                <a:latin typeface="Arial" panose="020B0604020202020204" pitchFamily="34" charset="0"/>
                <a:cs typeface="Arial" panose="020B0604020202020204" pitchFamily="34" charset="0"/>
              </a:rPr>
              <a:t> et al. (2010, 2012);</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Satellite (GOME/SCIAMACHY) </a:t>
            </a:r>
            <a:r>
              <a:rPr lang="en-US" sz="1600" dirty="0" smtClean="0">
                <a:latin typeface="Arial" panose="020B0604020202020204" pitchFamily="34" charset="0"/>
                <a:cs typeface="Arial" panose="020B0604020202020204" pitchFamily="34" charset="0"/>
              </a:rPr>
              <a:t>NO2 data </a:t>
            </a:r>
            <a:r>
              <a:rPr lang="en-US" sz="1600" dirty="0" smtClean="0">
                <a:latin typeface="Arial" panose="020B0604020202020204" pitchFamily="34" charset="0"/>
                <a:cs typeface="Arial" panose="020B0604020202020204" pitchFamily="34" charset="0"/>
              </a:rPr>
              <a:t>from KNMI (</a:t>
            </a:r>
            <a:r>
              <a:rPr lang="en-US" sz="1600" dirty="0" err="1" smtClean="0">
                <a:latin typeface="Arial" panose="020B0604020202020204" pitchFamily="34" charset="0"/>
                <a:cs typeface="Arial" panose="020B0604020202020204" pitchFamily="34" charset="0"/>
              </a:rPr>
              <a:t>www.temis.nl</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pic>
        <p:nvPicPr>
          <p:cNvPr id="24" name="Picture 4" descr="http://fullfree1.altervista.org/wp-content/uploads/2015/04/feature-main-ai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92" y="1"/>
            <a:ext cx="1220264" cy="762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0" y="76200"/>
            <a:ext cx="9144000" cy="584775"/>
          </a:xfrm>
          <a:prstGeom prst="rect">
            <a:avLst/>
          </a:prstGeom>
          <a:noFill/>
        </p:spPr>
        <p:txBody>
          <a:bodyPr wrap="square" rtlCol="0">
            <a:spAutoFit/>
          </a:bodyPr>
          <a:lstStyle/>
          <a:p>
            <a:pPr algn="ctr"/>
            <a:r>
              <a:rPr lang="en-US" sz="3200" b="1" dirty="0" smtClean="0">
                <a:latin typeface="Arial Narrow" panose="020B0606020202030204" pitchFamily="34" charset="0"/>
                <a:cs typeface="Arial" panose="020B0604020202020204" pitchFamily="34" charset="0"/>
              </a:rPr>
              <a:t>            Changes in anthropogenic emissions of NO</a:t>
            </a:r>
            <a:r>
              <a:rPr lang="en-US" sz="3200" b="1" baseline="-25000" dirty="0" smtClean="0">
                <a:latin typeface="Arial Narrow" panose="020B0606020202030204" pitchFamily="34" charset="0"/>
                <a:cs typeface="Arial" panose="020B0604020202020204" pitchFamily="34" charset="0"/>
              </a:rPr>
              <a:t>x</a:t>
            </a:r>
            <a:r>
              <a:rPr lang="en-US" sz="3200" b="1" dirty="0" smtClean="0">
                <a:latin typeface="Arial Narrow" panose="020B0606020202030204" pitchFamily="34" charset="0"/>
                <a:cs typeface="Arial" panose="020B0604020202020204" pitchFamily="34" charset="0"/>
              </a:rPr>
              <a:t> </a:t>
            </a:r>
            <a:endParaRPr lang="en-US" sz="3200" b="1" dirty="0">
              <a:latin typeface="Arial Narrow" panose="020B0606020202030204" pitchFamily="34" charset="0"/>
              <a:cs typeface="Arial" panose="020B0604020202020204" pitchFamily="34" charset="0"/>
            </a:endParaRPr>
          </a:p>
        </p:txBody>
      </p:sp>
      <p:sp>
        <p:nvSpPr>
          <p:cNvPr id="27" name="Slide Number Placeholder 3"/>
          <p:cNvSpPr txBox="1">
            <a:spLocks noGrp="1"/>
          </p:cNvSpPr>
          <p:nvPr/>
        </p:nvSpPr>
        <p:spPr>
          <a:xfrm>
            <a:off x="8559183" y="6400800"/>
            <a:ext cx="508617" cy="3651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smtClean="0">
                <a:solidFill>
                  <a:srgbClr val="000000">
                    <a:lumMod val="10000"/>
                  </a:srgbClr>
                </a:solidFill>
                <a:latin typeface="Arial" panose="020B0604020202020204" pitchFamily="34" charset="0"/>
                <a:ea typeface="宋体"/>
                <a:cs typeface="Arial" panose="020B0604020202020204" pitchFamily="34" charset="0"/>
              </a:rPr>
              <a:t>10</a:t>
            </a:r>
            <a:endParaRPr kumimoji="0" lang="en-US" sz="2000" b="1" i="0" u="none" strike="noStrike" kern="0" cap="none" spc="0" normalizeH="0" baseline="0" noProof="0" dirty="0">
              <a:ln>
                <a:noFill/>
              </a:ln>
              <a:solidFill>
                <a:srgbClr val="000000">
                  <a:lumMod val="10000"/>
                </a:srgbClr>
              </a:solidFill>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697209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2"/>
          <p:cNvSpPr>
            <a:spLocks noChangeArrowheads="1"/>
          </p:cNvSpPr>
          <p:nvPr/>
        </p:nvSpPr>
        <p:spPr bwMode="auto">
          <a:xfrm>
            <a:off x="0" y="818903"/>
            <a:ext cx="9144000" cy="565809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FFFFFF"/>
              </a:solidFill>
            </a:endParaRPr>
          </a:p>
        </p:txBody>
      </p:sp>
      <p:sp>
        <p:nvSpPr>
          <p:cNvPr id="2" name="Title 1"/>
          <p:cNvSpPr>
            <a:spLocks noGrp="1"/>
          </p:cNvSpPr>
          <p:nvPr>
            <p:ph type="title"/>
          </p:nvPr>
        </p:nvSpPr>
        <p:spPr>
          <a:xfrm>
            <a:off x="0" y="-9244"/>
            <a:ext cx="9144000" cy="77124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2800" b="1" dirty="0">
                <a:solidFill>
                  <a:schemeClr val="tx1"/>
                </a:solidFill>
                <a:latin typeface="Arial" charset="0"/>
                <a:ea typeface="Arial" charset="0"/>
                <a:cs typeface="Arial" charset="0"/>
              </a:rPr>
              <a:t>M</a:t>
            </a:r>
            <a:r>
              <a:rPr lang="en-US" sz="2800" b="1" dirty="0" smtClean="0">
                <a:solidFill>
                  <a:schemeClr val="tx1"/>
                </a:solidFill>
                <a:latin typeface="Arial" charset="0"/>
                <a:ea typeface="Arial" charset="0"/>
                <a:cs typeface="Arial" charset="0"/>
              </a:rPr>
              <a:t>odel baseline sampling approach </a:t>
            </a:r>
            <a:br>
              <a:rPr lang="en-US" sz="2800" b="1" dirty="0" smtClean="0">
                <a:solidFill>
                  <a:schemeClr val="tx1"/>
                </a:solidFill>
                <a:latin typeface="Arial" charset="0"/>
                <a:ea typeface="Arial" charset="0"/>
                <a:cs typeface="Arial" charset="0"/>
              </a:rPr>
            </a:br>
            <a:r>
              <a:rPr lang="en-US" sz="2800" b="1" dirty="0" smtClean="0">
                <a:solidFill>
                  <a:schemeClr val="tx1"/>
                </a:solidFill>
                <a:latin typeface="Arial" charset="0"/>
                <a:ea typeface="Arial" charset="0"/>
                <a:cs typeface="Arial" charset="0"/>
              </a:rPr>
              <a:t>for evaluating O</a:t>
            </a:r>
            <a:r>
              <a:rPr lang="en-US" sz="2800" b="1" baseline="-25000" dirty="0" smtClean="0">
                <a:solidFill>
                  <a:schemeClr val="tx1"/>
                </a:solidFill>
                <a:latin typeface="Arial" charset="0"/>
                <a:ea typeface="Arial" charset="0"/>
                <a:cs typeface="Arial" charset="0"/>
              </a:rPr>
              <a:t>3 </a:t>
            </a:r>
            <a:r>
              <a:rPr lang="en-US" sz="2800" b="1" dirty="0" smtClean="0">
                <a:solidFill>
                  <a:schemeClr val="tx1"/>
                </a:solidFill>
                <a:latin typeface="Arial" charset="0"/>
                <a:ea typeface="Arial" charset="0"/>
                <a:cs typeface="Arial" charset="0"/>
              </a:rPr>
              <a:t>trends at WUS sites</a:t>
            </a:r>
            <a:endParaRPr lang="en-US" sz="2800" b="1" dirty="0">
              <a:solidFill>
                <a:schemeClr val="tx1"/>
              </a:solidFill>
              <a:latin typeface="Arial" charset="0"/>
              <a:ea typeface="Arial" charset="0"/>
              <a:cs typeface="Arial" charset="0"/>
            </a:endParaRPr>
          </a:p>
        </p:txBody>
      </p:sp>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89"/>
          <a:stretch/>
        </p:blipFill>
        <p:spPr bwMode="auto">
          <a:xfrm>
            <a:off x="971642" y="1102979"/>
            <a:ext cx="2478861" cy="2319751"/>
          </a:xfrm>
          <a:prstGeom prst="rect">
            <a:avLst/>
          </a:prstGeom>
          <a:noFill/>
          <a:ln w="381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p:cNvSpPr/>
          <p:nvPr/>
        </p:nvSpPr>
        <p:spPr bwMode="auto">
          <a:xfrm>
            <a:off x="2700429" y="1351394"/>
            <a:ext cx="152400" cy="152400"/>
          </a:xfrm>
          <a:prstGeom prst="ellipse">
            <a:avLst/>
          </a:prstGeom>
          <a:solidFill>
            <a:srgbClr val="FF0000"/>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smtClean="0">
              <a:ln>
                <a:noFill/>
              </a:ln>
              <a:solidFill>
                <a:srgbClr val="FF0000"/>
              </a:solidFill>
              <a:effectLst/>
              <a:uLnTx/>
              <a:uFillTx/>
              <a:latin typeface="Arial" pitchFamily="34" charset="0"/>
            </a:endParaRPr>
          </a:p>
        </p:txBody>
      </p:sp>
      <p:sp>
        <p:nvSpPr>
          <p:cNvPr id="7" name="TextBox 6"/>
          <p:cNvSpPr txBox="1"/>
          <p:nvPr/>
        </p:nvSpPr>
        <p:spPr>
          <a:xfrm>
            <a:off x="2471829" y="1439262"/>
            <a:ext cx="1426633" cy="646331"/>
          </a:xfrm>
          <a:prstGeom prst="rect">
            <a:avLst/>
          </a:prstGeom>
          <a:noFill/>
        </p:spPr>
        <p:txBody>
          <a:bodyPr wrap="square" rtlCol="0">
            <a:spAutoFit/>
          </a:bodyPr>
          <a:lstStyle/>
          <a:p>
            <a:r>
              <a:rPr lang="en-US" b="1" dirty="0" smtClean="0">
                <a:solidFill>
                  <a:srgbClr val="FF0000"/>
                </a:solidFill>
                <a:latin typeface="Arial" panose="020B0604020202020204" pitchFamily="34" charset="0"/>
                <a:cs typeface="Arial" panose="020B0604020202020204" pitchFamily="34" charset="0"/>
              </a:rPr>
              <a:t>Baseline</a:t>
            </a:r>
          </a:p>
          <a:p>
            <a:r>
              <a:rPr lang="en-US" b="1" dirty="0" smtClean="0">
                <a:solidFill>
                  <a:srgbClr val="FF0000"/>
                </a:solidFill>
                <a:latin typeface="Arial" panose="020B0604020202020204" pitchFamily="34" charset="0"/>
                <a:cs typeface="Arial" panose="020B0604020202020204" pitchFamily="34" charset="0"/>
              </a:rPr>
              <a:t>(Lassen)  </a:t>
            </a:r>
            <a:endParaRPr lang="en-US"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rot="16200000">
            <a:off x="-1086533" y="1924735"/>
            <a:ext cx="3124199" cy="646331"/>
          </a:xfrm>
          <a:prstGeom prst="rect">
            <a:avLst/>
          </a:prstGeom>
          <a:noFill/>
        </p:spPr>
        <p:txBody>
          <a:bodyPr wrap="square" rtlCol="0">
            <a:spAutoFit/>
          </a:bodyPr>
          <a:lstStyle/>
          <a:p>
            <a:pPr algn="ctr"/>
            <a:r>
              <a:rPr lang="en-US" b="1" dirty="0" smtClean="0">
                <a:solidFill>
                  <a:schemeClr val="tx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Within a ~200x200 </a:t>
            </a:r>
            <a:r>
              <a:rPr lang="en-US" b="1" smtClean="0">
                <a:solidFill>
                  <a:schemeClr val="tx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km</a:t>
            </a:r>
            <a:r>
              <a:rPr lang="en-US" b="1" baseline="30000" smtClean="0">
                <a:solidFill>
                  <a:schemeClr val="tx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b="1" smtClean="0">
                <a:solidFill>
                  <a:schemeClr val="tx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model </a:t>
            </a:r>
            <a:r>
              <a:rPr lang="en-US" b="1" dirty="0" smtClean="0">
                <a:solidFill>
                  <a:schemeClr val="tx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grid cell </a:t>
            </a:r>
            <a:endParaRPr lang="en-US" b="1" dirty="0">
              <a:solidFill>
                <a:schemeClr val="tx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p:cNvSpPr txBox="1"/>
          <p:nvPr/>
        </p:nvSpPr>
        <p:spPr>
          <a:xfrm>
            <a:off x="2319429" y="2353662"/>
            <a:ext cx="1426633" cy="369332"/>
          </a:xfrm>
          <a:prstGeom prst="rect">
            <a:avLst/>
          </a:prstGeom>
          <a:noFill/>
          <a:ln>
            <a:noFill/>
          </a:ln>
        </p:spPr>
        <p:txBody>
          <a:bodyPr wrap="square" rtlCol="0">
            <a:spAutoFit/>
          </a:bodyPr>
          <a:lstStyle/>
          <a:p>
            <a:r>
              <a:rPr lang="en-US" b="1"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Pollution</a:t>
            </a:r>
            <a:endParaRPr lang="en-US"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0" name="Straight Arrow Connector 9"/>
          <p:cNvCxnSpPr/>
          <p:nvPr/>
        </p:nvCxnSpPr>
        <p:spPr bwMode="auto">
          <a:xfrm flipV="1">
            <a:off x="2471829" y="1524929"/>
            <a:ext cx="0" cy="304800"/>
          </a:xfrm>
          <a:prstGeom prst="straightConnector1">
            <a:avLst/>
          </a:prstGeom>
          <a:solidFill>
            <a:srgbClr val="006462"/>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a:off x="2569196" y="2646794"/>
            <a:ext cx="0" cy="364068"/>
          </a:xfrm>
          <a:prstGeom prst="straightConnector1">
            <a:avLst/>
          </a:prstGeom>
          <a:solidFill>
            <a:srgbClr val="006462"/>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Picture 11"/>
          <p:cNvPicPr>
            <a:picLocks noChangeAspect="1"/>
          </p:cNvPicPr>
          <p:nvPr/>
        </p:nvPicPr>
        <p:blipFill>
          <a:blip r:embed="rId3"/>
          <a:stretch>
            <a:fillRect/>
          </a:stretch>
        </p:blipFill>
        <p:spPr>
          <a:xfrm>
            <a:off x="4389053" y="1066800"/>
            <a:ext cx="2500840" cy="2551000"/>
          </a:xfrm>
          <a:prstGeom prst="rect">
            <a:avLst/>
          </a:prstGeom>
        </p:spPr>
      </p:pic>
      <p:pic>
        <p:nvPicPr>
          <p:cNvPr id="13" name="Picture 12"/>
          <p:cNvPicPr>
            <a:picLocks noChangeAspect="1"/>
          </p:cNvPicPr>
          <p:nvPr/>
        </p:nvPicPr>
        <p:blipFill>
          <a:blip r:embed="rId4"/>
          <a:stretch>
            <a:fillRect/>
          </a:stretch>
        </p:blipFill>
        <p:spPr>
          <a:xfrm>
            <a:off x="914400" y="3853864"/>
            <a:ext cx="2548029" cy="2562887"/>
          </a:xfrm>
          <a:prstGeom prst="rect">
            <a:avLst/>
          </a:prstGeom>
        </p:spPr>
      </p:pic>
      <p:pic>
        <p:nvPicPr>
          <p:cNvPr id="14" name="Picture 13"/>
          <p:cNvPicPr>
            <a:picLocks noChangeAspect="1"/>
          </p:cNvPicPr>
          <p:nvPr/>
        </p:nvPicPr>
        <p:blipFill>
          <a:blip r:embed="rId5"/>
          <a:stretch>
            <a:fillRect/>
          </a:stretch>
        </p:blipFill>
        <p:spPr>
          <a:xfrm>
            <a:off x="4357688" y="3920490"/>
            <a:ext cx="2545965" cy="2480310"/>
          </a:xfrm>
          <a:prstGeom prst="rect">
            <a:avLst/>
          </a:prstGeom>
        </p:spPr>
      </p:pic>
      <p:sp>
        <p:nvSpPr>
          <p:cNvPr id="15" name="TextBox 14"/>
          <p:cNvSpPr txBox="1"/>
          <p:nvPr/>
        </p:nvSpPr>
        <p:spPr>
          <a:xfrm>
            <a:off x="3886199" y="838200"/>
            <a:ext cx="4953001" cy="369332"/>
          </a:xfrm>
          <a:prstGeom prst="rect">
            <a:avLst/>
          </a:prstGeom>
          <a:solidFill>
            <a:srgbClr val="FFFF00"/>
          </a:solidFill>
        </p:spPr>
        <p:txBody>
          <a:bodyPr wrap="square" rtlCol="0">
            <a:spAutoFit/>
          </a:bodyPr>
          <a:lstStyle/>
          <a:p>
            <a:pPr algn="ctr"/>
            <a:r>
              <a:rPr lang="en-US" b="1" dirty="0" smtClean="0">
                <a:solidFill>
                  <a:schemeClr val="tx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Observed spring MDA8 O</a:t>
            </a:r>
            <a:r>
              <a:rPr lang="en-US" b="1" baseline="-25000" dirty="0" smtClean="0">
                <a:solidFill>
                  <a:schemeClr val="tx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b="1" dirty="0" smtClean="0">
                <a:solidFill>
                  <a:schemeClr val="tx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trend 1988-2014</a:t>
            </a:r>
            <a:endParaRPr lang="en-US" b="1" dirty="0">
              <a:solidFill>
                <a:schemeClr val="tx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Box 15"/>
          <p:cNvSpPr txBox="1"/>
          <p:nvPr/>
        </p:nvSpPr>
        <p:spPr>
          <a:xfrm>
            <a:off x="971642" y="3657600"/>
            <a:ext cx="2415384" cy="369332"/>
          </a:xfrm>
          <a:prstGeom prst="rect">
            <a:avLst/>
          </a:prstGeom>
          <a:solidFill>
            <a:srgbClr val="FFFF00"/>
          </a:solidFill>
        </p:spPr>
        <p:txBody>
          <a:bodyPr wrap="square" rtlCol="0">
            <a:spAutoFit/>
          </a:bodyPr>
          <a:lstStyle>
            <a:defPPr>
              <a:defRPr lang="en-US"/>
            </a:defPPr>
            <a:lvl1pPr algn="ctr">
              <a:defRPr b="1">
                <a:solidFill>
                  <a:schemeClr val="tx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smtClean="0"/>
              <a:t>AM3_BASE </a:t>
            </a:r>
            <a:r>
              <a:rPr lang="en-US" dirty="0" smtClean="0"/>
              <a:t>surface</a:t>
            </a:r>
            <a:endParaRPr lang="en-US" dirty="0"/>
          </a:p>
        </p:txBody>
      </p:sp>
      <p:sp>
        <p:nvSpPr>
          <p:cNvPr id="17" name="TextBox 16"/>
          <p:cNvSpPr txBox="1"/>
          <p:nvPr/>
        </p:nvSpPr>
        <p:spPr>
          <a:xfrm>
            <a:off x="3962400" y="3657600"/>
            <a:ext cx="3348765" cy="369332"/>
          </a:xfrm>
          <a:prstGeom prst="rect">
            <a:avLst/>
          </a:prstGeom>
          <a:solidFill>
            <a:srgbClr val="FFFF00"/>
          </a:solidFill>
        </p:spPr>
        <p:txBody>
          <a:bodyPr wrap="square" rtlCol="0">
            <a:spAutoFit/>
          </a:bodyPr>
          <a:lstStyle>
            <a:defPPr>
              <a:defRPr lang="en-US"/>
            </a:defPPr>
            <a:lvl1pPr algn="ctr">
              <a:defRPr b="1">
                <a:solidFill>
                  <a:schemeClr val="tx2">
                    <a:lumMod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smtClean="0"/>
              <a:t>AM3_BASE 700 </a:t>
            </a:r>
            <a:r>
              <a:rPr lang="en-US" dirty="0" err="1"/>
              <a:t>hPa</a:t>
            </a:r>
            <a:r>
              <a:rPr lang="en-US" dirty="0"/>
              <a:t>, filtered</a:t>
            </a:r>
          </a:p>
        </p:txBody>
      </p:sp>
      <p:pic>
        <p:nvPicPr>
          <p:cNvPr id="18" name="Picture 20" descr="us_trend_summer"/>
          <p:cNvPicPr>
            <a:picLocks noChangeAspect="1" noChangeArrowheads="1"/>
          </p:cNvPicPr>
          <p:nvPr/>
        </p:nvPicPr>
        <p:blipFill rotWithShape="1">
          <a:blip r:embed="rId6">
            <a:extLst>
              <a:ext uri="{28A0092B-C50C-407E-A947-70E740481C1C}">
                <a14:useLocalDpi xmlns:a14="http://schemas.microsoft.com/office/drawing/2010/main" val="0"/>
              </a:ext>
            </a:extLst>
          </a:blip>
          <a:srcRect l="33348" t="83299" r="29607" b="13360"/>
          <a:stretch/>
        </p:blipFill>
        <p:spPr bwMode="auto">
          <a:xfrm rot="16200000">
            <a:off x="6225004" y="4034575"/>
            <a:ext cx="3051856" cy="3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7"/>
          <p:cNvSpPr txBox="1">
            <a:spLocks noChangeArrowheads="1"/>
          </p:cNvSpPr>
          <p:nvPr/>
        </p:nvSpPr>
        <p:spPr bwMode="auto">
          <a:xfrm>
            <a:off x="7848600" y="53022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-0.8</a:t>
            </a:r>
            <a:endParaRPr lang="en-US" altLang="ja-JP" sz="1600" b="1" dirty="0">
              <a:solidFill>
                <a:srgbClr val="000000"/>
              </a:solidFill>
            </a:endParaRPr>
          </a:p>
        </p:txBody>
      </p:sp>
      <p:sp>
        <p:nvSpPr>
          <p:cNvPr id="20" name="Text Box 7"/>
          <p:cNvSpPr txBox="1">
            <a:spLocks noChangeArrowheads="1"/>
          </p:cNvSpPr>
          <p:nvPr/>
        </p:nvSpPr>
        <p:spPr bwMode="auto">
          <a:xfrm>
            <a:off x="7848600" y="46164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-0.4</a:t>
            </a:r>
            <a:endParaRPr lang="en-US" altLang="ja-JP" sz="1600" b="1" dirty="0">
              <a:solidFill>
                <a:srgbClr val="000000"/>
              </a:solidFill>
            </a:endParaRPr>
          </a:p>
        </p:txBody>
      </p:sp>
      <p:sp>
        <p:nvSpPr>
          <p:cNvPr id="21" name="Text Box 7"/>
          <p:cNvSpPr txBox="1">
            <a:spLocks noChangeArrowheads="1"/>
          </p:cNvSpPr>
          <p:nvPr/>
        </p:nvSpPr>
        <p:spPr bwMode="auto">
          <a:xfrm>
            <a:off x="7924800" y="40068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0.0</a:t>
            </a:r>
            <a:endParaRPr lang="en-US" altLang="ja-JP" sz="1600" b="1" dirty="0">
              <a:solidFill>
                <a:srgbClr val="000000"/>
              </a:solidFill>
            </a:endParaRPr>
          </a:p>
        </p:txBody>
      </p:sp>
      <p:sp>
        <p:nvSpPr>
          <p:cNvPr id="22" name="Text Box 7"/>
          <p:cNvSpPr txBox="1">
            <a:spLocks noChangeArrowheads="1"/>
          </p:cNvSpPr>
          <p:nvPr/>
        </p:nvSpPr>
        <p:spPr bwMode="auto">
          <a:xfrm>
            <a:off x="7924800" y="3325863"/>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0.4 </a:t>
            </a:r>
            <a:endParaRPr lang="en-US" altLang="ja-JP" sz="1600" b="1" dirty="0">
              <a:solidFill>
                <a:srgbClr val="000000"/>
              </a:solidFill>
            </a:endParaRPr>
          </a:p>
        </p:txBody>
      </p:sp>
      <p:sp>
        <p:nvSpPr>
          <p:cNvPr id="23" name="Text Box 7"/>
          <p:cNvSpPr txBox="1">
            <a:spLocks noChangeArrowheads="1"/>
          </p:cNvSpPr>
          <p:nvPr/>
        </p:nvSpPr>
        <p:spPr bwMode="auto">
          <a:xfrm>
            <a:off x="7958138" y="266700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0.8</a:t>
            </a:r>
            <a:endParaRPr lang="en-US" altLang="ja-JP" sz="1600" b="1" dirty="0">
              <a:solidFill>
                <a:srgbClr val="000000"/>
              </a:solidFill>
            </a:endParaRPr>
          </a:p>
        </p:txBody>
      </p:sp>
      <p:sp>
        <p:nvSpPr>
          <p:cNvPr id="25" name="Rectangle 24"/>
          <p:cNvSpPr/>
          <p:nvPr/>
        </p:nvSpPr>
        <p:spPr>
          <a:xfrm>
            <a:off x="17334" y="6512249"/>
            <a:ext cx="9126666" cy="369332"/>
          </a:xfrm>
          <a:prstGeom prst="rect">
            <a:avLst/>
          </a:prstGeom>
        </p:spPr>
        <p:txBody>
          <a:bodyPr wrap="square">
            <a:spAutoFit/>
          </a:bodyPr>
          <a:lstStyle/>
          <a:p>
            <a:pPr algn="ctr"/>
            <a:r>
              <a:rPr lang="en-US" altLang="zh-CN" i="1" dirty="0">
                <a:latin typeface="Helvetica" pitchFamily="34" charset="0"/>
              </a:rPr>
              <a:t>Lin, </a:t>
            </a:r>
            <a:r>
              <a:rPr lang="en-US" altLang="zh-CN" i="1" dirty="0" smtClean="0">
                <a:latin typeface="Helvetica" pitchFamily="34" charset="0"/>
              </a:rPr>
              <a:t>M., Horowitz L.W., Payton, R., Fiore, A.M., Tonnesen, T. </a:t>
            </a:r>
            <a:r>
              <a:rPr lang="en-US" altLang="zh-CN" dirty="0" smtClean="0">
                <a:latin typeface="Helvetica" pitchFamily="34" charset="0"/>
              </a:rPr>
              <a:t>[ACP, 2017] </a:t>
            </a:r>
            <a:endParaRPr lang="en-US" dirty="0"/>
          </a:p>
        </p:txBody>
      </p:sp>
      <p:sp>
        <p:nvSpPr>
          <p:cNvPr id="28" name="Text Box 99"/>
          <p:cNvSpPr txBox="1">
            <a:spLocks noChangeArrowheads="1"/>
          </p:cNvSpPr>
          <p:nvPr/>
        </p:nvSpPr>
        <p:spPr bwMode="auto">
          <a:xfrm>
            <a:off x="7098238" y="1614998"/>
            <a:ext cx="1879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ja-JP" sz="1400" b="1" dirty="0" smtClean="0">
                <a:solidFill>
                  <a:srgbClr val="000000"/>
                </a:solidFill>
                <a:latin typeface="Helvetica" pitchFamily="34" charset="0"/>
              </a:rPr>
              <a:t>Larger circles indicate significant trends (p&lt;0.05)</a:t>
            </a:r>
            <a:endParaRPr lang="en-US" altLang="zh-CN" sz="1400" b="1" dirty="0" smtClean="0">
              <a:solidFill>
                <a:srgbClr val="000000"/>
              </a:solidFill>
              <a:latin typeface="Helvetica" pitchFamily="34" charset="0"/>
            </a:endParaRPr>
          </a:p>
        </p:txBody>
      </p:sp>
      <p:sp>
        <p:nvSpPr>
          <p:cNvPr id="29" name="Line 25"/>
          <p:cNvSpPr>
            <a:spLocks noChangeShapeType="1"/>
          </p:cNvSpPr>
          <p:nvPr/>
        </p:nvSpPr>
        <p:spPr bwMode="auto">
          <a:xfrm flipH="1">
            <a:off x="6400799" y="2054012"/>
            <a:ext cx="761999" cy="155788"/>
          </a:xfrm>
          <a:prstGeom prst="line">
            <a:avLst/>
          </a:prstGeom>
          <a:noFill/>
          <a:ln w="28575">
            <a:solidFill>
              <a:srgbClr val="000000">
                <a:lumMod val="95000"/>
                <a:lumOff val="5000"/>
              </a:srgbClr>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30" name="Text Box 100"/>
          <p:cNvSpPr txBox="1">
            <a:spLocks noChangeArrowheads="1"/>
          </p:cNvSpPr>
          <p:nvPr/>
        </p:nvSpPr>
        <p:spPr bwMode="auto">
          <a:xfrm>
            <a:off x="6720874" y="5626167"/>
            <a:ext cx="2362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ja-JP" b="1" dirty="0" smtClean="0">
                <a:solidFill>
                  <a:srgbClr val="000000"/>
                </a:solidFill>
                <a:latin typeface="Arial" pitchFamily="34" charset="0"/>
              </a:rPr>
              <a:t>ppb yr</a:t>
            </a:r>
            <a:r>
              <a:rPr lang="en-US" altLang="ja-JP" b="1" baseline="30000" dirty="0" smtClean="0">
                <a:solidFill>
                  <a:srgbClr val="000000"/>
                </a:solidFill>
                <a:latin typeface="Arial" pitchFamily="34" charset="0"/>
              </a:rPr>
              <a:t>-1</a:t>
            </a:r>
            <a:r>
              <a:rPr lang="en-US" altLang="ja-JP" b="1" dirty="0" smtClean="0">
                <a:solidFill>
                  <a:srgbClr val="000000"/>
                </a:solidFill>
                <a:latin typeface="Arial" pitchFamily="34" charset="0"/>
              </a:rPr>
              <a:t> </a:t>
            </a:r>
          </a:p>
        </p:txBody>
      </p:sp>
      <p:sp>
        <p:nvSpPr>
          <p:cNvPr id="27" name="Slide Number Placeholder 3"/>
          <p:cNvSpPr txBox="1">
            <a:spLocks noGrp="1"/>
          </p:cNvSpPr>
          <p:nvPr/>
        </p:nvSpPr>
        <p:spPr>
          <a:xfrm>
            <a:off x="8635383" y="6492875"/>
            <a:ext cx="508617" cy="3651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smtClean="0">
                <a:solidFill>
                  <a:srgbClr val="000000">
                    <a:lumMod val="10000"/>
                  </a:srgbClr>
                </a:solidFill>
                <a:latin typeface="Arial" panose="020B0604020202020204" pitchFamily="34" charset="0"/>
                <a:ea typeface="宋体"/>
                <a:cs typeface="Arial" panose="020B0604020202020204" pitchFamily="34" charset="0"/>
              </a:rPr>
              <a:t>11</a:t>
            </a:r>
            <a:endParaRPr kumimoji="0" lang="en-US" sz="2000" b="1" i="0" u="none" strike="noStrike" kern="0" cap="none" spc="0" normalizeH="0" baseline="0" noProof="0" dirty="0">
              <a:ln>
                <a:noFill/>
              </a:ln>
              <a:solidFill>
                <a:srgbClr val="000000">
                  <a:lumMod val="10000"/>
                </a:srgbClr>
              </a:solidFill>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848714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097" y="1069926"/>
            <a:ext cx="6798006" cy="5254674"/>
          </a:xfrm>
          <a:prstGeom prst="rect">
            <a:avLst/>
          </a:prstGeom>
        </p:spPr>
      </p:pic>
      <p:pic>
        <p:nvPicPr>
          <p:cNvPr id="40971" name="Picture 20" descr="us_trend_summer"/>
          <p:cNvPicPr>
            <a:picLocks noChangeAspect="1" noChangeArrowheads="1"/>
          </p:cNvPicPr>
          <p:nvPr/>
        </p:nvPicPr>
        <p:blipFill rotWithShape="1">
          <a:blip r:embed="rId4">
            <a:extLst>
              <a:ext uri="{28A0092B-C50C-407E-A947-70E740481C1C}">
                <a14:useLocalDpi xmlns:a14="http://schemas.microsoft.com/office/drawing/2010/main" val="0"/>
              </a:ext>
            </a:extLst>
          </a:blip>
          <a:srcRect l="33348" t="83299" r="29607" b="13360"/>
          <a:stretch/>
        </p:blipFill>
        <p:spPr bwMode="auto">
          <a:xfrm rot="16200000">
            <a:off x="6225004" y="2510575"/>
            <a:ext cx="3051856" cy="3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0"/>
          <p:cNvSpPr txBox="1">
            <a:spLocks noChangeArrowheads="1"/>
          </p:cNvSpPr>
          <p:nvPr/>
        </p:nvSpPr>
        <p:spPr bwMode="auto">
          <a:xfrm>
            <a:off x="6781800" y="4092714"/>
            <a:ext cx="2362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ja-JP" b="1" dirty="0" smtClean="0">
                <a:solidFill>
                  <a:srgbClr val="000000"/>
                </a:solidFill>
                <a:latin typeface="Arial" pitchFamily="34" charset="0"/>
              </a:rPr>
              <a:t>ppb yr</a:t>
            </a:r>
            <a:r>
              <a:rPr lang="en-US" altLang="ja-JP" b="1" baseline="30000" dirty="0" smtClean="0">
                <a:solidFill>
                  <a:srgbClr val="000000"/>
                </a:solidFill>
                <a:latin typeface="Arial" pitchFamily="34" charset="0"/>
              </a:rPr>
              <a:t>-1</a:t>
            </a:r>
            <a:r>
              <a:rPr lang="en-US" altLang="ja-JP" b="1" dirty="0" smtClean="0">
                <a:solidFill>
                  <a:srgbClr val="000000"/>
                </a:solidFill>
                <a:latin typeface="Arial" pitchFamily="34" charset="0"/>
              </a:rPr>
              <a:t> </a:t>
            </a:r>
          </a:p>
          <a:p>
            <a:pPr algn="ctr" fontAlgn="base">
              <a:spcAft>
                <a:spcPct val="0"/>
              </a:spcAft>
            </a:pPr>
            <a:r>
              <a:rPr lang="en-US" altLang="ja-JP" b="1" dirty="0" smtClean="0">
                <a:solidFill>
                  <a:srgbClr val="000000"/>
                </a:solidFill>
                <a:latin typeface="Arial" pitchFamily="34" charset="0"/>
              </a:rPr>
              <a:t>(MAM, 1988-2014)</a:t>
            </a:r>
            <a:endParaRPr lang="en-US" altLang="zh-CN" b="1" dirty="0" smtClean="0">
              <a:solidFill>
                <a:srgbClr val="000000"/>
              </a:solidFill>
              <a:latin typeface="Arial" pitchFamily="34" charset="0"/>
            </a:endParaRPr>
          </a:p>
        </p:txBody>
      </p:sp>
      <p:sp>
        <p:nvSpPr>
          <p:cNvPr id="17" name="Text Box 99"/>
          <p:cNvSpPr txBox="1">
            <a:spLocks noChangeArrowheads="1"/>
          </p:cNvSpPr>
          <p:nvPr/>
        </p:nvSpPr>
        <p:spPr bwMode="auto">
          <a:xfrm>
            <a:off x="7112000" y="5509736"/>
            <a:ext cx="1879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ja-JP" sz="1400" b="1" dirty="0" smtClean="0">
                <a:solidFill>
                  <a:srgbClr val="FF0000"/>
                </a:solidFill>
                <a:latin typeface="Helvetica" pitchFamily="34" charset="0"/>
              </a:rPr>
              <a:t>Larger circles indicate significant trends (p&lt;0.05)</a:t>
            </a:r>
            <a:endParaRPr lang="en-US" altLang="zh-CN" sz="1400" b="1" dirty="0" smtClean="0">
              <a:solidFill>
                <a:srgbClr val="FF0000"/>
              </a:solidFill>
              <a:latin typeface="Helvetica" pitchFamily="34" charset="0"/>
            </a:endParaRPr>
          </a:p>
        </p:txBody>
      </p:sp>
      <p:sp>
        <p:nvSpPr>
          <p:cNvPr id="40964" name="Text Box 7"/>
          <p:cNvSpPr txBox="1">
            <a:spLocks noChangeArrowheads="1"/>
          </p:cNvSpPr>
          <p:nvPr/>
        </p:nvSpPr>
        <p:spPr bwMode="auto">
          <a:xfrm>
            <a:off x="1295400" y="914400"/>
            <a:ext cx="971659" cy="400110"/>
          </a:xfrm>
          <a:prstGeom prst="rect">
            <a:avLst/>
          </a:prstGeom>
          <a:solidFill>
            <a:srgbClr val="CC99FF"/>
          </a:solidFill>
          <a:ln>
            <a:noFill/>
          </a:ln>
          <a:effectLst/>
          <a:extLst/>
        </p:spPr>
        <p:txBody>
          <a:bodyPr wrap="square">
            <a:spAutoFit/>
          </a:bodyPr>
          <a:lstStyle>
            <a:defPPr>
              <a:defRPr lang="en-US"/>
            </a:defPPr>
            <a:lvl1pPr algn="ctr" fontAlgn="base">
              <a:spcBef>
                <a:spcPct val="50000"/>
              </a:spcBef>
              <a:spcAft>
                <a:spcPct val="0"/>
              </a:spcAft>
              <a:defRPr sz="2800" b="1">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algn="ctr" eaLnBrk="0" fontAlgn="base" hangingPunct="0">
              <a:spcBef>
                <a:spcPct val="0"/>
              </a:spcBef>
              <a:spcAft>
                <a:spcPct val="0"/>
              </a:spcAft>
              <a:defRPr>
                <a:latin typeface="Arial" pitchFamily="34" charset="0"/>
                <a:ea typeface="宋体" pitchFamily="2" charset="-122"/>
              </a:defRPr>
            </a:lvl6pPr>
            <a:lvl7pPr marL="2971800" indent="-228600" algn="ctr" eaLnBrk="0" fontAlgn="base" hangingPunct="0">
              <a:spcBef>
                <a:spcPct val="0"/>
              </a:spcBef>
              <a:spcAft>
                <a:spcPct val="0"/>
              </a:spcAft>
              <a:defRPr>
                <a:latin typeface="Arial" pitchFamily="34" charset="0"/>
                <a:ea typeface="宋体" pitchFamily="2" charset="-122"/>
              </a:defRPr>
            </a:lvl7pPr>
            <a:lvl8pPr marL="3429000" indent="-228600" algn="ctr" eaLnBrk="0" fontAlgn="base" hangingPunct="0">
              <a:spcBef>
                <a:spcPct val="0"/>
              </a:spcBef>
              <a:spcAft>
                <a:spcPct val="0"/>
              </a:spcAft>
              <a:defRPr>
                <a:latin typeface="Arial" pitchFamily="34" charset="0"/>
                <a:ea typeface="宋体" pitchFamily="2" charset="-122"/>
              </a:defRPr>
            </a:lvl8pPr>
            <a:lvl9pPr marL="3886200" indent="-228600" algn="ctr" eaLnBrk="0" fontAlgn="base" hangingPunct="0">
              <a:spcBef>
                <a:spcPct val="0"/>
              </a:spcBef>
              <a:spcAft>
                <a:spcPct val="0"/>
              </a:spcAft>
              <a:defRPr>
                <a:latin typeface="Arial" pitchFamily="34" charset="0"/>
                <a:ea typeface="宋体" pitchFamily="2" charset="-122"/>
              </a:defRPr>
            </a:lvl9pPr>
          </a:lstStyle>
          <a:p>
            <a:r>
              <a:rPr lang="en-US" altLang="ja-JP" sz="2000" dirty="0">
                <a:solidFill>
                  <a:srgbClr val="000000"/>
                </a:solidFill>
              </a:rPr>
              <a:t>OBS</a:t>
            </a:r>
            <a:endParaRPr lang="en-US" altLang="zh-CN" sz="2000" dirty="0">
              <a:solidFill>
                <a:srgbClr val="000000"/>
              </a:solidFill>
            </a:endParaRPr>
          </a:p>
        </p:txBody>
      </p:sp>
      <p:sp>
        <p:nvSpPr>
          <p:cNvPr id="40965" name="Text Box 8"/>
          <p:cNvSpPr txBox="1">
            <a:spLocks noChangeArrowheads="1"/>
          </p:cNvSpPr>
          <p:nvPr/>
        </p:nvSpPr>
        <p:spPr bwMode="auto">
          <a:xfrm>
            <a:off x="4419600" y="914400"/>
            <a:ext cx="1600200" cy="400110"/>
          </a:xfrm>
          <a:prstGeom prst="rect">
            <a:avLst/>
          </a:prstGeom>
          <a:solidFill>
            <a:srgbClr val="CC99FF"/>
          </a:solidFill>
          <a:ln>
            <a:noFill/>
          </a:ln>
          <a:effectLst/>
          <a:extLst/>
        </p:spPr>
        <p:txBody>
          <a:bodyPr wrap="square">
            <a:spAutoFit/>
          </a:bodyPr>
          <a:lstStyle>
            <a:defPPr>
              <a:defRPr lang="en-US"/>
            </a:defPPr>
            <a:lvl1pPr algn="ctr" fontAlgn="base">
              <a:spcBef>
                <a:spcPct val="50000"/>
              </a:spcBef>
              <a:spcAft>
                <a:spcPct val="0"/>
              </a:spcAft>
              <a:defRPr sz="2800" b="1">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algn="ctr" eaLnBrk="0" fontAlgn="base" hangingPunct="0">
              <a:spcBef>
                <a:spcPct val="0"/>
              </a:spcBef>
              <a:spcAft>
                <a:spcPct val="0"/>
              </a:spcAft>
              <a:defRPr>
                <a:latin typeface="Arial" pitchFamily="34" charset="0"/>
                <a:ea typeface="宋体" pitchFamily="2" charset="-122"/>
              </a:defRPr>
            </a:lvl6pPr>
            <a:lvl7pPr marL="2971800" indent="-228600" algn="ctr" eaLnBrk="0" fontAlgn="base" hangingPunct="0">
              <a:spcBef>
                <a:spcPct val="0"/>
              </a:spcBef>
              <a:spcAft>
                <a:spcPct val="0"/>
              </a:spcAft>
              <a:defRPr>
                <a:latin typeface="Arial" pitchFamily="34" charset="0"/>
                <a:ea typeface="宋体" pitchFamily="2" charset="-122"/>
              </a:defRPr>
            </a:lvl7pPr>
            <a:lvl8pPr marL="3429000" indent="-228600" algn="ctr" eaLnBrk="0" fontAlgn="base" hangingPunct="0">
              <a:spcBef>
                <a:spcPct val="0"/>
              </a:spcBef>
              <a:spcAft>
                <a:spcPct val="0"/>
              </a:spcAft>
              <a:defRPr>
                <a:latin typeface="Arial" pitchFamily="34" charset="0"/>
                <a:ea typeface="宋体" pitchFamily="2" charset="-122"/>
              </a:defRPr>
            </a:lvl8pPr>
            <a:lvl9pPr marL="3886200" indent="-228600" algn="ctr" eaLnBrk="0" fontAlgn="base" hangingPunct="0">
              <a:spcBef>
                <a:spcPct val="0"/>
              </a:spcBef>
              <a:spcAft>
                <a:spcPct val="0"/>
              </a:spcAft>
              <a:defRPr>
                <a:latin typeface="Arial" pitchFamily="34" charset="0"/>
                <a:ea typeface="宋体" pitchFamily="2" charset="-122"/>
              </a:defRPr>
            </a:lvl9pPr>
          </a:lstStyle>
          <a:p>
            <a:r>
              <a:rPr lang="en-US" altLang="ja-JP" sz="2000" dirty="0" smtClean="0">
                <a:solidFill>
                  <a:srgbClr val="000000"/>
                </a:solidFill>
              </a:rPr>
              <a:t>AM3_BASE</a:t>
            </a:r>
            <a:endParaRPr lang="en-US" altLang="zh-CN" sz="2000" dirty="0">
              <a:solidFill>
                <a:srgbClr val="000000"/>
              </a:solidFill>
            </a:endParaRPr>
          </a:p>
        </p:txBody>
      </p:sp>
      <p:sp>
        <p:nvSpPr>
          <p:cNvPr id="26" name="Rectangle 14"/>
          <p:cNvSpPr>
            <a:spLocks noChangeArrowheads="1"/>
          </p:cNvSpPr>
          <p:nvPr/>
        </p:nvSpPr>
        <p:spPr bwMode="auto">
          <a:xfrm>
            <a:off x="2743200" y="4157312"/>
            <a:ext cx="1370798" cy="241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000000"/>
              </a:solidFill>
            </a:endParaRPr>
          </a:p>
        </p:txBody>
      </p:sp>
      <p:sp>
        <p:nvSpPr>
          <p:cNvPr id="27" name="Text Box 15"/>
          <p:cNvSpPr txBox="1">
            <a:spLocks noChangeArrowheads="1"/>
          </p:cNvSpPr>
          <p:nvPr/>
        </p:nvSpPr>
        <p:spPr bwMode="auto">
          <a:xfrm>
            <a:off x="3124200" y="3962400"/>
            <a:ext cx="854075"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400" b="1" dirty="0" smtClean="0">
                <a:solidFill>
                  <a:srgbClr val="000000"/>
                </a:solidFill>
              </a:rPr>
              <a:t>50%</a:t>
            </a:r>
            <a:endParaRPr lang="en-US" altLang="zh-CN" sz="2400" b="1" dirty="0" smtClean="0">
              <a:solidFill>
                <a:srgbClr val="000000"/>
              </a:solidFill>
            </a:endParaRPr>
          </a:p>
        </p:txBody>
      </p:sp>
      <p:sp>
        <p:nvSpPr>
          <p:cNvPr id="31" name="Rectangle 14"/>
          <p:cNvSpPr>
            <a:spLocks noChangeArrowheads="1"/>
          </p:cNvSpPr>
          <p:nvPr/>
        </p:nvSpPr>
        <p:spPr bwMode="auto">
          <a:xfrm>
            <a:off x="2743200" y="2395888"/>
            <a:ext cx="1370798" cy="2079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000000"/>
              </a:solidFill>
            </a:endParaRPr>
          </a:p>
        </p:txBody>
      </p:sp>
      <p:sp>
        <p:nvSpPr>
          <p:cNvPr id="32" name="Text Box 15"/>
          <p:cNvSpPr txBox="1">
            <a:spLocks noChangeArrowheads="1"/>
          </p:cNvSpPr>
          <p:nvPr/>
        </p:nvSpPr>
        <p:spPr bwMode="auto">
          <a:xfrm>
            <a:off x="3075296" y="2147247"/>
            <a:ext cx="854075"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400" b="1" dirty="0" smtClean="0">
                <a:solidFill>
                  <a:srgbClr val="000000"/>
                </a:solidFill>
              </a:rPr>
              <a:t>95%</a:t>
            </a:r>
            <a:endParaRPr lang="en-US" altLang="zh-CN" sz="2400" b="1" dirty="0" smtClean="0">
              <a:solidFill>
                <a:srgbClr val="000000"/>
              </a:solidFill>
            </a:endParaRPr>
          </a:p>
        </p:txBody>
      </p:sp>
      <p:sp>
        <p:nvSpPr>
          <p:cNvPr id="33" name="Rectangle 14"/>
          <p:cNvSpPr>
            <a:spLocks noChangeArrowheads="1"/>
          </p:cNvSpPr>
          <p:nvPr/>
        </p:nvSpPr>
        <p:spPr bwMode="auto">
          <a:xfrm>
            <a:off x="2819400" y="5943600"/>
            <a:ext cx="1294598" cy="2234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000000"/>
              </a:solidFill>
            </a:endParaRPr>
          </a:p>
        </p:txBody>
      </p:sp>
      <p:sp>
        <p:nvSpPr>
          <p:cNvPr id="34" name="Text Box 15"/>
          <p:cNvSpPr txBox="1">
            <a:spLocks noChangeArrowheads="1"/>
          </p:cNvSpPr>
          <p:nvPr/>
        </p:nvSpPr>
        <p:spPr bwMode="auto">
          <a:xfrm>
            <a:off x="3048000" y="5715000"/>
            <a:ext cx="854075"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400" b="1" dirty="0" smtClean="0">
                <a:solidFill>
                  <a:srgbClr val="000000"/>
                </a:solidFill>
              </a:rPr>
              <a:t>5%</a:t>
            </a:r>
            <a:endParaRPr lang="en-US" altLang="zh-CN" sz="2400" b="1" dirty="0" smtClean="0">
              <a:solidFill>
                <a:srgbClr val="000000"/>
              </a:solidFill>
            </a:endParaRPr>
          </a:p>
        </p:txBody>
      </p:sp>
      <p:sp>
        <p:nvSpPr>
          <p:cNvPr id="40973" name="Line 25"/>
          <p:cNvSpPr>
            <a:spLocks noChangeShapeType="1"/>
          </p:cNvSpPr>
          <p:nvPr/>
        </p:nvSpPr>
        <p:spPr bwMode="auto">
          <a:xfrm flipH="1" flipV="1">
            <a:off x="6400796" y="5432284"/>
            <a:ext cx="741147" cy="358916"/>
          </a:xfrm>
          <a:prstGeom prst="line">
            <a:avLst/>
          </a:prstGeom>
          <a:noFill/>
          <a:ln w="28575">
            <a:solidFill>
              <a:schemeClr val="tx1">
                <a:lumMod val="95000"/>
                <a:lumOff val="5000"/>
              </a:schemeClr>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Arial" pitchFamily="34" charset="0"/>
            </a:endParaRPr>
          </a:p>
        </p:txBody>
      </p:sp>
      <p:sp>
        <p:nvSpPr>
          <p:cNvPr id="35" name="Text Box 7"/>
          <p:cNvSpPr txBox="1">
            <a:spLocks noChangeArrowheads="1"/>
          </p:cNvSpPr>
          <p:nvPr/>
        </p:nvSpPr>
        <p:spPr bwMode="auto">
          <a:xfrm>
            <a:off x="7848600" y="37782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-0.8</a:t>
            </a:r>
            <a:endParaRPr lang="en-US" altLang="ja-JP" sz="1600" b="1" dirty="0">
              <a:solidFill>
                <a:srgbClr val="000000"/>
              </a:solidFill>
            </a:endParaRPr>
          </a:p>
        </p:txBody>
      </p:sp>
      <p:sp>
        <p:nvSpPr>
          <p:cNvPr id="36" name="Text Box 7"/>
          <p:cNvSpPr txBox="1">
            <a:spLocks noChangeArrowheads="1"/>
          </p:cNvSpPr>
          <p:nvPr/>
        </p:nvSpPr>
        <p:spPr bwMode="auto">
          <a:xfrm>
            <a:off x="7848600" y="30924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-0.4</a:t>
            </a:r>
            <a:endParaRPr lang="en-US" altLang="ja-JP" sz="1600" b="1" dirty="0">
              <a:solidFill>
                <a:srgbClr val="000000"/>
              </a:solidFill>
            </a:endParaRPr>
          </a:p>
        </p:txBody>
      </p:sp>
      <p:sp>
        <p:nvSpPr>
          <p:cNvPr id="37" name="Text Box 7"/>
          <p:cNvSpPr txBox="1">
            <a:spLocks noChangeArrowheads="1"/>
          </p:cNvSpPr>
          <p:nvPr/>
        </p:nvSpPr>
        <p:spPr bwMode="auto">
          <a:xfrm>
            <a:off x="7924800" y="24828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0.0</a:t>
            </a:r>
            <a:endParaRPr lang="en-US" altLang="ja-JP" sz="1600" b="1" dirty="0">
              <a:solidFill>
                <a:srgbClr val="000000"/>
              </a:solidFill>
            </a:endParaRPr>
          </a:p>
        </p:txBody>
      </p:sp>
      <p:sp>
        <p:nvSpPr>
          <p:cNvPr id="38" name="Text Box 7"/>
          <p:cNvSpPr txBox="1">
            <a:spLocks noChangeArrowheads="1"/>
          </p:cNvSpPr>
          <p:nvPr/>
        </p:nvSpPr>
        <p:spPr bwMode="auto">
          <a:xfrm>
            <a:off x="7924800" y="1801863"/>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0.4 </a:t>
            </a:r>
            <a:endParaRPr lang="en-US" altLang="ja-JP" sz="1600" b="1" dirty="0">
              <a:solidFill>
                <a:srgbClr val="000000"/>
              </a:solidFill>
            </a:endParaRPr>
          </a:p>
        </p:txBody>
      </p:sp>
      <p:sp>
        <p:nvSpPr>
          <p:cNvPr id="39" name="Text Box 7"/>
          <p:cNvSpPr txBox="1">
            <a:spLocks noChangeArrowheads="1"/>
          </p:cNvSpPr>
          <p:nvPr/>
        </p:nvSpPr>
        <p:spPr bwMode="auto">
          <a:xfrm>
            <a:off x="7958138" y="114300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0.8</a:t>
            </a:r>
            <a:endParaRPr lang="en-US" altLang="ja-JP" sz="1600" b="1" dirty="0">
              <a:solidFill>
                <a:srgbClr val="000000"/>
              </a:solidFill>
            </a:endParaRPr>
          </a:p>
        </p:txBody>
      </p:sp>
      <p:sp>
        <p:nvSpPr>
          <p:cNvPr id="25" name="Title 1"/>
          <p:cNvSpPr>
            <a:spLocks/>
          </p:cNvSpPr>
          <p:nvPr/>
        </p:nvSpPr>
        <p:spPr bwMode="auto">
          <a:xfrm>
            <a:off x="194903" y="152400"/>
            <a:ext cx="9101497" cy="82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rgbClr val="FFFF00"/>
                </a:solidFill>
                <a:latin typeface="Arial" panose="020B0604020202020204" pitchFamily="34" charset="0"/>
                <a:cs typeface="Arial" panose="020B0604020202020204" pitchFamily="34" charset="0"/>
              </a:rPr>
              <a:t>SPRING </a:t>
            </a:r>
            <a:r>
              <a:rPr lang="en-US" altLang="zh-CN" sz="2400" b="1" dirty="0" smtClean="0">
                <a:solidFill>
                  <a:srgbClr val="FFFFFF"/>
                </a:solidFill>
                <a:latin typeface="Arial" panose="020B0604020202020204" pitchFamily="34" charset="0"/>
                <a:cs typeface="Arial" panose="020B0604020202020204" pitchFamily="34" charset="0"/>
              </a:rPr>
              <a:t>US surface MDA8 O</a:t>
            </a:r>
            <a:r>
              <a:rPr lang="en-US" altLang="zh-CN" sz="2400" b="1" baseline="-25000" dirty="0" smtClean="0">
                <a:solidFill>
                  <a:srgbClr val="FFFFFF"/>
                </a:solidFill>
                <a:latin typeface="Arial" panose="020B0604020202020204" pitchFamily="34" charset="0"/>
                <a:cs typeface="Arial" panose="020B0604020202020204" pitchFamily="34" charset="0"/>
              </a:rPr>
              <a:t>3 </a:t>
            </a:r>
            <a:r>
              <a:rPr lang="en-US" altLang="zh-CN" sz="2400" b="1" dirty="0" smtClean="0">
                <a:solidFill>
                  <a:srgbClr val="FFFFFF"/>
                </a:solidFill>
                <a:latin typeface="Arial" panose="020B0604020202020204" pitchFamily="34" charset="0"/>
                <a:cs typeface="Arial" panose="020B0604020202020204" pitchFamily="34" charset="0"/>
              </a:rPr>
              <a:t>trends over 1988-2014</a:t>
            </a:r>
            <a:endParaRPr lang="en-US" altLang="zh-CN" sz="2400" b="1" baseline="-25000" dirty="0" smtClean="0">
              <a:solidFill>
                <a:srgbClr val="FFFFFF"/>
              </a:solidFill>
              <a:latin typeface="Arial" panose="020B0604020202020204" pitchFamily="34" charset="0"/>
              <a:cs typeface="Arial" panose="020B0604020202020204" pitchFamily="34" charset="0"/>
            </a:endParaRPr>
          </a:p>
        </p:txBody>
      </p:sp>
      <p:sp>
        <p:nvSpPr>
          <p:cNvPr id="28" name="Text Box 24"/>
          <p:cNvSpPr txBox="1">
            <a:spLocks noChangeArrowheads="1"/>
          </p:cNvSpPr>
          <p:nvPr/>
        </p:nvSpPr>
        <p:spPr bwMode="auto">
          <a:xfrm>
            <a:off x="0" y="6323798"/>
            <a:ext cx="9144000" cy="534202"/>
          </a:xfrm>
          <a:prstGeom prst="rect">
            <a:avLst/>
          </a:prstGeom>
          <a:solidFill>
            <a:schemeClr val="tx2"/>
          </a:solidFill>
          <a:ln>
            <a:noFill/>
          </a:ln>
          <a:effectLst/>
          <a:extLst/>
        </p:spPr>
        <p:txBody>
          <a:bodyPr wrap="square" tIns="10800" bIns="1080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zh-CN" b="1" i="1" dirty="0" smtClean="0">
                <a:solidFill>
                  <a:srgbClr val="FFFF00"/>
                </a:solidFill>
                <a:latin typeface="Helvetica" pitchFamily="34" charset="0"/>
              </a:rPr>
              <a:t>                 Figure </a:t>
            </a:r>
            <a:r>
              <a:rPr lang="en-US" altLang="zh-CN" b="1" i="1" dirty="0">
                <a:solidFill>
                  <a:srgbClr val="FFFF00"/>
                </a:solidFill>
                <a:latin typeface="Helvetica" pitchFamily="34" charset="0"/>
              </a:rPr>
              <a:t>7</a:t>
            </a:r>
            <a:r>
              <a:rPr lang="en-US" altLang="zh-CN" b="1" i="1" dirty="0" smtClean="0">
                <a:solidFill>
                  <a:srgbClr val="FFFF00"/>
                </a:solidFill>
                <a:latin typeface="Helvetica" pitchFamily="34" charset="0"/>
              </a:rPr>
              <a:t> from Lin et al. </a:t>
            </a:r>
            <a:r>
              <a:rPr lang="en-US" altLang="zh-CN" b="1" dirty="0" smtClean="0">
                <a:solidFill>
                  <a:srgbClr val="FFFF00"/>
                </a:solidFill>
                <a:latin typeface="Helvetica" pitchFamily="34" charset="0"/>
              </a:rPr>
              <a:t>[ACP, 2017]        </a:t>
            </a:r>
          </a:p>
        </p:txBody>
      </p:sp>
      <p:sp>
        <p:nvSpPr>
          <p:cNvPr id="29" name="TextBox 28"/>
          <p:cNvSpPr txBox="1"/>
          <p:nvPr/>
        </p:nvSpPr>
        <p:spPr>
          <a:xfrm>
            <a:off x="5943600" y="838200"/>
            <a:ext cx="2667000" cy="338554"/>
          </a:xfrm>
          <a:prstGeom prst="rect">
            <a:avLst/>
          </a:prstGeom>
          <a:noFill/>
        </p:spPr>
        <p:txBody>
          <a:bodyPr wrap="square" rtlCol="0">
            <a:spAutoFit/>
          </a:bodyPr>
          <a:lstStyle/>
          <a:p>
            <a:r>
              <a:rPr lang="en-US" sz="1600" smtClean="0">
                <a:latin typeface="Arial" charset="0"/>
                <a:ea typeface="Arial" charset="0"/>
                <a:cs typeface="Arial" charset="0"/>
              </a:rPr>
              <a:t>(Baseline filtering for WUS)</a:t>
            </a:r>
            <a:endParaRPr lang="en-US" sz="1600">
              <a:latin typeface="Arial" charset="0"/>
              <a:ea typeface="Arial" charset="0"/>
              <a:cs typeface="Arial" charset="0"/>
            </a:endParaRPr>
          </a:p>
        </p:txBody>
      </p:sp>
      <p:sp>
        <p:nvSpPr>
          <p:cNvPr id="24" name="Slide Number Placeholder 3"/>
          <p:cNvSpPr txBox="1">
            <a:spLocks noGrp="1"/>
          </p:cNvSpPr>
          <p:nvPr/>
        </p:nvSpPr>
        <p:spPr>
          <a:xfrm>
            <a:off x="8635383" y="6400800"/>
            <a:ext cx="508617" cy="3651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fld id="{DB81DBB3-C012-7045-8ADD-6BB7A62561F3}" type="slidenum">
              <a:rPr lang="en-US" sz="2000" b="1" kern="0">
                <a:solidFill>
                  <a:srgbClr val="000000">
                    <a:lumMod val="10000"/>
                  </a:srgbClr>
                </a:solidFill>
                <a:latin typeface="Arial" panose="020B0604020202020204" pitchFamily="34" charset="0"/>
                <a:ea typeface="宋体"/>
                <a:cs typeface="Arial" panose="020B0604020202020204" pitchFamily="34" charset="0"/>
              </a:rPr>
              <a:t>12</a:t>
            </a:fld>
            <a:endParaRPr kumimoji="0" lang="en-US" sz="2000" b="1" i="0" u="none" strike="noStrike" kern="0" cap="none" spc="0" normalizeH="0" baseline="0" noProof="0" dirty="0">
              <a:ln>
                <a:noFill/>
              </a:ln>
              <a:solidFill>
                <a:srgbClr val="000000">
                  <a:lumMod val="10000"/>
                </a:srgbClr>
              </a:solidFill>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402668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078" y="1049120"/>
            <a:ext cx="6799506" cy="5275480"/>
          </a:xfrm>
          <a:prstGeom prst="rect">
            <a:avLst/>
          </a:prstGeom>
        </p:spPr>
      </p:pic>
      <p:pic>
        <p:nvPicPr>
          <p:cNvPr id="40971" name="Picture 20" descr="us_trend_summer"/>
          <p:cNvPicPr>
            <a:picLocks noChangeAspect="1" noChangeArrowheads="1"/>
          </p:cNvPicPr>
          <p:nvPr/>
        </p:nvPicPr>
        <p:blipFill rotWithShape="1">
          <a:blip r:embed="rId4">
            <a:extLst>
              <a:ext uri="{28A0092B-C50C-407E-A947-70E740481C1C}">
                <a14:useLocalDpi xmlns:a14="http://schemas.microsoft.com/office/drawing/2010/main" val="0"/>
              </a:ext>
            </a:extLst>
          </a:blip>
          <a:srcRect l="33348" t="83299" r="29607" b="13360"/>
          <a:stretch/>
        </p:blipFill>
        <p:spPr bwMode="auto">
          <a:xfrm rot="16200000">
            <a:off x="6225004" y="2510575"/>
            <a:ext cx="3051856" cy="3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p:cNvSpPr>
            <a:spLocks/>
          </p:cNvSpPr>
          <p:nvPr/>
        </p:nvSpPr>
        <p:spPr bwMode="auto">
          <a:xfrm>
            <a:off x="42503" y="164799"/>
            <a:ext cx="9101497" cy="82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rgbClr val="FFFF00"/>
                </a:solidFill>
                <a:latin typeface="Helvetica" pitchFamily="34" charset="0"/>
              </a:rPr>
              <a:t>SUMMER</a:t>
            </a:r>
            <a:r>
              <a:rPr lang="en-US" altLang="zh-CN" sz="2400" b="1" dirty="0" smtClean="0">
                <a:solidFill>
                  <a:srgbClr val="FFFFFF"/>
                </a:solidFill>
                <a:latin typeface="Helvetica" pitchFamily="34" charset="0"/>
              </a:rPr>
              <a:t> US surface </a:t>
            </a:r>
            <a:r>
              <a:rPr lang="en-US" altLang="zh-CN" sz="2400" b="1" dirty="0" smtClean="0">
                <a:solidFill>
                  <a:srgbClr val="FFFFFF"/>
                </a:solidFill>
                <a:latin typeface="Helvetica" pitchFamily="34" charset="0"/>
              </a:rPr>
              <a:t>MDA8 O</a:t>
            </a:r>
            <a:r>
              <a:rPr lang="en-US" altLang="zh-CN" sz="2400" b="1" baseline="-25000" dirty="0" smtClean="0">
                <a:solidFill>
                  <a:srgbClr val="FFFFFF"/>
                </a:solidFill>
                <a:latin typeface="Helvetica" pitchFamily="34" charset="0"/>
              </a:rPr>
              <a:t>3 </a:t>
            </a:r>
            <a:r>
              <a:rPr lang="en-US" altLang="zh-CN" sz="2400" b="1" dirty="0" smtClean="0">
                <a:solidFill>
                  <a:srgbClr val="FFFFFF"/>
                </a:solidFill>
                <a:latin typeface="Helvetica" pitchFamily="34" charset="0"/>
              </a:rPr>
              <a:t>trends over 1988-2014</a:t>
            </a:r>
            <a:endParaRPr lang="en-US" altLang="zh-CN" sz="2400" b="1" baseline="-25000" dirty="0" smtClean="0">
              <a:solidFill>
                <a:srgbClr val="FFFFFF"/>
              </a:solidFill>
              <a:latin typeface="Helvetica" pitchFamily="34" charset="0"/>
            </a:endParaRPr>
          </a:p>
        </p:txBody>
      </p:sp>
      <p:sp>
        <p:nvSpPr>
          <p:cNvPr id="19" name="Text Box 100"/>
          <p:cNvSpPr txBox="1">
            <a:spLocks noChangeArrowheads="1"/>
          </p:cNvSpPr>
          <p:nvPr/>
        </p:nvSpPr>
        <p:spPr bwMode="auto">
          <a:xfrm>
            <a:off x="6781800" y="4092714"/>
            <a:ext cx="2362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ja-JP" b="1" dirty="0" smtClean="0">
                <a:solidFill>
                  <a:srgbClr val="000000"/>
                </a:solidFill>
                <a:latin typeface="Arial" pitchFamily="34" charset="0"/>
              </a:rPr>
              <a:t>ppb yr</a:t>
            </a:r>
            <a:r>
              <a:rPr lang="en-US" altLang="ja-JP" b="1" baseline="30000" dirty="0" smtClean="0">
                <a:solidFill>
                  <a:srgbClr val="000000"/>
                </a:solidFill>
                <a:latin typeface="Arial" pitchFamily="34" charset="0"/>
              </a:rPr>
              <a:t>-1</a:t>
            </a:r>
            <a:r>
              <a:rPr lang="en-US" altLang="ja-JP" b="1" dirty="0" smtClean="0">
                <a:solidFill>
                  <a:srgbClr val="000000"/>
                </a:solidFill>
                <a:latin typeface="Arial" pitchFamily="34" charset="0"/>
              </a:rPr>
              <a:t> </a:t>
            </a:r>
          </a:p>
        </p:txBody>
      </p:sp>
      <p:sp>
        <p:nvSpPr>
          <p:cNvPr id="35" name="Text Box 7"/>
          <p:cNvSpPr txBox="1">
            <a:spLocks noChangeArrowheads="1"/>
          </p:cNvSpPr>
          <p:nvPr/>
        </p:nvSpPr>
        <p:spPr bwMode="auto">
          <a:xfrm>
            <a:off x="7848600" y="37782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-0.8</a:t>
            </a:r>
            <a:endParaRPr lang="en-US" altLang="ja-JP" sz="1600" b="1" dirty="0">
              <a:solidFill>
                <a:srgbClr val="000000"/>
              </a:solidFill>
            </a:endParaRPr>
          </a:p>
        </p:txBody>
      </p:sp>
      <p:sp>
        <p:nvSpPr>
          <p:cNvPr id="36" name="Text Box 7"/>
          <p:cNvSpPr txBox="1">
            <a:spLocks noChangeArrowheads="1"/>
          </p:cNvSpPr>
          <p:nvPr/>
        </p:nvSpPr>
        <p:spPr bwMode="auto">
          <a:xfrm>
            <a:off x="7848600" y="30924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-0.4</a:t>
            </a:r>
            <a:endParaRPr lang="en-US" altLang="ja-JP" sz="1600" b="1" dirty="0">
              <a:solidFill>
                <a:srgbClr val="000000"/>
              </a:solidFill>
            </a:endParaRPr>
          </a:p>
        </p:txBody>
      </p:sp>
      <p:sp>
        <p:nvSpPr>
          <p:cNvPr id="37" name="Text Box 7"/>
          <p:cNvSpPr txBox="1">
            <a:spLocks noChangeArrowheads="1"/>
          </p:cNvSpPr>
          <p:nvPr/>
        </p:nvSpPr>
        <p:spPr bwMode="auto">
          <a:xfrm>
            <a:off x="7924800" y="24828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0.0</a:t>
            </a:r>
            <a:endParaRPr lang="en-US" altLang="ja-JP" sz="1600" b="1" dirty="0">
              <a:solidFill>
                <a:srgbClr val="000000"/>
              </a:solidFill>
            </a:endParaRPr>
          </a:p>
        </p:txBody>
      </p:sp>
      <p:sp>
        <p:nvSpPr>
          <p:cNvPr id="38" name="Text Box 7"/>
          <p:cNvSpPr txBox="1">
            <a:spLocks noChangeArrowheads="1"/>
          </p:cNvSpPr>
          <p:nvPr/>
        </p:nvSpPr>
        <p:spPr bwMode="auto">
          <a:xfrm>
            <a:off x="7924800" y="1801863"/>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0.4 </a:t>
            </a:r>
            <a:endParaRPr lang="en-US" altLang="ja-JP" sz="1600" b="1" dirty="0">
              <a:solidFill>
                <a:srgbClr val="000000"/>
              </a:solidFill>
            </a:endParaRPr>
          </a:p>
        </p:txBody>
      </p:sp>
      <p:sp>
        <p:nvSpPr>
          <p:cNvPr id="39" name="Text Box 7"/>
          <p:cNvSpPr txBox="1">
            <a:spLocks noChangeArrowheads="1"/>
          </p:cNvSpPr>
          <p:nvPr/>
        </p:nvSpPr>
        <p:spPr bwMode="auto">
          <a:xfrm>
            <a:off x="7958138" y="114300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0.8</a:t>
            </a:r>
            <a:endParaRPr lang="en-US" altLang="ja-JP" sz="1600" b="1" dirty="0">
              <a:solidFill>
                <a:srgbClr val="000000"/>
              </a:solidFill>
            </a:endParaRPr>
          </a:p>
        </p:txBody>
      </p:sp>
      <p:sp>
        <p:nvSpPr>
          <p:cNvPr id="17" name="Text Box 99"/>
          <p:cNvSpPr txBox="1">
            <a:spLocks noChangeArrowheads="1"/>
          </p:cNvSpPr>
          <p:nvPr/>
        </p:nvSpPr>
        <p:spPr bwMode="auto">
          <a:xfrm>
            <a:off x="7112000" y="5181600"/>
            <a:ext cx="1879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ja-JP" sz="1400" b="1" dirty="0" smtClean="0">
                <a:solidFill>
                  <a:srgbClr val="0000FF"/>
                </a:solidFill>
                <a:latin typeface="Helvetica" pitchFamily="34" charset="0"/>
              </a:rPr>
              <a:t>Larger circles indicate significant trends (p&lt;0.05)</a:t>
            </a:r>
            <a:endParaRPr lang="en-US" altLang="zh-CN" sz="1400" b="1" dirty="0" smtClean="0">
              <a:solidFill>
                <a:srgbClr val="0000FF"/>
              </a:solidFill>
              <a:latin typeface="Helvetica" pitchFamily="34" charset="0"/>
            </a:endParaRPr>
          </a:p>
        </p:txBody>
      </p:sp>
      <p:sp>
        <p:nvSpPr>
          <p:cNvPr id="40973" name="Line 25"/>
          <p:cNvSpPr>
            <a:spLocks noChangeShapeType="1"/>
          </p:cNvSpPr>
          <p:nvPr/>
        </p:nvSpPr>
        <p:spPr bwMode="auto">
          <a:xfrm flipH="1">
            <a:off x="5943600" y="5562600"/>
            <a:ext cx="1050462" cy="357664"/>
          </a:xfrm>
          <a:prstGeom prst="line">
            <a:avLst/>
          </a:prstGeom>
          <a:noFill/>
          <a:ln w="28575">
            <a:solidFill>
              <a:schemeClr val="tx1">
                <a:lumMod val="95000"/>
                <a:lumOff val="5000"/>
              </a:schemeClr>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Arial" pitchFamily="34" charset="0"/>
            </a:endParaRPr>
          </a:p>
        </p:txBody>
      </p:sp>
      <p:sp>
        <p:nvSpPr>
          <p:cNvPr id="25" name="Text Box 24"/>
          <p:cNvSpPr txBox="1">
            <a:spLocks noChangeArrowheads="1"/>
          </p:cNvSpPr>
          <p:nvPr/>
        </p:nvSpPr>
        <p:spPr bwMode="auto">
          <a:xfrm>
            <a:off x="0" y="6323798"/>
            <a:ext cx="9144000" cy="534202"/>
          </a:xfrm>
          <a:prstGeom prst="rect">
            <a:avLst/>
          </a:prstGeom>
          <a:solidFill>
            <a:schemeClr val="tx2"/>
          </a:solidFill>
          <a:ln>
            <a:noFill/>
          </a:ln>
          <a:effectLst/>
          <a:extLst/>
        </p:spPr>
        <p:txBody>
          <a:bodyPr wrap="square" tIns="10800" bIns="1080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zh-CN" b="1" i="1" dirty="0" smtClean="0">
                <a:solidFill>
                  <a:srgbClr val="FFFF00"/>
                </a:solidFill>
                <a:latin typeface="Helvetica" pitchFamily="34" charset="0"/>
              </a:rPr>
              <a:t>                 Figure 8 from Lin M., et al. </a:t>
            </a:r>
            <a:r>
              <a:rPr lang="en-US" altLang="zh-CN" b="1" dirty="0" smtClean="0">
                <a:solidFill>
                  <a:srgbClr val="FFFF00"/>
                </a:solidFill>
                <a:latin typeface="Helvetica" pitchFamily="34" charset="0"/>
              </a:rPr>
              <a:t>[ACP, 2017]        </a:t>
            </a:r>
          </a:p>
        </p:txBody>
      </p:sp>
      <p:sp>
        <p:nvSpPr>
          <p:cNvPr id="30" name="TextBox 29"/>
          <p:cNvSpPr txBox="1"/>
          <p:nvPr/>
        </p:nvSpPr>
        <p:spPr>
          <a:xfrm>
            <a:off x="5943600" y="804446"/>
            <a:ext cx="2667000" cy="338554"/>
          </a:xfrm>
          <a:prstGeom prst="rect">
            <a:avLst/>
          </a:prstGeom>
          <a:noFill/>
        </p:spPr>
        <p:txBody>
          <a:bodyPr wrap="square" rtlCol="0">
            <a:spAutoFit/>
          </a:bodyPr>
          <a:lstStyle/>
          <a:p>
            <a:r>
              <a:rPr lang="en-US" sz="1600" smtClean="0">
                <a:latin typeface="Arial" charset="0"/>
                <a:ea typeface="Arial" charset="0"/>
                <a:cs typeface="Arial" charset="0"/>
              </a:rPr>
              <a:t>(Baseline filtering for WUS)</a:t>
            </a:r>
            <a:endParaRPr lang="en-US" sz="1600">
              <a:latin typeface="Arial" charset="0"/>
              <a:ea typeface="Arial" charset="0"/>
              <a:cs typeface="Arial" charset="0"/>
            </a:endParaRPr>
          </a:p>
        </p:txBody>
      </p:sp>
      <p:sp>
        <p:nvSpPr>
          <p:cNvPr id="43" name="Rectangle 14"/>
          <p:cNvSpPr>
            <a:spLocks noChangeArrowheads="1"/>
          </p:cNvSpPr>
          <p:nvPr/>
        </p:nvSpPr>
        <p:spPr bwMode="auto">
          <a:xfrm>
            <a:off x="2743200" y="4157312"/>
            <a:ext cx="1370798" cy="241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000000"/>
              </a:solidFill>
            </a:endParaRPr>
          </a:p>
        </p:txBody>
      </p:sp>
      <p:sp>
        <p:nvSpPr>
          <p:cNvPr id="44" name="Text Box 15"/>
          <p:cNvSpPr txBox="1">
            <a:spLocks noChangeArrowheads="1"/>
          </p:cNvSpPr>
          <p:nvPr/>
        </p:nvSpPr>
        <p:spPr bwMode="auto">
          <a:xfrm>
            <a:off x="3124200" y="3962400"/>
            <a:ext cx="854075"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400" b="1" dirty="0" smtClean="0">
                <a:solidFill>
                  <a:srgbClr val="000000"/>
                </a:solidFill>
              </a:rPr>
              <a:t>50%</a:t>
            </a:r>
            <a:endParaRPr lang="en-US" altLang="zh-CN" sz="2400" b="1" dirty="0" smtClean="0">
              <a:solidFill>
                <a:srgbClr val="000000"/>
              </a:solidFill>
            </a:endParaRPr>
          </a:p>
        </p:txBody>
      </p:sp>
      <p:sp>
        <p:nvSpPr>
          <p:cNvPr id="45" name="Rectangle 14"/>
          <p:cNvSpPr>
            <a:spLocks noChangeArrowheads="1"/>
          </p:cNvSpPr>
          <p:nvPr/>
        </p:nvSpPr>
        <p:spPr bwMode="auto">
          <a:xfrm>
            <a:off x="2743200" y="2395888"/>
            <a:ext cx="1370798" cy="2079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000000"/>
              </a:solidFill>
            </a:endParaRPr>
          </a:p>
        </p:txBody>
      </p:sp>
      <p:sp>
        <p:nvSpPr>
          <p:cNvPr id="46" name="Text Box 15"/>
          <p:cNvSpPr txBox="1">
            <a:spLocks noChangeArrowheads="1"/>
          </p:cNvSpPr>
          <p:nvPr/>
        </p:nvSpPr>
        <p:spPr bwMode="auto">
          <a:xfrm>
            <a:off x="3075296" y="2147247"/>
            <a:ext cx="854075"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400" b="1" dirty="0" smtClean="0">
                <a:solidFill>
                  <a:srgbClr val="000000"/>
                </a:solidFill>
              </a:rPr>
              <a:t>95%</a:t>
            </a:r>
            <a:endParaRPr lang="en-US" altLang="zh-CN" sz="2400" b="1" dirty="0" smtClean="0">
              <a:solidFill>
                <a:srgbClr val="000000"/>
              </a:solidFill>
            </a:endParaRPr>
          </a:p>
        </p:txBody>
      </p:sp>
      <p:sp>
        <p:nvSpPr>
          <p:cNvPr id="47" name="Rectangle 14"/>
          <p:cNvSpPr>
            <a:spLocks noChangeArrowheads="1"/>
          </p:cNvSpPr>
          <p:nvPr/>
        </p:nvSpPr>
        <p:spPr bwMode="auto">
          <a:xfrm>
            <a:off x="2819400" y="5943600"/>
            <a:ext cx="1294598" cy="2234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000000"/>
              </a:solidFill>
            </a:endParaRPr>
          </a:p>
        </p:txBody>
      </p:sp>
      <p:sp>
        <p:nvSpPr>
          <p:cNvPr id="48" name="Text Box 15"/>
          <p:cNvSpPr txBox="1">
            <a:spLocks noChangeArrowheads="1"/>
          </p:cNvSpPr>
          <p:nvPr/>
        </p:nvSpPr>
        <p:spPr bwMode="auto">
          <a:xfrm>
            <a:off x="3048000" y="5715000"/>
            <a:ext cx="854075"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400" b="1" dirty="0" smtClean="0">
                <a:solidFill>
                  <a:srgbClr val="000000"/>
                </a:solidFill>
              </a:rPr>
              <a:t>5%</a:t>
            </a:r>
            <a:endParaRPr lang="en-US" altLang="zh-CN" sz="2400" b="1" dirty="0" smtClean="0">
              <a:solidFill>
                <a:srgbClr val="000000"/>
              </a:solidFill>
            </a:endParaRPr>
          </a:p>
        </p:txBody>
      </p:sp>
      <p:sp>
        <p:nvSpPr>
          <p:cNvPr id="49" name="Text Box 7"/>
          <p:cNvSpPr txBox="1">
            <a:spLocks noChangeArrowheads="1"/>
          </p:cNvSpPr>
          <p:nvPr/>
        </p:nvSpPr>
        <p:spPr bwMode="auto">
          <a:xfrm>
            <a:off x="1295400" y="914400"/>
            <a:ext cx="971659" cy="400110"/>
          </a:xfrm>
          <a:prstGeom prst="rect">
            <a:avLst/>
          </a:prstGeom>
          <a:solidFill>
            <a:srgbClr val="CC99FF"/>
          </a:solidFill>
          <a:ln>
            <a:noFill/>
          </a:ln>
          <a:effectLst/>
          <a:extLst/>
        </p:spPr>
        <p:txBody>
          <a:bodyPr wrap="square">
            <a:spAutoFit/>
          </a:bodyPr>
          <a:lstStyle>
            <a:defPPr>
              <a:defRPr lang="en-US"/>
            </a:defPPr>
            <a:lvl1pPr algn="ctr" fontAlgn="base">
              <a:spcBef>
                <a:spcPct val="50000"/>
              </a:spcBef>
              <a:spcAft>
                <a:spcPct val="0"/>
              </a:spcAft>
              <a:defRPr sz="2800" b="1">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algn="ctr" eaLnBrk="0" fontAlgn="base" hangingPunct="0">
              <a:spcBef>
                <a:spcPct val="0"/>
              </a:spcBef>
              <a:spcAft>
                <a:spcPct val="0"/>
              </a:spcAft>
              <a:defRPr>
                <a:latin typeface="Arial" pitchFamily="34" charset="0"/>
                <a:ea typeface="宋体" pitchFamily="2" charset="-122"/>
              </a:defRPr>
            </a:lvl6pPr>
            <a:lvl7pPr marL="2971800" indent="-228600" algn="ctr" eaLnBrk="0" fontAlgn="base" hangingPunct="0">
              <a:spcBef>
                <a:spcPct val="0"/>
              </a:spcBef>
              <a:spcAft>
                <a:spcPct val="0"/>
              </a:spcAft>
              <a:defRPr>
                <a:latin typeface="Arial" pitchFamily="34" charset="0"/>
                <a:ea typeface="宋体" pitchFamily="2" charset="-122"/>
              </a:defRPr>
            </a:lvl7pPr>
            <a:lvl8pPr marL="3429000" indent="-228600" algn="ctr" eaLnBrk="0" fontAlgn="base" hangingPunct="0">
              <a:spcBef>
                <a:spcPct val="0"/>
              </a:spcBef>
              <a:spcAft>
                <a:spcPct val="0"/>
              </a:spcAft>
              <a:defRPr>
                <a:latin typeface="Arial" pitchFamily="34" charset="0"/>
                <a:ea typeface="宋体" pitchFamily="2" charset="-122"/>
              </a:defRPr>
            </a:lvl8pPr>
            <a:lvl9pPr marL="3886200" indent="-228600" algn="ctr" eaLnBrk="0" fontAlgn="base" hangingPunct="0">
              <a:spcBef>
                <a:spcPct val="0"/>
              </a:spcBef>
              <a:spcAft>
                <a:spcPct val="0"/>
              </a:spcAft>
              <a:defRPr>
                <a:latin typeface="Arial" pitchFamily="34" charset="0"/>
                <a:ea typeface="宋体" pitchFamily="2" charset="-122"/>
              </a:defRPr>
            </a:lvl9pPr>
          </a:lstStyle>
          <a:p>
            <a:r>
              <a:rPr lang="en-US" altLang="ja-JP" sz="2000" dirty="0">
                <a:solidFill>
                  <a:srgbClr val="000000"/>
                </a:solidFill>
              </a:rPr>
              <a:t>OBS</a:t>
            </a:r>
            <a:endParaRPr lang="en-US" altLang="zh-CN" sz="2000" dirty="0">
              <a:solidFill>
                <a:srgbClr val="000000"/>
              </a:solidFill>
            </a:endParaRPr>
          </a:p>
        </p:txBody>
      </p:sp>
      <p:sp>
        <p:nvSpPr>
          <p:cNvPr id="50" name="Text Box 8"/>
          <p:cNvSpPr txBox="1">
            <a:spLocks noChangeArrowheads="1"/>
          </p:cNvSpPr>
          <p:nvPr/>
        </p:nvSpPr>
        <p:spPr bwMode="auto">
          <a:xfrm>
            <a:off x="4419600" y="914400"/>
            <a:ext cx="1600200" cy="400110"/>
          </a:xfrm>
          <a:prstGeom prst="rect">
            <a:avLst/>
          </a:prstGeom>
          <a:solidFill>
            <a:srgbClr val="CC99FF"/>
          </a:solidFill>
          <a:ln>
            <a:noFill/>
          </a:ln>
          <a:effectLst/>
          <a:extLst/>
        </p:spPr>
        <p:txBody>
          <a:bodyPr wrap="square">
            <a:spAutoFit/>
          </a:bodyPr>
          <a:lstStyle>
            <a:defPPr>
              <a:defRPr lang="en-US"/>
            </a:defPPr>
            <a:lvl1pPr algn="ctr" fontAlgn="base">
              <a:spcBef>
                <a:spcPct val="50000"/>
              </a:spcBef>
              <a:spcAft>
                <a:spcPct val="0"/>
              </a:spcAft>
              <a:defRPr sz="2800" b="1">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algn="ctr" eaLnBrk="0" fontAlgn="base" hangingPunct="0">
              <a:spcBef>
                <a:spcPct val="0"/>
              </a:spcBef>
              <a:spcAft>
                <a:spcPct val="0"/>
              </a:spcAft>
              <a:defRPr>
                <a:latin typeface="Arial" pitchFamily="34" charset="0"/>
                <a:ea typeface="宋体" pitchFamily="2" charset="-122"/>
              </a:defRPr>
            </a:lvl6pPr>
            <a:lvl7pPr marL="2971800" indent="-228600" algn="ctr" eaLnBrk="0" fontAlgn="base" hangingPunct="0">
              <a:spcBef>
                <a:spcPct val="0"/>
              </a:spcBef>
              <a:spcAft>
                <a:spcPct val="0"/>
              </a:spcAft>
              <a:defRPr>
                <a:latin typeface="Arial" pitchFamily="34" charset="0"/>
                <a:ea typeface="宋体" pitchFamily="2" charset="-122"/>
              </a:defRPr>
            </a:lvl7pPr>
            <a:lvl8pPr marL="3429000" indent="-228600" algn="ctr" eaLnBrk="0" fontAlgn="base" hangingPunct="0">
              <a:spcBef>
                <a:spcPct val="0"/>
              </a:spcBef>
              <a:spcAft>
                <a:spcPct val="0"/>
              </a:spcAft>
              <a:defRPr>
                <a:latin typeface="Arial" pitchFamily="34" charset="0"/>
                <a:ea typeface="宋体" pitchFamily="2" charset="-122"/>
              </a:defRPr>
            </a:lvl8pPr>
            <a:lvl9pPr marL="3886200" indent="-228600" algn="ctr" eaLnBrk="0" fontAlgn="base" hangingPunct="0">
              <a:spcBef>
                <a:spcPct val="0"/>
              </a:spcBef>
              <a:spcAft>
                <a:spcPct val="0"/>
              </a:spcAft>
              <a:defRPr>
                <a:latin typeface="Arial" pitchFamily="34" charset="0"/>
                <a:ea typeface="宋体" pitchFamily="2" charset="-122"/>
              </a:defRPr>
            </a:lvl9pPr>
          </a:lstStyle>
          <a:p>
            <a:r>
              <a:rPr lang="en-US" altLang="ja-JP" sz="2000" dirty="0" smtClean="0">
                <a:solidFill>
                  <a:srgbClr val="000000"/>
                </a:solidFill>
              </a:rPr>
              <a:t>AM3_BASE</a:t>
            </a:r>
            <a:endParaRPr lang="en-US" altLang="zh-CN" sz="2000" dirty="0">
              <a:solidFill>
                <a:srgbClr val="000000"/>
              </a:solidFill>
            </a:endParaRPr>
          </a:p>
        </p:txBody>
      </p:sp>
      <p:sp>
        <p:nvSpPr>
          <p:cNvPr id="51" name="Oval 50"/>
          <p:cNvSpPr/>
          <p:nvPr/>
        </p:nvSpPr>
        <p:spPr>
          <a:xfrm>
            <a:off x="3886200" y="1929384"/>
            <a:ext cx="118872" cy="118872"/>
          </a:xfrm>
          <a:prstGeom prst="ellipse">
            <a:avLst/>
          </a:prstGeom>
          <a:ln w="3175">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3"/>
          <p:cNvSpPr txBox="1">
            <a:spLocks noGrp="1"/>
          </p:cNvSpPr>
          <p:nvPr/>
        </p:nvSpPr>
        <p:spPr>
          <a:xfrm>
            <a:off x="8635383" y="6400800"/>
            <a:ext cx="508617" cy="3651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fld id="{4D57210C-BBB2-A04B-ABAA-10441856AF11}" type="slidenum">
              <a:rPr kumimoji="0" lang="en-US" sz="2000" b="1" i="0" u="none" strike="noStrike" kern="0" cap="none" spc="0" normalizeH="0" baseline="0" noProof="0" smtClean="0">
                <a:ln>
                  <a:noFill/>
                </a:ln>
                <a:solidFill>
                  <a:srgbClr val="000000">
                    <a:lumMod val="10000"/>
                  </a:srgbClr>
                </a:solidFill>
                <a:effectLst/>
                <a:uLnTx/>
                <a:uFillTx/>
                <a:latin typeface="Arial" panose="020B0604020202020204" pitchFamily="34" charset="0"/>
                <a:ea typeface="宋体"/>
                <a:cs typeface="Arial" panose="020B0604020202020204" pitchFamily="34" charset="0"/>
              </a:rPr>
              <a:t>13</a:t>
            </a:fld>
            <a:endParaRPr kumimoji="0" lang="en-US" sz="2000" b="1" i="0" u="none" strike="noStrike" kern="0" cap="none" spc="0" normalizeH="0" baseline="0" noProof="0" dirty="0">
              <a:ln>
                <a:noFill/>
              </a:ln>
              <a:solidFill>
                <a:srgbClr val="000000">
                  <a:lumMod val="10000"/>
                </a:srgbClr>
              </a:solidFill>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5115536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z="2800" dirty="0" smtClean="0">
                <a:latin typeface="Arial" charset="0"/>
                <a:ea typeface="Arial" charset="0"/>
                <a:cs typeface="Arial" charset="0"/>
              </a:rPr>
              <a:t>Median springtime MDA8 O</a:t>
            </a:r>
            <a:r>
              <a:rPr lang="en-US" sz="2800" baseline="-25000" dirty="0" smtClean="0">
                <a:latin typeface="Arial" charset="0"/>
                <a:ea typeface="Arial" charset="0"/>
                <a:cs typeface="Arial" charset="0"/>
              </a:rPr>
              <a:t>3</a:t>
            </a:r>
            <a:r>
              <a:rPr lang="en-US" sz="2800" dirty="0" smtClean="0">
                <a:latin typeface="Arial" charset="0"/>
                <a:ea typeface="Arial" charset="0"/>
                <a:cs typeface="Arial" charset="0"/>
              </a:rPr>
              <a:t> trends at Great Basin NP</a:t>
            </a:r>
            <a:endParaRPr lang="en-US" sz="2800" dirty="0">
              <a:latin typeface="Arial" charset="0"/>
              <a:ea typeface="Arial" charset="0"/>
              <a:cs typeface="Arial" charset="0"/>
            </a:endParaRPr>
          </a:p>
        </p:txBody>
      </p:sp>
      <p:pic>
        <p:nvPicPr>
          <p:cNvPr id="4" name="Picture 3"/>
          <p:cNvPicPr>
            <a:picLocks noChangeAspect="1"/>
          </p:cNvPicPr>
          <p:nvPr/>
        </p:nvPicPr>
        <p:blipFill>
          <a:blip r:embed="rId2"/>
          <a:stretch>
            <a:fillRect/>
          </a:stretch>
        </p:blipFill>
        <p:spPr>
          <a:xfrm>
            <a:off x="0" y="838200"/>
            <a:ext cx="9144000" cy="4541961"/>
          </a:xfrm>
          <a:prstGeom prst="rect">
            <a:avLst/>
          </a:prstGeom>
        </p:spPr>
      </p:pic>
      <p:sp>
        <p:nvSpPr>
          <p:cNvPr id="5" name="Rectangle 4"/>
          <p:cNvSpPr/>
          <p:nvPr/>
        </p:nvSpPr>
        <p:spPr>
          <a:xfrm>
            <a:off x="136821" y="6260068"/>
            <a:ext cx="7875169" cy="369332"/>
          </a:xfrm>
          <a:prstGeom prst="rect">
            <a:avLst/>
          </a:prstGeom>
        </p:spPr>
        <p:txBody>
          <a:bodyPr wrap="none">
            <a:spAutoFit/>
          </a:bodyPr>
          <a:lstStyle/>
          <a:p>
            <a:r>
              <a:rPr lang="en-US" altLang="zh-CN" i="1" dirty="0" smtClean="0">
                <a:latin typeface="Helvetica" pitchFamily="34" charset="0"/>
              </a:rPr>
              <a:t>See Figure 13 of Lin et al. (ACP, 2017) for additional analysis for other sites</a:t>
            </a:r>
            <a:endParaRPr lang="en-US" dirty="0"/>
          </a:p>
        </p:txBody>
      </p:sp>
      <p:sp>
        <p:nvSpPr>
          <p:cNvPr id="6" name="TextBox 5"/>
          <p:cNvSpPr txBox="1"/>
          <p:nvPr/>
        </p:nvSpPr>
        <p:spPr>
          <a:xfrm>
            <a:off x="0" y="5464314"/>
            <a:ext cx="9144000" cy="707886"/>
          </a:xfrm>
          <a:prstGeom prst="rect">
            <a:avLst/>
          </a:prstGeom>
          <a:noFill/>
        </p:spPr>
        <p:txBody>
          <a:bodyPr wrap="square" rtlCol="0">
            <a:spAutoFit/>
          </a:bodyPr>
          <a:lstStyle/>
          <a:p>
            <a:pPr marL="285750" indent="-285750">
              <a:buFont typeface="Wingdings"/>
              <a:buChar char="à"/>
            </a:pPr>
            <a:r>
              <a:rPr lang="en-US" sz="2000" b="1" dirty="0" smtClean="0">
                <a:solidFill>
                  <a:srgbClr val="FFFFCC"/>
                </a:solidFill>
                <a:latin typeface="Arial" panose="020B0604020202020204" pitchFamily="34" charset="0"/>
                <a:cs typeface="Arial" panose="020B0604020202020204" pitchFamily="34" charset="0"/>
                <a:sym typeface="Wingdings" panose="05000000000000000000" pitchFamily="2" charset="2"/>
              </a:rPr>
              <a:t>Most of the observed variability reflect changes in the background</a:t>
            </a:r>
          </a:p>
          <a:p>
            <a:pPr marL="285750" indent="-285750">
              <a:buFont typeface="Wingdings"/>
              <a:buChar char="à"/>
            </a:pPr>
            <a:r>
              <a:rPr lang="en-US" sz="2000" b="1" dirty="0" smtClean="0">
                <a:solidFill>
                  <a:srgbClr val="FFFFCC"/>
                </a:solidFill>
                <a:latin typeface="Arial" panose="020B0604020202020204" pitchFamily="34" charset="0"/>
                <a:cs typeface="Arial" panose="020B0604020202020204" pitchFamily="34" charset="0"/>
                <a:sym typeface="Wingdings" panose="05000000000000000000" pitchFamily="2" charset="2"/>
              </a:rPr>
              <a:t>The effects of US NO</a:t>
            </a:r>
            <a:r>
              <a:rPr lang="en-US" sz="2000" b="1" baseline="-25000" dirty="0" smtClean="0">
                <a:solidFill>
                  <a:srgbClr val="FFFFCC"/>
                </a:solidFill>
                <a:latin typeface="Arial" panose="020B0604020202020204" pitchFamily="34" charset="0"/>
                <a:cs typeface="Arial" panose="020B0604020202020204" pitchFamily="34" charset="0"/>
                <a:sym typeface="Wingdings" panose="05000000000000000000" pitchFamily="2" charset="2"/>
              </a:rPr>
              <a:t>x</a:t>
            </a:r>
            <a:r>
              <a:rPr lang="en-US" sz="2000" b="1" dirty="0" smtClean="0">
                <a:solidFill>
                  <a:srgbClr val="FFFFCC"/>
                </a:solidFill>
                <a:latin typeface="Arial" panose="020B0604020202020204" pitchFamily="34" charset="0"/>
                <a:cs typeface="Arial" panose="020B0604020202020204" pitchFamily="34" charset="0"/>
                <a:sym typeface="Wingdings" panose="05000000000000000000" pitchFamily="2" charset="2"/>
              </a:rPr>
              <a:t> controls (BASE minus NAB) are &lt; 0.1 ppb yr</a:t>
            </a:r>
            <a:r>
              <a:rPr lang="en-US" sz="2000" b="1" baseline="30000" dirty="0" smtClean="0">
                <a:solidFill>
                  <a:srgbClr val="FFFFCC"/>
                </a:solidFill>
                <a:latin typeface="Arial" panose="020B0604020202020204" pitchFamily="34" charset="0"/>
                <a:cs typeface="Arial" panose="020B0604020202020204" pitchFamily="34" charset="0"/>
                <a:sym typeface="Wingdings" panose="05000000000000000000" pitchFamily="2" charset="2"/>
              </a:rPr>
              <a:t>-1</a:t>
            </a:r>
            <a:endParaRPr lang="en-US" sz="2000" b="1" dirty="0" smtClean="0">
              <a:solidFill>
                <a:srgbClr val="FFFFCC"/>
              </a:solidFill>
              <a:latin typeface="Arial" panose="020B0604020202020204" pitchFamily="34" charset="0"/>
              <a:cs typeface="Arial" panose="020B0604020202020204" pitchFamily="34" charset="0"/>
              <a:sym typeface="Wingdings" panose="05000000000000000000" pitchFamily="2" charset="2"/>
            </a:endParaRPr>
          </a:p>
        </p:txBody>
      </p:sp>
      <p:sp>
        <p:nvSpPr>
          <p:cNvPr id="7" name="Slide Number Placeholder 3"/>
          <p:cNvSpPr txBox="1">
            <a:spLocks noGrp="1"/>
          </p:cNvSpPr>
          <p:nvPr/>
        </p:nvSpPr>
        <p:spPr>
          <a:xfrm>
            <a:off x="8610599" y="6435785"/>
            <a:ext cx="533401"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000" b="1" dirty="0" smtClean="0">
                <a:solidFill>
                  <a:srgbClr val="000000">
                    <a:lumMod val="10000"/>
                  </a:srgbClr>
                </a:solidFill>
                <a:latin typeface="Arial" panose="020B0604020202020204" pitchFamily="34" charset="0"/>
                <a:cs typeface="Arial" panose="020B0604020202020204" pitchFamily="34" charset="0"/>
              </a:rPr>
              <a:t>14</a:t>
            </a:r>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8390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 Box 24"/>
          <p:cNvSpPr txBox="1">
            <a:spLocks noChangeArrowheads="1"/>
          </p:cNvSpPr>
          <p:nvPr/>
        </p:nvSpPr>
        <p:spPr bwMode="auto">
          <a:xfrm>
            <a:off x="0" y="6323798"/>
            <a:ext cx="9144000" cy="534202"/>
          </a:xfrm>
          <a:prstGeom prst="rect">
            <a:avLst/>
          </a:prstGeom>
          <a:solidFill>
            <a:schemeClr val="tx2"/>
          </a:solidFill>
          <a:ln>
            <a:noFill/>
          </a:ln>
          <a:effectLst/>
          <a:extLst/>
        </p:spPr>
        <p:txBody>
          <a:bodyPr wrap="square" tIns="10800" bIns="1080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zh-CN" b="1" i="1" dirty="0" smtClean="0">
                <a:solidFill>
                  <a:srgbClr val="FFFF00"/>
                </a:solidFill>
                <a:latin typeface="Helvetica" pitchFamily="34" charset="0"/>
              </a:rPr>
              <a:t>                 Figure 10 from Lin et al. </a:t>
            </a:r>
            <a:r>
              <a:rPr lang="en-US" altLang="zh-CN" b="1" dirty="0" smtClean="0">
                <a:solidFill>
                  <a:srgbClr val="FFFF00"/>
                </a:solidFill>
                <a:latin typeface="Helvetica" pitchFamily="34" charset="0"/>
              </a:rPr>
              <a:t>[ACP, 2017]        </a:t>
            </a:r>
          </a:p>
        </p:txBody>
      </p:sp>
      <p:pic>
        <p:nvPicPr>
          <p:cNvPr id="4" name="Picture 3"/>
          <p:cNvPicPr>
            <a:picLocks noChangeAspect="1"/>
          </p:cNvPicPr>
          <p:nvPr/>
        </p:nvPicPr>
        <p:blipFill>
          <a:blip r:embed="rId3"/>
          <a:stretch>
            <a:fillRect/>
          </a:stretch>
        </p:blipFill>
        <p:spPr>
          <a:xfrm>
            <a:off x="4344942" y="1247775"/>
            <a:ext cx="3849624" cy="1968289"/>
          </a:xfrm>
          <a:prstGeom prst="rect">
            <a:avLst/>
          </a:prstGeom>
        </p:spPr>
      </p:pic>
      <p:pic>
        <p:nvPicPr>
          <p:cNvPr id="5" name="Picture 4"/>
          <p:cNvPicPr>
            <a:picLocks noChangeAspect="1"/>
          </p:cNvPicPr>
          <p:nvPr/>
        </p:nvPicPr>
        <p:blipFill rotWithShape="1">
          <a:blip r:embed="rId4"/>
          <a:srcRect r="4409"/>
          <a:stretch/>
        </p:blipFill>
        <p:spPr>
          <a:xfrm>
            <a:off x="4411200" y="3309938"/>
            <a:ext cx="3776472" cy="1963550"/>
          </a:xfrm>
          <a:prstGeom prst="rect">
            <a:avLst/>
          </a:prstGeom>
        </p:spPr>
      </p:pic>
      <p:sp>
        <p:nvSpPr>
          <p:cNvPr id="40" name="Rectangle 14"/>
          <p:cNvSpPr>
            <a:spLocks noChangeArrowheads="1"/>
          </p:cNvSpPr>
          <p:nvPr/>
        </p:nvSpPr>
        <p:spPr bwMode="auto">
          <a:xfrm>
            <a:off x="7331029" y="4876800"/>
            <a:ext cx="78997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000000"/>
              </a:solidFill>
            </a:endParaRPr>
          </a:p>
        </p:txBody>
      </p:sp>
      <p:sp>
        <p:nvSpPr>
          <p:cNvPr id="29" name="Rectangle 14"/>
          <p:cNvSpPr>
            <a:spLocks noChangeArrowheads="1"/>
          </p:cNvSpPr>
          <p:nvPr/>
        </p:nvSpPr>
        <p:spPr bwMode="auto">
          <a:xfrm>
            <a:off x="7331029" y="2819400"/>
            <a:ext cx="78997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000000"/>
              </a:solidFill>
            </a:endParaRPr>
          </a:p>
        </p:txBody>
      </p:sp>
      <p:sp>
        <p:nvSpPr>
          <p:cNvPr id="49" name="TextBox 48"/>
          <p:cNvSpPr txBox="1"/>
          <p:nvPr/>
        </p:nvSpPr>
        <p:spPr>
          <a:xfrm>
            <a:off x="4605676" y="4828401"/>
            <a:ext cx="544128" cy="276999"/>
          </a:xfrm>
          <a:prstGeom prst="rect">
            <a:avLst/>
          </a:prstGeom>
          <a:solidFill>
            <a:schemeClr val="bg1"/>
          </a:solidFill>
        </p:spPr>
        <p:txBody>
          <a:bodyPr wrap="square" rtlCol="0">
            <a:spAutoFit/>
          </a:bodyPr>
          <a:lstStyle/>
          <a:p>
            <a:endParaRPr lang="en-US" sz="1200" dirty="0">
              <a:solidFill>
                <a:srgbClr val="000000"/>
              </a:solidFill>
            </a:endParaRPr>
          </a:p>
        </p:txBody>
      </p:sp>
      <p:sp>
        <p:nvSpPr>
          <p:cNvPr id="50" name="TextBox 49"/>
          <p:cNvSpPr txBox="1"/>
          <p:nvPr/>
        </p:nvSpPr>
        <p:spPr>
          <a:xfrm>
            <a:off x="4597920" y="2678668"/>
            <a:ext cx="381000" cy="369332"/>
          </a:xfrm>
          <a:prstGeom prst="rect">
            <a:avLst/>
          </a:prstGeom>
          <a:solidFill>
            <a:schemeClr val="bg1"/>
          </a:solidFill>
        </p:spPr>
        <p:txBody>
          <a:bodyPr wrap="square" rtlCol="0">
            <a:spAutoFit/>
          </a:bodyPr>
          <a:lstStyle/>
          <a:p>
            <a:endParaRPr lang="en-US" dirty="0">
              <a:solidFill>
                <a:srgbClr val="000000"/>
              </a:solidFill>
            </a:endParaRPr>
          </a:p>
        </p:txBody>
      </p:sp>
      <p:sp>
        <p:nvSpPr>
          <p:cNvPr id="53" name="Text Box 7"/>
          <p:cNvSpPr txBox="1">
            <a:spLocks noChangeArrowheads="1"/>
          </p:cNvSpPr>
          <p:nvPr/>
        </p:nvSpPr>
        <p:spPr bwMode="auto">
          <a:xfrm>
            <a:off x="5654628" y="857591"/>
            <a:ext cx="1968049" cy="400110"/>
          </a:xfrm>
          <a:prstGeom prst="rect">
            <a:avLst/>
          </a:prstGeom>
          <a:solidFill>
            <a:srgbClr val="CC99FF"/>
          </a:solidFill>
          <a:ln>
            <a:noFill/>
          </a:ln>
          <a:effectLst/>
          <a:extLst/>
        </p:spPr>
        <p:txBody>
          <a:bodyPr wrap="square">
            <a:spAutoFit/>
          </a:bodyPr>
          <a:lstStyle>
            <a:defPPr>
              <a:defRPr lang="en-US"/>
            </a:defPPr>
            <a:lvl1pPr algn="ctr" fontAlgn="base">
              <a:spcBef>
                <a:spcPct val="50000"/>
              </a:spcBef>
              <a:spcAft>
                <a:spcPct val="0"/>
              </a:spcAft>
              <a:defRPr sz="2800" b="1">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algn="ctr" eaLnBrk="0" fontAlgn="base" hangingPunct="0">
              <a:spcBef>
                <a:spcPct val="0"/>
              </a:spcBef>
              <a:spcAft>
                <a:spcPct val="0"/>
              </a:spcAft>
              <a:defRPr>
                <a:latin typeface="Arial" pitchFamily="34" charset="0"/>
                <a:ea typeface="宋体" pitchFamily="2" charset="-122"/>
              </a:defRPr>
            </a:lvl6pPr>
            <a:lvl7pPr marL="2971800" indent="-228600" algn="ctr" eaLnBrk="0" fontAlgn="base" hangingPunct="0">
              <a:spcBef>
                <a:spcPct val="0"/>
              </a:spcBef>
              <a:spcAft>
                <a:spcPct val="0"/>
              </a:spcAft>
              <a:defRPr>
                <a:latin typeface="Arial" pitchFamily="34" charset="0"/>
                <a:ea typeface="宋体" pitchFamily="2" charset="-122"/>
              </a:defRPr>
            </a:lvl7pPr>
            <a:lvl8pPr marL="3429000" indent="-228600" algn="ctr" eaLnBrk="0" fontAlgn="base" hangingPunct="0">
              <a:spcBef>
                <a:spcPct val="0"/>
              </a:spcBef>
              <a:spcAft>
                <a:spcPct val="0"/>
              </a:spcAft>
              <a:defRPr>
                <a:latin typeface="Arial" pitchFamily="34" charset="0"/>
                <a:ea typeface="宋体" pitchFamily="2" charset="-122"/>
              </a:defRPr>
            </a:lvl8pPr>
            <a:lvl9pPr marL="3886200" indent="-228600" algn="ctr" eaLnBrk="0" fontAlgn="base" hangingPunct="0">
              <a:spcBef>
                <a:spcPct val="0"/>
              </a:spcBef>
              <a:spcAft>
                <a:spcPct val="0"/>
              </a:spcAft>
              <a:defRPr>
                <a:latin typeface="Arial" pitchFamily="34" charset="0"/>
                <a:ea typeface="宋体" pitchFamily="2" charset="-122"/>
              </a:defRPr>
            </a:lvl9pPr>
          </a:lstStyle>
          <a:p>
            <a:r>
              <a:rPr lang="en-US" altLang="zh-CN" sz="2000" dirty="0" smtClean="0">
                <a:solidFill>
                  <a:srgbClr val="000000"/>
                </a:solidFill>
              </a:rPr>
              <a:t>Background</a:t>
            </a:r>
            <a:endParaRPr lang="en-US" altLang="zh-CN" sz="2000" dirty="0">
              <a:solidFill>
                <a:srgbClr val="000000"/>
              </a:solidFill>
            </a:endParaRPr>
          </a:p>
        </p:txBody>
      </p:sp>
      <p:pic>
        <p:nvPicPr>
          <p:cNvPr id="55" name="Picture 54"/>
          <p:cNvPicPr>
            <a:picLocks noChangeAspect="1"/>
          </p:cNvPicPr>
          <p:nvPr/>
        </p:nvPicPr>
        <p:blipFill rotWithShape="1">
          <a:blip r:embed="rId5">
            <a:extLst>
              <a:ext uri="{28A0092B-C50C-407E-A947-70E740481C1C}">
                <a14:useLocalDpi xmlns:a14="http://schemas.microsoft.com/office/drawing/2010/main" val="0"/>
              </a:ext>
            </a:extLst>
          </a:blip>
          <a:srcRect l="2075" t="84661" r="17681"/>
          <a:stretch/>
        </p:blipFill>
        <p:spPr>
          <a:xfrm>
            <a:off x="0" y="5410200"/>
            <a:ext cx="6629401" cy="838200"/>
          </a:xfrm>
          <a:prstGeom prst="rect">
            <a:avLst/>
          </a:prstGeom>
        </p:spPr>
      </p:pic>
      <p:sp>
        <p:nvSpPr>
          <p:cNvPr id="56" name="Text Box 100"/>
          <p:cNvSpPr txBox="1">
            <a:spLocks noChangeArrowheads="1"/>
          </p:cNvSpPr>
          <p:nvPr/>
        </p:nvSpPr>
        <p:spPr bwMode="auto">
          <a:xfrm>
            <a:off x="2768319" y="5325070"/>
            <a:ext cx="2362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ja-JP" b="1" dirty="0" smtClean="0">
                <a:solidFill>
                  <a:srgbClr val="000000"/>
                </a:solidFill>
                <a:latin typeface="Arial" pitchFamily="34" charset="0"/>
              </a:rPr>
              <a:t>ppb yr</a:t>
            </a:r>
            <a:r>
              <a:rPr lang="en-US" altLang="ja-JP" b="1" baseline="30000" dirty="0" smtClean="0">
                <a:solidFill>
                  <a:srgbClr val="000000"/>
                </a:solidFill>
                <a:latin typeface="Arial" pitchFamily="34" charset="0"/>
              </a:rPr>
              <a:t>-1</a:t>
            </a:r>
            <a:r>
              <a:rPr lang="en-US" altLang="ja-JP" b="1" dirty="0" smtClean="0">
                <a:solidFill>
                  <a:srgbClr val="000000"/>
                </a:solidFill>
                <a:latin typeface="Arial" pitchFamily="34" charset="0"/>
              </a:rPr>
              <a:t> </a:t>
            </a:r>
          </a:p>
        </p:txBody>
      </p:sp>
      <p:sp>
        <p:nvSpPr>
          <p:cNvPr id="21" name="Text Box 99"/>
          <p:cNvSpPr txBox="1">
            <a:spLocks noChangeArrowheads="1"/>
          </p:cNvSpPr>
          <p:nvPr/>
        </p:nvSpPr>
        <p:spPr bwMode="auto">
          <a:xfrm>
            <a:off x="6858001" y="5509736"/>
            <a:ext cx="2133600" cy="738664"/>
          </a:xfrm>
          <a:prstGeom prst="rect">
            <a:avLst/>
          </a:prstGeom>
          <a:solidFill>
            <a:schemeClr val="bg1"/>
          </a:solidFill>
          <a:ln>
            <a:noFill/>
          </a:ln>
          <a:effectLst/>
          <a:extLst/>
        </p:spPr>
        <p:txBody>
          <a:bodyPr wrap="square">
            <a:spAutoFit/>
          </a:bodyPr>
          <a:lstStyle/>
          <a:p>
            <a:pPr fontAlgn="base">
              <a:spcBef>
                <a:spcPct val="50000"/>
              </a:spcBef>
              <a:spcAft>
                <a:spcPct val="0"/>
              </a:spcAft>
            </a:pPr>
            <a:r>
              <a:rPr lang="en-US" altLang="ja-JP" sz="1400" b="1" dirty="0" smtClean="0">
                <a:solidFill>
                  <a:srgbClr val="000000"/>
                </a:solidFill>
                <a:latin typeface="Helvetica" pitchFamily="34" charset="0"/>
              </a:rPr>
              <a:t>Large circles indicate significant trends (p&lt;0.05)</a:t>
            </a:r>
            <a:endParaRPr lang="en-US" altLang="zh-CN" sz="1400" b="1" dirty="0" smtClean="0">
              <a:solidFill>
                <a:srgbClr val="000000"/>
              </a:solidFill>
              <a:latin typeface="Helvetica" pitchFamily="34" charset="0"/>
            </a:endParaRPr>
          </a:p>
        </p:txBody>
      </p:sp>
      <p:pic>
        <p:nvPicPr>
          <p:cNvPr id="24" name="Picture 23"/>
          <p:cNvPicPr>
            <a:picLocks noChangeAspect="1"/>
          </p:cNvPicPr>
          <p:nvPr/>
        </p:nvPicPr>
        <p:blipFill rotWithShape="1">
          <a:blip r:embed="rId6"/>
          <a:srcRect r="49249" b="33353"/>
          <a:stretch/>
        </p:blipFill>
        <p:spPr>
          <a:xfrm>
            <a:off x="304801" y="1190996"/>
            <a:ext cx="4047224" cy="4108283"/>
          </a:xfrm>
          <a:prstGeom prst="rect">
            <a:avLst/>
          </a:prstGeom>
        </p:spPr>
      </p:pic>
      <p:sp>
        <p:nvSpPr>
          <p:cNvPr id="25" name="Text Box 7"/>
          <p:cNvSpPr txBox="1">
            <a:spLocks noChangeArrowheads="1"/>
          </p:cNvSpPr>
          <p:nvPr/>
        </p:nvSpPr>
        <p:spPr bwMode="auto">
          <a:xfrm>
            <a:off x="2168369" y="895290"/>
            <a:ext cx="971659" cy="400110"/>
          </a:xfrm>
          <a:prstGeom prst="rect">
            <a:avLst/>
          </a:prstGeom>
          <a:solidFill>
            <a:srgbClr val="CC99FF"/>
          </a:solidFill>
          <a:ln>
            <a:noFill/>
          </a:ln>
          <a:effectLst/>
          <a:extLst/>
        </p:spPr>
        <p:txBody>
          <a:bodyPr wrap="square">
            <a:spAutoFit/>
          </a:bodyPr>
          <a:lstStyle>
            <a:defPPr>
              <a:defRPr lang="en-US"/>
            </a:defPPr>
            <a:lvl1pPr algn="ctr" fontAlgn="base">
              <a:spcBef>
                <a:spcPct val="50000"/>
              </a:spcBef>
              <a:spcAft>
                <a:spcPct val="0"/>
              </a:spcAft>
              <a:defRPr sz="2800" b="1">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algn="ctr" eaLnBrk="0" fontAlgn="base" hangingPunct="0">
              <a:spcBef>
                <a:spcPct val="0"/>
              </a:spcBef>
              <a:spcAft>
                <a:spcPct val="0"/>
              </a:spcAft>
              <a:defRPr>
                <a:latin typeface="Arial" pitchFamily="34" charset="0"/>
                <a:ea typeface="宋体" pitchFamily="2" charset="-122"/>
              </a:defRPr>
            </a:lvl6pPr>
            <a:lvl7pPr marL="2971800" indent="-228600" algn="ctr" eaLnBrk="0" fontAlgn="base" hangingPunct="0">
              <a:spcBef>
                <a:spcPct val="0"/>
              </a:spcBef>
              <a:spcAft>
                <a:spcPct val="0"/>
              </a:spcAft>
              <a:defRPr>
                <a:latin typeface="Arial" pitchFamily="34" charset="0"/>
                <a:ea typeface="宋体" pitchFamily="2" charset="-122"/>
              </a:defRPr>
            </a:lvl7pPr>
            <a:lvl8pPr marL="3429000" indent="-228600" algn="ctr" eaLnBrk="0" fontAlgn="base" hangingPunct="0">
              <a:spcBef>
                <a:spcPct val="0"/>
              </a:spcBef>
              <a:spcAft>
                <a:spcPct val="0"/>
              </a:spcAft>
              <a:defRPr>
                <a:latin typeface="Arial" pitchFamily="34" charset="0"/>
                <a:ea typeface="宋体" pitchFamily="2" charset="-122"/>
              </a:defRPr>
            </a:lvl8pPr>
            <a:lvl9pPr marL="3886200" indent="-228600" algn="ctr" eaLnBrk="0" fontAlgn="base" hangingPunct="0">
              <a:spcBef>
                <a:spcPct val="0"/>
              </a:spcBef>
              <a:spcAft>
                <a:spcPct val="0"/>
              </a:spcAft>
              <a:defRPr>
                <a:latin typeface="Arial" pitchFamily="34" charset="0"/>
                <a:ea typeface="宋体" pitchFamily="2" charset="-122"/>
              </a:defRPr>
            </a:lvl9pPr>
          </a:lstStyle>
          <a:p>
            <a:r>
              <a:rPr lang="en-US" altLang="ja-JP" sz="2000" dirty="0">
                <a:solidFill>
                  <a:srgbClr val="000000"/>
                </a:solidFill>
              </a:rPr>
              <a:t>OBS</a:t>
            </a:r>
            <a:endParaRPr lang="en-US" altLang="zh-CN" sz="2000" dirty="0">
              <a:solidFill>
                <a:srgbClr val="000000"/>
              </a:solidFill>
            </a:endParaRPr>
          </a:p>
        </p:txBody>
      </p:sp>
      <p:sp>
        <p:nvSpPr>
          <p:cNvPr id="30" name="Text Box 15"/>
          <p:cNvSpPr txBox="1">
            <a:spLocks noChangeArrowheads="1"/>
          </p:cNvSpPr>
          <p:nvPr/>
        </p:nvSpPr>
        <p:spPr bwMode="auto">
          <a:xfrm>
            <a:off x="3491553" y="2590800"/>
            <a:ext cx="1487366"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zh-CN" sz="2400" b="1" dirty="0" smtClean="0">
                <a:solidFill>
                  <a:srgbClr val="000000"/>
                </a:solidFill>
              </a:rPr>
              <a:t>95</a:t>
            </a:r>
            <a:r>
              <a:rPr lang="en-US" altLang="zh-CN" sz="2400" b="1" baseline="30000" dirty="0" smtClean="0">
                <a:solidFill>
                  <a:srgbClr val="000000"/>
                </a:solidFill>
              </a:rPr>
              <a:t>th</a:t>
            </a:r>
            <a:r>
              <a:rPr lang="en-US" altLang="zh-CN" sz="2400" b="1" dirty="0" smtClean="0">
                <a:solidFill>
                  <a:srgbClr val="000000"/>
                </a:solidFill>
              </a:rPr>
              <a:t>  </a:t>
            </a:r>
          </a:p>
        </p:txBody>
      </p:sp>
      <p:sp>
        <p:nvSpPr>
          <p:cNvPr id="41" name="Text Box 15"/>
          <p:cNvSpPr txBox="1">
            <a:spLocks noChangeArrowheads="1"/>
          </p:cNvSpPr>
          <p:nvPr/>
        </p:nvSpPr>
        <p:spPr bwMode="auto">
          <a:xfrm>
            <a:off x="3491553" y="4704908"/>
            <a:ext cx="1442694"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400" b="1" dirty="0" smtClean="0">
                <a:solidFill>
                  <a:srgbClr val="000000"/>
                </a:solidFill>
              </a:rPr>
              <a:t>50</a:t>
            </a:r>
            <a:r>
              <a:rPr lang="en-US" altLang="ja-JP" sz="2400" b="1" baseline="30000" dirty="0" smtClean="0">
                <a:solidFill>
                  <a:srgbClr val="000000"/>
                </a:solidFill>
              </a:rPr>
              <a:t>th</a:t>
            </a:r>
            <a:endParaRPr lang="en-US" altLang="zh-CN" sz="2400" b="1" dirty="0" smtClean="0">
              <a:solidFill>
                <a:srgbClr val="000000"/>
              </a:solidFill>
            </a:endParaRPr>
          </a:p>
        </p:txBody>
      </p:sp>
      <p:cxnSp>
        <p:nvCxnSpPr>
          <p:cNvPr id="26" name="Straight Connector 25"/>
          <p:cNvCxnSpPr/>
          <p:nvPr/>
        </p:nvCxnSpPr>
        <p:spPr>
          <a:xfrm>
            <a:off x="533400" y="1069926"/>
            <a:ext cx="0" cy="1749474"/>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33636" y="2682522"/>
            <a:ext cx="567367" cy="369332"/>
          </a:xfrm>
          <a:prstGeom prst="rect">
            <a:avLst/>
          </a:prstGeom>
          <a:solidFill>
            <a:schemeClr val="bg1"/>
          </a:solidFill>
        </p:spPr>
        <p:txBody>
          <a:bodyPr wrap="square" rtlCol="0">
            <a:spAutoFit/>
          </a:bodyPr>
          <a:lstStyle/>
          <a:p>
            <a:endParaRPr lang="en-US" dirty="0">
              <a:solidFill>
                <a:srgbClr val="000000"/>
              </a:solidFill>
            </a:endParaRPr>
          </a:p>
        </p:txBody>
      </p:sp>
      <p:sp>
        <p:nvSpPr>
          <p:cNvPr id="52" name="TextBox 51"/>
          <p:cNvSpPr txBox="1"/>
          <p:nvPr/>
        </p:nvSpPr>
        <p:spPr>
          <a:xfrm>
            <a:off x="600029" y="4748842"/>
            <a:ext cx="381000" cy="369332"/>
          </a:xfrm>
          <a:prstGeom prst="rect">
            <a:avLst/>
          </a:prstGeom>
          <a:solidFill>
            <a:schemeClr val="bg1"/>
          </a:solidFill>
        </p:spPr>
        <p:txBody>
          <a:bodyPr wrap="square" rtlCol="0">
            <a:spAutoFit/>
          </a:bodyPr>
          <a:lstStyle/>
          <a:p>
            <a:endParaRPr lang="en-US" dirty="0">
              <a:solidFill>
                <a:srgbClr val="000000"/>
              </a:solidFill>
            </a:endParaRPr>
          </a:p>
        </p:txBody>
      </p:sp>
      <p:sp>
        <p:nvSpPr>
          <p:cNvPr id="28" name="Title 1"/>
          <p:cNvSpPr>
            <a:spLocks/>
          </p:cNvSpPr>
          <p:nvPr/>
        </p:nvSpPr>
        <p:spPr bwMode="auto">
          <a:xfrm>
            <a:off x="42503" y="164799"/>
            <a:ext cx="9101497" cy="82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chemeClr val="bg1"/>
                </a:solidFill>
                <a:latin typeface="Helvetica" pitchFamily="34" charset="0"/>
              </a:rPr>
              <a:t>Observed vs </a:t>
            </a:r>
            <a:r>
              <a:rPr lang="en-US" altLang="zh-CN" sz="2400" b="1" dirty="0" smtClean="0">
                <a:solidFill>
                  <a:schemeClr val="bg1"/>
                </a:solidFill>
                <a:latin typeface="Helvetica" pitchFamily="34" charset="0"/>
              </a:rPr>
              <a:t>modelled background O</a:t>
            </a:r>
            <a:r>
              <a:rPr lang="en-US" altLang="zh-CN" sz="2400" b="1" baseline="-25000" dirty="0" smtClean="0">
                <a:solidFill>
                  <a:schemeClr val="bg1"/>
                </a:solidFill>
                <a:latin typeface="Helvetica" pitchFamily="34" charset="0"/>
              </a:rPr>
              <a:t>3</a:t>
            </a:r>
            <a:r>
              <a:rPr lang="en-US" altLang="zh-CN" sz="2400" b="1" dirty="0" smtClean="0">
                <a:solidFill>
                  <a:schemeClr val="bg1"/>
                </a:solidFill>
                <a:latin typeface="Helvetica" pitchFamily="34" charset="0"/>
              </a:rPr>
              <a:t> trends </a:t>
            </a:r>
            <a:r>
              <a:rPr lang="en-US" altLang="zh-CN" sz="2400" b="1" dirty="0" smtClean="0">
                <a:solidFill>
                  <a:schemeClr val="bg1"/>
                </a:solidFill>
                <a:latin typeface="Helvetica" pitchFamily="34" charset="0"/>
              </a:rPr>
              <a:t>for </a:t>
            </a:r>
            <a:r>
              <a:rPr lang="en-US" altLang="zh-CN" sz="2400" b="1" dirty="0" smtClean="0">
                <a:solidFill>
                  <a:srgbClr val="FFFF00"/>
                </a:solidFill>
                <a:latin typeface="Helvetica" pitchFamily="34" charset="0"/>
              </a:rPr>
              <a:t>SPRING</a:t>
            </a:r>
            <a:endParaRPr lang="en-US" altLang="zh-CN" sz="2400" b="1" baseline="-25000" dirty="0" smtClean="0">
              <a:solidFill>
                <a:srgbClr val="FFFF00"/>
              </a:solidFill>
              <a:latin typeface="Helvetica" pitchFamily="34" charset="0"/>
            </a:endParaRPr>
          </a:p>
        </p:txBody>
      </p:sp>
      <p:sp>
        <p:nvSpPr>
          <p:cNvPr id="27" name="Line 25"/>
          <p:cNvSpPr>
            <a:spLocks noChangeShapeType="1"/>
          </p:cNvSpPr>
          <p:nvPr/>
        </p:nvSpPr>
        <p:spPr bwMode="auto">
          <a:xfrm flipH="1" flipV="1">
            <a:off x="7303015" y="4748263"/>
            <a:ext cx="101986" cy="723773"/>
          </a:xfrm>
          <a:prstGeom prst="line">
            <a:avLst/>
          </a:prstGeom>
          <a:noFill/>
          <a:ln w="28575">
            <a:solidFill>
              <a:schemeClr val="tx1">
                <a:lumMod val="95000"/>
                <a:lumOff val="5000"/>
              </a:schemeClr>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Arial" pitchFamily="34" charset="0"/>
            </a:endParaRPr>
          </a:p>
        </p:txBody>
      </p:sp>
      <p:sp>
        <p:nvSpPr>
          <p:cNvPr id="31" name="Slide Number Placeholder 3"/>
          <p:cNvSpPr txBox="1">
            <a:spLocks noGrp="1"/>
          </p:cNvSpPr>
          <p:nvPr/>
        </p:nvSpPr>
        <p:spPr>
          <a:xfrm>
            <a:off x="8610599" y="6435785"/>
            <a:ext cx="533401"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9AEFB736-F880-164E-A830-4757205192DA}" type="slidenum">
              <a:rPr lang="en-US" sz="2000" b="1">
                <a:solidFill>
                  <a:srgbClr val="000000">
                    <a:lumMod val="10000"/>
                  </a:srgbClr>
                </a:solidFill>
                <a:latin typeface="Arial" panose="020B0604020202020204" pitchFamily="34" charset="0"/>
                <a:cs typeface="Arial" panose="020B0604020202020204" pitchFamily="34" charset="0"/>
              </a:rPr>
              <a:t>15</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103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14800" y="3333668"/>
            <a:ext cx="4191000" cy="2065004"/>
          </a:xfrm>
          <a:prstGeom prst="rect">
            <a:avLst/>
          </a:prstGeom>
        </p:spPr>
      </p:pic>
      <p:pic>
        <p:nvPicPr>
          <p:cNvPr id="23" name="Picture 22"/>
          <p:cNvPicPr>
            <a:picLocks noChangeAspect="1"/>
          </p:cNvPicPr>
          <p:nvPr/>
        </p:nvPicPr>
        <p:blipFill>
          <a:blip r:embed="rId4"/>
          <a:stretch>
            <a:fillRect/>
          </a:stretch>
        </p:blipFill>
        <p:spPr>
          <a:xfrm>
            <a:off x="4114800" y="1248259"/>
            <a:ext cx="3968496" cy="2028341"/>
          </a:xfrm>
          <a:prstGeom prst="rect">
            <a:avLst/>
          </a:prstGeom>
        </p:spPr>
      </p:pic>
      <p:pic>
        <p:nvPicPr>
          <p:cNvPr id="32" name="Picture 31"/>
          <p:cNvPicPr>
            <a:picLocks noChangeAspect="1"/>
          </p:cNvPicPr>
          <p:nvPr/>
        </p:nvPicPr>
        <p:blipFill rotWithShape="1">
          <a:blip r:embed="rId5"/>
          <a:srcRect r="50193" b="33110"/>
          <a:stretch/>
        </p:blipFill>
        <p:spPr>
          <a:xfrm>
            <a:off x="228600" y="1200164"/>
            <a:ext cx="4009397" cy="4177669"/>
          </a:xfrm>
          <a:prstGeom prst="rect">
            <a:avLst/>
          </a:prstGeom>
        </p:spPr>
      </p:pic>
      <p:sp>
        <p:nvSpPr>
          <p:cNvPr id="20" name="Title 1"/>
          <p:cNvSpPr>
            <a:spLocks/>
          </p:cNvSpPr>
          <p:nvPr/>
        </p:nvSpPr>
        <p:spPr bwMode="auto">
          <a:xfrm>
            <a:off x="42503" y="164799"/>
            <a:ext cx="9101497" cy="82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chemeClr val="bg1"/>
                </a:solidFill>
                <a:latin typeface="Helvetica" pitchFamily="34" charset="0"/>
              </a:rPr>
              <a:t>Observed vs </a:t>
            </a:r>
            <a:r>
              <a:rPr lang="en-US" altLang="zh-CN" sz="2400" b="1" dirty="0" smtClean="0">
                <a:solidFill>
                  <a:schemeClr val="bg1"/>
                </a:solidFill>
                <a:latin typeface="Helvetica" pitchFamily="34" charset="0"/>
              </a:rPr>
              <a:t>modelled background O</a:t>
            </a:r>
            <a:r>
              <a:rPr lang="en-US" altLang="zh-CN" sz="2400" b="1" baseline="-25000" dirty="0" smtClean="0">
                <a:solidFill>
                  <a:schemeClr val="bg1"/>
                </a:solidFill>
                <a:latin typeface="Helvetica" pitchFamily="34" charset="0"/>
              </a:rPr>
              <a:t>3</a:t>
            </a:r>
            <a:r>
              <a:rPr lang="en-US" altLang="zh-CN" sz="2400" b="1" dirty="0" smtClean="0">
                <a:solidFill>
                  <a:schemeClr val="bg1"/>
                </a:solidFill>
                <a:latin typeface="Helvetica" pitchFamily="34" charset="0"/>
              </a:rPr>
              <a:t> trends </a:t>
            </a:r>
            <a:r>
              <a:rPr lang="en-US" altLang="zh-CN" sz="2400" b="1" dirty="0" smtClean="0">
                <a:solidFill>
                  <a:schemeClr val="bg1"/>
                </a:solidFill>
                <a:latin typeface="Helvetica" pitchFamily="34" charset="0"/>
              </a:rPr>
              <a:t>for </a:t>
            </a:r>
            <a:r>
              <a:rPr lang="en-US" altLang="zh-CN" sz="2400" b="1" dirty="0" smtClean="0">
                <a:solidFill>
                  <a:srgbClr val="FFFF00"/>
                </a:solidFill>
                <a:latin typeface="Helvetica" pitchFamily="34" charset="0"/>
              </a:rPr>
              <a:t>SUMMER</a:t>
            </a:r>
            <a:endParaRPr lang="en-US" altLang="zh-CN" sz="2400" b="1" baseline="-25000" dirty="0" smtClean="0">
              <a:solidFill>
                <a:srgbClr val="FFFF00"/>
              </a:solidFill>
              <a:latin typeface="Helvetica" pitchFamily="34" charset="0"/>
            </a:endParaRPr>
          </a:p>
        </p:txBody>
      </p:sp>
      <p:sp>
        <p:nvSpPr>
          <p:cNvPr id="25" name="Text Box 24"/>
          <p:cNvSpPr txBox="1">
            <a:spLocks noChangeArrowheads="1"/>
          </p:cNvSpPr>
          <p:nvPr/>
        </p:nvSpPr>
        <p:spPr bwMode="auto">
          <a:xfrm>
            <a:off x="0" y="6323798"/>
            <a:ext cx="9144000" cy="534202"/>
          </a:xfrm>
          <a:prstGeom prst="rect">
            <a:avLst/>
          </a:prstGeom>
          <a:solidFill>
            <a:schemeClr val="tx2"/>
          </a:solidFill>
          <a:ln>
            <a:noFill/>
          </a:ln>
          <a:effectLst/>
          <a:extLst/>
        </p:spPr>
        <p:txBody>
          <a:bodyPr wrap="square" tIns="10800" bIns="1080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zh-CN" b="1" i="1" dirty="0" smtClean="0">
                <a:solidFill>
                  <a:srgbClr val="FFFF00"/>
                </a:solidFill>
                <a:latin typeface="Helvetica" pitchFamily="34" charset="0"/>
              </a:rPr>
              <a:t>                </a:t>
            </a:r>
            <a:r>
              <a:rPr lang="en-US" altLang="zh-CN" b="1" i="1" dirty="0" smtClean="0">
                <a:solidFill>
                  <a:srgbClr val="FFFF00"/>
                </a:solidFill>
                <a:latin typeface="Helvetica" pitchFamily="34" charset="0"/>
              </a:rPr>
              <a:t>Figure 11 </a:t>
            </a:r>
            <a:r>
              <a:rPr lang="en-US" altLang="zh-CN" b="1" i="1" dirty="0" smtClean="0">
                <a:solidFill>
                  <a:srgbClr val="FFFF00"/>
                </a:solidFill>
                <a:latin typeface="Helvetica" pitchFamily="34" charset="0"/>
              </a:rPr>
              <a:t>from Lin et al. </a:t>
            </a:r>
            <a:r>
              <a:rPr lang="en-US" altLang="zh-CN" b="1" dirty="0" smtClean="0">
                <a:solidFill>
                  <a:srgbClr val="FFFF00"/>
                </a:solidFill>
                <a:latin typeface="Helvetica" pitchFamily="34" charset="0"/>
              </a:rPr>
              <a:t>[ACP, 2017]        </a:t>
            </a:r>
          </a:p>
        </p:txBody>
      </p:sp>
      <p:sp>
        <p:nvSpPr>
          <p:cNvPr id="42" name="Rectangle 14"/>
          <p:cNvSpPr>
            <a:spLocks noChangeArrowheads="1"/>
          </p:cNvSpPr>
          <p:nvPr/>
        </p:nvSpPr>
        <p:spPr bwMode="auto">
          <a:xfrm>
            <a:off x="3124201" y="2824579"/>
            <a:ext cx="1600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000000"/>
              </a:solidFill>
            </a:endParaRPr>
          </a:p>
        </p:txBody>
      </p:sp>
      <p:sp>
        <p:nvSpPr>
          <p:cNvPr id="44" name="Rectangle 14"/>
          <p:cNvSpPr>
            <a:spLocks noChangeArrowheads="1"/>
          </p:cNvSpPr>
          <p:nvPr/>
        </p:nvSpPr>
        <p:spPr bwMode="auto">
          <a:xfrm>
            <a:off x="3384544" y="4952428"/>
            <a:ext cx="1600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000000"/>
              </a:solidFill>
            </a:endParaRPr>
          </a:p>
        </p:txBody>
      </p:sp>
      <p:sp>
        <p:nvSpPr>
          <p:cNvPr id="47" name="TextBox 46"/>
          <p:cNvSpPr txBox="1"/>
          <p:nvPr/>
        </p:nvSpPr>
        <p:spPr>
          <a:xfrm>
            <a:off x="533400" y="2698134"/>
            <a:ext cx="381000" cy="369332"/>
          </a:xfrm>
          <a:prstGeom prst="rect">
            <a:avLst/>
          </a:prstGeom>
          <a:solidFill>
            <a:schemeClr val="bg1"/>
          </a:solidFill>
        </p:spPr>
        <p:txBody>
          <a:bodyPr wrap="square" rtlCol="0">
            <a:spAutoFit/>
          </a:bodyPr>
          <a:lstStyle/>
          <a:p>
            <a:endParaRPr lang="en-US" dirty="0"/>
          </a:p>
        </p:txBody>
      </p:sp>
      <p:sp>
        <p:nvSpPr>
          <p:cNvPr id="48" name="TextBox 47"/>
          <p:cNvSpPr txBox="1"/>
          <p:nvPr/>
        </p:nvSpPr>
        <p:spPr>
          <a:xfrm>
            <a:off x="7431989" y="4895397"/>
            <a:ext cx="445247" cy="285631"/>
          </a:xfrm>
          <a:prstGeom prst="rect">
            <a:avLst/>
          </a:prstGeom>
          <a:solidFill>
            <a:schemeClr val="bg1"/>
          </a:solidFill>
        </p:spPr>
        <p:txBody>
          <a:bodyPr wrap="square" rtlCol="0">
            <a:spAutoFit/>
          </a:bodyPr>
          <a:lstStyle/>
          <a:p>
            <a:endParaRPr lang="en-US" sz="1200" dirty="0"/>
          </a:p>
        </p:txBody>
      </p:sp>
      <p:sp>
        <p:nvSpPr>
          <p:cNvPr id="49" name="TextBox 48"/>
          <p:cNvSpPr txBox="1"/>
          <p:nvPr/>
        </p:nvSpPr>
        <p:spPr>
          <a:xfrm>
            <a:off x="7162799" y="2719923"/>
            <a:ext cx="762001" cy="369332"/>
          </a:xfrm>
          <a:prstGeom prst="rect">
            <a:avLst/>
          </a:prstGeom>
          <a:solidFill>
            <a:schemeClr val="bg1"/>
          </a:solidFill>
        </p:spPr>
        <p:txBody>
          <a:bodyPr wrap="square" rtlCol="0">
            <a:spAutoFit/>
          </a:bodyPr>
          <a:lstStyle/>
          <a:p>
            <a:endParaRPr lang="en-US" dirty="0"/>
          </a:p>
        </p:txBody>
      </p:sp>
      <p:sp>
        <p:nvSpPr>
          <p:cNvPr id="50" name="Text Box 7"/>
          <p:cNvSpPr txBox="1">
            <a:spLocks noChangeArrowheads="1"/>
          </p:cNvSpPr>
          <p:nvPr/>
        </p:nvSpPr>
        <p:spPr bwMode="auto">
          <a:xfrm>
            <a:off x="1897179" y="875449"/>
            <a:ext cx="1244318" cy="400110"/>
          </a:xfrm>
          <a:prstGeom prst="rect">
            <a:avLst/>
          </a:prstGeom>
          <a:solidFill>
            <a:srgbClr val="CC99FF"/>
          </a:solidFill>
          <a:ln>
            <a:noFill/>
          </a:ln>
          <a:effectLst/>
          <a:extLst/>
        </p:spPr>
        <p:txBody>
          <a:bodyPr wrap="square">
            <a:spAutoFit/>
          </a:bodyPr>
          <a:lstStyle>
            <a:defPPr>
              <a:defRPr lang="en-US"/>
            </a:defPPr>
            <a:lvl1pPr algn="ctr" fontAlgn="base">
              <a:spcBef>
                <a:spcPct val="50000"/>
              </a:spcBef>
              <a:spcAft>
                <a:spcPct val="0"/>
              </a:spcAft>
              <a:defRPr sz="2800" b="1">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algn="ctr" eaLnBrk="0" fontAlgn="base" hangingPunct="0">
              <a:spcBef>
                <a:spcPct val="0"/>
              </a:spcBef>
              <a:spcAft>
                <a:spcPct val="0"/>
              </a:spcAft>
              <a:defRPr>
                <a:latin typeface="Arial" pitchFamily="34" charset="0"/>
                <a:ea typeface="宋体" pitchFamily="2" charset="-122"/>
              </a:defRPr>
            </a:lvl6pPr>
            <a:lvl7pPr marL="2971800" indent="-228600" algn="ctr" eaLnBrk="0" fontAlgn="base" hangingPunct="0">
              <a:spcBef>
                <a:spcPct val="0"/>
              </a:spcBef>
              <a:spcAft>
                <a:spcPct val="0"/>
              </a:spcAft>
              <a:defRPr>
                <a:latin typeface="Arial" pitchFamily="34" charset="0"/>
                <a:ea typeface="宋体" pitchFamily="2" charset="-122"/>
              </a:defRPr>
            </a:lvl7pPr>
            <a:lvl8pPr marL="3429000" indent="-228600" algn="ctr" eaLnBrk="0" fontAlgn="base" hangingPunct="0">
              <a:spcBef>
                <a:spcPct val="0"/>
              </a:spcBef>
              <a:spcAft>
                <a:spcPct val="0"/>
              </a:spcAft>
              <a:defRPr>
                <a:latin typeface="Arial" pitchFamily="34" charset="0"/>
                <a:ea typeface="宋体" pitchFamily="2" charset="-122"/>
              </a:defRPr>
            </a:lvl8pPr>
            <a:lvl9pPr marL="3886200" indent="-228600" algn="ctr" eaLnBrk="0" fontAlgn="base" hangingPunct="0">
              <a:spcBef>
                <a:spcPct val="0"/>
              </a:spcBef>
              <a:spcAft>
                <a:spcPct val="0"/>
              </a:spcAft>
              <a:defRPr>
                <a:latin typeface="Arial" pitchFamily="34" charset="0"/>
                <a:ea typeface="宋体" pitchFamily="2" charset="-122"/>
              </a:defRPr>
            </a:lvl9pPr>
          </a:lstStyle>
          <a:p>
            <a:r>
              <a:rPr lang="en-US" altLang="ja-JP" sz="2000" dirty="0">
                <a:solidFill>
                  <a:srgbClr val="000000"/>
                </a:solidFill>
              </a:rPr>
              <a:t>OBS</a:t>
            </a:r>
            <a:endParaRPr lang="en-US" altLang="zh-CN" sz="2000" dirty="0">
              <a:solidFill>
                <a:srgbClr val="000000"/>
              </a:solidFill>
            </a:endParaRPr>
          </a:p>
        </p:txBody>
      </p:sp>
      <p:pic>
        <p:nvPicPr>
          <p:cNvPr id="52" name="Picture 51"/>
          <p:cNvPicPr>
            <a:picLocks noChangeAspect="1"/>
          </p:cNvPicPr>
          <p:nvPr/>
        </p:nvPicPr>
        <p:blipFill rotWithShape="1">
          <a:blip r:embed="rId6">
            <a:extLst>
              <a:ext uri="{28A0092B-C50C-407E-A947-70E740481C1C}">
                <a14:useLocalDpi xmlns:a14="http://schemas.microsoft.com/office/drawing/2010/main" val="0"/>
              </a:ext>
            </a:extLst>
          </a:blip>
          <a:srcRect l="2075" t="84661" r="17681"/>
          <a:stretch/>
        </p:blipFill>
        <p:spPr>
          <a:xfrm>
            <a:off x="152399" y="5410200"/>
            <a:ext cx="6629401" cy="838200"/>
          </a:xfrm>
          <a:prstGeom prst="rect">
            <a:avLst/>
          </a:prstGeom>
        </p:spPr>
      </p:pic>
      <p:sp>
        <p:nvSpPr>
          <p:cNvPr id="53" name="Text Box 100"/>
          <p:cNvSpPr txBox="1">
            <a:spLocks noChangeArrowheads="1"/>
          </p:cNvSpPr>
          <p:nvPr/>
        </p:nvSpPr>
        <p:spPr bwMode="auto">
          <a:xfrm>
            <a:off x="2920718" y="5325070"/>
            <a:ext cx="2362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ja-JP" b="1" dirty="0" smtClean="0">
                <a:solidFill>
                  <a:srgbClr val="000000"/>
                </a:solidFill>
                <a:latin typeface="Arial" pitchFamily="34" charset="0"/>
              </a:rPr>
              <a:t>ppb yr</a:t>
            </a:r>
            <a:r>
              <a:rPr lang="en-US" altLang="ja-JP" b="1" baseline="30000" dirty="0" smtClean="0">
                <a:solidFill>
                  <a:srgbClr val="000000"/>
                </a:solidFill>
                <a:latin typeface="Arial" pitchFamily="34" charset="0"/>
              </a:rPr>
              <a:t>-1</a:t>
            </a:r>
            <a:r>
              <a:rPr lang="en-US" altLang="ja-JP" b="1" dirty="0" smtClean="0">
                <a:solidFill>
                  <a:srgbClr val="000000"/>
                </a:solidFill>
                <a:latin typeface="Arial" pitchFamily="34" charset="0"/>
              </a:rPr>
              <a:t> </a:t>
            </a:r>
          </a:p>
        </p:txBody>
      </p:sp>
      <p:sp>
        <p:nvSpPr>
          <p:cNvPr id="54" name="Text Box 99"/>
          <p:cNvSpPr txBox="1">
            <a:spLocks noChangeArrowheads="1"/>
          </p:cNvSpPr>
          <p:nvPr/>
        </p:nvSpPr>
        <p:spPr bwMode="auto">
          <a:xfrm>
            <a:off x="7010400" y="5509736"/>
            <a:ext cx="1879600" cy="738664"/>
          </a:xfrm>
          <a:prstGeom prst="rect">
            <a:avLst/>
          </a:prstGeom>
          <a:solidFill>
            <a:schemeClr val="bg1"/>
          </a:solidFill>
          <a:ln>
            <a:noFill/>
          </a:ln>
          <a:effectLst/>
          <a:extLst/>
        </p:spPr>
        <p:txBody>
          <a:bodyPr wrap="square">
            <a:spAutoFit/>
          </a:bodyPr>
          <a:lstStyle/>
          <a:p>
            <a:pPr fontAlgn="base">
              <a:spcBef>
                <a:spcPct val="50000"/>
              </a:spcBef>
              <a:spcAft>
                <a:spcPct val="0"/>
              </a:spcAft>
            </a:pPr>
            <a:r>
              <a:rPr lang="en-US" altLang="ja-JP" sz="1400" b="1" smtClean="0">
                <a:solidFill>
                  <a:srgbClr val="000000"/>
                </a:solidFill>
                <a:latin typeface="Helvetica" pitchFamily="34" charset="0"/>
              </a:rPr>
              <a:t>Larger </a:t>
            </a:r>
            <a:r>
              <a:rPr lang="en-US" altLang="ja-JP" sz="1400" b="1" dirty="0" smtClean="0">
                <a:solidFill>
                  <a:srgbClr val="000000"/>
                </a:solidFill>
                <a:latin typeface="Helvetica" pitchFamily="34" charset="0"/>
              </a:rPr>
              <a:t>circles indicate significant trends (p&lt;0.05)</a:t>
            </a:r>
            <a:endParaRPr lang="en-US" altLang="zh-CN" sz="1400" b="1" dirty="0" smtClean="0">
              <a:solidFill>
                <a:srgbClr val="000000"/>
              </a:solidFill>
              <a:latin typeface="Helvetica" pitchFamily="34" charset="0"/>
            </a:endParaRPr>
          </a:p>
        </p:txBody>
      </p:sp>
      <p:sp>
        <p:nvSpPr>
          <p:cNvPr id="28" name="Text Box 7"/>
          <p:cNvSpPr txBox="1">
            <a:spLocks noChangeArrowheads="1"/>
          </p:cNvSpPr>
          <p:nvPr/>
        </p:nvSpPr>
        <p:spPr bwMode="auto">
          <a:xfrm>
            <a:off x="5731491" y="924212"/>
            <a:ext cx="1968049" cy="400110"/>
          </a:xfrm>
          <a:prstGeom prst="rect">
            <a:avLst/>
          </a:prstGeom>
          <a:solidFill>
            <a:srgbClr val="CC99FF"/>
          </a:solidFill>
          <a:ln>
            <a:noFill/>
          </a:ln>
          <a:effectLst/>
          <a:extLst/>
        </p:spPr>
        <p:txBody>
          <a:bodyPr wrap="square">
            <a:spAutoFit/>
          </a:bodyPr>
          <a:lstStyle>
            <a:defPPr>
              <a:defRPr lang="en-US"/>
            </a:defPPr>
            <a:lvl1pPr algn="ctr" fontAlgn="base">
              <a:spcBef>
                <a:spcPct val="50000"/>
              </a:spcBef>
              <a:spcAft>
                <a:spcPct val="0"/>
              </a:spcAft>
              <a:defRPr sz="2800" b="1">
                <a:latin typeface="Arial" pitchFamily="34" charset="0"/>
                <a:ea typeface="宋体" pitchFamily="2" charset="-122"/>
              </a:defRPr>
            </a:lvl1pPr>
            <a:lvl2pPr marL="742950" indent="-285750" eaLnBrk="0" hangingPunct="0">
              <a:defRPr>
                <a:latin typeface="Arial" pitchFamily="34" charset="0"/>
                <a:ea typeface="宋体" pitchFamily="2" charset="-122"/>
              </a:defRPr>
            </a:lvl2pPr>
            <a:lvl3pPr marL="1143000" indent="-228600" eaLnBrk="0" hangingPunct="0">
              <a:defRPr>
                <a:latin typeface="Arial" pitchFamily="34" charset="0"/>
                <a:ea typeface="宋体" pitchFamily="2" charset="-122"/>
              </a:defRPr>
            </a:lvl3pPr>
            <a:lvl4pPr marL="1600200" indent="-228600" eaLnBrk="0" hangingPunct="0">
              <a:defRPr>
                <a:latin typeface="Arial" pitchFamily="34" charset="0"/>
                <a:ea typeface="宋体" pitchFamily="2" charset="-122"/>
              </a:defRPr>
            </a:lvl4pPr>
            <a:lvl5pPr marL="2057400" indent="-228600" eaLnBrk="0" hangingPunct="0">
              <a:defRPr>
                <a:latin typeface="Arial" pitchFamily="34" charset="0"/>
                <a:ea typeface="宋体" pitchFamily="2" charset="-122"/>
              </a:defRPr>
            </a:lvl5pPr>
            <a:lvl6pPr marL="2514600" indent="-228600" algn="ctr" eaLnBrk="0" fontAlgn="base" hangingPunct="0">
              <a:spcBef>
                <a:spcPct val="0"/>
              </a:spcBef>
              <a:spcAft>
                <a:spcPct val="0"/>
              </a:spcAft>
              <a:defRPr>
                <a:latin typeface="Arial" pitchFamily="34" charset="0"/>
                <a:ea typeface="宋体" pitchFamily="2" charset="-122"/>
              </a:defRPr>
            </a:lvl6pPr>
            <a:lvl7pPr marL="2971800" indent="-228600" algn="ctr" eaLnBrk="0" fontAlgn="base" hangingPunct="0">
              <a:spcBef>
                <a:spcPct val="0"/>
              </a:spcBef>
              <a:spcAft>
                <a:spcPct val="0"/>
              </a:spcAft>
              <a:defRPr>
                <a:latin typeface="Arial" pitchFamily="34" charset="0"/>
                <a:ea typeface="宋体" pitchFamily="2" charset="-122"/>
              </a:defRPr>
            </a:lvl7pPr>
            <a:lvl8pPr marL="3429000" indent="-228600" algn="ctr" eaLnBrk="0" fontAlgn="base" hangingPunct="0">
              <a:spcBef>
                <a:spcPct val="0"/>
              </a:spcBef>
              <a:spcAft>
                <a:spcPct val="0"/>
              </a:spcAft>
              <a:defRPr>
                <a:latin typeface="Arial" pitchFamily="34" charset="0"/>
                <a:ea typeface="宋体" pitchFamily="2" charset="-122"/>
              </a:defRPr>
            </a:lvl8pPr>
            <a:lvl9pPr marL="3886200" indent="-228600" algn="ctr" eaLnBrk="0" fontAlgn="base" hangingPunct="0">
              <a:spcBef>
                <a:spcPct val="0"/>
              </a:spcBef>
              <a:spcAft>
                <a:spcPct val="0"/>
              </a:spcAft>
              <a:defRPr>
                <a:latin typeface="Arial" pitchFamily="34" charset="0"/>
                <a:ea typeface="宋体" pitchFamily="2" charset="-122"/>
              </a:defRPr>
            </a:lvl9pPr>
          </a:lstStyle>
          <a:p>
            <a:r>
              <a:rPr lang="en-US" altLang="zh-CN" sz="2000" dirty="0" smtClean="0">
                <a:solidFill>
                  <a:srgbClr val="000000"/>
                </a:solidFill>
              </a:rPr>
              <a:t>Background</a:t>
            </a:r>
            <a:endParaRPr lang="en-US" altLang="zh-CN" sz="2000" dirty="0">
              <a:solidFill>
                <a:srgbClr val="000000"/>
              </a:solidFill>
            </a:endParaRPr>
          </a:p>
        </p:txBody>
      </p:sp>
      <p:sp>
        <p:nvSpPr>
          <p:cNvPr id="30" name="Rectangle 14"/>
          <p:cNvSpPr>
            <a:spLocks noChangeArrowheads="1"/>
          </p:cNvSpPr>
          <p:nvPr/>
        </p:nvSpPr>
        <p:spPr bwMode="auto">
          <a:xfrm>
            <a:off x="7039456" y="4878786"/>
            <a:ext cx="558219" cy="2655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000000"/>
              </a:solidFill>
            </a:endParaRPr>
          </a:p>
        </p:txBody>
      </p:sp>
      <p:sp>
        <p:nvSpPr>
          <p:cNvPr id="31" name="Rectangle 14"/>
          <p:cNvSpPr>
            <a:spLocks noChangeArrowheads="1"/>
          </p:cNvSpPr>
          <p:nvPr/>
        </p:nvSpPr>
        <p:spPr bwMode="auto">
          <a:xfrm>
            <a:off x="533400" y="4935516"/>
            <a:ext cx="516382" cy="2460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000000"/>
              </a:solidFill>
            </a:endParaRPr>
          </a:p>
        </p:txBody>
      </p:sp>
      <p:sp>
        <p:nvSpPr>
          <p:cNvPr id="55" name="Line 25"/>
          <p:cNvSpPr>
            <a:spLocks noChangeShapeType="1"/>
          </p:cNvSpPr>
          <p:nvPr/>
        </p:nvSpPr>
        <p:spPr bwMode="auto">
          <a:xfrm flipH="1" flipV="1">
            <a:off x="7303015" y="4748263"/>
            <a:ext cx="101986" cy="723773"/>
          </a:xfrm>
          <a:prstGeom prst="line">
            <a:avLst/>
          </a:prstGeom>
          <a:noFill/>
          <a:ln w="28575">
            <a:solidFill>
              <a:schemeClr val="tx1">
                <a:lumMod val="95000"/>
                <a:lumOff val="5000"/>
              </a:schemeClr>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Arial" pitchFamily="34" charset="0"/>
            </a:endParaRPr>
          </a:p>
        </p:txBody>
      </p:sp>
      <p:sp>
        <p:nvSpPr>
          <p:cNvPr id="33" name="Text Box 15"/>
          <p:cNvSpPr txBox="1">
            <a:spLocks noChangeArrowheads="1"/>
          </p:cNvSpPr>
          <p:nvPr/>
        </p:nvSpPr>
        <p:spPr bwMode="auto">
          <a:xfrm>
            <a:off x="3491553" y="2667000"/>
            <a:ext cx="1394346"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zh-CN" sz="2400" b="1" dirty="0" smtClean="0">
                <a:solidFill>
                  <a:srgbClr val="000000"/>
                </a:solidFill>
              </a:rPr>
              <a:t>95</a:t>
            </a:r>
            <a:r>
              <a:rPr lang="en-US" altLang="zh-CN" sz="2400" b="1" baseline="30000" dirty="0" smtClean="0">
                <a:solidFill>
                  <a:srgbClr val="000000"/>
                </a:solidFill>
              </a:rPr>
              <a:t>th</a:t>
            </a:r>
            <a:r>
              <a:rPr lang="en-US" altLang="zh-CN" sz="2400" b="1" dirty="0" smtClean="0">
                <a:solidFill>
                  <a:srgbClr val="000000"/>
                </a:solidFill>
              </a:rPr>
              <a:t>  </a:t>
            </a:r>
          </a:p>
        </p:txBody>
      </p:sp>
      <p:sp>
        <p:nvSpPr>
          <p:cNvPr id="34" name="Text Box 15"/>
          <p:cNvSpPr txBox="1">
            <a:spLocks noChangeArrowheads="1"/>
          </p:cNvSpPr>
          <p:nvPr/>
        </p:nvSpPr>
        <p:spPr bwMode="auto">
          <a:xfrm>
            <a:off x="3491553" y="4724400"/>
            <a:ext cx="1339754"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400" b="1" dirty="0" smtClean="0">
                <a:solidFill>
                  <a:srgbClr val="000000"/>
                </a:solidFill>
              </a:rPr>
              <a:t>50</a:t>
            </a:r>
            <a:r>
              <a:rPr lang="en-US" altLang="ja-JP" sz="2400" b="1" baseline="30000" dirty="0" smtClean="0">
                <a:solidFill>
                  <a:srgbClr val="000000"/>
                </a:solidFill>
              </a:rPr>
              <a:t>th</a:t>
            </a:r>
            <a:endParaRPr lang="en-US" altLang="zh-CN" sz="2400" b="1" dirty="0" smtClean="0">
              <a:solidFill>
                <a:srgbClr val="000000"/>
              </a:solidFill>
            </a:endParaRPr>
          </a:p>
        </p:txBody>
      </p:sp>
      <p:sp>
        <p:nvSpPr>
          <p:cNvPr id="22" name="Slide Number Placeholder 3"/>
          <p:cNvSpPr txBox="1">
            <a:spLocks noGrp="1"/>
          </p:cNvSpPr>
          <p:nvPr/>
        </p:nvSpPr>
        <p:spPr>
          <a:xfrm>
            <a:off x="8610599" y="6435785"/>
            <a:ext cx="533401"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000" b="1" dirty="0" smtClean="0">
                <a:solidFill>
                  <a:srgbClr val="000000">
                    <a:lumMod val="10000"/>
                  </a:srgbClr>
                </a:solidFill>
                <a:latin typeface="Arial" panose="020B0604020202020204" pitchFamily="34" charset="0"/>
                <a:cs typeface="Arial" panose="020B0604020202020204" pitchFamily="34" charset="0"/>
              </a:rPr>
              <a:t>16</a:t>
            </a:r>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285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91" name="Text Box 4"/>
          <p:cNvSpPr txBox="1">
            <a:spLocks noChangeArrowheads="1"/>
          </p:cNvSpPr>
          <p:nvPr/>
        </p:nvSpPr>
        <p:spPr bwMode="auto">
          <a:xfrm>
            <a:off x="5044452" y="1408454"/>
            <a:ext cx="3817574" cy="40011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000" b="1" smtClean="0">
                <a:solidFill>
                  <a:srgbClr val="000000"/>
                </a:solidFill>
              </a:rPr>
              <a:t>2003-2012 minus 1981-1990</a:t>
            </a:r>
            <a:endParaRPr lang="en-US" altLang="zh-CN" sz="2000" b="1" dirty="0" smtClean="0">
              <a:solidFill>
                <a:srgbClr val="000000"/>
              </a:solidFill>
            </a:endParaRPr>
          </a:p>
        </p:txBody>
      </p:sp>
      <p:pic>
        <p:nvPicPr>
          <p:cNvPr id="15" name="Picture 14"/>
          <p:cNvPicPr>
            <a:picLocks noChangeAspect="1"/>
          </p:cNvPicPr>
          <p:nvPr/>
        </p:nvPicPr>
        <p:blipFill rotWithShape="1">
          <a:blip r:embed="rId4"/>
          <a:srcRect l="7957" t="685" r="57518" b="43864"/>
          <a:stretch/>
        </p:blipFill>
        <p:spPr>
          <a:xfrm>
            <a:off x="990600" y="1219200"/>
            <a:ext cx="3861818" cy="4710216"/>
          </a:xfrm>
          <a:prstGeom prst="rect">
            <a:avLst/>
          </a:prstGeom>
        </p:spPr>
      </p:pic>
      <p:sp>
        <p:nvSpPr>
          <p:cNvPr id="6" name="TextBox 5"/>
          <p:cNvSpPr txBox="1"/>
          <p:nvPr/>
        </p:nvSpPr>
        <p:spPr>
          <a:xfrm>
            <a:off x="5400261" y="3383974"/>
            <a:ext cx="2339009" cy="523220"/>
          </a:xfrm>
          <a:prstGeom prst="rect">
            <a:avLst/>
          </a:prstGeom>
          <a:noFill/>
        </p:spPr>
        <p:txBody>
          <a:bodyPr wrap="square" rtlCol="0">
            <a:spAutoFit/>
          </a:bodyPr>
          <a:lstStyle/>
          <a:p>
            <a:r>
              <a:rPr lang="en-US" sz="2800" dirty="0" smtClean="0">
                <a:latin typeface="Arial" charset="0"/>
                <a:ea typeface="Arial" charset="0"/>
                <a:cs typeface="Arial" charset="0"/>
              </a:rPr>
              <a:t>Asian </a:t>
            </a:r>
            <a:r>
              <a:rPr lang="en-US" sz="2000" dirty="0" smtClean="0">
                <a:latin typeface="Arial" charset="0"/>
                <a:ea typeface="Arial" charset="0"/>
                <a:cs typeface="Arial" charset="0"/>
              </a:rPr>
              <a:t>(~50%)</a:t>
            </a:r>
            <a:endParaRPr lang="en-US" sz="2000" dirty="0">
              <a:latin typeface="Arial" charset="0"/>
              <a:ea typeface="Arial" charset="0"/>
              <a:cs typeface="Arial" charset="0"/>
            </a:endParaRPr>
          </a:p>
        </p:txBody>
      </p:sp>
      <p:sp>
        <p:nvSpPr>
          <p:cNvPr id="17" name="TextBox 16"/>
          <p:cNvSpPr txBox="1"/>
          <p:nvPr/>
        </p:nvSpPr>
        <p:spPr>
          <a:xfrm>
            <a:off x="5437169" y="3917374"/>
            <a:ext cx="2302101" cy="523220"/>
          </a:xfrm>
          <a:prstGeom prst="rect">
            <a:avLst/>
          </a:prstGeom>
          <a:noFill/>
        </p:spPr>
        <p:txBody>
          <a:bodyPr wrap="square" rtlCol="0">
            <a:spAutoFit/>
          </a:bodyPr>
          <a:lstStyle/>
          <a:p>
            <a:r>
              <a:rPr lang="en-US" sz="2800" dirty="0" smtClean="0">
                <a:latin typeface="Arial" charset="0"/>
                <a:ea typeface="Arial" charset="0"/>
                <a:cs typeface="Arial" charset="0"/>
              </a:rPr>
              <a:t>CH</a:t>
            </a:r>
            <a:r>
              <a:rPr lang="en-US" sz="2800" baseline="-25000" dirty="0" smtClean="0">
                <a:latin typeface="Arial" charset="0"/>
                <a:ea typeface="Arial" charset="0"/>
                <a:cs typeface="Arial" charset="0"/>
              </a:rPr>
              <a:t>4 </a:t>
            </a:r>
            <a:r>
              <a:rPr lang="en-US" sz="2000" dirty="0" smtClean="0">
                <a:latin typeface="Arial" charset="0"/>
                <a:ea typeface="Arial" charset="0"/>
                <a:cs typeface="Arial" charset="0"/>
              </a:rPr>
              <a:t>(~15%)</a:t>
            </a:r>
            <a:r>
              <a:rPr lang="en-US" sz="2000" baseline="-25000" dirty="0" smtClean="0">
                <a:latin typeface="Arial" charset="0"/>
                <a:ea typeface="Arial" charset="0"/>
                <a:cs typeface="Arial" charset="0"/>
              </a:rPr>
              <a:t> </a:t>
            </a:r>
            <a:endParaRPr lang="en-US" sz="2000" baseline="-25000" dirty="0">
              <a:latin typeface="Arial" charset="0"/>
              <a:ea typeface="Arial" charset="0"/>
              <a:cs typeface="Arial" charset="0"/>
            </a:endParaRPr>
          </a:p>
        </p:txBody>
      </p:sp>
      <p:sp>
        <p:nvSpPr>
          <p:cNvPr id="18" name="TextBox 17"/>
          <p:cNvSpPr txBox="1"/>
          <p:nvPr/>
        </p:nvSpPr>
        <p:spPr>
          <a:xfrm>
            <a:off x="5426280" y="4450774"/>
            <a:ext cx="3870120" cy="830997"/>
          </a:xfrm>
          <a:prstGeom prst="rect">
            <a:avLst/>
          </a:prstGeom>
          <a:noFill/>
        </p:spPr>
        <p:txBody>
          <a:bodyPr wrap="square" rtlCol="0">
            <a:spAutoFit/>
          </a:bodyPr>
          <a:lstStyle/>
          <a:p>
            <a:r>
              <a:rPr lang="en-US" sz="2800" dirty="0" smtClean="0">
                <a:latin typeface="Arial" charset="0"/>
                <a:ea typeface="Arial" charset="0"/>
                <a:cs typeface="Arial" charset="0"/>
              </a:rPr>
              <a:t>Wildfires </a:t>
            </a:r>
          </a:p>
          <a:p>
            <a:r>
              <a:rPr lang="en-US" sz="2000" dirty="0" smtClean="0">
                <a:latin typeface="Arial" charset="0"/>
                <a:ea typeface="Arial" charset="0"/>
                <a:cs typeface="Arial" charset="0"/>
              </a:rPr>
              <a:t>(6% in spring; 12% in summer) </a:t>
            </a:r>
            <a:endParaRPr lang="en-US" sz="2000" dirty="0">
              <a:latin typeface="Arial" charset="0"/>
              <a:ea typeface="Arial" charset="0"/>
              <a:cs typeface="Arial" charset="0"/>
            </a:endParaRPr>
          </a:p>
        </p:txBody>
      </p:sp>
      <p:sp>
        <p:nvSpPr>
          <p:cNvPr id="19" name="TextBox 18"/>
          <p:cNvSpPr txBox="1"/>
          <p:nvPr/>
        </p:nvSpPr>
        <p:spPr>
          <a:xfrm>
            <a:off x="5377070" y="1859974"/>
            <a:ext cx="2209800" cy="523220"/>
          </a:xfrm>
          <a:prstGeom prst="rect">
            <a:avLst/>
          </a:prstGeom>
          <a:noFill/>
        </p:spPr>
        <p:txBody>
          <a:bodyPr wrap="square" rtlCol="0">
            <a:spAutoFit/>
          </a:bodyPr>
          <a:lstStyle/>
          <a:p>
            <a:r>
              <a:rPr lang="en-US" sz="2800" dirty="0" smtClean="0">
                <a:latin typeface="Arial" charset="0"/>
                <a:ea typeface="Arial" charset="0"/>
                <a:cs typeface="Arial" charset="0"/>
              </a:rPr>
              <a:t>BASE</a:t>
            </a:r>
            <a:endParaRPr lang="en-US" sz="2800" dirty="0">
              <a:latin typeface="Arial" charset="0"/>
              <a:ea typeface="Arial" charset="0"/>
              <a:cs typeface="Arial" charset="0"/>
            </a:endParaRPr>
          </a:p>
        </p:txBody>
      </p:sp>
      <p:sp>
        <p:nvSpPr>
          <p:cNvPr id="20" name="TextBox 19"/>
          <p:cNvSpPr txBox="1"/>
          <p:nvPr/>
        </p:nvSpPr>
        <p:spPr>
          <a:xfrm>
            <a:off x="5377070" y="2850574"/>
            <a:ext cx="2160590" cy="523220"/>
          </a:xfrm>
          <a:prstGeom prst="rect">
            <a:avLst/>
          </a:prstGeom>
          <a:noFill/>
        </p:spPr>
        <p:txBody>
          <a:bodyPr wrap="square" rtlCol="0">
            <a:spAutoFit/>
          </a:bodyPr>
          <a:lstStyle/>
          <a:p>
            <a:r>
              <a:rPr lang="en-US" sz="2800" smtClean="0">
                <a:latin typeface="Arial" charset="0"/>
                <a:ea typeface="Arial" charset="0"/>
                <a:cs typeface="Arial" charset="0"/>
              </a:rPr>
              <a:t>Meteorology</a:t>
            </a:r>
            <a:endParaRPr lang="en-US" sz="2800" dirty="0">
              <a:latin typeface="Arial" charset="0"/>
              <a:ea typeface="Arial" charset="0"/>
              <a:cs typeface="Arial" charset="0"/>
            </a:endParaRPr>
          </a:p>
        </p:txBody>
      </p:sp>
      <p:sp>
        <p:nvSpPr>
          <p:cNvPr id="21" name="TextBox 20"/>
          <p:cNvSpPr txBox="1"/>
          <p:nvPr/>
        </p:nvSpPr>
        <p:spPr>
          <a:xfrm>
            <a:off x="5377070" y="2317174"/>
            <a:ext cx="2209800" cy="523220"/>
          </a:xfrm>
          <a:prstGeom prst="rect">
            <a:avLst/>
          </a:prstGeom>
          <a:noFill/>
        </p:spPr>
        <p:txBody>
          <a:bodyPr wrap="square" rtlCol="0">
            <a:spAutoFit/>
          </a:bodyPr>
          <a:lstStyle/>
          <a:p>
            <a:r>
              <a:rPr lang="en-US" sz="2800" dirty="0" smtClean="0">
                <a:latin typeface="Arial" charset="0"/>
                <a:ea typeface="Arial" charset="0"/>
                <a:cs typeface="Arial" charset="0"/>
              </a:rPr>
              <a:t>Background</a:t>
            </a:r>
            <a:endParaRPr lang="en-US" sz="2800" dirty="0">
              <a:latin typeface="Arial" charset="0"/>
              <a:ea typeface="Arial" charset="0"/>
              <a:cs typeface="Arial" charset="0"/>
            </a:endParaRPr>
          </a:p>
        </p:txBody>
      </p:sp>
      <p:sp>
        <p:nvSpPr>
          <p:cNvPr id="7" name="TextBox 6"/>
          <p:cNvSpPr txBox="1"/>
          <p:nvPr/>
        </p:nvSpPr>
        <p:spPr>
          <a:xfrm>
            <a:off x="1827144" y="1402774"/>
            <a:ext cx="1140298" cy="45719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598551" y="1402775"/>
            <a:ext cx="1278249" cy="379115"/>
          </a:xfrm>
          <a:prstGeom prst="rect">
            <a:avLst/>
          </a:prstGeom>
          <a:solidFill>
            <a:schemeClr val="bg1"/>
          </a:solidFill>
        </p:spPr>
        <p:txBody>
          <a:bodyPr wrap="square" rtlCol="0">
            <a:spAutoFit/>
          </a:bodyPr>
          <a:lstStyle/>
          <a:p>
            <a:endParaRPr lang="en-US"/>
          </a:p>
        </p:txBody>
      </p:sp>
      <p:sp>
        <p:nvSpPr>
          <p:cNvPr id="23" name="TextBox 22"/>
          <p:cNvSpPr txBox="1"/>
          <p:nvPr/>
        </p:nvSpPr>
        <p:spPr>
          <a:xfrm>
            <a:off x="1673086" y="1386208"/>
            <a:ext cx="3184199" cy="4582829"/>
          </a:xfrm>
          <a:prstGeom prst="rect">
            <a:avLst/>
          </a:prstGeom>
          <a:noFill/>
          <a:ln w="57150">
            <a:solidFill>
              <a:schemeClr val="tx1">
                <a:lumMod val="65000"/>
                <a:lumOff val="35000"/>
              </a:schemeClr>
            </a:solidFill>
          </a:ln>
        </p:spPr>
        <p:txBody>
          <a:bodyPr wrap="square" rtlCol="0">
            <a:spAutoFit/>
          </a:bodyPr>
          <a:lstStyle/>
          <a:p>
            <a:endParaRPr lang="en-US" sz="1200" dirty="0"/>
          </a:p>
        </p:txBody>
      </p:sp>
      <p:sp>
        <p:nvSpPr>
          <p:cNvPr id="27" name="Rectangle 26"/>
          <p:cNvSpPr/>
          <p:nvPr/>
        </p:nvSpPr>
        <p:spPr>
          <a:xfrm>
            <a:off x="5072270" y="4513719"/>
            <a:ext cx="261730" cy="24847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088592" y="4014889"/>
            <a:ext cx="261730" cy="248479"/>
          </a:xfrm>
          <a:prstGeom prst="rect">
            <a:avLst/>
          </a:prstGeom>
          <a:solidFill>
            <a:srgbClr val="00F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074633" y="3513096"/>
            <a:ext cx="261730" cy="248479"/>
          </a:xfrm>
          <a:prstGeom prst="rect">
            <a:avLst/>
          </a:prstGeom>
          <a:solidFill>
            <a:srgbClr val="99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068835" y="2961333"/>
            <a:ext cx="261730" cy="248479"/>
          </a:xfrm>
          <a:prstGeom prst="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053340" y="2432408"/>
            <a:ext cx="261730" cy="248479"/>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068835" y="1972159"/>
            <a:ext cx="261730" cy="24847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6200000">
            <a:off x="-1651317" y="3251518"/>
            <a:ext cx="4801811" cy="584775"/>
          </a:xfrm>
          <a:prstGeom prst="rect">
            <a:avLst/>
          </a:prstGeom>
          <a:noFill/>
        </p:spPr>
        <p:txBody>
          <a:bodyPr wrap="square" rtlCol="0">
            <a:spAutoFit/>
          </a:bodyPr>
          <a:lstStyle/>
          <a:p>
            <a:pPr algn="ctr"/>
            <a:r>
              <a:rPr lang="en-US" sz="3200" b="1" dirty="0" smtClean="0">
                <a:latin typeface="Arial" charset="0"/>
                <a:ea typeface="Arial" charset="0"/>
                <a:cs typeface="Arial" charset="0"/>
              </a:rPr>
              <a:t>Delta O</a:t>
            </a:r>
            <a:r>
              <a:rPr lang="en-US" sz="3200" b="1" baseline="-25000" dirty="0" smtClean="0">
                <a:latin typeface="Arial" charset="0"/>
                <a:ea typeface="Arial" charset="0"/>
                <a:cs typeface="Arial" charset="0"/>
              </a:rPr>
              <a:t>3</a:t>
            </a:r>
            <a:r>
              <a:rPr lang="en-US" sz="3200" b="1" dirty="0" smtClean="0">
                <a:latin typeface="Arial" charset="0"/>
                <a:ea typeface="Arial" charset="0"/>
                <a:cs typeface="Arial" charset="0"/>
              </a:rPr>
              <a:t> [ppb]</a:t>
            </a:r>
            <a:endParaRPr lang="en-US" sz="3200" b="1" dirty="0">
              <a:latin typeface="Arial" charset="0"/>
              <a:ea typeface="Arial" charset="0"/>
              <a:cs typeface="Arial" charset="0"/>
            </a:endParaRPr>
          </a:p>
        </p:txBody>
      </p:sp>
      <p:sp>
        <p:nvSpPr>
          <p:cNvPr id="10" name="TextBox 9"/>
          <p:cNvSpPr txBox="1"/>
          <p:nvPr/>
        </p:nvSpPr>
        <p:spPr>
          <a:xfrm>
            <a:off x="1905000" y="5420380"/>
            <a:ext cx="1143000" cy="523220"/>
          </a:xfrm>
          <a:prstGeom prst="rect">
            <a:avLst/>
          </a:prstGeom>
          <a:noFill/>
        </p:spPr>
        <p:txBody>
          <a:bodyPr wrap="square" rtlCol="0">
            <a:spAutoFit/>
          </a:bodyPr>
          <a:lstStyle/>
          <a:p>
            <a:r>
              <a:rPr lang="en-US" sz="2800" b="1" smtClean="0">
                <a:latin typeface="Arial" charset="0"/>
                <a:ea typeface="Arial" charset="0"/>
                <a:cs typeface="Arial" charset="0"/>
              </a:rPr>
              <a:t>MAM</a:t>
            </a:r>
            <a:endParaRPr lang="en-US" sz="2800" b="1">
              <a:latin typeface="Arial" charset="0"/>
              <a:ea typeface="Arial" charset="0"/>
              <a:cs typeface="Arial" charset="0"/>
            </a:endParaRPr>
          </a:p>
        </p:txBody>
      </p:sp>
      <p:sp>
        <p:nvSpPr>
          <p:cNvPr id="35" name="TextBox 34"/>
          <p:cNvSpPr txBox="1"/>
          <p:nvPr/>
        </p:nvSpPr>
        <p:spPr>
          <a:xfrm>
            <a:off x="3429000" y="5420380"/>
            <a:ext cx="1143000" cy="523220"/>
          </a:xfrm>
          <a:prstGeom prst="rect">
            <a:avLst/>
          </a:prstGeom>
          <a:noFill/>
        </p:spPr>
        <p:txBody>
          <a:bodyPr wrap="square" rtlCol="0">
            <a:spAutoFit/>
          </a:bodyPr>
          <a:lstStyle/>
          <a:p>
            <a:pPr algn="ctr"/>
            <a:r>
              <a:rPr lang="en-US" sz="2800" b="1" dirty="0" smtClean="0">
                <a:latin typeface="Arial" charset="0"/>
                <a:ea typeface="Arial" charset="0"/>
                <a:cs typeface="Arial" charset="0"/>
              </a:rPr>
              <a:t>JJA</a:t>
            </a:r>
            <a:endParaRPr lang="en-US" sz="2800" b="1" dirty="0">
              <a:latin typeface="Arial" charset="0"/>
              <a:ea typeface="Arial" charset="0"/>
              <a:cs typeface="Arial" charset="0"/>
            </a:endParaRPr>
          </a:p>
        </p:txBody>
      </p:sp>
      <p:sp>
        <p:nvSpPr>
          <p:cNvPr id="36" name="Title 1"/>
          <p:cNvSpPr>
            <a:spLocks/>
          </p:cNvSpPr>
          <p:nvPr/>
        </p:nvSpPr>
        <p:spPr bwMode="auto">
          <a:xfrm>
            <a:off x="-228600" y="-7050"/>
            <a:ext cx="9144000" cy="8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2800" b="1" dirty="0" smtClean="0">
                <a:solidFill>
                  <a:schemeClr val="bg1"/>
                </a:solidFill>
              </a:rPr>
              <a:t>Summarizing drivers of decadal mean O</a:t>
            </a:r>
            <a:r>
              <a:rPr lang="en-US" altLang="ja-JP" sz="2800" b="1" baseline="-25000" dirty="0" smtClean="0">
                <a:solidFill>
                  <a:schemeClr val="bg1"/>
                </a:solidFill>
              </a:rPr>
              <a:t>3</a:t>
            </a:r>
            <a:r>
              <a:rPr lang="en-US" altLang="ja-JP" sz="2800" b="1" dirty="0" smtClean="0">
                <a:solidFill>
                  <a:schemeClr val="bg1"/>
                </a:solidFill>
              </a:rPr>
              <a:t> changes   </a:t>
            </a:r>
          </a:p>
          <a:p>
            <a:pPr algn="ctr" eaLnBrk="1" fontAlgn="base" hangingPunct="1">
              <a:spcBef>
                <a:spcPct val="0"/>
              </a:spcBef>
              <a:spcAft>
                <a:spcPct val="0"/>
              </a:spcAft>
            </a:pPr>
            <a:r>
              <a:rPr lang="en-US" altLang="ja-JP" sz="2800" b="1" dirty="0">
                <a:solidFill>
                  <a:schemeClr val="bg1"/>
                </a:solidFill>
              </a:rPr>
              <a:t>f</a:t>
            </a:r>
            <a:r>
              <a:rPr lang="en-US" altLang="ja-JP" sz="2800" b="1" dirty="0" smtClean="0">
                <a:solidFill>
                  <a:schemeClr val="bg1"/>
                </a:solidFill>
              </a:rPr>
              <a:t>rom 1981-1990 to 2003-2012 over WUS</a:t>
            </a:r>
            <a:endParaRPr lang="en-US" altLang="zh-CN" sz="2800" b="1" dirty="0" smtClean="0">
              <a:solidFill>
                <a:schemeClr val="bg1"/>
              </a:solidFill>
            </a:endParaRPr>
          </a:p>
        </p:txBody>
      </p:sp>
      <p:sp>
        <p:nvSpPr>
          <p:cNvPr id="37" name="Text Box 24"/>
          <p:cNvSpPr txBox="1">
            <a:spLocks noChangeArrowheads="1"/>
          </p:cNvSpPr>
          <p:nvPr/>
        </p:nvSpPr>
        <p:spPr bwMode="auto">
          <a:xfrm>
            <a:off x="0" y="6323799"/>
            <a:ext cx="9144000" cy="534202"/>
          </a:xfrm>
          <a:prstGeom prst="rect">
            <a:avLst/>
          </a:prstGeom>
          <a:solidFill>
            <a:srgbClr val="1F497D"/>
          </a:solidFill>
          <a:ln>
            <a:noFill/>
          </a:ln>
          <a:effectLst/>
          <a:extLst/>
        </p:spPr>
        <p:txBody>
          <a:bodyPr wrap="square" tIns="10800" bIns="1080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zh-CN" sz="1800" b="1" i="1" u="none" strike="noStrike" kern="0" cap="none" spc="0" normalizeH="0" baseline="0" noProof="0" dirty="0" smtClean="0">
                <a:ln>
                  <a:noFill/>
                </a:ln>
                <a:solidFill>
                  <a:srgbClr val="FFFF00"/>
                </a:solidFill>
                <a:effectLst/>
                <a:uLnTx/>
                <a:uFillTx/>
                <a:latin typeface="Helvetica" pitchFamily="34" charset="0"/>
                <a:ea typeface="宋体" pitchFamily="2" charset="-122"/>
              </a:rPr>
              <a:t>                 Fig</a:t>
            </a:r>
            <a:r>
              <a:rPr lang="en-US" altLang="zh-CN" b="1" i="1" kern="0" noProof="0" dirty="0" smtClean="0">
                <a:solidFill>
                  <a:srgbClr val="FFFF00"/>
                </a:solidFill>
                <a:latin typeface="Helvetica" pitchFamily="34" charset="0"/>
              </a:rPr>
              <a:t>ure</a:t>
            </a:r>
            <a:r>
              <a:rPr lang="en-US" altLang="zh-CN" b="1" i="1" kern="0" dirty="0" smtClean="0">
                <a:solidFill>
                  <a:srgbClr val="FFFF00"/>
                </a:solidFill>
                <a:latin typeface="Helvetica" pitchFamily="34" charset="0"/>
              </a:rPr>
              <a:t> 20 </a:t>
            </a:r>
            <a:r>
              <a:rPr kumimoji="0" lang="en-US" altLang="zh-CN" sz="1800" b="1" i="1" u="none" strike="noStrike" kern="0" cap="none" spc="0" normalizeH="0" noProof="0" dirty="0" smtClean="0">
                <a:ln>
                  <a:noFill/>
                </a:ln>
                <a:solidFill>
                  <a:srgbClr val="FFFF00"/>
                </a:solidFill>
                <a:effectLst/>
                <a:uLnTx/>
                <a:uFillTx/>
                <a:latin typeface="Helvetica" pitchFamily="34" charset="0"/>
                <a:ea typeface="宋体" pitchFamily="2" charset="-122"/>
              </a:rPr>
              <a:t>from </a:t>
            </a:r>
            <a:r>
              <a:rPr kumimoji="0" lang="en-US" altLang="zh-CN" sz="1800" b="1" i="1" u="none" strike="noStrike" kern="0" cap="none" spc="0" normalizeH="0" baseline="0" noProof="0" dirty="0" smtClean="0">
                <a:ln>
                  <a:noFill/>
                </a:ln>
                <a:solidFill>
                  <a:srgbClr val="FFFF00"/>
                </a:solidFill>
                <a:effectLst/>
                <a:uLnTx/>
                <a:uFillTx/>
                <a:latin typeface="Helvetica" pitchFamily="34" charset="0"/>
                <a:ea typeface="宋体" pitchFamily="2" charset="-122"/>
              </a:rPr>
              <a:t>Lin et al.  </a:t>
            </a:r>
            <a:r>
              <a:rPr kumimoji="0" lang="en-US" altLang="zh-CN" sz="1800" b="1" i="0" u="none" strike="noStrike" kern="0" cap="none" spc="0" normalizeH="0" baseline="0" noProof="0" dirty="0" smtClean="0">
                <a:ln>
                  <a:noFill/>
                </a:ln>
                <a:solidFill>
                  <a:srgbClr val="FFFF00"/>
                </a:solidFill>
                <a:effectLst/>
                <a:uLnTx/>
                <a:uFillTx/>
                <a:latin typeface="Helvetica" pitchFamily="34" charset="0"/>
                <a:ea typeface="宋体" pitchFamily="2" charset="-122"/>
              </a:rPr>
              <a:t>[ACP, 2017]        </a:t>
            </a:r>
          </a:p>
        </p:txBody>
      </p:sp>
      <p:sp>
        <p:nvSpPr>
          <p:cNvPr id="25" name="Slide Number Placeholder 3"/>
          <p:cNvSpPr txBox="1">
            <a:spLocks noGrp="1"/>
          </p:cNvSpPr>
          <p:nvPr/>
        </p:nvSpPr>
        <p:spPr>
          <a:xfrm>
            <a:off x="8610599" y="6435785"/>
            <a:ext cx="533401"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9120B99B-6CA8-B94C-AFFC-66FBB37A6015}" type="slidenum">
              <a:rPr lang="en-US" sz="2000" b="1">
                <a:solidFill>
                  <a:srgbClr val="000000">
                    <a:lumMod val="10000"/>
                  </a:srgbClr>
                </a:solidFill>
                <a:latin typeface="Arial" panose="020B0604020202020204" pitchFamily="34" charset="0"/>
                <a:cs typeface="Arial" panose="020B0604020202020204" pitchFamily="34" charset="0"/>
              </a:rPr>
              <a:t>17</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63390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0"/>
            <a:ext cx="8915400" cy="914400"/>
          </a:xfrm>
        </p:spPr>
        <p:txBody>
          <a:bodyPr/>
          <a:lstStyle/>
          <a:p>
            <a:r>
              <a:rPr lang="en-US" sz="2400" b="1" dirty="0" smtClean="0">
                <a:solidFill>
                  <a:schemeClr val="tx1"/>
                </a:solidFill>
                <a:latin typeface="Arial" panose="020B0604020202020204" pitchFamily="34" charset="0"/>
                <a:cs typeface="Arial" panose="020B0604020202020204" pitchFamily="34" charset="0"/>
              </a:rPr>
              <a:t>Summertime ozone variability and trends</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027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2"/>
          <p:cNvSpPr>
            <a:spLocks noChangeArrowheads="1"/>
          </p:cNvSpPr>
          <p:nvPr/>
        </p:nvSpPr>
        <p:spPr bwMode="auto">
          <a:xfrm>
            <a:off x="0" y="914399"/>
            <a:ext cx="9144000" cy="542186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chemeClr val="accent4">
                  <a:lumMod val="10000"/>
                </a:schemeClr>
              </a:solidFill>
            </a:endParaRPr>
          </a:p>
        </p:txBody>
      </p:sp>
      <p:sp>
        <p:nvSpPr>
          <p:cNvPr id="2" name="Title 1"/>
          <p:cNvSpPr>
            <a:spLocks noGrp="1"/>
          </p:cNvSpPr>
          <p:nvPr>
            <p:ph type="title"/>
          </p:nvPr>
        </p:nvSpPr>
        <p:spPr>
          <a:xfrm>
            <a:off x="0" y="0"/>
            <a:ext cx="9135794" cy="838200"/>
          </a:xfrm>
        </p:spPr>
        <p:txBody>
          <a:bodyPr/>
          <a:lstStyle/>
          <a:p>
            <a:r>
              <a:rPr lang="en-US" sz="2400" dirty="0" smtClean="0">
                <a:latin typeface="Arial" charset="0"/>
                <a:ea typeface="Arial" charset="0"/>
                <a:cs typeface="Arial" charset="0"/>
              </a:rPr>
              <a:t>Wildfires: NOT the primary driver of summer O</a:t>
            </a:r>
            <a:r>
              <a:rPr lang="en-US" sz="2400" baseline="-25000" dirty="0" smtClean="0">
                <a:latin typeface="Arial" charset="0"/>
                <a:ea typeface="Arial" charset="0"/>
                <a:cs typeface="Arial" charset="0"/>
              </a:rPr>
              <a:t>3 </a:t>
            </a:r>
            <a:r>
              <a:rPr lang="en-US" sz="2400" dirty="0" smtClean="0">
                <a:latin typeface="Arial" charset="0"/>
                <a:ea typeface="Arial" charset="0"/>
                <a:cs typeface="Arial" charset="0"/>
              </a:rPr>
              <a:t>IAV over WUS? </a:t>
            </a:r>
            <a:endParaRPr lang="en-US" sz="2400" dirty="0">
              <a:latin typeface="Arial" charset="0"/>
              <a:ea typeface="Arial" charset="0"/>
              <a:cs typeface="Arial" charset="0"/>
            </a:endParaRPr>
          </a:p>
        </p:txBody>
      </p:sp>
      <p:pic>
        <p:nvPicPr>
          <p:cNvPr id="4" name="Picture 3"/>
          <p:cNvPicPr>
            <a:picLocks noChangeAspect="1"/>
          </p:cNvPicPr>
          <p:nvPr/>
        </p:nvPicPr>
        <p:blipFill rotWithShape="1">
          <a:blip r:embed="rId2"/>
          <a:srcRect b="10256"/>
          <a:stretch/>
        </p:blipFill>
        <p:spPr>
          <a:xfrm>
            <a:off x="76200" y="1066801"/>
            <a:ext cx="5063365" cy="2666999"/>
          </a:xfrm>
          <a:prstGeom prst="rect">
            <a:avLst/>
          </a:prstGeom>
        </p:spPr>
      </p:pic>
      <p:pic>
        <p:nvPicPr>
          <p:cNvPr id="6" name="Picture 5"/>
          <p:cNvPicPr>
            <a:picLocks noChangeAspect="1"/>
          </p:cNvPicPr>
          <p:nvPr/>
        </p:nvPicPr>
        <p:blipFill>
          <a:blip r:embed="rId3"/>
          <a:stretch>
            <a:fillRect/>
          </a:stretch>
        </p:blipFill>
        <p:spPr>
          <a:xfrm>
            <a:off x="5262657" y="1430196"/>
            <a:ext cx="3509303" cy="1672586"/>
          </a:xfrm>
          <a:prstGeom prst="rect">
            <a:avLst/>
          </a:prstGeom>
          <a:ln>
            <a:solidFill>
              <a:schemeClr val="accent4">
                <a:lumMod val="10000"/>
              </a:schemeClr>
            </a:solidFill>
          </a:ln>
        </p:spPr>
      </p:pic>
      <p:sp>
        <p:nvSpPr>
          <p:cNvPr id="8" name="Text Box 24"/>
          <p:cNvSpPr txBox="1">
            <a:spLocks noChangeArrowheads="1"/>
          </p:cNvSpPr>
          <p:nvPr/>
        </p:nvSpPr>
        <p:spPr bwMode="auto">
          <a:xfrm>
            <a:off x="0" y="6323799"/>
            <a:ext cx="9144000" cy="534202"/>
          </a:xfrm>
          <a:prstGeom prst="rect">
            <a:avLst/>
          </a:prstGeom>
          <a:solidFill>
            <a:srgbClr val="1F497D"/>
          </a:solidFill>
          <a:ln>
            <a:noFill/>
          </a:ln>
          <a:effectLst/>
          <a:extLst/>
        </p:spPr>
        <p:txBody>
          <a:bodyPr wrap="square" tIns="10800" bIns="1080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en-US" altLang="zh-CN" sz="1800" b="1" i="1" u="none" strike="noStrike" kern="0" cap="none" spc="0" normalizeH="0" baseline="0" noProof="0" dirty="0" smtClean="0">
                <a:ln>
                  <a:noFill/>
                </a:ln>
                <a:solidFill>
                  <a:srgbClr val="FFFF00"/>
                </a:solidFill>
                <a:effectLst/>
                <a:uLnTx/>
                <a:uFillTx/>
                <a:latin typeface="Helvetica" pitchFamily="34" charset="0"/>
                <a:ea typeface="宋体" pitchFamily="2" charset="-122"/>
              </a:rPr>
              <a:t>                 Figs 15</a:t>
            </a:r>
            <a:r>
              <a:rPr kumimoji="0" lang="en-US" altLang="zh-CN" sz="1800" b="1" i="1" u="none" strike="noStrike" kern="0" cap="none" spc="0" normalizeH="0" noProof="0" dirty="0" smtClean="0">
                <a:ln>
                  <a:noFill/>
                </a:ln>
                <a:solidFill>
                  <a:srgbClr val="FFFF00"/>
                </a:solidFill>
                <a:effectLst/>
                <a:uLnTx/>
                <a:uFillTx/>
                <a:latin typeface="Helvetica" pitchFamily="34" charset="0"/>
                <a:ea typeface="宋体" pitchFamily="2" charset="-122"/>
              </a:rPr>
              <a:t> and 16 from </a:t>
            </a:r>
            <a:r>
              <a:rPr kumimoji="0" lang="en-US" altLang="zh-CN" sz="1800" b="1" i="1" u="none" strike="noStrike" kern="0" cap="none" spc="0" normalizeH="0" baseline="0" noProof="0" dirty="0" smtClean="0">
                <a:ln>
                  <a:noFill/>
                </a:ln>
                <a:solidFill>
                  <a:srgbClr val="FFFF00"/>
                </a:solidFill>
                <a:effectLst/>
                <a:uLnTx/>
                <a:uFillTx/>
                <a:latin typeface="Helvetica" pitchFamily="34" charset="0"/>
                <a:ea typeface="宋体" pitchFamily="2" charset="-122"/>
              </a:rPr>
              <a:t>Lin et al.  </a:t>
            </a:r>
            <a:r>
              <a:rPr kumimoji="0" lang="en-US" altLang="zh-CN" sz="1800" b="1" i="0" u="none" strike="noStrike" kern="0" cap="none" spc="0" normalizeH="0" baseline="0" noProof="0" dirty="0" smtClean="0">
                <a:ln>
                  <a:noFill/>
                </a:ln>
                <a:solidFill>
                  <a:srgbClr val="FFFF00"/>
                </a:solidFill>
                <a:effectLst/>
                <a:uLnTx/>
                <a:uFillTx/>
                <a:latin typeface="Helvetica" pitchFamily="34" charset="0"/>
                <a:ea typeface="宋体" pitchFamily="2" charset="-122"/>
              </a:rPr>
              <a:t>[ACP, 2017]        </a:t>
            </a:r>
          </a:p>
        </p:txBody>
      </p:sp>
      <p:sp>
        <p:nvSpPr>
          <p:cNvPr id="10" name="TextBox 9"/>
          <p:cNvSpPr txBox="1"/>
          <p:nvPr/>
        </p:nvSpPr>
        <p:spPr>
          <a:xfrm>
            <a:off x="1300760" y="838200"/>
            <a:ext cx="2983776" cy="400110"/>
          </a:xfrm>
          <a:prstGeom prst="rect">
            <a:avLst/>
          </a:prstGeom>
          <a:noFill/>
        </p:spPr>
        <p:txBody>
          <a:bodyPr wrap="square" rtlCol="0">
            <a:spAutoFit/>
          </a:bodyPr>
          <a:lstStyle/>
          <a:p>
            <a:r>
              <a:rPr lang="en-US" sz="2000" b="1" smtClean="0">
                <a:solidFill>
                  <a:schemeClr val="accent4">
                    <a:lumMod val="10000"/>
                  </a:schemeClr>
                </a:solidFill>
                <a:latin typeface="Arial" charset="0"/>
                <a:ea typeface="Arial" charset="0"/>
                <a:cs typeface="Arial" charset="0"/>
              </a:rPr>
              <a:t>Yellowstone NP (AUG)</a:t>
            </a:r>
            <a:endParaRPr lang="en-US" sz="2000" b="1" dirty="0">
              <a:solidFill>
                <a:schemeClr val="accent4">
                  <a:lumMod val="10000"/>
                </a:schemeClr>
              </a:solidFill>
              <a:latin typeface="Arial" charset="0"/>
              <a:ea typeface="Arial" charset="0"/>
              <a:cs typeface="Arial" charset="0"/>
            </a:endParaRPr>
          </a:p>
        </p:txBody>
      </p:sp>
      <p:cxnSp>
        <p:nvCxnSpPr>
          <p:cNvPr id="11" name="Straight Arrow Connector 10"/>
          <p:cNvCxnSpPr/>
          <p:nvPr/>
        </p:nvCxnSpPr>
        <p:spPr>
          <a:xfrm flipH="1" flipV="1">
            <a:off x="3753228" y="3151163"/>
            <a:ext cx="14068" cy="354037"/>
          </a:xfrm>
          <a:prstGeom prst="straightConnector1">
            <a:avLst/>
          </a:prstGeom>
          <a:ln w="5715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03062" y="3139440"/>
            <a:ext cx="0" cy="365760"/>
          </a:xfrm>
          <a:prstGeom prst="straightConnector1">
            <a:avLst/>
          </a:prstGeom>
          <a:ln w="57150">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741548" y="3151163"/>
            <a:ext cx="0" cy="354039"/>
          </a:xfrm>
          <a:prstGeom prst="straightConnector1">
            <a:avLst/>
          </a:prstGeom>
          <a:ln w="57150">
            <a:solidFill>
              <a:srgbClr val="FF9933"/>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24435" y="3135868"/>
            <a:ext cx="1495365" cy="369332"/>
          </a:xfrm>
          <a:prstGeom prst="rect">
            <a:avLst/>
          </a:prstGeom>
          <a:solidFill>
            <a:schemeClr val="tx1"/>
          </a:solidFill>
        </p:spPr>
        <p:txBody>
          <a:bodyPr wrap="square" rtlCol="0">
            <a:spAutoFit/>
          </a:bodyPr>
          <a:lstStyle/>
          <a:p>
            <a:r>
              <a:rPr lang="en-US" b="1" dirty="0" smtClean="0">
                <a:solidFill>
                  <a:srgbClr val="FF9933"/>
                </a:solidFill>
                <a:latin typeface="Arial Narrow" charset="0"/>
                <a:ea typeface="Arial Narrow" charset="0"/>
                <a:cs typeface="Arial Narrow" charset="0"/>
              </a:rPr>
              <a:t>High fire years</a:t>
            </a:r>
            <a:endParaRPr lang="en-US" b="1" dirty="0">
              <a:solidFill>
                <a:srgbClr val="FF9933"/>
              </a:solidFill>
              <a:latin typeface="Arial Narrow" charset="0"/>
              <a:ea typeface="Arial Narrow" charset="0"/>
              <a:cs typeface="Arial Narrow" charset="0"/>
            </a:endParaRPr>
          </a:p>
        </p:txBody>
      </p:sp>
      <p:pic>
        <p:nvPicPr>
          <p:cNvPr id="29" name="Picture 28"/>
          <p:cNvPicPr>
            <a:picLocks noChangeAspect="1"/>
          </p:cNvPicPr>
          <p:nvPr/>
        </p:nvPicPr>
        <p:blipFill rotWithShape="1">
          <a:blip r:embed="rId4"/>
          <a:srcRect r="15252" b="60844"/>
          <a:stretch/>
        </p:blipFill>
        <p:spPr>
          <a:xfrm>
            <a:off x="6610057" y="3117583"/>
            <a:ext cx="1872761" cy="293479"/>
          </a:xfrm>
          <a:prstGeom prst="rect">
            <a:avLst/>
          </a:prstGeom>
        </p:spPr>
      </p:pic>
      <p:sp>
        <p:nvSpPr>
          <p:cNvPr id="30" name="TextBox 29"/>
          <p:cNvSpPr txBox="1"/>
          <p:nvPr/>
        </p:nvSpPr>
        <p:spPr>
          <a:xfrm>
            <a:off x="5257800" y="1047690"/>
            <a:ext cx="3689754" cy="369332"/>
          </a:xfrm>
          <a:prstGeom prst="rect">
            <a:avLst/>
          </a:prstGeom>
          <a:noFill/>
        </p:spPr>
        <p:txBody>
          <a:bodyPr wrap="square" rtlCol="0">
            <a:spAutoFit/>
          </a:bodyPr>
          <a:lstStyle/>
          <a:p>
            <a:pPr algn="ctr"/>
            <a:r>
              <a:rPr lang="en-US" b="1" smtClean="0">
                <a:solidFill>
                  <a:schemeClr val="accent4">
                    <a:lumMod val="10000"/>
                  </a:schemeClr>
                </a:solidFill>
                <a:latin typeface="Arial" charset="0"/>
                <a:ea typeface="Arial" charset="0"/>
                <a:cs typeface="Arial" charset="0"/>
              </a:rPr>
              <a:t>IAVFIRE – FIXEMIS (Aug2012)</a:t>
            </a:r>
            <a:endParaRPr lang="en-US" b="1" dirty="0">
              <a:solidFill>
                <a:schemeClr val="accent4">
                  <a:lumMod val="10000"/>
                </a:schemeClr>
              </a:solidFill>
              <a:latin typeface="Arial" charset="0"/>
              <a:ea typeface="Arial" charset="0"/>
              <a:cs typeface="Arial" charset="0"/>
            </a:endParaRPr>
          </a:p>
        </p:txBody>
      </p:sp>
      <p:sp>
        <p:nvSpPr>
          <p:cNvPr id="31" name="Text Box 7"/>
          <p:cNvSpPr txBox="1">
            <a:spLocks noChangeArrowheads="1"/>
          </p:cNvSpPr>
          <p:nvPr/>
        </p:nvSpPr>
        <p:spPr bwMode="auto">
          <a:xfrm>
            <a:off x="8186738" y="3333690"/>
            <a:ext cx="8863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2000" b="1" smtClean="0">
                <a:solidFill>
                  <a:srgbClr val="000000"/>
                </a:solidFill>
              </a:rPr>
              <a:t>6 ppb</a:t>
            </a:r>
            <a:endParaRPr lang="en-US" altLang="ja-JP" sz="2000" b="1" dirty="0">
              <a:solidFill>
                <a:srgbClr val="000000"/>
              </a:solidFill>
            </a:endParaRPr>
          </a:p>
        </p:txBody>
      </p:sp>
      <p:sp>
        <p:nvSpPr>
          <p:cNvPr id="32" name="Text Box 7"/>
          <p:cNvSpPr txBox="1">
            <a:spLocks noChangeArrowheads="1"/>
          </p:cNvSpPr>
          <p:nvPr/>
        </p:nvSpPr>
        <p:spPr bwMode="auto">
          <a:xfrm>
            <a:off x="6550442" y="3314580"/>
            <a:ext cx="5762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fontAlgn="base">
              <a:spcBef>
                <a:spcPct val="50000"/>
              </a:spcBef>
              <a:spcAft>
                <a:spcPct val="0"/>
              </a:spcAft>
              <a:defRPr sz="2000" b="1">
                <a:solidFill>
                  <a:srgbClr val="000000"/>
                </a:solidFill>
                <a:latin typeface="Arial" pitchFamily="34" charset="0"/>
                <a:ea typeface="宋体" pitchFamily="2" charset="-122"/>
              </a:defRPr>
            </a:lvl1pPr>
            <a:lvl2pPr marL="742950" indent="-285750">
              <a:defRPr>
                <a:latin typeface="Arial" pitchFamily="34" charset="0"/>
                <a:ea typeface="宋体" pitchFamily="2" charset="-122"/>
              </a:defRPr>
            </a:lvl2pPr>
            <a:lvl3pPr marL="1143000" indent="-228600">
              <a:defRPr>
                <a:latin typeface="Arial" pitchFamily="34" charset="0"/>
                <a:ea typeface="宋体" pitchFamily="2" charset="-122"/>
              </a:defRPr>
            </a:lvl3pPr>
            <a:lvl4pPr marL="1600200" indent="-228600">
              <a:defRPr>
                <a:latin typeface="Arial" pitchFamily="34" charset="0"/>
                <a:ea typeface="宋体" pitchFamily="2" charset="-122"/>
              </a:defRPr>
            </a:lvl4pPr>
            <a:lvl5pPr marL="2057400" indent="-228600">
              <a:defRPr>
                <a:latin typeface="Arial" pitchFamily="34" charset="0"/>
                <a:ea typeface="宋体" pitchFamily="2" charset="-122"/>
              </a:defRPr>
            </a:lvl5pPr>
            <a:lvl6pPr marL="2514600" indent="-228600" fontAlgn="base">
              <a:spcBef>
                <a:spcPct val="0"/>
              </a:spcBef>
              <a:spcAft>
                <a:spcPct val="0"/>
              </a:spcAft>
              <a:defRPr>
                <a:latin typeface="Arial" pitchFamily="34" charset="0"/>
                <a:ea typeface="宋体" pitchFamily="2" charset="-122"/>
              </a:defRPr>
            </a:lvl6pPr>
            <a:lvl7pPr marL="2971800" indent="-228600" fontAlgn="base">
              <a:spcBef>
                <a:spcPct val="0"/>
              </a:spcBef>
              <a:spcAft>
                <a:spcPct val="0"/>
              </a:spcAft>
              <a:defRPr>
                <a:latin typeface="Arial" pitchFamily="34" charset="0"/>
                <a:ea typeface="宋体" pitchFamily="2" charset="-122"/>
              </a:defRPr>
            </a:lvl7pPr>
            <a:lvl8pPr marL="3429000" indent="-228600" fontAlgn="base">
              <a:spcBef>
                <a:spcPct val="0"/>
              </a:spcBef>
              <a:spcAft>
                <a:spcPct val="0"/>
              </a:spcAft>
              <a:defRPr>
                <a:latin typeface="Arial" pitchFamily="34" charset="0"/>
                <a:ea typeface="宋体" pitchFamily="2" charset="-122"/>
              </a:defRPr>
            </a:lvl8pPr>
            <a:lvl9pPr marL="3886200" indent="-228600" fontAlgn="base">
              <a:spcBef>
                <a:spcPct val="0"/>
              </a:spcBef>
              <a:spcAft>
                <a:spcPct val="0"/>
              </a:spcAft>
              <a:defRPr>
                <a:latin typeface="Arial" pitchFamily="34" charset="0"/>
                <a:ea typeface="宋体" pitchFamily="2" charset="-122"/>
              </a:defRPr>
            </a:lvl9pPr>
          </a:lstStyle>
          <a:p>
            <a:r>
              <a:rPr lang="en-US" altLang="ja-JP" dirty="0" smtClean="0"/>
              <a:t>-6</a:t>
            </a:r>
            <a:endParaRPr lang="en-US" altLang="ja-JP" dirty="0"/>
          </a:p>
        </p:txBody>
      </p:sp>
      <p:sp>
        <p:nvSpPr>
          <p:cNvPr id="33" name="Text Box 7"/>
          <p:cNvSpPr txBox="1">
            <a:spLocks noChangeArrowheads="1"/>
          </p:cNvSpPr>
          <p:nvPr/>
        </p:nvSpPr>
        <p:spPr bwMode="auto">
          <a:xfrm>
            <a:off x="7315348" y="3314580"/>
            <a:ext cx="5762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fontAlgn="base">
              <a:spcBef>
                <a:spcPct val="50000"/>
              </a:spcBef>
              <a:spcAft>
                <a:spcPct val="0"/>
              </a:spcAft>
              <a:defRPr sz="2000" b="1">
                <a:solidFill>
                  <a:srgbClr val="000000"/>
                </a:solidFill>
                <a:latin typeface="Arial" pitchFamily="34" charset="0"/>
                <a:ea typeface="宋体" pitchFamily="2" charset="-122"/>
              </a:defRPr>
            </a:lvl1pPr>
            <a:lvl2pPr marL="742950" indent="-285750">
              <a:defRPr>
                <a:latin typeface="Arial" pitchFamily="34" charset="0"/>
                <a:ea typeface="宋体" pitchFamily="2" charset="-122"/>
              </a:defRPr>
            </a:lvl2pPr>
            <a:lvl3pPr marL="1143000" indent="-228600">
              <a:defRPr>
                <a:latin typeface="Arial" pitchFamily="34" charset="0"/>
                <a:ea typeface="宋体" pitchFamily="2" charset="-122"/>
              </a:defRPr>
            </a:lvl3pPr>
            <a:lvl4pPr marL="1600200" indent="-228600">
              <a:defRPr>
                <a:latin typeface="Arial" pitchFamily="34" charset="0"/>
                <a:ea typeface="宋体" pitchFamily="2" charset="-122"/>
              </a:defRPr>
            </a:lvl4pPr>
            <a:lvl5pPr marL="2057400" indent="-228600">
              <a:defRPr>
                <a:latin typeface="Arial" pitchFamily="34" charset="0"/>
                <a:ea typeface="宋体" pitchFamily="2" charset="-122"/>
              </a:defRPr>
            </a:lvl5pPr>
            <a:lvl6pPr marL="2514600" indent="-228600" fontAlgn="base">
              <a:spcBef>
                <a:spcPct val="0"/>
              </a:spcBef>
              <a:spcAft>
                <a:spcPct val="0"/>
              </a:spcAft>
              <a:defRPr>
                <a:latin typeface="Arial" pitchFamily="34" charset="0"/>
                <a:ea typeface="宋体" pitchFamily="2" charset="-122"/>
              </a:defRPr>
            </a:lvl6pPr>
            <a:lvl7pPr marL="2971800" indent="-228600" fontAlgn="base">
              <a:spcBef>
                <a:spcPct val="0"/>
              </a:spcBef>
              <a:spcAft>
                <a:spcPct val="0"/>
              </a:spcAft>
              <a:defRPr>
                <a:latin typeface="Arial" pitchFamily="34" charset="0"/>
                <a:ea typeface="宋体" pitchFamily="2" charset="-122"/>
              </a:defRPr>
            </a:lvl7pPr>
            <a:lvl8pPr marL="3429000" indent="-228600" fontAlgn="base">
              <a:spcBef>
                <a:spcPct val="0"/>
              </a:spcBef>
              <a:spcAft>
                <a:spcPct val="0"/>
              </a:spcAft>
              <a:defRPr>
                <a:latin typeface="Arial" pitchFamily="34" charset="0"/>
                <a:ea typeface="宋体" pitchFamily="2" charset="-122"/>
              </a:defRPr>
            </a:lvl8pPr>
            <a:lvl9pPr marL="3886200" indent="-228600" fontAlgn="base">
              <a:spcBef>
                <a:spcPct val="0"/>
              </a:spcBef>
              <a:spcAft>
                <a:spcPct val="0"/>
              </a:spcAft>
              <a:defRPr>
                <a:latin typeface="Arial" pitchFamily="34" charset="0"/>
                <a:ea typeface="宋体" pitchFamily="2" charset="-122"/>
              </a:defRPr>
            </a:lvl9pPr>
          </a:lstStyle>
          <a:p>
            <a:r>
              <a:rPr lang="en-US" altLang="ja-JP" smtClean="0"/>
              <a:t>-0</a:t>
            </a:r>
            <a:endParaRPr lang="en-US" altLang="ja-JP" dirty="0"/>
          </a:p>
        </p:txBody>
      </p:sp>
      <p:grpSp>
        <p:nvGrpSpPr>
          <p:cNvPr id="36" name="Group 35"/>
          <p:cNvGrpSpPr/>
          <p:nvPr/>
        </p:nvGrpSpPr>
        <p:grpSpPr>
          <a:xfrm>
            <a:off x="76199" y="3943290"/>
            <a:ext cx="8588243" cy="2708434"/>
            <a:chOff x="76199" y="3943290"/>
            <a:chExt cx="8588243" cy="2708434"/>
          </a:xfrm>
        </p:grpSpPr>
        <p:pic>
          <p:nvPicPr>
            <p:cNvPr id="5" name="Picture 4"/>
            <p:cNvPicPr>
              <a:picLocks noChangeAspect="1"/>
            </p:cNvPicPr>
            <p:nvPr/>
          </p:nvPicPr>
          <p:blipFill rotWithShape="1">
            <a:blip r:embed="rId5"/>
            <a:srcRect l="9233" b="24745"/>
            <a:stretch/>
          </p:blipFill>
          <p:spPr>
            <a:xfrm>
              <a:off x="457200" y="4242638"/>
              <a:ext cx="3745523" cy="1839666"/>
            </a:xfrm>
            <a:prstGeom prst="rect">
              <a:avLst/>
            </a:prstGeom>
          </p:spPr>
        </p:pic>
        <p:sp>
          <p:nvSpPr>
            <p:cNvPr id="28" name="TextBox 27"/>
            <p:cNvSpPr txBox="1"/>
            <p:nvPr/>
          </p:nvSpPr>
          <p:spPr>
            <a:xfrm>
              <a:off x="4419600" y="4343400"/>
              <a:ext cx="4244842" cy="2308324"/>
            </a:xfrm>
            <a:prstGeom prst="rect">
              <a:avLst/>
            </a:prstGeom>
            <a:noFill/>
            <a:ln>
              <a:noFill/>
            </a:ln>
          </p:spPr>
          <p:txBody>
            <a:bodyPr wrap="square" rtlCol="0">
              <a:spAutoFit/>
            </a:bodyPr>
            <a:lstStyle/>
            <a:p>
              <a:r>
                <a:rPr lang="en-US" b="1" dirty="0" smtClean="0">
                  <a:solidFill>
                    <a:srgbClr val="FF0000"/>
                  </a:solidFill>
                  <a:latin typeface="Arial Narrow" charset="0"/>
                  <a:ea typeface="Arial Narrow" charset="0"/>
                  <a:cs typeface="Arial Narrow" charset="0"/>
                </a:rPr>
                <a:t>Hot and dry summers: </a:t>
              </a:r>
            </a:p>
            <a:p>
              <a:pPr marL="285750" indent="-285750">
                <a:buFont typeface="Wingdings" charset="2"/>
                <a:buChar char="à"/>
              </a:pPr>
              <a:r>
                <a:rPr lang="en-US" b="1" dirty="0" smtClean="0">
                  <a:solidFill>
                    <a:srgbClr val="FF0000"/>
                  </a:solidFill>
                  <a:latin typeface="Arial Narrow" charset="0"/>
                  <a:ea typeface="Arial Narrow" charset="0"/>
                  <a:cs typeface="Arial Narrow" charset="0"/>
                  <a:sym typeface="Wingdings"/>
                </a:rPr>
                <a:t>deeper PBLH </a:t>
              </a:r>
              <a:r>
                <a:rPr lang="en-US" b="1" dirty="0" smtClean="0">
                  <a:solidFill>
                    <a:srgbClr val="FF0000"/>
                  </a:solidFill>
                  <a:latin typeface="Arial Narrow" charset="0"/>
                  <a:ea typeface="Arial Narrow" charset="0"/>
                  <a:cs typeface="Arial Narrow" charset="0"/>
                </a:rPr>
                <a:t>allowing more O</a:t>
              </a:r>
              <a:r>
                <a:rPr lang="en-US" b="1" baseline="-25000" dirty="0" smtClean="0">
                  <a:solidFill>
                    <a:srgbClr val="FF0000"/>
                  </a:solidFill>
                  <a:latin typeface="Arial Narrow" charset="0"/>
                  <a:ea typeface="Arial Narrow" charset="0"/>
                  <a:cs typeface="Arial Narrow" charset="0"/>
                </a:rPr>
                <a:t>3 </a:t>
              </a:r>
              <a:r>
                <a:rPr lang="en-US" b="1" dirty="0" smtClean="0">
                  <a:solidFill>
                    <a:srgbClr val="FF0000"/>
                  </a:solidFill>
                  <a:latin typeface="Arial Narrow" charset="0"/>
                  <a:ea typeface="Arial Narrow" charset="0"/>
                  <a:cs typeface="Arial Narrow" charset="0"/>
                </a:rPr>
                <a:t>to mix down to the surface </a:t>
              </a:r>
              <a:r>
                <a:rPr lang="en-US" sz="1400" b="1" dirty="0" smtClean="0">
                  <a:solidFill>
                    <a:schemeClr val="accent4">
                      <a:lumMod val="10000"/>
                    </a:schemeClr>
                  </a:solidFill>
                  <a:latin typeface="Arial Narrow" charset="0"/>
                  <a:ea typeface="Arial Narrow" charset="0"/>
                  <a:cs typeface="Arial Narrow" charset="0"/>
                </a:rPr>
                <a:t>(see also Zhang et al., 2014)</a:t>
              </a:r>
            </a:p>
            <a:p>
              <a:pPr marL="285750" indent="-285750">
                <a:buFont typeface="Wingdings" charset="2"/>
                <a:buChar char="à"/>
              </a:pPr>
              <a:r>
                <a:rPr lang="en-US" b="1" dirty="0" smtClean="0">
                  <a:solidFill>
                    <a:srgbClr val="FF0000"/>
                  </a:solidFill>
                  <a:latin typeface="Arial Narrow" charset="0"/>
                  <a:ea typeface="Arial Narrow" charset="0"/>
                  <a:cs typeface="Arial Narrow" charset="0"/>
                </a:rPr>
                <a:t>enhance </a:t>
              </a:r>
              <a:r>
                <a:rPr lang="en-US" b="1" dirty="0">
                  <a:solidFill>
                    <a:srgbClr val="FF0000"/>
                  </a:solidFill>
                  <a:latin typeface="Arial Narrow" charset="0"/>
                  <a:ea typeface="Arial Narrow" charset="0"/>
                  <a:cs typeface="Arial Narrow" charset="0"/>
                </a:rPr>
                <a:t>r</a:t>
              </a:r>
              <a:r>
                <a:rPr lang="en-US" b="1" dirty="0" smtClean="0">
                  <a:solidFill>
                    <a:srgbClr val="FF0000"/>
                  </a:solidFill>
                  <a:latin typeface="Arial Narrow" charset="0"/>
                  <a:ea typeface="Arial Narrow" charset="0"/>
                  <a:cs typeface="Arial Narrow" charset="0"/>
                </a:rPr>
                <a:t>egional </a:t>
              </a:r>
              <a:r>
                <a:rPr lang="en-US" b="1" dirty="0" smtClean="0">
                  <a:solidFill>
                    <a:srgbClr val="FF0000"/>
                  </a:solidFill>
                  <a:latin typeface="Arial Narrow" charset="0"/>
                  <a:ea typeface="Arial Narrow" charset="0"/>
                  <a:cs typeface="Arial Narrow" charset="0"/>
                </a:rPr>
                <a:t>O</a:t>
              </a:r>
              <a:r>
                <a:rPr lang="en-US" b="1" baseline="-25000" dirty="0" smtClean="0">
                  <a:solidFill>
                    <a:srgbClr val="FF0000"/>
                  </a:solidFill>
                  <a:latin typeface="Arial Narrow" charset="0"/>
                  <a:ea typeface="Arial Narrow" charset="0"/>
                  <a:cs typeface="Arial Narrow" charset="0"/>
                </a:rPr>
                <a:t>3 </a:t>
              </a:r>
              <a:r>
                <a:rPr lang="en-US" b="1" dirty="0" smtClean="0">
                  <a:solidFill>
                    <a:srgbClr val="FF0000"/>
                  </a:solidFill>
                  <a:latin typeface="Arial Narrow" charset="0"/>
                  <a:ea typeface="Arial Narrow" charset="0"/>
                  <a:cs typeface="Arial Narrow" charset="0"/>
                </a:rPr>
                <a:t>production and orographic lifting of urban pollution to mountaintop sites (e.g</a:t>
              </a:r>
              <a:r>
                <a:rPr lang="en-US" b="1" dirty="0" smtClean="0">
                  <a:solidFill>
                    <a:srgbClr val="FF0000"/>
                  </a:solidFill>
                  <a:latin typeface="Arial Narrow" charset="0"/>
                  <a:ea typeface="Arial Narrow" charset="0"/>
                  <a:cs typeface="Arial Narrow" charset="0"/>
                </a:rPr>
                <a:t>., </a:t>
              </a:r>
              <a:r>
                <a:rPr lang="en-US" b="1" dirty="0" smtClean="0">
                  <a:solidFill>
                    <a:srgbClr val="FF0000"/>
                  </a:solidFill>
                  <a:latin typeface="Arial Narrow" charset="0"/>
                  <a:ea typeface="Arial Narrow" charset="0"/>
                  <a:cs typeface="Arial Narrow" charset="0"/>
                </a:rPr>
                <a:t>Denver </a:t>
              </a:r>
              <a:r>
                <a:rPr lang="en-US" b="1" dirty="0" smtClean="0">
                  <a:solidFill>
                    <a:srgbClr val="FF0000"/>
                  </a:solidFill>
                  <a:latin typeface="Arial Narrow" charset="0"/>
                  <a:ea typeface="Arial Narrow" charset="0"/>
                  <a:cs typeface="Arial Narrow" charset="0"/>
                  <a:sym typeface="Wingdings"/>
                </a:rPr>
                <a:t> </a:t>
              </a:r>
              <a:r>
                <a:rPr lang="en-US" b="1" dirty="0" smtClean="0">
                  <a:solidFill>
                    <a:srgbClr val="FF0000"/>
                  </a:solidFill>
                  <a:latin typeface="Arial Narrow" charset="0"/>
                  <a:ea typeface="Arial Narrow" charset="0"/>
                  <a:cs typeface="Arial Narrow" charset="0"/>
                </a:rPr>
                <a:t>Rocky </a:t>
              </a:r>
              <a:r>
                <a:rPr lang="en-US" b="1" dirty="0" smtClean="0">
                  <a:solidFill>
                    <a:srgbClr val="FF0000"/>
                  </a:solidFill>
                  <a:latin typeface="Arial Narrow" charset="0"/>
                  <a:ea typeface="Arial Narrow" charset="0"/>
                  <a:cs typeface="Arial Narrow" charset="0"/>
                </a:rPr>
                <a:t>Mountain NP)</a:t>
              </a:r>
              <a:endParaRPr lang="en-US" b="1" baseline="-25000" dirty="0" smtClean="0">
                <a:solidFill>
                  <a:srgbClr val="FF0000"/>
                </a:solidFill>
                <a:latin typeface="Arial Narrow" charset="0"/>
                <a:ea typeface="Arial Narrow" charset="0"/>
                <a:cs typeface="Arial Narrow" charset="0"/>
              </a:endParaRPr>
            </a:p>
            <a:p>
              <a:r>
                <a:rPr lang="en-US" b="1" dirty="0" smtClean="0">
                  <a:solidFill>
                    <a:srgbClr val="FF0000"/>
                  </a:solidFill>
                  <a:latin typeface="Arial Narrow" charset="0"/>
                  <a:ea typeface="Arial Narrow" charset="0"/>
                  <a:cs typeface="Arial Narrow" charset="0"/>
                </a:rPr>
                <a:t> </a:t>
              </a:r>
              <a:endParaRPr lang="en-US" b="1" dirty="0">
                <a:solidFill>
                  <a:srgbClr val="FF0000"/>
                </a:solidFill>
                <a:latin typeface="Arial Narrow" charset="0"/>
                <a:ea typeface="Arial Narrow" charset="0"/>
                <a:cs typeface="Arial Narrow" charset="0"/>
              </a:endParaRPr>
            </a:p>
          </p:txBody>
        </p:sp>
        <p:sp>
          <p:nvSpPr>
            <p:cNvPr id="34" name="TextBox 33"/>
            <p:cNvSpPr txBox="1"/>
            <p:nvPr/>
          </p:nvSpPr>
          <p:spPr>
            <a:xfrm>
              <a:off x="76199" y="3943290"/>
              <a:ext cx="5638801" cy="400110"/>
            </a:xfrm>
            <a:prstGeom prst="rect">
              <a:avLst/>
            </a:prstGeom>
            <a:noFill/>
          </p:spPr>
          <p:txBody>
            <a:bodyPr wrap="square" rtlCol="0">
              <a:spAutoFit/>
            </a:bodyPr>
            <a:lstStyle/>
            <a:p>
              <a:r>
                <a:rPr lang="en-US" sz="2000" b="1" dirty="0" smtClean="0">
                  <a:solidFill>
                    <a:schemeClr val="accent4">
                      <a:lumMod val="10000"/>
                    </a:schemeClr>
                  </a:solidFill>
                  <a:latin typeface="Arial" charset="0"/>
                  <a:ea typeface="Arial" charset="0"/>
                  <a:cs typeface="Arial" charset="0"/>
                </a:rPr>
                <a:t> Interannual correlations </a:t>
              </a:r>
              <a:r>
                <a:rPr lang="en-US" sz="2000" b="1" dirty="0" smtClean="0">
                  <a:solidFill>
                    <a:schemeClr val="accent4">
                      <a:lumMod val="10000"/>
                    </a:schemeClr>
                  </a:solidFill>
                  <a:latin typeface="Arial" charset="0"/>
                  <a:ea typeface="Arial" charset="0"/>
                  <a:cs typeface="Arial" charset="0"/>
                </a:rPr>
                <a:t>of YEL O</a:t>
              </a:r>
              <a:r>
                <a:rPr lang="en-US" sz="2000" b="1" baseline="-25000" dirty="0" smtClean="0">
                  <a:solidFill>
                    <a:schemeClr val="accent4">
                      <a:lumMod val="10000"/>
                    </a:schemeClr>
                  </a:solidFill>
                  <a:latin typeface="Arial" charset="0"/>
                  <a:ea typeface="Arial" charset="0"/>
                  <a:cs typeface="Arial" charset="0"/>
                </a:rPr>
                <a:t>3</a:t>
              </a:r>
              <a:r>
                <a:rPr lang="en-US" sz="2000" b="1" dirty="0">
                  <a:solidFill>
                    <a:schemeClr val="accent4">
                      <a:lumMod val="10000"/>
                    </a:schemeClr>
                  </a:solidFill>
                  <a:latin typeface="Arial" charset="0"/>
                  <a:ea typeface="Arial" charset="0"/>
                  <a:cs typeface="Arial" charset="0"/>
                </a:rPr>
                <a:t> </a:t>
              </a:r>
              <a:r>
                <a:rPr lang="en-US" sz="2000" b="1" dirty="0" smtClean="0">
                  <a:solidFill>
                    <a:schemeClr val="accent4">
                      <a:lumMod val="10000"/>
                    </a:schemeClr>
                  </a:solidFill>
                  <a:latin typeface="Arial" charset="0"/>
                  <a:ea typeface="Arial" charset="0"/>
                  <a:cs typeface="Arial" charset="0"/>
                </a:rPr>
                <a:t>w/</a:t>
              </a:r>
              <a:r>
                <a:rPr lang="en-US" sz="2000" b="1" dirty="0" smtClean="0">
                  <a:solidFill>
                    <a:schemeClr val="accent4">
                      <a:lumMod val="10000"/>
                    </a:schemeClr>
                  </a:solidFill>
                  <a:latin typeface="Arial" charset="0"/>
                  <a:ea typeface="Arial" charset="0"/>
                  <a:cs typeface="Arial" charset="0"/>
                </a:rPr>
                <a:t> </a:t>
              </a:r>
              <a:r>
                <a:rPr lang="en-US" sz="2000" b="1" dirty="0" err="1" smtClean="0">
                  <a:solidFill>
                    <a:schemeClr val="accent4">
                      <a:lumMod val="10000"/>
                    </a:schemeClr>
                  </a:solidFill>
                  <a:latin typeface="Arial" charset="0"/>
                  <a:ea typeface="Arial" charset="0"/>
                  <a:cs typeface="Arial" charset="0"/>
                </a:rPr>
                <a:t>T</a:t>
              </a:r>
              <a:r>
                <a:rPr lang="en-US" sz="2000" b="1" baseline="-25000" dirty="0" err="1" smtClean="0">
                  <a:solidFill>
                    <a:schemeClr val="accent4">
                      <a:lumMod val="10000"/>
                    </a:schemeClr>
                  </a:solidFill>
                  <a:latin typeface="Arial" charset="0"/>
                  <a:ea typeface="Arial" charset="0"/>
                  <a:cs typeface="Arial" charset="0"/>
                </a:rPr>
                <a:t>max</a:t>
              </a:r>
              <a:endParaRPr lang="en-US" sz="2000" b="1" dirty="0">
                <a:solidFill>
                  <a:schemeClr val="accent4">
                    <a:lumMod val="10000"/>
                  </a:schemeClr>
                </a:solidFill>
                <a:latin typeface="Arial" charset="0"/>
                <a:ea typeface="Arial" charset="0"/>
                <a:cs typeface="Arial" charset="0"/>
              </a:endParaRPr>
            </a:p>
          </p:txBody>
        </p:sp>
        <p:pic>
          <p:nvPicPr>
            <p:cNvPr id="35" name="Picture 34"/>
            <p:cNvPicPr>
              <a:picLocks noChangeAspect="1"/>
            </p:cNvPicPr>
            <p:nvPr/>
          </p:nvPicPr>
          <p:blipFill>
            <a:blip r:embed="rId6"/>
            <a:stretch>
              <a:fillRect/>
            </a:stretch>
          </p:blipFill>
          <p:spPr>
            <a:xfrm>
              <a:off x="427633" y="6082304"/>
              <a:ext cx="3988359" cy="438798"/>
            </a:xfrm>
            <a:prstGeom prst="rect">
              <a:avLst/>
            </a:prstGeom>
          </p:spPr>
        </p:pic>
      </p:grpSp>
    </p:spTree>
    <p:extLst>
      <p:ext uri="{BB962C8B-B14F-4D97-AF65-F5344CB8AC3E}">
        <p14:creationId xmlns:p14="http://schemas.microsoft.com/office/powerpoint/2010/main" val="382567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1" name="Title 1"/>
          <p:cNvSpPr>
            <a:spLocks/>
          </p:cNvSpPr>
          <p:nvPr/>
        </p:nvSpPr>
        <p:spPr bwMode="auto">
          <a:xfrm>
            <a:off x="0" y="1524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2800" b="1" dirty="0" smtClean="0">
                <a:solidFill>
                  <a:srgbClr val="FFFFFF"/>
                </a:solidFill>
                <a:latin typeface="Arial Narrow" panose="020B0606020202030204" pitchFamily="34" charset="0"/>
                <a:cs typeface="Arial" panose="020B0604020202020204" pitchFamily="34" charset="0"/>
              </a:rPr>
              <a:t>Global dimensions to U.S. O</a:t>
            </a:r>
            <a:r>
              <a:rPr lang="en-US" altLang="zh-CN" sz="2800" b="1" baseline="-25000" dirty="0" smtClean="0">
                <a:solidFill>
                  <a:srgbClr val="FFFFFF"/>
                </a:solidFill>
                <a:latin typeface="Arial Narrow" panose="020B0606020202030204" pitchFamily="34" charset="0"/>
                <a:cs typeface="Arial" panose="020B0604020202020204" pitchFamily="34" charset="0"/>
              </a:rPr>
              <a:t>3</a:t>
            </a:r>
            <a:r>
              <a:rPr lang="en-US" altLang="zh-CN" sz="2800" b="1" dirty="0" smtClean="0">
                <a:solidFill>
                  <a:srgbClr val="FFFFFF"/>
                </a:solidFill>
                <a:latin typeface="Arial Narrow" panose="020B0606020202030204" pitchFamily="34" charset="0"/>
                <a:cs typeface="Arial" panose="020B0604020202020204" pitchFamily="34" charset="0"/>
              </a:rPr>
              <a:t> air quality</a:t>
            </a:r>
          </a:p>
        </p:txBody>
      </p:sp>
      <p:pic>
        <p:nvPicPr>
          <p:cNvPr id="38" name="Picture 81" descr="MCj02808020000[1]"/>
          <p:cNvPicPr>
            <a:picLocks noChangeAspect="1" noChangeArrowheads="1"/>
          </p:cNvPicPr>
          <p:nvPr/>
        </p:nvPicPr>
        <p:blipFill>
          <a:blip r:embed="rId5" cstate="print"/>
          <a:srcRect/>
          <a:stretch>
            <a:fillRect/>
          </a:stretch>
        </p:blipFill>
        <p:spPr bwMode="auto">
          <a:xfrm>
            <a:off x="136819" y="4082572"/>
            <a:ext cx="1652588" cy="1425575"/>
          </a:xfrm>
          <a:prstGeom prst="rect">
            <a:avLst/>
          </a:prstGeom>
          <a:noFill/>
        </p:spPr>
      </p:pic>
      <p:graphicFrame>
        <p:nvGraphicFramePr>
          <p:cNvPr id="43" name="Object 1"/>
          <p:cNvGraphicFramePr>
            <a:graphicFrameLocks noChangeAspect="1"/>
          </p:cNvGraphicFramePr>
          <p:nvPr>
            <p:extLst>
              <p:ext uri="{D42A27DB-BD31-4B8C-83A1-F6EECF244321}">
                <p14:modId xmlns:p14="http://schemas.microsoft.com/office/powerpoint/2010/main" val="1328474860"/>
              </p:ext>
            </p:extLst>
          </p:nvPr>
        </p:nvGraphicFramePr>
        <p:xfrm>
          <a:off x="975019" y="4768372"/>
          <a:ext cx="914400" cy="695325"/>
        </p:xfrm>
        <a:graphic>
          <a:graphicData uri="http://schemas.openxmlformats.org/presentationml/2006/ole">
            <mc:AlternateContent xmlns:mc="http://schemas.openxmlformats.org/markup-compatibility/2006">
              <mc:Choice xmlns:v="urn:schemas-microsoft-com:vml" Requires="v">
                <p:oleObj spid="_x0000_s1366" name="Photo Editor Photo" r:id="rId6" imgW="2286198" imgH="1706667" progId="">
                  <p:embed/>
                </p:oleObj>
              </mc:Choice>
              <mc:Fallback>
                <p:oleObj name="Photo Editor Photo" r:id="rId6" imgW="2286198" imgH="170666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334" t="37302" r="45084" b="9944"/>
                      <a:stretch>
                        <a:fillRect/>
                      </a:stretch>
                    </p:blipFill>
                    <p:spPr bwMode="auto">
                      <a:xfrm>
                        <a:off x="975019" y="4768372"/>
                        <a:ext cx="914400" cy="695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4" name="Text Box 23"/>
          <p:cNvSpPr txBox="1">
            <a:spLocks noChangeArrowheads="1"/>
          </p:cNvSpPr>
          <p:nvPr/>
        </p:nvSpPr>
        <p:spPr bwMode="auto">
          <a:xfrm>
            <a:off x="1334342" y="5405735"/>
            <a:ext cx="720710" cy="461665"/>
          </a:xfrm>
          <a:prstGeom prst="rect">
            <a:avLst/>
          </a:prstGeom>
          <a:noFill/>
          <a:ln w="9525">
            <a:noFill/>
            <a:miter lim="800000"/>
            <a:headEnd/>
            <a:tailEnd/>
          </a:ln>
          <a:effectLst/>
        </p:spPr>
        <p:txBody>
          <a:bodyPr wrap="none" lIns="45720" rIns="45720">
            <a:spAutoFit/>
          </a:bodyPr>
          <a:lstStyle/>
          <a:p>
            <a:pPr defTabSz="457200" fontAlgn="base">
              <a:spcBef>
                <a:spcPct val="0"/>
              </a:spcBef>
              <a:spcAft>
                <a:spcPct val="0"/>
              </a:spcAft>
              <a:defRPr/>
            </a:pPr>
            <a:r>
              <a:rPr lang="en-US" sz="2400" b="1" dirty="0" smtClean="0">
                <a:solidFill>
                  <a:srgbClr val="3333CC"/>
                </a:solidFill>
                <a:effectLst>
                  <a:outerShdw blurRad="38100" dist="38100" dir="2700000" algn="tl">
                    <a:srgbClr val="C0C0C0"/>
                  </a:outerShdw>
                </a:effectLst>
                <a:latin typeface="Helvetica" pitchFamily="34" charset="0"/>
              </a:rPr>
              <a:t> </a:t>
            </a:r>
            <a:r>
              <a:rPr lang="en-US" sz="2000" b="1" dirty="0" smtClean="0">
                <a:solidFill>
                  <a:srgbClr val="000000"/>
                </a:solidFill>
                <a:latin typeface="Helvetica" pitchFamily="34" charset="0"/>
              </a:rPr>
              <a:t>Asia</a:t>
            </a:r>
            <a:endParaRPr lang="en-US" sz="2000" b="1" dirty="0">
              <a:solidFill>
                <a:srgbClr val="000000"/>
              </a:solidFill>
              <a:latin typeface="Helvetica" pitchFamily="34" charset="0"/>
            </a:endParaRPr>
          </a:p>
        </p:txBody>
      </p:sp>
      <p:sp>
        <p:nvSpPr>
          <p:cNvPr id="45" name="Rectangle 40"/>
          <p:cNvSpPr>
            <a:spLocks noChangeArrowheads="1"/>
          </p:cNvSpPr>
          <p:nvPr/>
        </p:nvSpPr>
        <p:spPr bwMode="auto">
          <a:xfrm>
            <a:off x="3248215" y="5170876"/>
            <a:ext cx="1641894" cy="609600"/>
          </a:xfrm>
          <a:prstGeom prst="rect">
            <a:avLst/>
          </a:prstGeom>
          <a:solidFill>
            <a:srgbClr val="0099FF"/>
          </a:solidFill>
          <a:ln w="9525">
            <a:solidFill>
              <a:schemeClr val="tx1"/>
            </a:solidFill>
            <a:miter lim="800000"/>
            <a:headEnd/>
            <a:tailEnd/>
          </a:ln>
        </p:spPr>
        <p:txBody>
          <a:bodyPr wrap="none" anchor="ctr"/>
          <a:lstStyle/>
          <a:p>
            <a:pPr defTabSz="457200" fontAlgn="base">
              <a:spcBef>
                <a:spcPct val="0"/>
              </a:spcBef>
              <a:spcAft>
                <a:spcPct val="0"/>
              </a:spcAft>
            </a:pPr>
            <a:endParaRPr lang="en-US">
              <a:solidFill>
                <a:srgbClr val="000000"/>
              </a:solidFill>
            </a:endParaRPr>
          </a:p>
        </p:txBody>
      </p:sp>
      <p:sp>
        <p:nvSpPr>
          <p:cNvPr id="46" name="Text Box 41"/>
          <p:cNvSpPr txBox="1">
            <a:spLocks noChangeArrowheads="1"/>
          </p:cNvSpPr>
          <p:nvPr/>
        </p:nvSpPr>
        <p:spPr bwMode="auto">
          <a:xfrm>
            <a:off x="3567330" y="5254708"/>
            <a:ext cx="1105068" cy="400110"/>
          </a:xfrm>
          <a:prstGeom prst="rect">
            <a:avLst/>
          </a:prstGeom>
          <a:noFill/>
          <a:ln w="9525">
            <a:noFill/>
            <a:miter lim="800000"/>
            <a:headEnd/>
            <a:tailEnd/>
          </a:ln>
        </p:spPr>
        <p:txBody>
          <a:bodyPr wrap="square">
            <a:spAutoFit/>
          </a:bodyPr>
          <a:lstStyle/>
          <a:p>
            <a:pPr defTabSz="457200" fontAlgn="base">
              <a:spcBef>
                <a:spcPct val="0"/>
              </a:spcBef>
              <a:spcAft>
                <a:spcPct val="0"/>
              </a:spcAft>
            </a:pPr>
            <a:r>
              <a:rPr lang="en-US" sz="2000" b="1" dirty="0" smtClean="0">
                <a:solidFill>
                  <a:srgbClr val="FFFFFF"/>
                </a:solidFill>
                <a:latin typeface="Helvetica" pitchFamily="34" charset="0"/>
              </a:rPr>
              <a:t>Pacific</a:t>
            </a:r>
            <a:endParaRPr lang="en-US" sz="2000" dirty="0">
              <a:solidFill>
                <a:srgbClr val="FFFFFF"/>
              </a:solidFill>
              <a:latin typeface="Helvetica" pitchFamily="34" charset="0"/>
            </a:endParaRPr>
          </a:p>
        </p:txBody>
      </p:sp>
      <p:sp>
        <p:nvSpPr>
          <p:cNvPr id="47" name="Text Box 33"/>
          <p:cNvSpPr txBox="1">
            <a:spLocks noChangeArrowheads="1"/>
          </p:cNvSpPr>
          <p:nvPr/>
        </p:nvSpPr>
        <p:spPr bwMode="auto">
          <a:xfrm>
            <a:off x="3276600" y="1715924"/>
            <a:ext cx="2819400" cy="400110"/>
          </a:xfrm>
          <a:prstGeom prst="rect">
            <a:avLst/>
          </a:prstGeom>
          <a:noFill/>
          <a:ln w="9525">
            <a:noFill/>
            <a:miter lim="800000"/>
            <a:headEnd/>
            <a:tailEnd/>
          </a:ln>
          <a:effectLst/>
        </p:spPr>
        <p:txBody>
          <a:bodyPr wrap="square" lIns="45720" rIns="45720">
            <a:spAutoFit/>
          </a:bodyPr>
          <a:lstStyle/>
          <a:p>
            <a:pPr defTabSz="457200" fontAlgn="base">
              <a:spcBef>
                <a:spcPct val="0"/>
              </a:spcBef>
              <a:spcAft>
                <a:spcPct val="0"/>
              </a:spcAft>
            </a:pPr>
            <a:r>
              <a:rPr lang="en-US" sz="2000" b="1" dirty="0" smtClean="0">
                <a:solidFill>
                  <a:srgbClr val="000000"/>
                </a:solidFill>
                <a:latin typeface="Helvetica" pitchFamily="34" charset="0"/>
              </a:rPr>
              <a:t>  stratosphere</a:t>
            </a:r>
          </a:p>
        </p:txBody>
      </p:sp>
      <p:grpSp>
        <p:nvGrpSpPr>
          <p:cNvPr id="49" name="Group 48"/>
          <p:cNvGrpSpPr/>
          <p:nvPr/>
        </p:nvGrpSpPr>
        <p:grpSpPr>
          <a:xfrm>
            <a:off x="5290978" y="2051966"/>
            <a:ext cx="1238994" cy="1195370"/>
            <a:chOff x="7403321" y="1611868"/>
            <a:chExt cx="1238994" cy="1195370"/>
          </a:xfrm>
        </p:grpSpPr>
        <p:sp>
          <p:nvSpPr>
            <p:cNvPr id="50" name="AutoShape 10"/>
            <p:cNvSpPr>
              <a:spLocks noChangeArrowheads="1"/>
            </p:cNvSpPr>
            <p:nvPr/>
          </p:nvSpPr>
          <p:spPr bwMode="auto">
            <a:xfrm>
              <a:off x="7429500" y="1966913"/>
              <a:ext cx="685800" cy="547687"/>
            </a:xfrm>
            <a:prstGeom prst="lightningBolt">
              <a:avLst/>
            </a:prstGeom>
            <a:solidFill>
              <a:srgbClr val="FFFF00"/>
            </a:solidFill>
            <a:ln w="9525">
              <a:solidFill>
                <a:schemeClr val="tx1"/>
              </a:solidFill>
              <a:miter lim="800000"/>
              <a:headEnd/>
              <a:tailEnd/>
            </a:ln>
            <a:effectLst/>
          </p:spPr>
          <p:txBody>
            <a:bodyPr wrap="none" anchor="ctr"/>
            <a:lstStyle/>
            <a:p>
              <a:pPr defTabSz="457200" fontAlgn="base">
                <a:spcBef>
                  <a:spcPct val="0"/>
                </a:spcBef>
                <a:spcAft>
                  <a:spcPct val="0"/>
                </a:spcAft>
              </a:pPr>
              <a:endParaRPr lang="en-US" smtClean="0">
                <a:solidFill>
                  <a:srgbClr val="000000"/>
                </a:solidFill>
              </a:endParaRPr>
            </a:p>
          </p:txBody>
        </p:sp>
        <p:sp>
          <p:nvSpPr>
            <p:cNvPr id="51" name="AutoShape 12"/>
            <p:cNvSpPr>
              <a:spLocks noChangeArrowheads="1"/>
            </p:cNvSpPr>
            <p:nvPr/>
          </p:nvSpPr>
          <p:spPr bwMode="auto">
            <a:xfrm rot="10800000">
              <a:off x="7655894" y="2297832"/>
              <a:ext cx="100647" cy="509406"/>
            </a:xfrm>
            <a:prstGeom prst="upArrow">
              <a:avLst>
                <a:gd name="adj1" fmla="val 50000"/>
                <a:gd name="adj2" fmla="val 66667"/>
              </a:avLst>
            </a:prstGeom>
            <a:solidFill>
              <a:schemeClr val="tx1"/>
            </a:solidFill>
            <a:ln w="9525">
              <a:solidFill>
                <a:schemeClr val="tx1"/>
              </a:solidFill>
              <a:miter lim="800000"/>
              <a:headEnd/>
              <a:tailEnd/>
            </a:ln>
            <a:effectLst/>
          </p:spPr>
          <p:txBody>
            <a:bodyPr wrap="none" anchor="ctr"/>
            <a:lstStyle/>
            <a:p>
              <a:pPr defTabSz="457200" fontAlgn="base">
                <a:spcBef>
                  <a:spcPct val="0"/>
                </a:spcBef>
                <a:spcAft>
                  <a:spcPct val="0"/>
                </a:spcAft>
              </a:pPr>
              <a:endParaRPr lang="en-US" smtClean="0">
                <a:solidFill>
                  <a:srgbClr val="000000"/>
                </a:solidFill>
              </a:endParaRPr>
            </a:p>
          </p:txBody>
        </p:sp>
        <p:sp>
          <p:nvSpPr>
            <p:cNvPr id="52" name="Text Box 34"/>
            <p:cNvSpPr txBox="1">
              <a:spLocks noChangeArrowheads="1"/>
            </p:cNvSpPr>
            <p:nvPr/>
          </p:nvSpPr>
          <p:spPr bwMode="auto">
            <a:xfrm>
              <a:off x="7403321" y="1611868"/>
              <a:ext cx="1238994" cy="400110"/>
            </a:xfrm>
            <a:prstGeom prst="rect">
              <a:avLst/>
            </a:prstGeom>
            <a:noFill/>
            <a:ln w="9525">
              <a:noFill/>
              <a:miter lim="800000"/>
              <a:headEnd/>
              <a:tailEnd/>
            </a:ln>
            <a:effectLst/>
          </p:spPr>
          <p:txBody>
            <a:bodyPr wrap="none" lIns="45720" rIns="45720">
              <a:spAutoFit/>
            </a:bodyPr>
            <a:lstStyle/>
            <a:p>
              <a:pPr defTabSz="457200" fontAlgn="base">
                <a:spcBef>
                  <a:spcPct val="0"/>
                </a:spcBef>
                <a:spcAft>
                  <a:spcPct val="0"/>
                </a:spcAft>
              </a:pPr>
              <a:r>
                <a:rPr lang="en-US" b="1" dirty="0" smtClean="0">
                  <a:solidFill>
                    <a:srgbClr val="000000"/>
                  </a:solidFill>
                  <a:latin typeface="Helvetica" pitchFamily="34" charset="0"/>
                </a:rPr>
                <a:t> </a:t>
              </a:r>
              <a:r>
                <a:rPr lang="en-US" sz="2000" b="1" dirty="0" smtClean="0">
                  <a:solidFill>
                    <a:srgbClr val="000000"/>
                  </a:solidFill>
                  <a:latin typeface="Helvetica" pitchFamily="34" charset="0"/>
                </a:rPr>
                <a:t>lightning</a:t>
              </a:r>
              <a:endParaRPr lang="en-US" b="1" dirty="0" smtClean="0">
                <a:solidFill>
                  <a:srgbClr val="000000"/>
                </a:solidFill>
                <a:latin typeface="Helvetica" pitchFamily="34" charset="0"/>
              </a:endParaRPr>
            </a:p>
          </p:txBody>
        </p:sp>
      </p:grpSp>
      <p:grpSp>
        <p:nvGrpSpPr>
          <p:cNvPr id="53" name="Group 52"/>
          <p:cNvGrpSpPr/>
          <p:nvPr/>
        </p:nvGrpSpPr>
        <p:grpSpPr>
          <a:xfrm>
            <a:off x="6688669" y="4175305"/>
            <a:ext cx="2496378" cy="536410"/>
            <a:chOff x="8189214" y="3779818"/>
            <a:chExt cx="1751721" cy="536410"/>
          </a:xfrm>
        </p:grpSpPr>
        <p:sp>
          <p:nvSpPr>
            <p:cNvPr id="54" name="Text Box 29"/>
            <p:cNvSpPr txBox="1">
              <a:spLocks noChangeArrowheads="1"/>
            </p:cNvSpPr>
            <p:nvPr/>
          </p:nvSpPr>
          <p:spPr bwMode="auto">
            <a:xfrm>
              <a:off x="8254563" y="3855361"/>
              <a:ext cx="1686372" cy="400110"/>
            </a:xfrm>
            <a:prstGeom prst="rect">
              <a:avLst/>
            </a:prstGeom>
            <a:noFill/>
            <a:ln w="9525">
              <a:noFill/>
              <a:miter lim="800000"/>
              <a:headEnd/>
              <a:tailEnd/>
            </a:ln>
            <a:effectLst/>
          </p:spPr>
          <p:txBody>
            <a:bodyPr wrap="square" lIns="45720" rIns="45720">
              <a:spAutoFit/>
            </a:bodyPr>
            <a:lstStyle/>
            <a:p>
              <a:pPr defTabSz="457200" fontAlgn="base">
                <a:spcBef>
                  <a:spcPct val="0"/>
                </a:spcBef>
                <a:spcAft>
                  <a:spcPct val="0"/>
                </a:spcAft>
              </a:pPr>
              <a:r>
                <a:rPr lang="en-US" sz="2000" b="1" dirty="0" smtClean="0">
                  <a:solidFill>
                    <a:schemeClr val="accent4">
                      <a:lumMod val="65000"/>
                      <a:lumOff val="35000"/>
                    </a:schemeClr>
                  </a:solidFill>
                  <a:latin typeface="Helvetica" charset="0"/>
                  <a:ea typeface="Helvetica" charset="0"/>
                  <a:cs typeface="Helvetica" charset="0"/>
                </a:rPr>
                <a:t>Wildfire, biogenic </a:t>
              </a:r>
            </a:p>
          </p:txBody>
        </p:sp>
        <p:sp>
          <p:nvSpPr>
            <p:cNvPr id="55" name="AutoShape 12"/>
            <p:cNvSpPr>
              <a:spLocks noChangeArrowheads="1"/>
            </p:cNvSpPr>
            <p:nvPr/>
          </p:nvSpPr>
          <p:spPr bwMode="auto">
            <a:xfrm>
              <a:off x="8189214" y="3779818"/>
              <a:ext cx="59409" cy="536410"/>
            </a:xfrm>
            <a:prstGeom prst="upArrow">
              <a:avLst>
                <a:gd name="adj1" fmla="val 50000"/>
                <a:gd name="adj2" fmla="val 66667"/>
              </a:avLst>
            </a:prstGeom>
            <a:solidFill>
              <a:schemeClr val="tx1"/>
            </a:solidFill>
            <a:ln w="9525">
              <a:solidFill>
                <a:schemeClr val="tx1"/>
              </a:solidFill>
              <a:miter lim="800000"/>
              <a:headEnd/>
              <a:tailEnd/>
            </a:ln>
            <a:effectLst/>
          </p:spPr>
          <p:txBody>
            <a:bodyPr wrap="none" anchor="ctr"/>
            <a:lstStyle/>
            <a:p>
              <a:pPr defTabSz="457200" fontAlgn="base">
                <a:spcBef>
                  <a:spcPct val="0"/>
                </a:spcBef>
                <a:spcAft>
                  <a:spcPct val="0"/>
                </a:spcAft>
              </a:pPr>
              <a:endParaRPr lang="en-US" smtClean="0">
                <a:solidFill>
                  <a:srgbClr val="000000"/>
                </a:solidFill>
              </a:endParaRPr>
            </a:p>
          </p:txBody>
        </p:sp>
      </p:grpSp>
      <p:grpSp>
        <p:nvGrpSpPr>
          <p:cNvPr id="56" name="Group 55"/>
          <p:cNvGrpSpPr/>
          <p:nvPr/>
        </p:nvGrpSpPr>
        <p:grpSpPr>
          <a:xfrm>
            <a:off x="4890108" y="4723602"/>
            <a:ext cx="2458972" cy="1219998"/>
            <a:chOff x="6248400" y="4419600"/>
            <a:chExt cx="2458972" cy="1219998"/>
          </a:xfrm>
        </p:grpSpPr>
        <p:pic>
          <p:nvPicPr>
            <p:cNvPr id="59" name="Picture 81" descr="MCj02808020000[1]"/>
            <p:cNvPicPr>
              <a:picLocks noChangeAspect="1" noChangeArrowheads="1"/>
            </p:cNvPicPr>
            <p:nvPr/>
          </p:nvPicPr>
          <p:blipFill>
            <a:blip r:embed="rId5" cstate="print"/>
            <a:srcRect/>
            <a:stretch>
              <a:fillRect/>
            </a:stretch>
          </p:blipFill>
          <p:spPr bwMode="auto">
            <a:xfrm>
              <a:off x="6248400" y="4419600"/>
              <a:ext cx="907134" cy="782523"/>
            </a:xfrm>
            <a:prstGeom prst="rect">
              <a:avLst/>
            </a:prstGeom>
            <a:noFill/>
          </p:spPr>
        </p:pic>
        <p:graphicFrame>
          <p:nvGraphicFramePr>
            <p:cNvPr id="60" name="Object 1"/>
            <p:cNvGraphicFramePr>
              <a:graphicFrameLocks noChangeAspect="1"/>
            </p:cNvGraphicFramePr>
            <p:nvPr>
              <p:extLst/>
            </p:nvPr>
          </p:nvGraphicFramePr>
          <p:xfrm>
            <a:off x="7095059" y="4459851"/>
            <a:ext cx="522645" cy="747352"/>
          </p:xfrm>
          <a:graphic>
            <a:graphicData uri="http://schemas.openxmlformats.org/presentationml/2006/ole">
              <mc:AlternateContent xmlns:mc="http://schemas.openxmlformats.org/markup-compatibility/2006">
                <mc:Choice xmlns:v="urn:schemas-microsoft-com:vml" Requires="v">
                  <p:oleObj spid="_x0000_s1367" name="Photo Editor Photo" r:id="rId8" imgW="2286198" imgH="1706667" progId="">
                    <p:embed/>
                  </p:oleObj>
                </mc:Choice>
                <mc:Fallback>
                  <p:oleObj name="Photo Editor Photo" r:id="rId8" imgW="2286198" imgH="170666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334" t="37302" r="45084" b="9944"/>
                        <a:stretch>
                          <a:fillRect/>
                        </a:stretch>
                      </p:blipFill>
                      <p:spPr bwMode="auto">
                        <a:xfrm>
                          <a:off x="7095059" y="4459851"/>
                          <a:ext cx="522645" cy="747352"/>
                        </a:xfrm>
                        <a:prstGeom prst="rect">
                          <a:avLst/>
                        </a:prstGeom>
                        <a:noFill/>
                        <a:ln>
                          <a:noFill/>
                        </a:ln>
                        <a:effectLst/>
                        <a:extLst/>
                      </p:spPr>
                    </p:pic>
                  </p:oleObj>
                </mc:Fallback>
              </mc:AlternateContent>
            </a:graphicData>
          </a:graphic>
        </p:graphicFrame>
        <p:sp>
          <p:nvSpPr>
            <p:cNvPr id="61" name="Text Box 23"/>
            <p:cNvSpPr txBox="1">
              <a:spLocks noChangeArrowheads="1"/>
            </p:cNvSpPr>
            <p:nvPr/>
          </p:nvSpPr>
          <p:spPr bwMode="auto">
            <a:xfrm>
              <a:off x="6772803" y="5177933"/>
              <a:ext cx="1934569" cy="461665"/>
            </a:xfrm>
            <a:prstGeom prst="rect">
              <a:avLst/>
            </a:prstGeom>
            <a:noFill/>
            <a:ln w="9525">
              <a:noFill/>
              <a:miter lim="800000"/>
              <a:headEnd/>
              <a:tailEnd/>
            </a:ln>
            <a:effectLst/>
          </p:spPr>
          <p:txBody>
            <a:bodyPr wrap="none" lIns="45720" rIns="45720">
              <a:spAutoFit/>
            </a:bodyPr>
            <a:lstStyle/>
            <a:p>
              <a:pPr defTabSz="457200" fontAlgn="base">
                <a:spcBef>
                  <a:spcPct val="0"/>
                </a:spcBef>
                <a:spcAft>
                  <a:spcPct val="0"/>
                </a:spcAft>
                <a:defRPr/>
              </a:pPr>
              <a:r>
                <a:rPr lang="en-US" sz="2400" b="1" dirty="0">
                  <a:solidFill>
                    <a:srgbClr val="3333CC"/>
                  </a:solidFill>
                  <a:effectLst>
                    <a:outerShdw blurRad="38100" dist="38100" dir="2700000" algn="tl">
                      <a:srgbClr val="C0C0C0"/>
                    </a:outerShdw>
                  </a:effectLst>
                  <a:latin typeface="Helvetica" pitchFamily="34" charset="0"/>
                </a:rPr>
                <a:t> </a:t>
              </a:r>
              <a:r>
                <a:rPr lang="en-US" sz="2000" b="1" dirty="0" smtClean="0">
                  <a:solidFill>
                    <a:srgbClr val="000000"/>
                  </a:solidFill>
                  <a:latin typeface="Helvetica" pitchFamily="34" charset="0"/>
                </a:rPr>
                <a:t>North America</a:t>
              </a:r>
              <a:endParaRPr lang="en-US" sz="2000" b="1" dirty="0">
                <a:solidFill>
                  <a:srgbClr val="000000"/>
                </a:solidFill>
                <a:latin typeface="Helvetica" pitchFamily="34" charset="0"/>
              </a:endParaRPr>
            </a:p>
          </p:txBody>
        </p:sp>
      </p:grpSp>
      <p:sp>
        <p:nvSpPr>
          <p:cNvPr id="62" name="Rectangle 61"/>
          <p:cNvSpPr/>
          <p:nvPr/>
        </p:nvSpPr>
        <p:spPr>
          <a:xfrm>
            <a:off x="136818" y="2819400"/>
            <a:ext cx="3379362" cy="1107996"/>
          </a:xfrm>
          <a:prstGeom prst="rect">
            <a:avLst/>
          </a:prstGeom>
        </p:spPr>
        <p:txBody>
          <a:bodyPr wrap="square">
            <a:spAutoFit/>
          </a:bodyPr>
          <a:lstStyle/>
          <a:p>
            <a:r>
              <a:rPr lang="en-US" sz="2400" b="1" dirty="0">
                <a:solidFill>
                  <a:srgbClr val="FF0000"/>
                </a:solidFill>
              </a:rPr>
              <a:t>Rising </a:t>
            </a:r>
            <a:r>
              <a:rPr lang="en-US" sz="2400" b="1" dirty="0" smtClean="0">
                <a:solidFill>
                  <a:srgbClr val="FF0000"/>
                </a:solidFill>
              </a:rPr>
              <a:t>Asian emissions </a:t>
            </a:r>
          </a:p>
          <a:p>
            <a:r>
              <a:rPr lang="en-US" altLang="ja-JP" sz="1400" dirty="0" smtClean="0">
                <a:solidFill>
                  <a:schemeClr val="accent4">
                    <a:lumMod val="65000"/>
                    <a:lumOff val="35000"/>
                  </a:schemeClr>
                </a:solidFill>
                <a:ea typeface="宋体" charset="0"/>
                <a:cs typeface="宋体" charset="0"/>
              </a:rPr>
              <a:t>[</a:t>
            </a:r>
            <a:r>
              <a:rPr lang="en-US" altLang="ja-JP" sz="1400" dirty="0">
                <a:solidFill>
                  <a:schemeClr val="accent4">
                    <a:lumMod val="65000"/>
                    <a:lumOff val="35000"/>
                  </a:schemeClr>
                </a:solidFill>
                <a:ea typeface="宋体" charset="0"/>
                <a:cs typeface="宋体" charset="0"/>
              </a:rPr>
              <a:t>e.g., Jacob et al., 1999; </a:t>
            </a:r>
            <a:endParaRPr lang="en-US" altLang="ja-JP" sz="1400" dirty="0" smtClean="0">
              <a:solidFill>
                <a:schemeClr val="accent4">
                  <a:lumMod val="65000"/>
                  <a:lumOff val="35000"/>
                </a:schemeClr>
              </a:solidFill>
              <a:ea typeface="宋体" charset="0"/>
              <a:cs typeface="宋体" charset="0"/>
            </a:endParaRPr>
          </a:p>
          <a:p>
            <a:r>
              <a:rPr lang="en-US" altLang="ja-JP" sz="1400" dirty="0" smtClean="0">
                <a:solidFill>
                  <a:schemeClr val="accent4">
                    <a:lumMod val="65000"/>
                    <a:lumOff val="35000"/>
                  </a:schemeClr>
                </a:solidFill>
                <a:ea typeface="宋体" charset="0"/>
                <a:cs typeface="宋体" charset="0"/>
              </a:rPr>
              <a:t>Hilboll </a:t>
            </a:r>
            <a:r>
              <a:rPr lang="en-US" altLang="ja-JP" sz="1400" dirty="0">
                <a:solidFill>
                  <a:schemeClr val="accent4">
                    <a:lumMod val="65000"/>
                    <a:lumOff val="35000"/>
                  </a:schemeClr>
                </a:solidFill>
                <a:ea typeface="宋体" charset="0"/>
                <a:cs typeface="宋体" charset="0"/>
              </a:rPr>
              <a:t>et al., </a:t>
            </a:r>
            <a:r>
              <a:rPr lang="en-US" altLang="ja-JP" sz="1400" dirty="0" smtClean="0">
                <a:solidFill>
                  <a:schemeClr val="accent4">
                    <a:lumMod val="65000"/>
                    <a:lumOff val="35000"/>
                  </a:schemeClr>
                </a:solidFill>
                <a:ea typeface="宋体" charset="0"/>
                <a:cs typeface="宋体" charset="0"/>
              </a:rPr>
              <a:t>2013; </a:t>
            </a:r>
          </a:p>
          <a:p>
            <a:r>
              <a:rPr lang="en-US" altLang="ja-JP" sz="1400" dirty="0" smtClean="0">
                <a:solidFill>
                  <a:schemeClr val="accent4">
                    <a:lumMod val="65000"/>
                    <a:lumOff val="35000"/>
                  </a:schemeClr>
                </a:solidFill>
                <a:ea typeface="宋体" charset="0"/>
                <a:cs typeface="宋体" charset="0"/>
              </a:rPr>
              <a:t>Lin </a:t>
            </a:r>
            <a:r>
              <a:rPr lang="en-US" altLang="ja-JP" sz="1400" dirty="0">
                <a:solidFill>
                  <a:schemeClr val="accent4">
                    <a:lumMod val="65000"/>
                    <a:lumOff val="35000"/>
                  </a:schemeClr>
                </a:solidFill>
                <a:ea typeface="宋体" charset="0"/>
                <a:cs typeface="宋体" charset="0"/>
              </a:rPr>
              <a:t>et al., </a:t>
            </a:r>
            <a:r>
              <a:rPr lang="en-US" altLang="ja-JP" sz="1400" dirty="0" smtClean="0">
                <a:solidFill>
                  <a:schemeClr val="accent4">
                    <a:lumMod val="65000"/>
                    <a:lumOff val="35000"/>
                  </a:schemeClr>
                </a:solidFill>
                <a:ea typeface="宋体" charset="0"/>
                <a:cs typeface="宋体" charset="0"/>
              </a:rPr>
              <a:t>2015b; 2017] </a:t>
            </a:r>
            <a:endParaRPr lang="en-US" sz="2000" dirty="0">
              <a:solidFill>
                <a:schemeClr val="accent4">
                  <a:lumMod val="65000"/>
                  <a:lumOff val="35000"/>
                </a:schemeClr>
              </a:solidFill>
            </a:endParaRPr>
          </a:p>
        </p:txBody>
      </p:sp>
      <p:sp>
        <p:nvSpPr>
          <p:cNvPr id="63" name="Rectangle 62"/>
          <p:cNvSpPr/>
          <p:nvPr/>
        </p:nvSpPr>
        <p:spPr>
          <a:xfrm>
            <a:off x="533400" y="1143000"/>
            <a:ext cx="3078652" cy="1292662"/>
          </a:xfrm>
          <a:prstGeom prst="rect">
            <a:avLst/>
          </a:prstGeom>
        </p:spPr>
        <p:txBody>
          <a:bodyPr wrap="square">
            <a:spAutoFit/>
          </a:bodyPr>
          <a:lstStyle/>
          <a:p>
            <a:r>
              <a:rPr lang="en-US" sz="2400" b="1" dirty="0" smtClean="0">
                <a:solidFill>
                  <a:srgbClr val="FF0000"/>
                </a:solidFill>
              </a:rPr>
              <a:t>Natural events </a:t>
            </a:r>
            <a:r>
              <a:rPr lang="en-US" sz="2000" i="1" dirty="0" smtClean="0">
                <a:solidFill>
                  <a:srgbClr val="000000"/>
                </a:solidFill>
              </a:rPr>
              <a:t>e.g., </a:t>
            </a:r>
            <a:r>
              <a:rPr lang="en-US" sz="2000" dirty="0" smtClean="0">
                <a:solidFill>
                  <a:srgbClr val="000000"/>
                </a:solidFill>
              </a:rPr>
              <a:t>stratospheric </a:t>
            </a:r>
            <a:r>
              <a:rPr lang="en-US" sz="1400" dirty="0">
                <a:solidFill>
                  <a:schemeClr val="accent4">
                    <a:lumMod val="65000"/>
                    <a:lumOff val="35000"/>
                  </a:schemeClr>
                </a:solidFill>
              </a:rPr>
              <a:t>[Langford et </a:t>
            </a:r>
            <a:r>
              <a:rPr lang="en-US" sz="1400" dirty="0" smtClean="0">
                <a:solidFill>
                  <a:schemeClr val="accent4">
                    <a:lumMod val="65000"/>
                    <a:lumOff val="35000"/>
                  </a:schemeClr>
                </a:solidFill>
              </a:rPr>
              <a:t>al, 2009; Lin et al., 2012; 2015a]</a:t>
            </a:r>
            <a:r>
              <a:rPr lang="en-US" sz="1400" b="1" dirty="0" smtClean="0">
                <a:solidFill>
                  <a:schemeClr val="accent4">
                    <a:lumMod val="65000"/>
                    <a:lumOff val="35000"/>
                  </a:schemeClr>
                </a:solidFill>
              </a:rPr>
              <a:t>; </a:t>
            </a:r>
            <a:r>
              <a:rPr lang="en-US" sz="2000" dirty="0">
                <a:solidFill>
                  <a:srgbClr val="000000"/>
                </a:solidFill>
              </a:rPr>
              <a:t>fires </a:t>
            </a:r>
            <a:r>
              <a:rPr lang="en-US" sz="1400" dirty="0" smtClean="0">
                <a:solidFill>
                  <a:schemeClr val="accent4">
                    <a:lumMod val="65000"/>
                    <a:lumOff val="35000"/>
                  </a:schemeClr>
                </a:solidFill>
              </a:rPr>
              <a:t>[Jaffe &amp; </a:t>
            </a:r>
            <a:r>
              <a:rPr lang="en-US" sz="1400" dirty="0" err="1" smtClean="0">
                <a:solidFill>
                  <a:schemeClr val="accent4">
                    <a:lumMod val="65000"/>
                    <a:lumOff val="35000"/>
                  </a:schemeClr>
                </a:solidFill>
              </a:rPr>
              <a:t>Wigder</a:t>
            </a:r>
            <a:r>
              <a:rPr lang="en-US" sz="1400" dirty="0" smtClean="0">
                <a:solidFill>
                  <a:schemeClr val="accent4">
                    <a:lumMod val="65000"/>
                    <a:lumOff val="35000"/>
                  </a:schemeClr>
                </a:solidFill>
              </a:rPr>
              <a:t>, 2012]</a:t>
            </a:r>
            <a:endParaRPr lang="en-US" sz="1400" b="1" dirty="0">
              <a:solidFill>
                <a:schemeClr val="accent4">
                  <a:lumMod val="65000"/>
                  <a:lumOff val="35000"/>
                </a:schemeClr>
              </a:solidFill>
            </a:endParaRPr>
          </a:p>
        </p:txBody>
      </p:sp>
      <p:sp>
        <p:nvSpPr>
          <p:cNvPr id="64" name="Rectangle 63"/>
          <p:cNvSpPr/>
          <p:nvPr/>
        </p:nvSpPr>
        <p:spPr>
          <a:xfrm>
            <a:off x="6619731" y="1371600"/>
            <a:ext cx="2600469" cy="2277547"/>
          </a:xfrm>
          <a:prstGeom prst="rect">
            <a:avLst/>
          </a:prstGeom>
        </p:spPr>
        <p:txBody>
          <a:bodyPr wrap="square">
            <a:spAutoFit/>
          </a:bodyPr>
          <a:lstStyle/>
          <a:p>
            <a:r>
              <a:rPr lang="en-US" sz="2400" b="1" dirty="0" smtClean="0">
                <a:solidFill>
                  <a:srgbClr val="FF0000"/>
                </a:solidFill>
                <a:sym typeface="Wingdings"/>
              </a:rPr>
              <a:t>Warming climate</a:t>
            </a:r>
          </a:p>
          <a:p>
            <a:r>
              <a:rPr lang="en-US" sz="2000" dirty="0" smtClean="0">
                <a:solidFill>
                  <a:srgbClr val="000000"/>
                </a:solidFill>
                <a:sym typeface="Wingdings"/>
              </a:rPr>
              <a:t>+ in polluted </a:t>
            </a:r>
            <a:r>
              <a:rPr lang="en-US" sz="2000" dirty="0">
                <a:solidFill>
                  <a:srgbClr val="000000"/>
                </a:solidFill>
                <a:sym typeface="Wingdings"/>
              </a:rPr>
              <a:t>regions </a:t>
            </a:r>
            <a:endParaRPr lang="en-US" sz="2000" dirty="0" smtClean="0">
              <a:solidFill>
                <a:srgbClr val="000000"/>
              </a:solidFill>
              <a:sym typeface="Wingdings"/>
            </a:endParaRPr>
          </a:p>
          <a:p>
            <a:r>
              <a:rPr lang="en-US" sz="1400" dirty="0" smtClean="0">
                <a:solidFill>
                  <a:schemeClr val="accent4">
                    <a:lumMod val="65000"/>
                    <a:lumOff val="35000"/>
                  </a:schemeClr>
                </a:solidFill>
                <a:sym typeface="Wingdings"/>
              </a:rPr>
              <a:t>[</a:t>
            </a:r>
            <a:r>
              <a:rPr lang="en-US" sz="1400" dirty="0">
                <a:solidFill>
                  <a:schemeClr val="accent4">
                    <a:lumMod val="65000"/>
                    <a:lumOff val="35000"/>
                  </a:schemeClr>
                </a:solidFill>
                <a:sym typeface="Wingdings"/>
              </a:rPr>
              <a:t>Jacob &amp; Winner, </a:t>
            </a:r>
            <a:r>
              <a:rPr lang="en-US" sz="1400" dirty="0" smtClean="0">
                <a:solidFill>
                  <a:schemeClr val="accent4">
                    <a:lumMod val="65000"/>
                    <a:lumOff val="35000"/>
                  </a:schemeClr>
                </a:solidFill>
                <a:sym typeface="Wingdings"/>
              </a:rPr>
              <a:t>2009 review]</a:t>
            </a:r>
          </a:p>
          <a:p>
            <a:r>
              <a:rPr lang="en-US" sz="2000" dirty="0" smtClean="0">
                <a:solidFill>
                  <a:srgbClr val="000000"/>
                </a:solidFill>
                <a:sym typeface="Wingdings"/>
              </a:rPr>
              <a:t>+ natural sources </a:t>
            </a:r>
          </a:p>
          <a:p>
            <a:r>
              <a:rPr lang="fr-FR" sz="1600" dirty="0" smtClean="0">
                <a:solidFill>
                  <a:schemeClr val="accent4">
                    <a:lumMod val="65000"/>
                    <a:lumOff val="35000"/>
                  </a:schemeClr>
                </a:solidFill>
                <a:sym typeface="Wingdings"/>
              </a:rPr>
              <a:t>[</a:t>
            </a:r>
            <a:r>
              <a:rPr lang="en-US" sz="1400" dirty="0" smtClean="0">
                <a:solidFill>
                  <a:schemeClr val="accent4">
                    <a:lumMod val="65000"/>
                    <a:lumOff val="35000"/>
                  </a:schemeClr>
                </a:solidFill>
                <a:sym typeface="Wingdings"/>
              </a:rPr>
              <a:t>Fiore et al., 2015 review; Lin et al., 2017</a:t>
            </a:r>
            <a:r>
              <a:rPr lang="en-US" altLang="ja-JP" sz="1400" dirty="0" smtClean="0">
                <a:solidFill>
                  <a:schemeClr val="accent4">
                    <a:lumMod val="65000"/>
                    <a:lumOff val="35000"/>
                  </a:schemeClr>
                </a:solidFill>
                <a:ea typeface="宋体" charset="0"/>
                <a:cs typeface="宋体" charset="0"/>
              </a:rPr>
              <a:t>]</a:t>
            </a:r>
          </a:p>
          <a:p>
            <a:r>
              <a:rPr lang="en-US" altLang="zh-CN" sz="2000" dirty="0" smtClean="0">
                <a:solidFill>
                  <a:srgbClr val="000000"/>
                </a:solidFill>
                <a:ea typeface="宋体" charset="0"/>
                <a:cs typeface="宋体" charset="0"/>
              </a:rPr>
              <a:t>? Transport pathways</a:t>
            </a:r>
          </a:p>
          <a:p>
            <a:r>
              <a:rPr lang="en-US" altLang="zh-CN" sz="1400" dirty="0" smtClean="0">
                <a:solidFill>
                  <a:schemeClr val="accent4">
                    <a:lumMod val="65000"/>
                    <a:lumOff val="35000"/>
                  </a:schemeClr>
                </a:solidFill>
                <a:ea typeface="宋体" charset="0"/>
                <a:cs typeface="宋体" charset="0"/>
              </a:rPr>
              <a:t>[Lin et al., 2014]</a:t>
            </a:r>
            <a:endParaRPr lang="en-US" altLang="zh-CN" sz="1400" dirty="0">
              <a:solidFill>
                <a:schemeClr val="accent4">
                  <a:lumMod val="65000"/>
                  <a:lumOff val="35000"/>
                </a:schemeClr>
              </a:solidFill>
              <a:ea typeface="宋体" charset="0"/>
              <a:cs typeface="宋体" charset="0"/>
            </a:endParaRPr>
          </a:p>
        </p:txBody>
      </p:sp>
      <p:sp>
        <p:nvSpPr>
          <p:cNvPr id="65" name="AutoShape 12"/>
          <p:cNvSpPr>
            <a:spLocks noChangeArrowheads="1"/>
          </p:cNvSpPr>
          <p:nvPr/>
        </p:nvSpPr>
        <p:spPr bwMode="auto">
          <a:xfrm rot="8817440">
            <a:off x="4785031" y="2157032"/>
            <a:ext cx="108776" cy="1324456"/>
          </a:xfrm>
          <a:prstGeom prst="upArrow">
            <a:avLst>
              <a:gd name="adj1" fmla="val 50000"/>
              <a:gd name="adj2" fmla="val 66667"/>
            </a:avLst>
          </a:prstGeom>
          <a:solidFill>
            <a:schemeClr val="tx1"/>
          </a:solidFill>
          <a:ln w="9525">
            <a:solidFill>
              <a:schemeClr val="tx1"/>
            </a:solidFill>
            <a:miter lim="800000"/>
            <a:headEnd/>
            <a:tailEnd/>
          </a:ln>
          <a:effectLst/>
        </p:spPr>
        <p:txBody>
          <a:bodyPr wrap="none" anchor="ctr"/>
          <a:lstStyle/>
          <a:p>
            <a:pPr defTabSz="457200" fontAlgn="base">
              <a:spcBef>
                <a:spcPct val="0"/>
              </a:spcBef>
              <a:spcAft>
                <a:spcPct val="0"/>
              </a:spcAft>
            </a:pPr>
            <a:endParaRPr lang="en-US" smtClean="0">
              <a:solidFill>
                <a:srgbClr val="000000"/>
              </a:solidFill>
            </a:endParaRPr>
          </a:p>
        </p:txBody>
      </p:sp>
      <p:sp>
        <p:nvSpPr>
          <p:cNvPr id="66" name="Bent Arrow 65"/>
          <p:cNvSpPr/>
          <p:nvPr/>
        </p:nvSpPr>
        <p:spPr bwMode="auto">
          <a:xfrm>
            <a:off x="1970386" y="3560208"/>
            <a:ext cx="2217359" cy="474584"/>
          </a:xfrm>
          <a:prstGeom prst="bentArrow">
            <a:avLst>
              <a:gd name="adj1" fmla="val 14296"/>
              <a:gd name="adj2" fmla="val 25000"/>
              <a:gd name="adj3" fmla="val 25000"/>
              <a:gd name="adj4" fmla="val 4196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smtClean="0">
              <a:solidFill>
                <a:srgbClr val="000000"/>
              </a:solidFill>
            </a:endParaRPr>
          </a:p>
        </p:txBody>
      </p:sp>
      <p:sp>
        <p:nvSpPr>
          <p:cNvPr id="67" name="TextBox 66"/>
          <p:cNvSpPr txBox="1"/>
          <p:nvPr/>
        </p:nvSpPr>
        <p:spPr>
          <a:xfrm>
            <a:off x="5274279" y="4438471"/>
            <a:ext cx="813344" cy="1200329"/>
          </a:xfrm>
          <a:prstGeom prst="rect">
            <a:avLst/>
          </a:prstGeom>
          <a:noFill/>
        </p:spPr>
        <p:txBody>
          <a:bodyPr wrap="none" rtlCol="0">
            <a:spAutoFit/>
          </a:bodyPr>
          <a:lstStyle/>
          <a:p>
            <a:pPr defTabSz="457200"/>
            <a:r>
              <a:rPr lang="en-US" sz="7200" dirty="0" smtClean="0">
                <a:solidFill>
                  <a:srgbClr val="0000FF"/>
                </a:solidFill>
              </a:rPr>
              <a:t>X</a:t>
            </a:r>
            <a:endParaRPr lang="en-US" sz="7200" dirty="0">
              <a:solidFill>
                <a:srgbClr val="0000FF"/>
              </a:solidFill>
            </a:endParaRPr>
          </a:p>
        </p:txBody>
      </p:sp>
      <p:sp>
        <p:nvSpPr>
          <p:cNvPr id="68" name="Text Box 33"/>
          <p:cNvSpPr txBox="1">
            <a:spLocks noChangeArrowheads="1"/>
          </p:cNvSpPr>
          <p:nvPr/>
        </p:nvSpPr>
        <p:spPr bwMode="auto">
          <a:xfrm>
            <a:off x="3905251" y="2610468"/>
            <a:ext cx="584934" cy="400110"/>
          </a:xfrm>
          <a:prstGeom prst="rect">
            <a:avLst/>
          </a:prstGeom>
          <a:noFill/>
          <a:ln w="9525">
            <a:noFill/>
            <a:miter lim="800000"/>
            <a:headEnd/>
            <a:tailEnd/>
          </a:ln>
          <a:effectLst/>
        </p:spPr>
        <p:txBody>
          <a:bodyPr wrap="square" lIns="45720" rIns="45720">
            <a:spAutoFit/>
          </a:bodyPr>
          <a:lstStyle/>
          <a:p>
            <a:pPr defTabSz="457200" fontAlgn="base">
              <a:spcBef>
                <a:spcPct val="0"/>
              </a:spcBef>
              <a:spcAft>
                <a:spcPct val="0"/>
              </a:spcAft>
            </a:pPr>
            <a:r>
              <a:rPr lang="en-US" sz="2000" b="1" dirty="0" smtClean="0">
                <a:solidFill>
                  <a:srgbClr val="000000"/>
                </a:solidFill>
                <a:latin typeface="Helvetica" pitchFamily="34" charset="0"/>
              </a:rPr>
              <a:t>CH</a:t>
            </a:r>
            <a:r>
              <a:rPr lang="en-US" sz="2000" b="1" baseline="-25000" dirty="0" smtClean="0">
                <a:solidFill>
                  <a:srgbClr val="000000"/>
                </a:solidFill>
                <a:latin typeface="Helvetica" pitchFamily="34" charset="0"/>
              </a:rPr>
              <a:t>4</a:t>
            </a:r>
          </a:p>
        </p:txBody>
      </p:sp>
      <p:sp>
        <p:nvSpPr>
          <p:cNvPr id="69" name="AutoShape 12"/>
          <p:cNvSpPr>
            <a:spLocks noChangeArrowheads="1"/>
          </p:cNvSpPr>
          <p:nvPr/>
        </p:nvSpPr>
        <p:spPr bwMode="auto">
          <a:xfrm rot="8817440">
            <a:off x="4379713" y="2913022"/>
            <a:ext cx="100718" cy="734001"/>
          </a:xfrm>
          <a:prstGeom prst="upArrow">
            <a:avLst>
              <a:gd name="adj1" fmla="val 50000"/>
              <a:gd name="adj2" fmla="val 66667"/>
            </a:avLst>
          </a:prstGeom>
          <a:solidFill>
            <a:schemeClr val="tx1"/>
          </a:solidFill>
          <a:ln w="9525">
            <a:solidFill>
              <a:schemeClr val="tx1"/>
            </a:solidFill>
            <a:miter lim="800000"/>
            <a:headEnd/>
            <a:tailEnd/>
          </a:ln>
          <a:effectLst/>
        </p:spPr>
        <p:txBody>
          <a:bodyPr wrap="none" anchor="ctr"/>
          <a:lstStyle/>
          <a:p>
            <a:pPr defTabSz="457200" fontAlgn="base">
              <a:spcBef>
                <a:spcPct val="0"/>
              </a:spcBef>
              <a:spcAft>
                <a:spcPct val="0"/>
              </a:spcAft>
            </a:pPr>
            <a:endParaRPr lang="en-US" smtClean="0">
              <a:solidFill>
                <a:srgbClr val="000000"/>
              </a:solidFill>
            </a:endParaRPr>
          </a:p>
        </p:txBody>
      </p:sp>
      <p:sp>
        <p:nvSpPr>
          <p:cNvPr id="70" name="TextBox 69"/>
          <p:cNvSpPr txBox="1"/>
          <p:nvPr/>
        </p:nvSpPr>
        <p:spPr>
          <a:xfrm>
            <a:off x="4267200" y="3581400"/>
            <a:ext cx="2838662" cy="461665"/>
          </a:xfrm>
          <a:prstGeom prst="rect">
            <a:avLst/>
          </a:prstGeom>
          <a:noFill/>
        </p:spPr>
        <p:txBody>
          <a:bodyPr wrap="none" rtlCol="0">
            <a:spAutoFit/>
          </a:bodyPr>
          <a:lstStyle/>
          <a:p>
            <a:pPr defTabSz="457200"/>
            <a:r>
              <a:rPr lang="en-US" sz="2400" b="1" dirty="0" smtClean="0">
                <a:solidFill>
                  <a:srgbClr val="0000FF"/>
                </a:solidFill>
              </a:rPr>
              <a:t>“Background Ozone</a:t>
            </a:r>
            <a:r>
              <a:rPr lang="en-US" sz="2400" dirty="0" smtClean="0">
                <a:solidFill>
                  <a:srgbClr val="000000"/>
                </a:solidFill>
              </a:rPr>
              <a:t>”</a:t>
            </a:r>
            <a:endParaRPr lang="en-US" sz="2400" dirty="0">
              <a:solidFill>
                <a:srgbClr val="000000"/>
              </a:solidFill>
            </a:endParaRPr>
          </a:p>
        </p:txBody>
      </p:sp>
      <p:pic>
        <p:nvPicPr>
          <p:cNvPr id="72" name="Picture 923" descr="Image result for wildfires carto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8400" y="4872173"/>
            <a:ext cx="809814" cy="53889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920"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8800" y="4629477"/>
            <a:ext cx="762000" cy="87867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923" descr="Image result for wildfires carto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14986" y="4879009"/>
            <a:ext cx="809814" cy="53889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920"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24600" y="4636313"/>
            <a:ext cx="762000" cy="87867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0" y="6324600"/>
            <a:ext cx="9144000" cy="463657"/>
          </a:xfrm>
          <a:prstGeom prst="rect">
            <a:avLst/>
          </a:prstGeom>
          <a:solidFill>
            <a:schemeClr val="bg1"/>
          </a:solidFill>
          <a:ln>
            <a:solidFill>
              <a:srgbClr val="0000FF"/>
            </a:solidFill>
          </a:ln>
        </p:spPr>
        <p:txBody>
          <a:bodyPr wrap="square" rtlCol="0" anchor="ctr" anchorCtr="0">
            <a:noAutofit/>
          </a:bodyPr>
          <a:lstStyle/>
          <a:p>
            <a:pPr>
              <a:spcBef>
                <a:spcPts val="1800"/>
              </a:spcBef>
            </a:pPr>
            <a:r>
              <a:rPr lang="en-US" sz="1700" b="1" cap="all" dirty="0" smtClean="0">
                <a:solidFill>
                  <a:srgbClr val="0000FF"/>
                </a:solidFill>
                <a:latin typeface="Arial Narrow" panose="020B0606020202030204" pitchFamily="34" charset="0"/>
                <a:cs typeface="Arial"/>
                <a:sym typeface="Wingdings"/>
              </a:rPr>
              <a:t> </a:t>
            </a:r>
            <a:r>
              <a:rPr lang="en-US" sz="1700" b="1" cap="all" dirty="0" smtClean="0">
                <a:solidFill>
                  <a:srgbClr val="0000FF"/>
                </a:solidFill>
                <a:latin typeface="Arial Narrow" panose="020B0606020202030204" pitchFamily="34" charset="0"/>
                <a:cs typeface="Arial"/>
                <a:sym typeface="Wingdings" panose="05000000000000000000" pitchFamily="2" charset="2"/>
              </a:rPr>
              <a:t> </a:t>
            </a:r>
            <a:r>
              <a:rPr lang="en-US" sz="1700" b="1" cap="all" dirty="0" smtClean="0">
                <a:solidFill>
                  <a:srgbClr val="0000FF"/>
                </a:solidFill>
                <a:latin typeface="Arial Narrow" panose="020B0606020202030204" pitchFamily="34" charset="0"/>
                <a:cs typeface="Arial"/>
                <a:sym typeface="Wingdings"/>
              </a:rPr>
              <a:t>Need process-level understanding on daily to MULTI-decadal time scaleS</a:t>
            </a:r>
          </a:p>
        </p:txBody>
      </p:sp>
      <p:sp>
        <p:nvSpPr>
          <p:cNvPr id="34" name="Slide Number Placeholder 3"/>
          <p:cNvSpPr txBox="1">
            <a:spLocks noGrp="1"/>
          </p:cNvSpPr>
          <p:nvPr/>
        </p:nvSpPr>
        <p:spPr>
          <a:xfrm>
            <a:off x="8610599" y="6340475"/>
            <a:ext cx="533401"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818CACB1-EC8F-D248-B779-EF1E96973DF3}" type="slidenum">
              <a:rPr lang="en-US" sz="2000" b="1" smtClean="0">
                <a:solidFill>
                  <a:srgbClr val="000000">
                    <a:lumMod val="10000"/>
                  </a:srgbClr>
                </a:solidFill>
                <a:latin typeface="Arial" panose="020B0604020202020204" pitchFamily="34" charset="0"/>
                <a:cs typeface="Arial" panose="020B0604020202020204" pitchFamily="34" charset="0"/>
              </a:rPr>
              <a:t>2</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custDataLst>
      <p:tags r:id="rId2"/>
    </p:custDataLst>
    <p:extLst>
      <p:ext uri="{BB962C8B-B14F-4D97-AF65-F5344CB8AC3E}">
        <p14:creationId xmlns:p14="http://schemas.microsoft.com/office/powerpoint/2010/main" val="418737251"/>
      </p:ext>
    </p:extLst>
  </p:cSld>
  <p:clrMapOvr>
    <a:masterClrMapping/>
  </p:clrMapOvr>
  <mc:AlternateContent xmlns:mc="http://schemas.openxmlformats.org/markup-compatibility/2006" xmlns:p14="http://schemas.microsoft.com/office/powerpoint/2010/main">
    <mc:Choice Requires="p14">
      <p:transition spd="slow" p14:dur="2000" advTm="81090"/>
    </mc:Choice>
    <mc:Fallback xmlns="">
      <p:transition spd="slow" advTm="8109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
          <p:cNvSpPr>
            <a:spLocks/>
          </p:cNvSpPr>
          <p:nvPr/>
        </p:nvSpPr>
        <p:spPr bwMode="auto">
          <a:xfrm>
            <a:off x="42503" y="76200"/>
            <a:ext cx="9101497" cy="82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rgbClr val="FFFFFF"/>
                </a:solidFill>
                <a:latin typeface="Helvetica" pitchFamily="34" charset="0"/>
              </a:rPr>
              <a:t>Observed declines in </a:t>
            </a:r>
            <a:r>
              <a:rPr lang="en-US" altLang="zh-CN" sz="2400" b="1" dirty="0" smtClean="0">
                <a:solidFill>
                  <a:srgbClr val="FFFF00"/>
                </a:solidFill>
                <a:latin typeface="Helvetica" pitchFamily="34" charset="0"/>
              </a:rPr>
              <a:t>EUS summertime </a:t>
            </a:r>
            <a:r>
              <a:rPr lang="en-US" altLang="zh-CN" sz="2400" b="1" dirty="0" smtClean="0">
                <a:solidFill>
                  <a:srgbClr val="FFFFFF"/>
                </a:solidFill>
                <a:latin typeface="Helvetica" pitchFamily="34" charset="0"/>
              </a:rPr>
              <a:t>surface O</a:t>
            </a:r>
            <a:r>
              <a:rPr lang="en-US" altLang="zh-CN" sz="2400" b="1" baseline="-25000" dirty="0" smtClean="0">
                <a:solidFill>
                  <a:srgbClr val="FFFFFF"/>
                </a:solidFill>
                <a:latin typeface="Helvetica" pitchFamily="34" charset="0"/>
              </a:rPr>
              <a:t>3</a:t>
            </a:r>
            <a:r>
              <a:rPr lang="en-US" altLang="zh-CN" sz="2400" b="1" dirty="0" smtClean="0">
                <a:solidFill>
                  <a:srgbClr val="FFFFFF"/>
                </a:solidFill>
                <a:latin typeface="Helvetica" pitchFamily="34" charset="0"/>
              </a:rPr>
              <a:t> </a:t>
            </a:r>
          </a:p>
          <a:p>
            <a:pPr algn="ctr" fontAlgn="base">
              <a:spcBef>
                <a:spcPct val="0"/>
              </a:spcBef>
              <a:spcAft>
                <a:spcPct val="0"/>
              </a:spcAft>
            </a:pPr>
            <a:r>
              <a:rPr lang="en-US" altLang="zh-CN" sz="2400" b="1" dirty="0" smtClean="0">
                <a:solidFill>
                  <a:srgbClr val="FFFFFF"/>
                </a:solidFill>
                <a:latin typeface="Helvetica" pitchFamily="34" charset="0"/>
              </a:rPr>
              <a:t>following regional NO</a:t>
            </a:r>
            <a:r>
              <a:rPr lang="en-US" altLang="zh-CN" sz="2400" b="1" baseline="-25000" dirty="0" smtClean="0">
                <a:solidFill>
                  <a:srgbClr val="FFFFFF"/>
                </a:solidFill>
                <a:latin typeface="Helvetica" pitchFamily="34" charset="0"/>
              </a:rPr>
              <a:t>x</a:t>
            </a:r>
            <a:r>
              <a:rPr lang="en-US" altLang="zh-CN" sz="2400" b="1" dirty="0" smtClean="0">
                <a:solidFill>
                  <a:srgbClr val="FFFFFF"/>
                </a:solidFill>
                <a:latin typeface="Helvetica" pitchFamily="34" charset="0"/>
              </a:rPr>
              <a:t> reductions</a:t>
            </a:r>
            <a:endParaRPr lang="en-US" altLang="zh-CN" sz="2400" b="1" baseline="-25000" dirty="0" smtClean="0">
              <a:solidFill>
                <a:srgbClr val="FFFFFF"/>
              </a:solidFill>
              <a:latin typeface="Helvetica" pitchFamily="34" charset="0"/>
            </a:endParaRPr>
          </a:p>
        </p:txBody>
      </p:sp>
      <p:sp>
        <p:nvSpPr>
          <p:cNvPr id="25" name="Text Box 24"/>
          <p:cNvSpPr txBox="1">
            <a:spLocks noChangeArrowheads="1"/>
          </p:cNvSpPr>
          <p:nvPr/>
        </p:nvSpPr>
        <p:spPr bwMode="auto">
          <a:xfrm>
            <a:off x="0" y="6323798"/>
            <a:ext cx="9144000" cy="534202"/>
          </a:xfrm>
          <a:prstGeom prst="rect">
            <a:avLst/>
          </a:prstGeom>
          <a:solidFill>
            <a:schemeClr val="tx2"/>
          </a:solidFill>
          <a:ln>
            <a:noFill/>
          </a:ln>
          <a:effectLst/>
          <a:extLst/>
        </p:spPr>
        <p:txBody>
          <a:bodyPr wrap="square" tIns="10800" bIns="1080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zh-CN" b="1" i="1" dirty="0" smtClean="0">
                <a:solidFill>
                  <a:srgbClr val="FFFF00"/>
                </a:solidFill>
                <a:latin typeface="Helvetica" pitchFamily="34" charset="0"/>
              </a:rPr>
              <a:t>               Meiyun Lin et al. </a:t>
            </a:r>
            <a:r>
              <a:rPr lang="en-US" altLang="zh-CN" b="1" dirty="0" smtClean="0">
                <a:solidFill>
                  <a:srgbClr val="FFFF00"/>
                </a:solidFill>
                <a:latin typeface="Helvetica" pitchFamily="34" charset="0"/>
              </a:rPr>
              <a:t>[ACP, 2017]        </a:t>
            </a:r>
          </a:p>
        </p:txBody>
      </p:sp>
      <p:pic>
        <p:nvPicPr>
          <p:cNvPr id="29"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1" y="902001"/>
            <a:ext cx="9144000" cy="484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57800" y="3310749"/>
            <a:ext cx="1828800" cy="646331"/>
          </a:xfrm>
          <a:prstGeom prst="rect">
            <a:avLst/>
          </a:prstGeom>
          <a:noFill/>
        </p:spPr>
        <p:txBody>
          <a:bodyPr wrap="square" rtlCol="0">
            <a:spAutoFit/>
          </a:bodyPr>
          <a:lstStyle/>
          <a:p>
            <a:pPr algn="ctr"/>
            <a:r>
              <a:rPr lang="en-US" b="1" dirty="0" smtClean="0">
                <a:solidFill>
                  <a:srgbClr val="000000"/>
                </a:solidFill>
                <a:latin typeface="Arial Narrow" panose="020B0606020202030204" pitchFamily="34" charset="0"/>
                <a:cs typeface="Arial" panose="020B0604020202020204" pitchFamily="34" charset="0"/>
              </a:rPr>
              <a:t>Pre-NOx SIP Call</a:t>
            </a:r>
          </a:p>
          <a:p>
            <a:pPr algn="ctr"/>
            <a:r>
              <a:rPr lang="en-US" b="1" dirty="0" smtClean="0">
                <a:solidFill>
                  <a:srgbClr val="FF0000"/>
                </a:solidFill>
                <a:latin typeface="Arial Narrow" panose="020B0606020202030204" pitchFamily="34" charset="0"/>
                <a:cs typeface="Arial" panose="020B0604020202020204" pitchFamily="34" charset="0"/>
              </a:rPr>
              <a:t>(1988 Heat Wave)</a:t>
            </a:r>
            <a:endParaRPr lang="en-US" b="1" dirty="0">
              <a:solidFill>
                <a:srgbClr val="FF0000"/>
              </a:solidFill>
              <a:latin typeface="Arial Narrow" panose="020B0606020202030204" pitchFamily="34" charset="0"/>
              <a:cs typeface="Arial" panose="020B0604020202020204" pitchFamily="34" charset="0"/>
            </a:endParaRPr>
          </a:p>
        </p:txBody>
      </p:sp>
      <p:sp>
        <p:nvSpPr>
          <p:cNvPr id="30" name="TextBox 29"/>
          <p:cNvSpPr txBox="1"/>
          <p:nvPr/>
        </p:nvSpPr>
        <p:spPr>
          <a:xfrm>
            <a:off x="1752600" y="2472549"/>
            <a:ext cx="1828800" cy="646331"/>
          </a:xfrm>
          <a:prstGeom prst="rect">
            <a:avLst/>
          </a:prstGeom>
          <a:noFill/>
        </p:spPr>
        <p:txBody>
          <a:bodyPr wrap="square" rtlCol="0">
            <a:spAutoFit/>
          </a:bodyPr>
          <a:lstStyle/>
          <a:p>
            <a:pPr algn="ctr"/>
            <a:r>
              <a:rPr lang="en-US" b="1" dirty="0" smtClean="0">
                <a:solidFill>
                  <a:srgbClr val="FFFFFF">
                    <a:lumMod val="50000"/>
                  </a:srgbClr>
                </a:solidFill>
                <a:latin typeface="Arial Narrow" panose="020B0606020202030204" pitchFamily="34" charset="0"/>
              </a:rPr>
              <a:t>Post-NOx SIP Call</a:t>
            </a:r>
          </a:p>
          <a:p>
            <a:pPr algn="ctr"/>
            <a:r>
              <a:rPr lang="en-US" b="1" dirty="0" smtClean="0">
                <a:solidFill>
                  <a:srgbClr val="C0504D">
                    <a:lumMod val="75000"/>
                  </a:srgbClr>
                </a:solidFill>
                <a:latin typeface="Arial Narrow" panose="020B0606020202030204" pitchFamily="34" charset="0"/>
              </a:rPr>
              <a:t>(2012 Heat Wave)</a:t>
            </a:r>
            <a:endParaRPr lang="en-US" b="1" dirty="0">
              <a:solidFill>
                <a:srgbClr val="C0504D">
                  <a:lumMod val="75000"/>
                </a:srgbClr>
              </a:solidFill>
              <a:latin typeface="Arial Narrow" panose="020B0606020202030204" pitchFamily="34" charset="0"/>
            </a:endParaRPr>
          </a:p>
        </p:txBody>
      </p:sp>
      <p:sp>
        <p:nvSpPr>
          <p:cNvPr id="3" name="TextBox 2"/>
          <p:cNvSpPr txBox="1"/>
          <p:nvPr/>
        </p:nvSpPr>
        <p:spPr>
          <a:xfrm>
            <a:off x="152400" y="960217"/>
            <a:ext cx="685800" cy="369332"/>
          </a:xfrm>
          <a:prstGeom prst="rect">
            <a:avLst/>
          </a:prstGeom>
          <a:solidFill>
            <a:schemeClr val="bg1"/>
          </a:solidFill>
        </p:spPr>
        <p:txBody>
          <a:bodyPr wrap="square" rtlCol="0">
            <a:spAutoFit/>
          </a:bodyPr>
          <a:lstStyle/>
          <a:p>
            <a:endParaRPr lang="en-US" dirty="0">
              <a:solidFill>
                <a:srgbClr val="000000"/>
              </a:solidFill>
            </a:endParaRPr>
          </a:p>
        </p:txBody>
      </p:sp>
      <p:sp>
        <p:nvSpPr>
          <p:cNvPr id="4" name="TextBox 3"/>
          <p:cNvSpPr txBox="1"/>
          <p:nvPr/>
        </p:nvSpPr>
        <p:spPr>
          <a:xfrm>
            <a:off x="0" y="5715000"/>
            <a:ext cx="9144000" cy="646331"/>
          </a:xfrm>
          <a:prstGeom prst="rect">
            <a:avLst/>
          </a:prstGeom>
          <a:noFill/>
        </p:spPr>
        <p:txBody>
          <a:bodyPr wrap="square" rtlCol="0">
            <a:spAutoFit/>
          </a:bodyPr>
          <a:lstStyle/>
          <a:p>
            <a:pPr marL="285750" indent="-285750">
              <a:buFont typeface="Wingdings" charset="2"/>
              <a:buChar char="à"/>
            </a:pPr>
            <a:r>
              <a:rPr lang="en-US" dirty="0" smtClean="0">
                <a:solidFill>
                  <a:srgbClr val="FF0000"/>
                </a:solidFill>
                <a:latin typeface="Arial" charset="0"/>
                <a:ea typeface="Arial" charset="0"/>
                <a:cs typeface="Arial" charset="0"/>
              </a:rPr>
              <a:t>Regional NO</a:t>
            </a:r>
            <a:r>
              <a:rPr lang="en-US" baseline="-25000" dirty="0" smtClean="0">
                <a:solidFill>
                  <a:srgbClr val="FF0000"/>
                </a:solidFill>
                <a:latin typeface="Arial" charset="0"/>
                <a:ea typeface="Arial" charset="0"/>
                <a:cs typeface="Arial" charset="0"/>
              </a:rPr>
              <a:t>x</a:t>
            </a:r>
            <a:r>
              <a:rPr lang="en-US" dirty="0" smtClean="0">
                <a:solidFill>
                  <a:srgbClr val="FF0000"/>
                </a:solidFill>
                <a:latin typeface="Arial" charset="0"/>
                <a:ea typeface="Arial" charset="0"/>
                <a:cs typeface="Arial" charset="0"/>
              </a:rPr>
              <a:t> reductions alleviated the O</a:t>
            </a:r>
            <a:r>
              <a:rPr lang="en-US" baseline="-25000" dirty="0" smtClean="0">
                <a:solidFill>
                  <a:srgbClr val="FF0000"/>
                </a:solidFill>
                <a:latin typeface="Arial" charset="0"/>
                <a:ea typeface="Arial" charset="0"/>
                <a:cs typeface="Arial" charset="0"/>
              </a:rPr>
              <a:t>3 </a:t>
            </a:r>
            <a:r>
              <a:rPr lang="en-US" dirty="0" smtClean="0">
                <a:solidFill>
                  <a:srgbClr val="FF0000"/>
                </a:solidFill>
                <a:latin typeface="Arial" charset="0"/>
                <a:ea typeface="Arial" charset="0"/>
                <a:cs typeface="Arial" charset="0"/>
              </a:rPr>
              <a:t>buildup during the recent 2012 heat wave relative to earlier heat waves (e.g., 1988)</a:t>
            </a:r>
            <a:endParaRPr lang="en-US" dirty="0">
              <a:solidFill>
                <a:srgbClr val="FF0000"/>
              </a:solidFill>
              <a:latin typeface="Arial" charset="0"/>
              <a:ea typeface="Arial" charset="0"/>
              <a:cs typeface="Arial" charset="0"/>
            </a:endParaRPr>
          </a:p>
        </p:txBody>
      </p:sp>
      <p:sp>
        <p:nvSpPr>
          <p:cNvPr id="9" name="Slide Number Placeholder 3"/>
          <p:cNvSpPr txBox="1">
            <a:spLocks noGrp="1"/>
          </p:cNvSpPr>
          <p:nvPr/>
        </p:nvSpPr>
        <p:spPr>
          <a:xfrm>
            <a:off x="8610599" y="6435785"/>
            <a:ext cx="533401"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1CCE19C7-A998-6843-BCCD-146E1A2370FE}" type="slidenum">
              <a:rPr lang="en-US" sz="2000" b="1" smtClean="0">
                <a:solidFill>
                  <a:srgbClr val="000000">
                    <a:lumMod val="10000"/>
                  </a:srgbClr>
                </a:solidFill>
                <a:latin typeface="Arial" panose="020B0604020202020204" pitchFamily="34" charset="0"/>
                <a:cs typeface="Arial" panose="020B0604020202020204" pitchFamily="34" charset="0"/>
              </a:rPr>
              <a:t>20</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6976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8"/>
          <p:cNvPicPr>
            <a:picLocks noChangeAspect="1" noChangeArrowheads="1"/>
          </p:cNvPicPr>
          <p:nvPr/>
        </p:nvPicPr>
        <p:blipFill rotWithShape="1">
          <a:blip r:embed="rId3">
            <a:extLst>
              <a:ext uri="{28A0092B-C50C-407E-A947-70E740481C1C}">
                <a14:useLocalDpi xmlns:a14="http://schemas.microsoft.com/office/drawing/2010/main" val="0"/>
              </a:ext>
            </a:extLst>
          </a:blip>
          <a:srcRect t="7951" r="835" b="7822"/>
          <a:stretch/>
        </p:blipFill>
        <p:spPr bwMode="auto">
          <a:xfrm>
            <a:off x="1174819" y="1381648"/>
            <a:ext cx="7149931" cy="425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itle 1"/>
          <p:cNvSpPr>
            <a:spLocks/>
          </p:cNvSpPr>
          <p:nvPr/>
        </p:nvSpPr>
        <p:spPr bwMode="auto">
          <a:xfrm>
            <a:off x="1" y="76200"/>
            <a:ext cx="9144000" cy="67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rgbClr val="FFFFFF"/>
                </a:solidFill>
                <a:latin typeface="Helvetica" pitchFamily="34" charset="0"/>
              </a:rPr>
              <a:t>GFDL-AM3 captures interannual variability of O</a:t>
            </a:r>
            <a:r>
              <a:rPr lang="en-US" altLang="zh-CN" sz="2400" b="1" baseline="-25000" dirty="0" smtClean="0">
                <a:solidFill>
                  <a:srgbClr val="FFFFFF"/>
                </a:solidFill>
                <a:latin typeface="Helvetica" pitchFamily="34" charset="0"/>
              </a:rPr>
              <a:t>3 </a:t>
            </a:r>
            <a:r>
              <a:rPr lang="en-US" altLang="zh-CN" sz="2400" b="1" dirty="0" smtClean="0">
                <a:solidFill>
                  <a:srgbClr val="FFFFFF"/>
                </a:solidFill>
                <a:latin typeface="Helvetica" pitchFamily="34" charset="0"/>
              </a:rPr>
              <a:t>anomalies associated with high temperatures</a:t>
            </a:r>
          </a:p>
        </p:txBody>
      </p:sp>
      <p:pic>
        <p:nvPicPr>
          <p:cNvPr id="25" name="Picture 5" descr="https://upload.wikimedia.org/wikipedia/commons/e/ea/Heat_Wa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3934" y="990600"/>
            <a:ext cx="2364266" cy="1295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91000" y="1047690"/>
            <a:ext cx="4648200" cy="400110"/>
          </a:xfrm>
          <a:prstGeom prst="rect">
            <a:avLst/>
          </a:prstGeom>
          <a:noFill/>
        </p:spPr>
        <p:txBody>
          <a:bodyPr wrap="square" rtlCol="0">
            <a:spAutoFit/>
          </a:bodyPr>
          <a:lstStyle/>
          <a:p>
            <a:pPr algn="ctr"/>
            <a:r>
              <a:rPr lang="en-US" sz="2000" b="1" dirty="0" smtClean="0">
                <a:solidFill>
                  <a:srgbClr val="000000"/>
                </a:solidFill>
                <a:latin typeface="Arial" panose="020B0604020202020204" pitchFamily="34" charset="0"/>
                <a:cs typeface="Arial" panose="020B0604020202020204" pitchFamily="34" charset="0"/>
              </a:rPr>
              <a:t>Penn State University </a:t>
            </a:r>
            <a:r>
              <a:rPr lang="en-US" sz="2000" b="1" dirty="0" err="1" smtClean="0">
                <a:solidFill>
                  <a:srgbClr val="000000"/>
                </a:solidFill>
                <a:latin typeface="Arial" panose="020B0604020202020204" pitchFamily="34" charset="0"/>
                <a:cs typeface="Arial" panose="020B0604020202020204" pitchFamily="34" charset="0"/>
              </a:rPr>
              <a:t>CASTNet</a:t>
            </a:r>
            <a:r>
              <a:rPr lang="en-US" sz="2000" b="1" dirty="0" smtClean="0">
                <a:solidFill>
                  <a:srgbClr val="000000"/>
                </a:solidFill>
                <a:latin typeface="Arial" panose="020B0604020202020204" pitchFamily="34" charset="0"/>
                <a:cs typeface="Arial" panose="020B0604020202020204" pitchFamily="34" charset="0"/>
              </a:rPr>
              <a:t> site</a:t>
            </a:r>
            <a:endParaRPr lang="en-US" sz="2000" b="1" dirty="0">
              <a:solidFill>
                <a:srgbClr val="000000"/>
              </a:solidFill>
              <a:latin typeface="Arial" panose="020B0604020202020204" pitchFamily="34" charset="0"/>
              <a:cs typeface="Arial" panose="020B0604020202020204" pitchFamily="34" charset="0"/>
            </a:endParaRPr>
          </a:p>
        </p:txBody>
      </p:sp>
      <p:sp>
        <p:nvSpPr>
          <p:cNvPr id="4" name="TextBox 3"/>
          <p:cNvSpPr txBox="1"/>
          <p:nvPr/>
        </p:nvSpPr>
        <p:spPr>
          <a:xfrm>
            <a:off x="228600" y="5678269"/>
            <a:ext cx="8839200" cy="646331"/>
          </a:xfrm>
          <a:prstGeom prst="rect">
            <a:avLst/>
          </a:prstGeom>
          <a:noFill/>
        </p:spPr>
        <p:txBody>
          <a:bodyPr wrap="square" rtlCol="0">
            <a:spAutoFit/>
          </a:bodyPr>
          <a:lstStyle/>
          <a:p>
            <a:pPr marL="285750" indent="-285750">
              <a:buFont typeface="Wingdings"/>
              <a:buChar char="à"/>
            </a:pPr>
            <a:r>
              <a:rPr lang="en-US"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O</a:t>
            </a:r>
            <a:r>
              <a:rPr lang="en-US" b="1" baseline="-25000" dirty="0" smtClean="0">
                <a:solidFill>
                  <a:srgbClr val="00B050"/>
                </a:solidFill>
                <a:latin typeface="Arial" panose="020B0604020202020204" pitchFamily="34" charset="0"/>
                <a:cs typeface="Arial" panose="020B0604020202020204" pitchFamily="34" charset="0"/>
                <a:sym typeface="Wingdings" panose="05000000000000000000" pitchFamily="2" charset="2"/>
              </a:rPr>
              <a:t>3</a:t>
            </a:r>
            <a:r>
              <a:rPr lang="en-US"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 </a:t>
            </a:r>
            <a:r>
              <a:rPr lang="en-US"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deposition sink to vegetation </a:t>
            </a:r>
            <a:r>
              <a:rPr lang="en-US"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must </a:t>
            </a:r>
            <a:r>
              <a:rPr lang="en-US"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be reduced by 35% </a:t>
            </a:r>
            <a:r>
              <a:rPr lang="en-US"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in the model to </a:t>
            </a:r>
            <a:r>
              <a:rPr lang="en-US"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match the observed anomaly during the severe drought of 1988</a:t>
            </a:r>
          </a:p>
        </p:txBody>
      </p:sp>
      <p:sp>
        <p:nvSpPr>
          <p:cNvPr id="11" name="Text Box 24"/>
          <p:cNvSpPr txBox="1">
            <a:spLocks noChangeArrowheads="1"/>
          </p:cNvSpPr>
          <p:nvPr/>
        </p:nvSpPr>
        <p:spPr bwMode="auto">
          <a:xfrm>
            <a:off x="0" y="6323798"/>
            <a:ext cx="9144000" cy="534202"/>
          </a:xfrm>
          <a:prstGeom prst="rect">
            <a:avLst/>
          </a:prstGeom>
          <a:solidFill>
            <a:schemeClr val="tx2"/>
          </a:solidFill>
          <a:ln>
            <a:noFill/>
          </a:ln>
          <a:effectLst/>
          <a:extLst/>
        </p:spPr>
        <p:txBody>
          <a:bodyPr wrap="square" tIns="10800" bIns="1080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zh-CN" b="1" i="1" dirty="0" smtClean="0">
                <a:solidFill>
                  <a:srgbClr val="FFFF00"/>
                </a:solidFill>
                <a:latin typeface="Helvetica" pitchFamily="34" charset="0"/>
              </a:rPr>
              <a:t>                 Meiyun Lin et al. </a:t>
            </a:r>
            <a:r>
              <a:rPr lang="en-US" altLang="zh-CN" b="1" dirty="0" smtClean="0">
                <a:solidFill>
                  <a:srgbClr val="FFFF00"/>
                </a:solidFill>
                <a:latin typeface="Helvetica" pitchFamily="34" charset="0"/>
              </a:rPr>
              <a:t>[ACP, 2017]        </a:t>
            </a:r>
          </a:p>
        </p:txBody>
      </p:sp>
      <p:sp>
        <p:nvSpPr>
          <p:cNvPr id="28" name="TextBox 27"/>
          <p:cNvSpPr txBox="1"/>
          <p:nvPr/>
        </p:nvSpPr>
        <p:spPr>
          <a:xfrm>
            <a:off x="4572000" y="1563469"/>
            <a:ext cx="2819400" cy="646331"/>
          </a:xfrm>
          <a:prstGeom prst="rect">
            <a:avLst/>
          </a:prstGeom>
          <a:solidFill>
            <a:schemeClr val="bg1"/>
          </a:solidFill>
        </p:spPr>
        <p:txBody>
          <a:bodyPr wrap="square" lIns="0" rIns="0" rtlCol="0">
            <a:spAutoFit/>
          </a:bodyPr>
          <a:lstStyle/>
          <a:p>
            <a:r>
              <a:rPr lang="en-US" b="1" dirty="0" smtClean="0">
                <a:solidFill>
                  <a:srgbClr val="000000"/>
                </a:solidFill>
                <a:latin typeface="Arial Narrow" panose="020B0606020202030204" pitchFamily="34" charset="0"/>
                <a:cs typeface="Arial" panose="020B0604020202020204" pitchFamily="34" charset="0"/>
              </a:rPr>
              <a:t>R</a:t>
            </a:r>
            <a:r>
              <a:rPr lang="en-US" b="1" baseline="30000" dirty="0" smtClean="0">
                <a:solidFill>
                  <a:srgbClr val="000000"/>
                </a:solidFill>
                <a:latin typeface="Arial Narrow" panose="020B0606020202030204" pitchFamily="34" charset="0"/>
                <a:cs typeface="Arial" panose="020B0604020202020204" pitchFamily="34" charset="0"/>
              </a:rPr>
              <a:t>2</a:t>
            </a:r>
            <a:r>
              <a:rPr lang="en-US" b="1" dirty="0" smtClean="0">
                <a:solidFill>
                  <a:srgbClr val="000000"/>
                </a:solidFill>
                <a:latin typeface="Arial Narrow" panose="020B0606020202030204" pitchFamily="34" charset="0"/>
                <a:cs typeface="Arial" panose="020B0604020202020204" pitchFamily="34" charset="0"/>
              </a:rPr>
              <a:t> (OBS,  </a:t>
            </a:r>
            <a:r>
              <a:rPr lang="en-US" b="1" dirty="0" smtClean="0">
                <a:solidFill>
                  <a:srgbClr val="7030A0"/>
                </a:solidFill>
                <a:latin typeface="Arial Narrow" panose="020B0606020202030204" pitchFamily="34" charset="0"/>
                <a:cs typeface="Arial" panose="020B0604020202020204" pitchFamily="34" charset="0"/>
              </a:rPr>
              <a:t>AM3_BASE</a:t>
            </a:r>
            <a:r>
              <a:rPr lang="en-US" b="1" dirty="0" smtClean="0">
                <a:solidFill>
                  <a:srgbClr val="000000"/>
                </a:solidFill>
                <a:latin typeface="Arial Narrow" panose="020B0606020202030204" pitchFamily="34" charset="0"/>
                <a:cs typeface="Arial" panose="020B0604020202020204" pitchFamily="34" charset="0"/>
              </a:rPr>
              <a:t>)      = 0.67</a:t>
            </a:r>
          </a:p>
          <a:p>
            <a:r>
              <a:rPr lang="en-US" b="1" dirty="0">
                <a:solidFill>
                  <a:srgbClr val="000000"/>
                </a:solidFill>
                <a:latin typeface="Arial Narrow" panose="020B0606020202030204" pitchFamily="34" charset="0"/>
                <a:cs typeface="Arial" panose="020B0604020202020204" pitchFamily="34" charset="0"/>
              </a:rPr>
              <a:t>R</a:t>
            </a:r>
            <a:r>
              <a:rPr lang="en-US" b="1" baseline="30000" dirty="0">
                <a:solidFill>
                  <a:srgbClr val="000000"/>
                </a:solidFill>
                <a:latin typeface="Arial Narrow" panose="020B0606020202030204" pitchFamily="34" charset="0"/>
                <a:cs typeface="Arial" panose="020B0604020202020204" pitchFamily="34" charset="0"/>
              </a:rPr>
              <a:t>2</a:t>
            </a:r>
            <a:r>
              <a:rPr lang="en-US" b="1" dirty="0">
                <a:solidFill>
                  <a:srgbClr val="000000"/>
                </a:solidFill>
                <a:latin typeface="Arial Narrow" panose="020B0606020202030204" pitchFamily="34" charset="0"/>
                <a:cs typeface="Arial" panose="020B0604020202020204" pitchFamily="34" charset="0"/>
              </a:rPr>
              <a:t> (OBS, </a:t>
            </a:r>
            <a:r>
              <a:rPr lang="en-US" b="1" dirty="0" smtClean="0">
                <a:solidFill>
                  <a:srgbClr val="000000"/>
                </a:solidFill>
                <a:latin typeface="Arial Narrow" panose="020B0606020202030204" pitchFamily="34" charset="0"/>
                <a:cs typeface="Arial" panose="020B0604020202020204" pitchFamily="34" charset="0"/>
              </a:rPr>
              <a:t> </a:t>
            </a:r>
            <a:r>
              <a:rPr lang="en-US" b="1" dirty="0" smtClean="0">
                <a:solidFill>
                  <a:srgbClr val="FF0000"/>
                </a:solidFill>
                <a:latin typeface="Arial Narrow" panose="020B0606020202030204" pitchFamily="34" charset="0"/>
                <a:cs typeface="Arial" panose="020B0604020202020204" pitchFamily="34" charset="0"/>
              </a:rPr>
              <a:t>AM3_FIXEMIS</a:t>
            </a:r>
            <a:r>
              <a:rPr lang="en-US" b="1" dirty="0" smtClean="0">
                <a:solidFill>
                  <a:srgbClr val="000000"/>
                </a:solidFill>
                <a:latin typeface="Arial Narrow" panose="020B0606020202030204" pitchFamily="34" charset="0"/>
                <a:cs typeface="Arial" panose="020B0604020202020204" pitchFamily="34" charset="0"/>
              </a:rPr>
              <a:t>) </a:t>
            </a:r>
            <a:r>
              <a:rPr lang="en-US" b="1" dirty="0">
                <a:solidFill>
                  <a:srgbClr val="000000"/>
                </a:solidFill>
                <a:latin typeface="Arial Narrow" panose="020B0606020202030204" pitchFamily="34" charset="0"/>
                <a:cs typeface="Arial" panose="020B0604020202020204" pitchFamily="34" charset="0"/>
              </a:rPr>
              <a:t>= </a:t>
            </a:r>
            <a:r>
              <a:rPr lang="en-US" b="1" dirty="0" smtClean="0">
                <a:solidFill>
                  <a:srgbClr val="000000"/>
                </a:solidFill>
                <a:latin typeface="Arial Narrow" panose="020B0606020202030204" pitchFamily="34" charset="0"/>
                <a:cs typeface="Arial" panose="020B0604020202020204" pitchFamily="34" charset="0"/>
              </a:rPr>
              <a:t>0.30</a:t>
            </a:r>
          </a:p>
        </p:txBody>
      </p:sp>
      <p:sp>
        <p:nvSpPr>
          <p:cNvPr id="5" name="TextBox 4"/>
          <p:cNvSpPr txBox="1"/>
          <p:nvPr/>
        </p:nvSpPr>
        <p:spPr>
          <a:xfrm>
            <a:off x="4495800" y="4572000"/>
            <a:ext cx="1524000" cy="461665"/>
          </a:xfrm>
          <a:prstGeom prst="rect">
            <a:avLst/>
          </a:prstGeom>
          <a:noFill/>
        </p:spPr>
        <p:txBody>
          <a:bodyPr wrap="square" rtlCol="0">
            <a:spAutoFit/>
          </a:bodyPr>
          <a:lstStyle/>
          <a:p>
            <a:r>
              <a:rPr lang="en-US" sz="2400" b="1" dirty="0" smtClean="0">
                <a:solidFill>
                  <a:srgbClr val="000000"/>
                </a:solidFill>
                <a:latin typeface="Arial" panose="020B0604020202020204" pitchFamily="34" charset="0"/>
                <a:cs typeface="Arial" panose="020B0604020202020204" pitchFamily="34" charset="0"/>
              </a:rPr>
              <a:t>July</a:t>
            </a:r>
            <a:endParaRPr lang="en-US" sz="2400" b="1" dirty="0">
              <a:solidFill>
                <a:srgbClr val="000000"/>
              </a:solidFill>
              <a:latin typeface="Arial" panose="020B0604020202020204" pitchFamily="34" charset="0"/>
              <a:cs typeface="Arial" panose="020B0604020202020204" pitchFamily="34" charset="0"/>
            </a:endParaRPr>
          </a:p>
        </p:txBody>
      </p:sp>
      <p:sp>
        <p:nvSpPr>
          <p:cNvPr id="14" name="TextBox 13"/>
          <p:cNvSpPr txBox="1"/>
          <p:nvPr/>
        </p:nvSpPr>
        <p:spPr>
          <a:xfrm>
            <a:off x="1828800" y="5269468"/>
            <a:ext cx="762000" cy="369332"/>
          </a:xfrm>
          <a:prstGeom prst="rect">
            <a:avLst/>
          </a:prstGeom>
          <a:solidFill>
            <a:schemeClr val="bg1"/>
          </a:solidFill>
        </p:spPr>
        <p:txBody>
          <a:bodyPr wrap="square" rtlCol="0">
            <a:spAutoFit/>
          </a:bodyPr>
          <a:lstStyle/>
          <a:p>
            <a:r>
              <a:rPr lang="en-US" b="1" dirty="0" smtClean="0">
                <a:solidFill>
                  <a:srgbClr val="000000"/>
                </a:solidFill>
                <a:latin typeface="Arial" panose="020B0604020202020204" pitchFamily="34" charset="0"/>
                <a:cs typeface="Arial" panose="020B0604020202020204" pitchFamily="34" charset="0"/>
              </a:rPr>
              <a:t>1980</a:t>
            </a:r>
            <a:endParaRPr lang="en-US" b="1" dirty="0">
              <a:solidFill>
                <a:srgbClr val="000000"/>
              </a:solidFill>
              <a:latin typeface="Arial" panose="020B0604020202020204" pitchFamily="34" charset="0"/>
              <a:cs typeface="Arial" panose="020B0604020202020204" pitchFamily="34" charset="0"/>
            </a:endParaRPr>
          </a:p>
        </p:txBody>
      </p:sp>
      <p:sp>
        <p:nvSpPr>
          <p:cNvPr id="15" name="TextBox 14"/>
          <p:cNvSpPr txBox="1"/>
          <p:nvPr/>
        </p:nvSpPr>
        <p:spPr>
          <a:xfrm>
            <a:off x="6996191" y="5303616"/>
            <a:ext cx="762000" cy="369332"/>
          </a:xfrm>
          <a:prstGeom prst="rect">
            <a:avLst/>
          </a:prstGeom>
          <a:solidFill>
            <a:schemeClr val="bg1"/>
          </a:solidFill>
        </p:spPr>
        <p:txBody>
          <a:bodyPr wrap="square" rtlCol="0">
            <a:spAutoFit/>
          </a:bodyPr>
          <a:lstStyle/>
          <a:p>
            <a:r>
              <a:rPr lang="en-US" b="1" dirty="0" smtClean="0">
                <a:solidFill>
                  <a:srgbClr val="000000"/>
                </a:solidFill>
                <a:latin typeface="Arial" panose="020B0604020202020204" pitchFamily="34" charset="0"/>
                <a:cs typeface="Arial" panose="020B0604020202020204" pitchFamily="34" charset="0"/>
              </a:rPr>
              <a:t>2015</a:t>
            </a:r>
            <a:endParaRPr lang="en-US" b="1" dirty="0">
              <a:solidFill>
                <a:srgbClr val="000000"/>
              </a:solidFill>
              <a:latin typeface="Arial" panose="020B0604020202020204" pitchFamily="34" charset="0"/>
              <a:cs typeface="Arial" panose="020B0604020202020204" pitchFamily="34" charset="0"/>
            </a:endParaRPr>
          </a:p>
        </p:txBody>
      </p:sp>
      <p:sp>
        <p:nvSpPr>
          <p:cNvPr id="3" name="Triangle 2"/>
          <p:cNvSpPr/>
          <p:nvPr/>
        </p:nvSpPr>
        <p:spPr>
          <a:xfrm>
            <a:off x="3290455" y="2396836"/>
            <a:ext cx="304800" cy="228600"/>
          </a:xfrm>
          <a:prstGeom prst="triangl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3581400" y="2362200"/>
            <a:ext cx="1295400" cy="369332"/>
          </a:xfrm>
          <a:prstGeom prst="rect">
            <a:avLst/>
          </a:prstGeom>
          <a:noFill/>
        </p:spPr>
        <p:txBody>
          <a:bodyPr wrap="square" rtlCol="0">
            <a:spAutoFit/>
          </a:bodyPr>
          <a:lstStyle/>
          <a:p>
            <a:r>
              <a:rPr lang="en-US" b="1" dirty="0" smtClean="0">
                <a:solidFill>
                  <a:srgbClr val="00B050"/>
                </a:solidFill>
                <a:latin typeface="Arial" charset="0"/>
                <a:ea typeface="Arial" charset="0"/>
                <a:cs typeface="Arial" charset="0"/>
              </a:rPr>
              <a:t>DEP*0.65</a:t>
            </a:r>
            <a:endParaRPr lang="en-US" b="1" dirty="0">
              <a:solidFill>
                <a:srgbClr val="00B050"/>
              </a:solidFill>
              <a:latin typeface="Arial" charset="0"/>
              <a:ea typeface="Arial" charset="0"/>
              <a:cs typeface="Arial" charset="0"/>
            </a:endParaRPr>
          </a:p>
        </p:txBody>
      </p:sp>
      <p:sp>
        <p:nvSpPr>
          <p:cNvPr id="17" name="Slide Number Placeholder 3"/>
          <p:cNvSpPr txBox="1">
            <a:spLocks noGrp="1"/>
          </p:cNvSpPr>
          <p:nvPr/>
        </p:nvSpPr>
        <p:spPr>
          <a:xfrm>
            <a:off x="8610599" y="6435785"/>
            <a:ext cx="533401"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DBA8E00-10DB-7747-9F63-0528B7F2E7A8}" type="slidenum">
              <a:rPr lang="en-US" sz="2000" b="1" smtClean="0">
                <a:solidFill>
                  <a:srgbClr val="000000">
                    <a:lumMod val="10000"/>
                  </a:srgbClr>
                </a:solidFill>
                <a:latin typeface="Arial" panose="020B0604020202020204" pitchFamily="34" charset="0"/>
                <a:cs typeface="Arial" panose="020B0604020202020204" pitchFamily="34" charset="0"/>
              </a:rPr>
              <a:t>21</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18" name="Line 25"/>
          <p:cNvSpPr>
            <a:spLocks noChangeShapeType="1"/>
          </p:cNvSpPr>
          <p:nvPr/>
        </p:nvSpPr>
        <p:spPr bwMode="auto">
          <a:xfrm>
            <a:off x="6996191" y="2600848"/>
            <a:ext cx="401851" cy="1797"/>
          </a:xfrm>
          <a:prstGeom prst="line">
            <a:avLst/>
          </a:prstGeom>
          <a:noFill/>
          <a:ln w="28575">
            <a:solidFill>
              <a:schemeClr val="accent4">
                <a:lumMod val="50000"/>
                <a:lumOff val="50000"/>
              </a:schemeClr>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Tree>
    <p:extLst>
      <p:ext uri="{BB962C8B-B14F-4D97-AF65-F5344CB8AC3E}">
        <p14:creationId xmlns:p14="http://schemas.microsoft.com/office/powerpoint/2010/main" val="3262300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
          <p:cNvSpPr>
            <a:spLocks/>
          </p:cNvSpPr>
          <p:nvPr/>
        </p:nvSpPr>
        <p:spPr bwMode="auto">
          <a:xfrm>
            <a:off x="1" y="164799"/>
            <a:ext cx="9144000" cy="67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rgbClr val="FFFFFF"/>
                </a:solidFill>
                <a:latin typeface="Helvetica" pitchFamily="34" charset="0"/>
              </a:rPr>
              <a:t>Influence of droughts on ozone removal</a:t>
            </a:r>
          </a:p>
        </p:txBody>
      </p:sp>
      <p:sp>
        <p:nvSpPr>
          <p:cNvPr id="11" name="Text Box 24"/>
          <p:cNvSpPr txBox="1">
            <a:spLocks noChangeArrowheads="1"/>
          </p:cNvSpPr>
          <p:nvPr/>
        </p:nvSpPr>
        <p:spPr bwMode="auto">
          <a:xfrm>
            <a:off x="0" y="6323798"/>
            <a:ext cx="9144000" cy="534202"/>
          </a:xfrm>
          <a:prstGeom prst="rect">
            <a:avLst/>
          </a:prstGeom>
          <a:solidFill>
            <a:schemeClr val="tx2"/>
          </a:solidFill>
          <a:ln>
            <a:noFill/>
          </a:ln>
          <a:effectLst/>
          <a:extLst/>
        </p:spPr>
        <p:txBody>
          <a:bodyPr wrap="square" tIns="10800" bIns="1080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zh-CN" b="1" i="1" dirty="0" smtClean="0">
                <a:solidFill>
                  <a:srgbClr val="FFFF00"/>
                </a:solidFill>
                <a:latin typeface="Helvetica" pitchFamily="34" charset="0"/>
              </a:rPr>
              <a:t>                 Meiyun Lin et al. </a:t>
            </a:r>
            <a:r>
              <a:rPr lang="en-US" altLang="zh-CN" b="1" dirty="0" smtClean="0">
                <a:solidFill>
                  <a:srgbClr val="FFFF00"/>
                </a:solidFill>
                <a:latin typeface="Helvetica" pitchFamily="34" charset="0"/>
              </a:rPr>
              <a:t>[ACP, 2017]        </a:t>
            </a:r>
          </a:p>
        </p:txBody>
      </p:sp>
      <p:pic>
        <p:nvPicPr>
          <p:cNvPr id="3" name="Picture 2"/>
          <p:cNvPicPr>
            <a:picLocks noChangeAspect="1"/>
          </p:cNvPicPr>
          <p:nvPr/>
        </p:nvPicPr>
        <p:blipFill rotWithShape="1">
          <a:blip r:embed="rId3"/>
          <a:srcRect t="6472"/>
          <a:stretch/>
        </p:blipFill>
        <p:spPr>
          <a:xfrm>
            <a:off x="0" y="3201202"/>
            <a:ext cx="5759450" cy="3123398"/>
          </a:xfrm>
          <a:prstGeom prst="rect">
            <a:avLst/>
          </a:prstGeom>
        </p:spPr>
      </p:pic>
      <p:pic>
        <p:nvPicPr>
          <p:cNvPr id="6" name="Picture 5"/>
          <p:cNvPicPr>
            <a:picLocks noChangeAspect="1"/>
          </p:cNvPicPr>
          <p:nvPr/>
        </p:nvPicPr>
        <p:blipFill rotWithShape="1">
          <a:blip r:embed="rId4"/>
          <a:srcRect t="2167" b="1"/>
          <a:stretch/>
        </p:blipFill>
        <p:spPr>
          <a:xfrm>
            <a:off x="4717473" y="990600"/>
            <a:ext cx="4419600" cy="2189281"/>
          </a:xfrm>
          <a:prstGeom prst="rect">
            <a:avLst/>
          </a:prstGeom>
        </p:spPr>
      </p:pic>
      <p:sp>
        <p:nvSpPr>
          <p:cNvPr id="16" name="TextBox 15"/>
          <p:cNvSpPr txBox="1"/>
          <p:nvPr/>
        </p:nvSpPr>
        <p:spPr>
          <a:xfrm>
            <a:off x="1733262" y="2787118"/>
            <a:ext cx="3505200" cy="400110"/>
          </a:xfrm>
          <a:prstGeom prst="rect">
            <a:avLst/>
          </a:prstGeom>
          <a:noFill/>
        </p:spPr>
        <p:txBody>
          <a:bodyPr wrap="square" rtlCol="0">
            <a:spAutoFit/>
          </a:bodyPr>
          <a:lstStyle/>
          <a:p>
            <a:pPr algn="ctr"/>
            <a:r>
              <a:rPr lang="en-US" sz="2000" b="1" dirty="0" smtClean="0">
                <a:solidFill>
                  <a:srgbClr val="000000"/>
                </a:solidFill>
                <a:latin typeface="Arial" panose="020B0604020202020204" pitchFamily="34" charset="0"/>
                <a:cs typeface="Arial" panose="020B0604020202020204" pitchFamily="34" charset="0"/>
              </a:rPr>
              <a:t>Penn State Univ.</a:t>
            </a:r>
            <a:endParaRPr lang="en-US" sz="2000" b="1" dirty="0">
              <a:solidFill>
                <a:srgbClr val="000000"/>
              </a:solidFill>
              <a:latin typeface="Arial" panose="020B0604020202020204" pitchFamily="34" charset="0"/>
              <a:cs typeface="Arial" panose="020B0604020202020204" pitchFamily="34" charset="0"/>
            </a:endParaRPr>
          </a:p>
        </p:txBody>
      </p:sp>
      <p:sp>
        <p:nvSpPr>
          <p:cNvPr id="7" name="TextBox 6"/>
          <p:cNvSpPr txBox="1"/>
          <p:nvPr/>
        </p:nvSpPr>
        <p:spPr>
          <a:xfrm>
            <a:off x="990600" y="2641765"/>
            <a:ext cx="1276638" cy="923330"/>
          </a:xfrm>
          <a:prstGeom prst="rect">
            <a:avLst/>
          </a:prstGeom>
          <a:solidFill>
            <a:schemeClr val="bg1"/>
          </a:solidFill>
          <a:ln>
            <a:solidFill>
              <a:schemeClr val="tx1"/>
            </a:solidFill>
          </a:ln>
        </p:spPr>
        <p:txBody>
          <a:bodyPr wrap="square" rtlCol="0">
            <a:spAutoFit/>
          </a:bodyPr>
          <a:lstStyle/>
          <a:p>
            <a:r>
              <a:rPr lang="en-US" dirty="0" smtClean="0">
                <a:solidFill>
                  <a:srgbClr val="000000"/>
                </a:solidFill>
              </a:rPr>
              <a:t>OBS</a:t>
            </a:r>
          </a:p>
          <a:p>
            <a:r>
              <a:rPr lang="en-US" dirty="0" smtClean="0">
                <a:solidFill>
                  <a:srgbClr val="9900FF"/>
                </a:solidFill>
              </a:rPr>
              <a:t>AM3 BASE</a:t>
            </a:r>
          </a:p>
          <a:p>
            <a:r>
              <a:rPr lang="en-US" b="1" dirty="0" smtClean="0">
                <a:solidFill>
                  <a:srgbClr val="00B050"/>
                </a:solidFill>
              </a:rPr>
              <a:t>DEP*0.65</a:t>
            </a:r>
            <a:endParaRPr lang="en-US" b="1" dirty="0">
              <a:solidFill>
                <a:srgbClr val="00B050"/>
              </a:solidFill>
            </a:endParaRPr>
          </a:p>
        </p:txBody>
      </p:sp>
      <p:sp>
        <p:nvSpPr>
          <p:cNvPr id="17" name="TextBox 16"/>
          <p:cNvSpPr txBox="1"/>
          <p:nvPr/>
        </p:nvSpPr>
        <p:spPr>
          <a:xfrm>
            <a:off x="5238462" y="3732074"/>
            <a:ext cx="3905538" cy="1754326"/>
          </a:xfrm>
          <a:prstGeom prst="rect">
            <a:avLst/>
          </a:prstGeom>
          <a:noFill/>
        </p:spPr>
        <p:txBody>
          <a:bodyPr wrap="square" rtlCol="0">
            <a:spAutoFit/>
          </a:bodyPr>
          <a:lstStyle/>
          <a:p>
            <a:pPr marL="285750" indent="-285750">
              <a:buFont typeface="Wingdings"/>
              <a:buChar char="à"/>
            </a:pPr>
            <a:r>
              <a:rPr lang="en-US"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Reduced stomatal uptake under drought stress </a:t>
            </a:r>
          </a:p>
          <a:p>
            <a:pPr marL="285750" indent="-285750">
              <a:buFont typeface="Wingdings"/>
              <a:buChar char="à"/>
            </a:pPr>
            <a:r>
              <a:rPr lang="en-US"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Influence the highest ozone events above 100 ppb</a:t>
            </a:r>
          </a:p>
          <a:p>
            <a:pPr marL="285750" indent="-285750">
              <a:buFont typeface="Wingdings"/>
              <a:buChar char="à"/>
            </a:pPr>
            <a:r>
              <a:rPr lang="en-US"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Model challenges in simulating such land-biosphere </a:t>
            </a:r>
            <a:r>
              <a:rPr lang="en-US" b="1" dirty="0" smtClean="0">
                <a:solidFill>
                  <a:srgbClr val="00B050"/>
                </a:solidFill>
                <a:latin typeface="Arial" panose="020B0604020202020204" pitchFamily="34" charset="0"/>
                <a:cs typeface="Arial" panose="020B0604020202020204" pitchFamily="34" charset="0"/>
                <a:sym typeface="Wingdings" panose="05000000000000000000" pitchFamily="2" charset="2"/>
              </a:rPr>
              <a:t>couplings</a:t>
            </a:r>
            <a:endParaRPr lang="en-US" b="1" dirty="0" smtClean="0">
              <a:solidFill>
                <a:srgbClr val="00B050"/>
              </a:solidFill>
              <a:latin typeface="Arial" panose="020B0604020202020204" pitchFamily="34" charset="0"/>
              <a:cs typeface="Arial" panose="020B0604020202020204" pitchFamily="34" charset="0"/>
              <a:sym typeface="Wingdings" panose="05000000000000000000" pitchFamily="2" charset="2"/>
            </a:endParaRPr>
          </a:p>
        </p:txBody>
      </p:sp>
      <p:sp>
        <p:nvSpPr>
          <p:cNvPr id="9" name="Slide Number Placeholder 3"/>
          <p:cNvSpPr txBox="1">
            <a:spLocks noGrp="1"/>
          </p:cNvSpPr>
          <p:nvPr/>
        </p:nvSpPr>
        <p:spPr>
          <a:xfrm>
            <a:off x="8610599" y="6435785"/>
            <a:ext cx="533401"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F102D595-5105-C94C-B9FD-AE7790BA3A19}" type="slidenum">
              <a:rPr lang="en-US" sz="2000" b="1" smtClean="0">
                <a:solidFill>
                  <a:srgbClr val="000000">
                    <a:lumMod val="10000"/>
                  </a:srgbClr>
                </a:solidFill>
                <a:latin typeface="Arial" panose="020B0604020202020204" pitchFamily="34" charset="0"/>
                <a:cs typeface="Arial" panose="020B0604020202020204" pitchFamily="34" charset="0"/>
              </a:rPr>
              <a:t>22</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893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
          <p:cNvSpPr>
            <a:spLocks/>
          </p:cNvSpPr>
          <p:nvPr/>
        </p:nvSpPr>
        <p:spPr bwMode="auto">
          <a:xfrm>
            <a:off x="1" y="76200"/>
            <a:ext cx="9144000" cy="67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000" b="1" dirty="0" smtClean="0">
                <a:solidFill>
                  <a:srgbClr val="FFFFFF"/>
                </a:solidFill>
                <a:latin typeface="Helvetica" pitchFamily="34" charset="0"/>
              </a:rPr>
              <a:t>If NO</a:t>
            </a:r>
            <a:r>
              <a:rPr lang="en-US" altLang="zh-CN" sz="2000" b="1" baseline="-25000" dirty="0" smtClean="0">
                <a:solidFill>
                  <a:srgbClr val="FFFFFF"/>
                </a:solidFill>
                <a:latin typeface="Helvetica" pitchFamily="34" charset="0"/>
              </a:rPr>
              <a:t>x</a:t>
            </a:r>
            <a:r>
              <a:rPr lang="en-US" altLang="zh-CN" sz="2000" b="1" dirty="0" smtClean="0">
                <a:solidFill>
                  <a:srgbClr val="FFFFFF"/>
                </a:solidFill>
                <a:latin typeface="Helvetica" pitchFamily="34" charset="0"/>
              </a:rPr>
              <a:t> emissions had not declined, more frequent hot extremes since 1990 would have worsened the highest O</a:t>
            </a:r>
            <a:r>
              <a:rPr lang="en-US" altLang="zh-CN" sz="2000" b="1" baseline="-25000" dirty="0" smtClean="0">
                <a:solidFill>
                  <a:srgbClr val="FFFFFF"/>
                </a:solidFill>
                <a:latin typeface="Helvetica" pitchFamily="34" charset="0"/>
              </a:rPr>
              <a:t>3</a:t>
            </a:r>
            <a:r>
              <a:rPr lang="en-US" altLang="zh-CN" sz="2000" b="1" dirty="0" smtClean="0">
                <a:solidFill>
                  <a:srgbClr val="FFFFFF"/>
                </a:solidFill>
                <a:latin typeface="Helvetica" pitchFamily="34" charset="0"/>
              </a:rPr>
              <a:t> events over EUS </a:t>
            </a:r>
          </a:p>
        </p:txBody>
      </p:sp>
      <p:sp>
        <p:nvSpPr>
          <p:cNvPr id="11" name="Text Box 24"/>
          <p:cNvSpPr txBox="1">
            <a:spLocks noChangeArrowheads="1"/>
          </p:cNvSpPr>
          <p:nvPr/>
        </p:nvSpPr>
        <p:spPr bwMode="auto">
          <a:xfrm>
            <a:off x="0" y="6323798"/>
            <a:ext cx="9144000" cy="534202"/>
          </a:xfrm>
          <a:prstGeom prst="rect">
            <a:avLst/>
          </a:prstGeom>
          <a:solidFill>
            <a:schemeClr val="tx2"/>
          </a:solidFill>
          <a:ln>
            <a:noFill/>
          </a:ln>
          <a:effectLst/>
          <a:extLst/>
        </p:spPr>
        <p:txBody>
          <a:bodyPr wrap="square" tIns="10800" bIns="1080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fontAlgn="base" hangingPunct="1">
              <a:spcBef>
                <a:spcPct val="50000"/>
              </a:spcBef>
              <a:spcAft>
                <a:spcPct val="0"/>
              </a:spcAft>
            </a:pPr>
            <a:r>
              <a:rPr lang="en-US" altLang="zh-CN" b="1" i="1" dirty="0" smtClean="0">
                <a:solidFill>
                  <a:srgbClr val="FFFF00"/>
                </a:solidFill>
                <a:latin typeface="Helvetica" pitchFamily="34" charset="0"/>
              </a:rPr>
              <a:t>                 Meiyun Lin et al. </a:t>
            </a:r>
            <a:r>
              <a:rPr lang="en-US" altLang="zh-CN" b="1" dirty="0" smtClean="0">
                <a:solidFill>
                  <a:srgbClr val="FFFF00"/>
                </a:solidFill>
                <a:latin typeface="Helvetica" pitchFamily="34" charset="0"/>
              </a:rPr>
              <a:t>[ACP, 2017]        </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63734" r="48473"/>
          <a:stretch/>
        </p:blipFill>
        <p:spPr>
          <a:xfrm>
            <a:off x="4702835" y="1412087"/>
            <a:ext cx="4089969" cy="2626513"/>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1527" t="65272" b="7954"/>
          <a:stretch/>
        </p:blipFill>
        <p:spPr>
          <a:xfrm>
            <a:off x="564331" y="4190198"/>
            <a:ext cx="4083868" cy="2058202"/>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3971" t="84246" b="1349"/>
          <a:stretch/>
        </p:blipFill>
        <p:spPr>
          <a:xfrm>
            <a:off x="0" y="6198814"/>
            <a:ext cx="5855762" cy="648563"/>
          </a:xfrm>
          <a:prstGeom prst="rect">
            <a:avLst/>
          </a:prstGeom>
        </p:spPr>
      </p:pic>
      <p:sp>
        <p:nvSpPr>
          <p:cNvPr id="14" name="TextBox 13"/>
          <p:cNvSpPr txBox="1"/>
          <p:nvPr/>
        </p:nvSpPr>
        <p:spPr>
          <a:xfrm>
            <a:off x="501618" y="5650468"/>
            <a:ext cx="723900" cy="369332"/>
          </a:xfrm>
          <a:prstGeom prst="rect">
            <a:avLst/>
          </a:prstGeom>
          <a:solidFill>
            <a:schemeClr val="bg1"/>
          </a:solidFill>
        </p:spPr>
        <p:txBody>
          <a:bodyPr wrap="square" rtlCol="0">
            <a:spAutoFit/>
          </a:bodyPr>
          <a:lstStyle/>
          <a:p>
            <a:r>
              <a:rPr lang="en-US" b="1" dirty="0" smtClean="0">
                <a:solidFill>
                  <a:prstClr val="black"/>
                </a:solidFill>
                <a:latin typeface="Arial" panose="020B0604020202020204" pitchFamily="34" charset="0"/>
                <a:cs typeface="Arial" panose="020B0604020202020204" pitchFamily="34" charset="0"/>
              </a:rPr>
              <a:t>JJA</a:t>
            </a:r>
            <a:endParaRPr lang="en-US" b="1" dirty="0">
              <a:solidFill>
                <a:prstClr val="black"/>
              </a:solidFill>
              <a:latin typeface="Arial" panose="020B0604020202020204" pitchFamily="34" charset="0"/>
              <a:cs typeface="Arial" panose="020B0604020202020204" pitchFamily="34" charset="0"/>
            </a:endParaRPr>
          </a:p>
        </p:txBody>
      </p:sp>
      <p:sp>
        <p:nvSpPr>
          <p:cNvPr id="15" name="TextBox 14"/>
          <p:cNvSpPr txBox="1"/>
          <p:nvPr/>
        </p:nvSpPr>
        <p:spPr>
          <a:xfrm>
            <a:off x="4953001" y="990600"/>
            <a:ext cx="4099333" cy="457200"/>
          </a:xfrm>
          <a:prstGeom prst="rect">
            <a:avLst/>
          </a:prstGeom>
          <a:solidFill>
            <a:schemeClr val="bg1"/>
          </a:solidFill>
        </p:spPr>
        <p:txBody>
          <a:bodyPr wrap="square" lIns="0" tIns="0" rIns="0" bIns="0" rtlCol="0">
            <a:noAutofit/>
          </a:bodyPr>
          <a:lstStyle/>
          <a:p>
            <a:pPr algn="ctr"/>
            <a:r>
              <a:rPr lang="en-US" sz="2000" dirty="0" smtClean="0">
                <a:solidFill>
                  <a:srgbClr val="0000FF"/>
                </a:solidFill>
                <a:latin typeface="Arial Narrow" charset="0"/>
                <a:ea typeface="Arial Narrow" charset="0"/>
                <a:cs typeface="Arial Narrow" charset="0"/>
              </a:rPr>
              <a:t>1990-2012 trend in biogenic </a:t>
            </a:r>
            <a:r>
              <a:rPr lang="en-US" sz="2000" smtClean="0">
                <a:solidFill>
                  <a:srgbClr val="0000FF"/>
                </a:solidFill>
                <a:latin typeface="Arial Narrow" charset="0"/>
                <a:ea typeface="Arial Narrow" charset="0"/>
                <a:cs typeface="Arial Narrow" charset="0"/>
              </a:rPr>
              <a:t>isoprene emissions</a:t>
            </a:r>
            <a:endParaRPr lang="en-US" sz="2000" dirty="0" smtClean="0">
              <a:solidFill>
                <a:srgbClr val="0000FF"/>
              </a:solidFill>
              <a:latin typeface="Arial Narrow" charset="0"/>
              <a:ea typeface="Arial Narrow" charset="0"/>
              <a:cs typeface="Arial Narrow" charset="0"/>
            </a:endParaRPr>
          </a:p>
        </p:txBody>
      </p:sp>
      <p:sp>
        <p:nvSpPr>
          <p:cNvPr id="18" name="TextBox 17"/>
          <p:cNvSpPr txBox="1"/>
          <p:nvPr/>
        </p:nvSpPr>
        <p:spPr>
          <a:xfrm>
            <a:off x="152400" y="3859367"/>
            <a:ext cx="4800600" cy="457200"/>
          </a:xfrm>
          <a:prstGeom prst="rect">
            <a:avLst/>
          </a:prstGeom>
          <a:solidFill>
            <a:schemeClr val="bg1"/>
          </a:solidFill>
        </p:spPr>
        <p:txBody>
          <a:bodyPr wrap="square" lIns="0" tIns="0" rIns="0" bIns="0" rtlCol="0">
            <a:noAutofit/>
          </a:bodyPr>
          <a:lstStyle/>
          <a:p>
            <a:pPr algn="ctr"/>
            <a:r>
              <a:rPr lang="en-US" sz="2000" dirty="0" smtClean="0">
                <a:solidFill>
                  <a:srgbClr val="0000FF"/>
                </a:solidFill>
                <a:latin typeface="Arial Narrow" charset="0"/>
                <a:ea typeface="Arial Narrow" charset="0"/>
                <a:cs typeface="Arial Narrow" charset="0"/>
              </a:rPr>
              <a:t>95</a:t>
            </a:r>
            <a:r>
              <a:rPr lang="en-US" sz="2000" baseline="30000" dirty="0" smtClean="0">
                <a:solidFill>
                  <a:srgbClr val="0000FF"/>
                </a:solidFill>
                <a:latin typeface="Arial Narrow" charset="0"/>
                <a:ea typeface="Arial Narrow" charset="0"/>
                <a:cs typeface="Arial Narrow" charset="0"/>
              </a:rPr>
              <a:t>th</a:t>
            </a:r>
            <a:r>
              <a:rPr lang="en-US" sz="2000" dirty="0" smtClean="0">
                <a:solidFill>
                  <a:srgbClr val="0000FF"/>
                </a:solidFill>
                <a:latin typeface="Arial Narrow" charset="0"/>
                <a:ea typeface="Arial Narrow" charset="0"/>
                <a:cs typeface="Arial Narrow" charset="0"/>
              </a:rPr>
              <a:t> percentile MDA8 O</a:t>
            </a:r>
            <a:r>
              <a:rPr lang="en-US" sz="2000" baseline="-25000" dirty="0" smtClean="0">
                <a:solidFill>
                  <a:srgbClr val="0000FF"/>
                </a:solidFill>
                <a:latin typeface="Arial Narrow" charset="0"/>
                <a:ea typeface="Arial Narrow" charset="0"/>
                <a:cs typeface="Arial Narrow" charset="0"/>
              </a:rPr>
              <a:t>3</a:t>
            </a:r>
            <a:r>
              <a:rPr lang="en-US" sz="2000" dirty="0" smtClean="0">
                <a:solidFill>
                  <a:srgbClr val="0000FF"/>
                </a:solidFill>
                <a:latin typeface="Arial Narrow" charset="0"/>
                <a:ea typeface="Arial Narrow" charset="0"/>
                <a:cs typeface="Arial Narrow" charset="0"/>
              </a:rPr>
              <a:t> trend in AM3_FIXEMIS </a:t>
            </a:r>
          </a:p>
        </p:txBody>
      </p:sp>
      <p:pic>
        <p:nvPicPr>
          <p:cNvPr id="4" name="Picture 3"/>
          <p:cNvPicPr>
            <a:picLocks noChangeAspect="1"/>
          </p:cNvPicPr>
          <p:nvPr/>
        </p:nvPicPr>
        <p:blipFill>
          <a:blip r:embed="rId5"/>
          <a:stretch>
            <a:fillRect/>
          </a:stretch>
        </p:blipFill>
        <p:spPr>
          <a:xfrm>
            <a:off x="533400" y="1562902"/>
            <a:ext cx="3909905" cy="2018498"/>
          </a:xfrm>
          <a:prstGeom prst="rect">
            <a:avLst/>
          </a:prstGeom>
        </p:spPr>
      </p:pic>
      <p:sp>
        <p:nvSpPr>
          <p:cNvPr id="19" name="TextBox 18"/>
          <p:cNvSpPr txBox="1"/>
          <p:nvPr/>
        </p:nvSpPr>
        <p:spPr>
          <a:xfrm>
            <a:off x="106006" y="909487"/>
            <a:ext cx="4542193" cy="457200"/>
          </a:xfrm>
          <a:prstGeom prst="rect">
            <a:avLst/>
          </a:prstGeom>
          <a:solidFill>
            <a:schemeClr val="bg1"/>
          </a:solidFill>
        </p:spPr>
        <p:txBody>
          <a:bodyPr wrap="square" lIns="0" tIns="0" rIns="0" bIns="0" rtlCol="0">
            <a:noAutofit/>
          </a:bodyPr>
          <a:lstStyle/>
          <a:p>
            <a:pPr algn="ctr"/>
            <a:r>
              <a:rPr lang="en-US" sz="2000" smtClean="0">
                <a:solidFill>
                  <a:srgbClr val="0000FF"/>
                </a:solidFill>
                <a:latin typeface="Arial Narrow" charset="0"/>
                <a:ea typeface="Arial Narrow" charset="0"/>
                <a:cs typeface="Arial Narrow" charset="0"/>
              </a:rPr>
              <a:t>1990-2012 trend </a:t>
            </a:r>
            <a:r>
              <a:rPr lang="en-US" sz="2000" dirty="0" smtClean="0">
                <a:solidFill>
                  <a:srgbClr val="0000FF"/>
                </a:solidFill>
                <a:latin typeface="Arial Narrow" charset="0"/>
                <a:ea typeface="Arial Narrow" charset="0"/>
                <a:cs typeface="Arial Narrow" charset="0"/>
              </a:rPr>
              <a:t>in the frequency of warm days (above the 90</a:t>
            </a:r>
            <a:r>
              <a:rPr lang="en-US" sz="2000" baseline="30000" dirty="0" smtClean="0">
                <a:solidFill>
                  <a:srgbClr val="0000FF"/>
                </a:solidFill>
                <a:latin typeface="Arial Narrow" charset="0"/>
                <a:ea typeface="Arial Narrow" charset="0"/>
                <a:cs typeface="Arial Narrow" charset="0"/>
              </a:rPr>
              <a:t>th</a:t>
            </a:r>
            <a:r>
              <a:rPr lang="en-US" sz="2000" dirty="0" smtClean="0">
                <a:solidFill>
                  <a:srgbClr val="0000FF"/>
                </a:solidFill>
                <a:latin typeface="Arial Narrow" charset="0"/>
                <a:ea typeface="Arial Narrow" charset="0"/>
                <a:cs typeface="Arial Narrow" charset="0"/>
              </a:rPr>
              <a:t> percentile for 1961-1990 base)</a:t>
            </a:r>
          </a:p>
        </p:txBody>
      </p:sp>
      <p:sp>
        <p:nvSpPr>
          <p:cNvPr id="21" name="Text Box 99"/>
          <p:cNvSpPr txBox="1">
            <a:spLocks noChangeArrowheads="1"/>
          </p:cNvSpPr>
          <p:nvPr/>
        </p:nvSpPr>
        <p:spPr bwMode="auto">
          <a:xfrm>
            <a:off x="4879063" y="4888358"/>
            <a:ext cx="1879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ja-JP" sz="1400" b="1" dirty="0" smtClean="0">
                <a:solidFill>
                  <a:srgbClr val="000000"/>
                </a:solidFill>
                <a:latin typeface="Helvetica" pitchFamily="34" charset="0"/>
              </a:rPr>
              <a:t>Larger circles indicate significant trends (p&lt;0.05)</a:t>
            </a:r>
            <a:endParaRPr lang="en-US" altLang="zh-CN" sz="1400" b="1" dirty="0" smtClean="0">
              <a:solidFill>
                <a:srgbClr val="000000"/>
              </a:solidFill>
              <a:latin typeface="Helvetica" pitchFamily="34" charset="0"/>
            </a:endParaRPr>
          </a:p>
        </p:txBody>
      </p:sp>
      <p:sp>
        <p:nvSpPr>
          <p:cNvPr id="22" name="Line 25"/>
          <p:cNvSpPr>
            <a:spLocks noChangeShapeType="1"/>
          </p:cNvSpPr>
          <p:nvPr/>
        </p:nvSpPr>
        <p:spPr bwMode="auto">
          <a:xfrm flipH="1">
            <a:off x="3786862" y="5269358"/>
            <a:ext cx="974263" cy="228600"/>
          </a:xfrm>
          <a:prstGeom prst="line">
            <a:avLst/>
          </a:prstGeom>
          <a:noFill/>
          <a:ln w="28575">
            <a:solidFill>
              <a:schemeClr val="tx1">
                <a:lumMod val="95000"/>
                <a:lumOff val="5000"/>
              </a:schemeClr>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Arial" pitchFamily="34" charset="0"/>
            </a:endParaRPr>
          </a:p>
        </p:txBody>
      </p:sp>
      <p:sp>
        <p:nvSpPr>
          <p:cNvPr id="16" name="TextBox 15"/>
          <p:cNvSpPr txBox="1"/>
          <p:nvPr/>
        </p:nvSpPr>
        <p:spPr>
          <a:xfrm>
            <a:off x="952500" y="2590800"/>
            <a:ext cx="723900" cy="369332"/>
          </a:xfrm>
          <a:prstGeom prst="rect">
            <a:avLst/>
          </a:prstGeom>
          <a:solidFill>
            <a:schemeClr val="bg1"/>
          </a:solidFill>
        </p:spPr>
        <p:txBody>
          <a:bodyPr wrap="square" rtlCol="0">
            <a:spAutoFit/>
          </a:bodyPr>
          <a:lstStyle/>
          <a:p>
            <a:r>
              <a:rPr lang="en-US" b="1" dirty="0" smtClean="0">
                <a:solidFill>
                  <a:prstClr val="black"/>
                </a:solidFill>
                <a:latin typeface="Arial" panose="020B0604020202020204" pitchFamily="34" charset="0"/>
                <a:cs typeface="Arial" panose="020B0604020202020204" pitchFamily="34" charset="0"/>
              </a:rPr>
              <a:t>JJA</a:t>
            </a:r>
            <a:endParaRPr lang="en-US" b="1"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5600700" y="2831068"/>
            <a:ext cx="723900" cy="369332"/>
          </a:xfrm>
          <a:prstGeom prst="rect">
            <a:avLst/>
          </a:prstGeom>
          <a:solidFill>
            <a:schemeClr val="bg1"/>
          </a:solidFill>
        </p:spPr>
        <p:txBody>
          <a:bodyPr wrap="square" rtlCol="0">
            <a:spAutoFit/>
          </a:bodyPr>
          <a:lstStyle/>
          <a:p>
            <a:r>
              <a:rPr lang="en-US" b="1" dirty="0" smtClean="0">
                <a:solidFill>
                  <a:prstClr val="black"/>
                </a:solidFill>
                <a:latin typeface="Arial" panose="020B0604020202020204" pitchFamily="34" charset="0"/>
                <a:cs typeface="Arial" panose="020B0604020202020204" pitchFamily="34" charset="0"/>
              </a:rPr>
              <a:t>JJA</a:t>
            </a: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8077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34764" cy="914400"/>
          </a:xfrm>
        </p:spPr>
        <p:txBody>
          <a:bodyPr/>
          <a:lstStyle/>
          <a:p>
            <a:r>
              <a:rPr lang="en-US" sz="3200" b="1" dirty="0" smtClean="0">
                <a:solidFill>
                  <a:srgbClr val="FFFFCC"/>
                </a:solidFill>
                <a:latin typeface="Arial" panose="020B0604020202020204" pitchFamily="34" charset="0"/>
                <a:cs typeface="Arial" panose="020B0604020202020204" pitchFamily="34" charset="0"/>
              </a:rPr>
              <a:t>Some final policy-relevant messages</a:t>
            </a:r>
            <a:endParaRPr lang="en-US" sz="3200" b="1" dirty="0">
              <a:solidFill>
                <a:srgbClr val="FFFFCC"/>
              </a:solidFill>
              <a:latin typeface="Arial" panose="020B0604020202020204" pitchFamily="34" charset="0"/>
              <a:cs typeface="Arial" panose="020B0604020202020204" pitchFamily="34" charset="0"/>
            </a:endParaRPr>
          </a:p>
        </p:txBody>
      </p:sp>
      <p:sp>
        <p:nvSpPr>
          <p:cNvPr id="13" name="Rectangle 7"/>
          <p:cNvSpPr txBox="1">
            <a:spLocks noChangeArrowheads="1"/>
          </p:cNvSpPr>
          <p:nvPr/>
        </p:nvSpPr>
        <p:spPr>
          <a:xfrm>
            <a:off x="2726710" y="914400"/>
            <a:ext cx="6296241" cy="1303935"/>
          </a:xfrm>
          <a:prstGeom prst="rect">
            <a:avLst/>
          </a:prstGeom>
          <a:solidFill>
            <a:schemeClr val="tx1"/>
          </a:solidFill>
        </p:spPr>
        <p:txBody>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pPr>
            <a:r>
              <a:rPr lang="en-US" altLang="ja-JP" sz="18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The </a:t>
            </a:r>
            <a:r>
              <a:rPr lang="en-US" altLang="ja-JP" sz="18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key driver of observed year-to-year variability in springtime high-O</a:t>
            </a:r>
            <a:r>
              <a:rPr lang="en-US" altLang="ja-JP" sz="1800" b="1" kern="0" baseline="-25000" dirty="0" smtClean="0">
                <a:solidFill>
                  <a:srgbClr val="0000FF"/>
                </a:solidFill>
                <a:latin typeface="Arial" panose="020B0604020202020204" pitchFamily="34" charset="0"/>
                <a:cs typeface="Arial" panose="020B0604020202020204" pitchFamily="34" charset="0"/>
                <a:sym typeface="Wingdings" panose="05000000000000000000" pitchFamily="2" charset="2"/>
              </a:rPr>
              <a:t>3</a:t>
            </a:r>
            <a:r>
              <a:rPr lang="en-US" altLang="ja-JP" sz="18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 events &gt;70 </a:t>
            </a:r>
            <a:r>
              <a:rPr lang="en-US" altLang="ja-JP" sz="18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ppb at WUS rural sites</a:t>
            </a:r>
          </a:p>
          <a:p>
            <a:pPr>
              <a:lnSpc>
                <a:spcPct val="80000"/>
              </a:lnSpc>
            </a:pPr>
            <a:r>
              <a:rPr lang="en-US" altLang="ja-JP" sz="18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rPr>
              <a:t>Need to develop forecast capabilities</a:t>
            </a:r>
            <a:endParaRPr lang="en-US" altLang="ja-JP" sz="1800" b="1" kern="0" dirty="0" smtClean="0">
              <a:solidFill>
                <a:srgbClr val="0000FF"/>
              </a:solidFill>
              <a:latin typeface="Arial" panose="020B0604020202020204" pitchFamily="34" charset="0"/>
              <a:cs typeface="Arial" panose="020B0604020202020204" pitchFamily="34" charset="0"/>
              <a:sym typeface="Wingdings" panose="05000000000000000000" pitchFamily="2" charset="2"/>
            </a:endParaRPr>
          </a:p>
        </p:txBody>
      </p:sp>
      <p:sp>
        <p:nvSpPr>
          <p:cNvPr id="12" name="Rectangle 7"/>
          <p:cNvSpPr txBox="1">
            <a:spLocks noChangeArrowheads="1"/>
          </p:cNvSpPr>
          <p:nvPr/>
        </p:nvSpPr>
        <p:spPr>
          <a:xfrm>
            <a:off x="2712423" y="2294535"/>
            <a:ext cx="6296240" cy="973985"/>
          </a:xfrm>
          <a:prstGeom prst="rect">
            <a:avLst/>
          </a:prstGeom>
          <a:solidFill>
            <a:schemeClr val="tx1"/>
          </a:solidFill>
        </p:spPr>
        <p:txBody>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pPr>
            <a:r>
              <a:rPr lang="en-US" altLang="ja-JP" sz="1800" b="1" kern="0" dirty="0">
                <a:solidFill>
                  <a:srgbClr val="9900FF"/>
                </a:solidFill>
                <a:latin typeface="Arial" panose="020B0604020202020204" pitchFamily="34" charset="0"/>
                <a:cs typeface="Arial" panose="020B0604020202020204" pitchFamily="34" charset="0"/>
                <a:sym typeface="Wingdings" panose="05000000000000000000" pitchFamily="2" charset="2"/>
              </a:rPr>
              <a:t>d</a:t>
            </a:r>
            <a:r>
              <a:rPr lang="en-US" altLang="ja-JP" sz="1800" b="1" kern="0" dirty="0" smtClean="0">
                <a:solidFill>
                  <a:srgbClr val="9900FF"/>
                </a:solidFill>
                <a:latin typeface="Arial" panose="020B0604020202020204" pitchFamily="34" charset="0"/>
                <a:cs typeface="Arial" panose="020B0604020202020204" pitchFamily="34" charset="0"/>
                <a:sym typeface="Wingdings" panose="05000000000000000000" pitchFamily="2" charset="2"/>
              </a:rPr>
              <a:t>rives much of multi-decadal </a:t>
            </a:r>
            <a:r>
              <a:rPr lang="en-US" altLang="ja-JP" sz="1800" b="1" kern="0" dirty="0" smtClean="0">
                <a:solidFill>
                  <a:srgbClr val="9900FF"/>
                </a:solidFill>
                <a:latin typeface="Arial" panose="020B0604020202020204" pitchFamily="34" charset="0"/>
                <a:cs typeface="Arial" panose="020B0604020202020204" pitchFamily="34" charset="0"/>
                <a:sym typeface="Wingdings" panose="05000000000000000000" pitchFamily="2" charset="2"/>
              </a:rPr>
              <a:t>WUS background O</a:t>
            </a:r>
            <a:r>
              <a:rPr lang="en-US" altLang="ja-JP" sz="1800" b="1" kern="0" baseline="-25000" dirty="0" smtClean="0">
                <a:solidFill>
                  <a:srgbClr val="9900FF"/>
                </a:solidFill>
                <a:latin typeface="Arial" panose="020B0604020202020204" pitchFamily="34" charset="0"/>
                <a:cs typeface="Arial" panose="020B0604020202020204" pitchFamily="34" charset="0"/>
                <a:sym typeface="Wingdings" panose="05000000000000000000" pitchFamily="2" charset="2"/>
              </a:rPr>
              <a:t>3</a:t>
            </a:r>
            <a:r>
              <a:rPr lang="en-US" altLang="ja-JP" sz="1800" b="1" kern="0" dirty="0" smtClean="0">
                <a:solidFill>
                  <a:srgbClr val="9900FF"/>
                </a:solidFill>
                <a:latin typeface="Arial" panose="020B0604020202020204" pitchFamily="34" charset="0"/>
                <a:cs typeface="Arial" panose="020B0604020202020204" pitchFamily="34" charset="0"/>
                <a:sym typeface="Wingdings" panose="05000000000000000000" pitchFamily="2" charset="2"/>
              </a:rPr>
              <a:t> increases </a:t>
            </a:r>
            <a:r>
              <a:rPr lang="en-US" altLang="ja-JP" sz="1800" b="1" kern="0" dirty="0" smtClean="0">
                <a:solidFill>
                  <a:srgbClr val="9900FF"/>
                </a:solidFill>
                <a:latin typeface="Arial" panose="020B0604020202020204" pitchFamily="34" charset="0"/>
                <a:cs typeface="Arial" panose="020B0604020202020204" pitchFamily="34" charset="0"/>
                <a:sym typeface="Wingdings" panose="05000000000000000000" pitchFamily="2" charset="2"/>
              </a:rPr>
              <a:t>(50-65%; </a:t>
            </a:r>
            <a:r>
              <a:rPr lang="en-US" altLang="ja-JP" sz="1800" b="1" kern="0" dirty="0" smtClean="0">
                <a:solidFill>
                  <a:srgbClr val="9900FF"/>
                </a:solidFill>
                <a:latin typeface="Arial" panose="020B0604020202020204" pitchFamily="34" charset="0"/>
                <a:cs typeface="Arial" panose="020B0604020202020204" pitchFamily="34" charset="0"/>
                <a:sym typeface="Wingdings" panose="05000000000000000000" pitchFamily="2" charset="2"/>
              </a:rPr>
              <a:t>0.2 ppb/</a:t>
            </a:r>
            <a:r>
              <a:rPr lang="en-US" altLang="ja-JP" sz="1800" b="1" kern="0" dirty="0" err="1" smtClean="0">
                <a:solidFill>
                  <a:srgbClr val="9900FF"/>
                </a:solidFill>
                <a:latin typeface="Arial" panose="020B0604020202020204" pitchFamily="34" charset="0"/>
                <a:cs typeface="Arial" panose="020B0604020202020204" pitchFamily="34" charset="0"/>
                <a:sym typeface="Wingdings" panose="05000000000000000000" pitchFamily="2" charset="2"/>
              </a:rPr>
              <a:t>yr</a:t>
            </a:r>
            <a:r>
              <a:rPr lang="en-US" altLang="ja-JP" sz="1800" b="1" kern="0" dirty="0" smtClean="0">
                <a:solidFill>
                  <a:srgbClr val="9900FF"/>
                </a:solidFill>
                <a:latin typeface="Arial" panose="020B0604020202020204" pitchFamily="34" charset="0"/>
                <a:cs typeface="Arial" panose="020B0604020202020204" pitchFamily="34" charset="0"/>
                <a:sym typeface="Wingdings" panose="05000000000000000000" pitchFamily="2" charset="2"/>
              </a:rPr>
              <a:t>), with lesser contribution from rising methane (~15%)</a:t>
            </a:r>
            <a:endParaRPr lang="en-US" altLang="ja-JP" sz="1800" b="1" kern="0" dirty="0" smtClean="0">
              <a:solidFill>
                <a:srgbClr val="9900FF"/>
              </a:solidFill>
              <a:latin typeface="Arial" panose="020B0604020202020204" pitchFamily="34" charset="0"/>
              <a:cs typeface="Arial" panose="020B0604020202020204" pitchFamily="34" charset="0"/>
              <a:sym typeface="Wingdings" panose="05000000000000000000" pitchFamily="2" charset="2"/>
            </a:endParaRPr>
          </a:p>
        </p:txBody>
      </p:sp>
      <p:sp>
        <p:nvSpPr>
          <p:cNvPr id="14" name="Rectangle 7"/>
          <p:cNvSpPr txBox="1">
            <a:spLocks noChangeArrowheads="1"/>
          </p:cNvSpPr>
          <p:nvPr/>
        </p:nvSpPr>
        <p:spPr>
          <a:xfrm>
            <a:off x="2689104" y="3363826"/>
            <a:ext cx="6315290" cy="1242367"/>
          </a:xfrm>
          <a:prstGeom prst="rect">
            <a:avLst/>
          </a:prstGeom>
          <a:solidFill>
            <a:schemeClr val="tx1"/>
          </a:solidFill>
        </p:spPr>
        <p:txBody>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pPr>
            <a:r>
              <a:rPr lang="en-US" altLang="ja-JP" sz="1800" b="1" kern="0" dirty="0">
                <a:solidFill>
                  <a:srgbClr val="00B050"/>
                </a:solidFill>
                <a:latin typeface="Arial" panose="020B0604020202020204" pitchFamily="34" charset="0"/>
                <a:cs typeface="Arial" panose="020B0604020202020204" pitchFamily="34" charset="0"/>
                <a:sym typeface="Wingdings" panose="05000000000000000000" pitchFamily="2" charset="2"/>
              </a:rPr>
              <a:t>c</a:t>
            </a:r>
            <a:r>
              <a:rPr lang="en-US" altLang="ja-JP" sz="1800" b="1" kern="0" dirty="0" smtClean="0">
                <a:solidFill>
                  <a:srgbClr val="00B050"/>
                </a:solidFill>
                <a:latin typeface="Arial" panose="020B0604020202020204" pitchFamily="34" charset="0"/>
                <a:cs typeface="Arial" panose="020B0604020202020204" pitchFamily="34" charset="0"/>
                <a:sym typeface="Wingdings" panose="05000000000000000000" pitchFamily="2" charset="2"/>
              </a:rPr>
              <a:t>an enhance monthly mean MDA8 O</a:t>
            </a:r>
            <a:r>
              <a:rPr lang="en-US" altLang="ja-JP" sz="1800" b="1" kern="0" baseline="-25000" dirty="0" smtClean="0">
                <a:solidFill>
                  <a:srgbClr val="00B050"/>
                </a:solidFill>
                <a:latin typeface="Arial" panose="020B0604020202020204" pitchFamily="34" charset="0"/>
                <a:cs typeface="Arial" panose="020B0604020202020204" pitchFamily="34" charset="0"/>
                <a:sym typeface="Wingdings" panose="05000000000000000000" pitchFamily="2" charset="2"/>
              </a:rPr>
              <a:t>3</a:t>
            </a:r>
            <a:r>
              <a:rPr lang="en-US" altLang="ja-JP" sz="1800" b="1" kern="0" dirty="0" smtClean="0">
                <a:solidFill>
                  <a:srgbClr val="00B050"/>
                </a:solidFill>
                <a:latin typeface="Arial" panose="020B0604020202020204" pitchFamily="34" charset="0"/>
                <a:cs typeface="Arial" panose="020B0604020202020204" pitchFamily="34" charset="0"/>
                <a:sym typeface="Wingdings" panose="05000000000000000000" pitchFamily="2" charset="2"/>
              </a:rPr>
              <a:t> at individual sites by 2-8 ppb in some summers</a:t>
            </a:r>
          </a:p>
          <a:p>
            <a:pPr>
              <a:lnSpc>
                <a:spcPct val="80000"/>
              </a:lnSpc>
            </a:pPr>
            <a:r>
              <a:rPr lang="en-US" altLang="ja-JP" sz="1800" b="1" kern="0" dirty="0">
                <a:solidFill>
                  <a:srgbClr val="00B050"/>
                </a:solidFill>
                <a:latin typeface="Arial" panose="020B0604020202020204" pitchFamily="34" charset="0"/>
                <a:cs typeface="Arial" panose="020B0604020202020204" pitchFamily="34" charset="0"/>
                <a:sym typeface="Wingdings" panose="05000000000000000000" pitchFamily="2" charset="2"/>
              </a:rPr>
              <a:t>b</a:t>
            </a:r>
            <a:r>
              <a:rPr lang="en-US" altLang="ja-JP" sz="1800" b="1" kern="0" dirty="0" smtClean="0">
                <a:solidFill>
                  <a:srgbClr val="00B050"/>
                </a:solidFill>
                <a:latin typeface="Arial" panose="020B0604020202020204" pitchFamily="34" charset="0"/>
                <a:cs typeface="Arial" panose="020B0604020202020204" pitchFamily="34" charset="0"/>
                <a:sym typeface="Wingdings" panose="05000000000000000000" pitchFamily="2" charset="2"/>
              </a:rPr>
              <a:t>ut not the primary driver of </a:t>
            </a:r>
            <a:r>
              <a:rPr lang="en-US" altLang="ja-JP" sz="1800" b="1" kern="0" dirty="0">
                <a:solidFill>
                  <a:srgbClr val="00B050"/>
                </a:solidFill>
                <a:latin typeface="Arial" panose="020B0604020202020204" pitchFamily="34" charset="0"/>
                <a:cs typeface="Arial" panose="020B0604020202020204" pitchFamily="34" charset="0"/>
                <a:sym typeface="Wingdings" panose="05000000000000000000" pitchFamily="2" charset="2"/>
              </a:rPr>
              <a:t>observed </a:t>
            </a:r>
            <a:r>
              <a:rPr lang="en-US" altLang="ja-JP" sz="1800" b="1" kern="0" dirty="0" smtClean="0">
                <a:solidFill>
                  <a:srgbClr val="00B050"/>
                </a:solidFill>
                <a:latin typeface="Arial" panose="020B0604020202020204" pitchFamily="34" charset="0"/>
                <a:cs typeface="Arial" panose="020B0604020202020204" pitchFamily="34" charset="0"/>
                <a:sym typeface="Wingdings" panose="05000000000000000000" pitchFamily="2" charset="2"/>
              </a:rPr>
              <a:t>O</a:t>
            </a:r>
            <a:r>
              <a:rPr lang="en-US" altLang="ja-JP" sz="1800" b="1" kern="0" baseline="-25000" dirty="0" smtClean="0">
                <a:solidFill>
                  <a:srgbClr val="00B050"/>
                </a:solidFill>
                <a:latin typeface="Arial" panose="020B0604020202020204" pitchFamily="34" charset="0"/>
                <a:cs typeface="Arial" panose="020B0604020202020204" pitchFamily="34" charset="0"/>
                <a:sym typeface="Wingdings" panose="05000000000000000000" pitchFamily="2" charset="2"/>
              </a:rPr>
              <a:t>3 </a:t>
            </a:r>
            <a:r>
              <a:rPr lang="en-US" altLang="ja-JP" sz="1800" b="1" kern="0" dirty="0" smtClean="0">
                <a:solidFill>
                  <a:srgbClr val="00B050"/>
                </a:solidFill>
                <a:latin typeface="Arial" panose="020B0604020202020204" pitchFamily="34" charset="0"/>
                <a:cs typeface="Arial" panose="020B0604020202020204" pitchFamily="34" charset="0"/>
                <a:sym typeface="Wingdings" panose="05000000000000000000" pitchFamily="2" charset="2"/>
              </a:rPr>
              <a:t>year-to-year </a:t>
            </a:r>
            <a:r>
              <a:rPr lang="en-US" altLang="ja-JP" sz="1800" b="1" kern="0" dirty="0" smtClean="0">
                <a:solidFill>
                  <a:srgbClr val="00B050"/>
                </a:solidFill>
                <a:latin typeface="Arial" panose="020B0604020202020204" pitchFamily="34" charset="0"/>
                <a:cs typeface="Arial" panose="020B0604020202020204" pitchFamily="34" charset="0"/>
                <a:sym typeface="Wingdings" panose="05000000000000000000" pitchFamily="2" charset="2"/>
              </a:rPr>
              <a:t>variability</a:t>
            </a:r>
            <a:endParaRPr lang="en-US" altLang="ja-JP" sz="1800" b="1" kern="0" dirty="0" smtClean="0">
              <a:solidFill>
                <a:srgbClr val="00B050"/>
              </a:solidFill>
              <a:latin typeface="Arial" panose="020B0604020202020204" pitchFamily="34" charset="0"/>
              <a:cs typeface="Arial" panose="020B0604020202020204" pitchFamily="34" charset="0"/>
              <a:sym typeface="Wingdings" panose="05000000000000000000" pitchFamily="2" charset="2"/>
            </a:endParaRPr>
          </a:p>
        </p:txBody>
      </p:sp>
      <p:sp>
        <p:nvSpPr>
          <p:cNvPr id="11" name="TextBox 10"/>
          <p:cNvSpPr txBox="1"/>
          <p:nvPr/>
        </p:nvSpPr>
        <p:spPr>
          <a:xfrm>
            <a:off x="126600" y="2295180"/>
            <a:ext cx="2562227" cy="973340"/>
          </a:xfrm>
          <a:prstGeom prst="rect">
            <a:avLst/>
          </a:prstGeom>
          <a:solidFill>
            <a:schemeClr val="tx1"/>
          </a:solidFill>
        </p:spPr>
        <p:txBody>
          <a:bodyPr/>
          <a:lstStyle>
            <a:defPPr>
              <a:defRPr lang="en-US"/>
            </a:defPPr>
            <a:lvl1pPr marL="342900" indent="-342900" eaLnBrk="0" fontAlgn="base" hangingPunct="0">
              <a:lnSpc>
                <a:spcPct val="80000"/>
              </a:lnSpc>
              <a:spcBef>
                <a:spcPct val="20000"/>
              </a:spcBef>
              <a:spcAft>
                <a:spcPct val="0"/>
              </a:spcAft>
              <a:buFont typeface="Arial" pitchFamily="34" charset="0"/>
              <a:buChar char="•"/>
              <a:defRPr sz="2400" b="1" kern="0">
                <a:solidFill>
                  <a:srgbClr val="0000FF"/>
                </a:solidFill>
                <a:latin typeface="Arial" panose="020B0604020202020204" pitchFamily="34" charset="0"/>
                <a:cs typeface="Arial" panose="020B0604020202020204" pitchFamily="34" charset="0"/>
              </a:defRPr>
            </a:lvl1pPr>
            <a:lvl2pPr marL="742950" indent="-285750" eaLnBrk="0" fontAlgn="base" hangingPunct="0">
              <a:spcBef>
                <a:spcPct val="20000"/>
              </a:spcBef>
              <a:spcAft>
                <a:spcPct val="0"/>
              </a:spcAft>
              <a:buFont typeface="Arial" pitchFamily="34" charset="0"/>
              <a:buChar char="–"/>
              <a:defRPr sz="2800"/>
            </a:lvl2pPr>
            <a:lvl3pPr marL="1143000" indent="-228600" eaLnBrk="0" fontAlgn="base" hangingPunct="0">
              <a:spcBef>
                <a:spcPct val="20000"/>
              </a:spcBef>
              <a:spcAft>
                <a:spcPct val="0"/>
              </a:spcAft>
              <a:buFont typeface="Arial" pitchFamily="34" charset="0"/>
              <a:buChar char="•"/>
              <a:defRPr sz="2400"/>
            </a:lvl3pPr>
            <a:lvl4pPr marL="1600200" indent="-228600" eaLnBrk="0" fontAlgn="base" hangingPunct="0">
              <a:spcBef>
                <a:spcPct val="20000"/>
              </a:spcBef>
              <a:spcAft>
                <a:spcPct val="0"/>
              </a:spcAft>
              <a:buFont typeface="Arial" pitchFamily="34" charset="0"/>
              <a:buChar char="–"/>
              <a:defRPr sz="2000"/>
            </a:lvl4pPr>
            <a:lvl5pPr marL="2057400" indent="-228600" eaLnBrk="0" fontAlgn="base" hangingPunct="0">
              <a:spcBef>
                <a:spcPct val="20000"/>
              </a:spcBef>
              <a:spcAft>
                <a:spcPct val="0"/>
              </a:spcAft>
              <a:buFont typeface="Arial" pitchFamily="34" charset="0"/>
              <a:buChar char="»"/>
              <a:defRPr sz="2000"/>
            </a:lvl5pPr>
            <a:lvl6pPr marL="2514600" indent="-228600" fontAlgn="base">
              <a:spcBef>
                <a:spcPct val="20000"/>
              </a:spcBef>
              <a:spcAft>
                <a:spcPct val="0"/>
              </a:spcAft>
              <a:buFont typeface="Arial" pitchFamily="34" charset="0"/>
              <a:buChar char="»"/>
              <a:defRPr sz="2000"/>
            </a:lvl6pPr>
            <a:lvl7pPr marL="2971800" indent="-228600" fontAlgn="base">
              <a:spcBef>
                <a:spcPct val="20000"/>
              </a:spcBef>
              <a:spcAft>
                <a:spcPct val="0"/>
              </a:spcAft>
              <a:buFont typeface="Arial" pitchFamily="34" charset="0"/>
              <a:buChar char="»"/>
              <a:defRPr sz="2000"/>
            </a:lvl7pPr>
            <a:lvl8pPr marL="3429000" indent="-228600" fontAlgn="base">
              <a:spcBef>
                <a:spcPct val="20000"/>
              </a:spcBef>
              <a:spcAft>
                <a:spcPct val="0"/>
              </a:spcAft>
              <a:buFont typeface="Arial" pitchFamily="34" charset="0"/>
              <a:buChar char="»"/>
              <a:defRPr sz="2000"/>
            </a:lvl8pPr>
            <a:lvl9pPr marL="3886200" indent="-228600" fontAlgn="base">
              <a:spcBef>
                <a:spcPct val="20000"/>
              </a:spcBef>
              <a:spcAft>
                <a:spcPct val="0"/>
              </a:spcAft>
              <a:buFont typeface="Arial" pitchFamily="34" charset="0"/>
              <a:buChar char="»"/>
              <a:defRPr sz="2000"/>
            </a:lvl9pPr>
          </a:lstStyle>
          <a:p>
            <a:pPr marL="0" indent="0">
              <a:buNone/>
            </a:pPr>
            <a:r>
              <a:rPr lang="en-US" sz="1800" dirty="0">
                <a:solidFill>
                  <a:srgbClr val="9900FF"/>
                </a:solidFill>
              </a:rPr>
              <a:t>Asian </a:t>
            </a:r>
            <a:r>
              <a:rPr lang="en-US" sz="1800" dirty="0" smtClean="0">
                <a:solidFill>
                  <a:srgbClr val="9900FF"/>
                </a:solidFill>
              </a:rPr>
              <a:t>pollution</a:t>
            </a:r>
            <a:endParaRPr lang="en-US" sz="1800" dirty="0">
              <a:solidFill>
                <a:srgbClr val="9900FF"/>
              </a:solidFill>
            </a:endParaRPr>
          </a:p>
        </p:txBody>
      </p:sp>
      <p:sp>
        <p:nvSpPr>
          <p:cNvPr id="16" name="TextBox 15"/>
          <p:cNvSpPr txBox="1"/>
          <p:nvPr/>
        </p:nvSpPr>
        <p:spPr>
          <a:xfrm>
            <a:off x="97809" y="916396"/>
            <a:ext cx="2576515" cy="1299173"/>
          </a:xfrm>
          <a:prstGeom prst="rect">
            <a:avLst/>
          </a:prstGeom>
          <a:solidFill>
            <a:schemeClr val="tx1"/>
          </a:solidFill>
        </p:spPr>
        <p:txBody>
          <a:bodyPr/>
          <a:lstStyle>
            <a:defPPr>
              <a:defRPr lang="en-US"/>
            </a:defPPr>
            <a:lvl1pPr marL="342900" indent="-342900" eaLnBrk="0" fontAlgn="base" hangingPunct="0">
              <a:lnSpc>
                <a:spcPct val="80000"/>
              </a:lnSpc>
              <a:spcBef>
                <a:spcPct val="20000"/>
              </a:spcBef>
              <a:spcAft>
                <a:spcPct val="0"/>
              </a:spcAft>
              <a:buFont typeface="Arial" pitchFamily="34" charset="0"/>
              <a:buChar char="•"/>
              <a:defRPr sz="2400" b="1" kern="0">
                <a:solidFill>
                  <a:srgbClr val="0000FF"/>
                </a:solidFill>
                <a:latin typeface="Arial" panose="020B0604020202020204" pitchFamily="34" charset="0"/>
                <a:cs typeface="Arial" panose="020B0604020202020204" pitchFamily="34" charset="0"/>
              </a:defRPr>
            </a:lvl1pPr>
            <a:lvl2pPr marL="742950" indent="-285750" eaLnBrk="0" fontAlgn="base" hangingPunct="0">
              <a:spcBef>
                <a:spcPct val="20000"/>
              </a:spcBef>
              <a:spcAft>
                <a:spcPct val="0"/>
              </a:spcAft>
              <a:buFont typeface="Arial" pitchFamily="34" charset="0"/>
              <a:buChar char="–"/>
              <a:defRPr sz="2800"/>
            </a:lvl2pPr>
            <a:lvl3pPr marL="1143000" indent="-228600" eaLnBrk="0" fontAlgn="base" hangingPunct="0">
              <a:spcBef>
                <a:spcPct val="20000"/>
              </a:spcBef>
              <a:spcAft>
                <a:spcPct val="0"/>
              </a:spcAft>
              <a:buFont typeface="Arial" pitchFamily="34" charset="0"/>
              <a:buChar char="•"/>
              <a:defRPr sz="2400"/>
            </a:lvl3pPr>
            <a:lvl4pPr marL="1600200" indent="-228600" eaLnBrk="0" fontAlgn="base" hangingPunct="0">
              <a:spcBef>
                <a:spcPct val="20000"/>
              </a:spcBef>
              <a:spcAft>
                <a:spcPct val="0"/>
              </a:spcAft>
              <a:buFont typeface="Arial" pitchFamily="34" charset="0"/>
              <a:buChar char="–"/>
              <a:defRPr sz="2000"/>
            </a:lvl4pPr>
            <a:lvl5pPr marL="2057400" indent="-228600" eaLnBrk="0" fontAlgn="base" hangingPunct="0">
              <a:spcBef>
                <a:spcPct val="20000"/>
              </a:spcBef>
              <a:spcAft>
                <a:spcPct val="0"/>
              </a:spcAft>
              <a:buFont typeface="Arial" pitchFamily="34" charset="0"/>
              <a:buChar char="»"/>
              <a:defRPr sz="2000"/>
            </a:lvl5pPr>
            <a:lvl6pPr marL="2514600" indent="-228600" fontAlgn="base">
              <a:spcBef>
                <a:spcPct val="20000"/>
              </a:spcBef>
              <a:spcAft>
                <a:spcPct val="0"/>
              </a:spcAft>
              <a:buFont typeface="Arial" pitchFamily="34" charset="0"/>
              <a:buChar char="»"/>
              <a:defRPr sz="2000"/>
            </a:lvl6pPr>
            <a:lvl7pPr marL="2971800" indent="-228600" fontAlgn="base">
              <a:spcBef>
                <a:spcPct val="20000"/>
              </a:spcBef>
              <a:spcAft>
                <a:spcPct val="0"/>
              </a:spcAft>
              <a:buFont typeface="Arial" pitchFamily="34" charset="0"/>
              <a:buChar char="»"/>
              <a:defRPr sz="2000"/>
            </a:lvl7pPr>
            <a:lvl8pPr marL="3429000" indent="-228600" fontAlgn="base">
              <a:spcBef>
                <a:spcPct val="20000"/>
              </a:spcBef>
              <a:spcAft>
                <a:spcPct val="0"/>
              </a:spcAft>
              <a:buFont typeface="Arial" pitchFamily="34" charset="0"/>
              <a:buChar char="»"/>
              <a:defRPr sz="2000"/>
            </a:lvl8pPr>
            <a:lvl9pPr marL="3886200" indent="-228600" fontAlgn="base">
              <a:spcBef>
                <a:spcPct val="20000"/>
              </a:spcBef>
              <a:spcAft>
                <a:spcPct val="0"/>
              </a:spcAft>
              <a:buFont typeface="Arial" pitchFamily="34" charset="0"/>
              <a:buChar char="»"/>
              <a:defRPr sz="2000"/>
            </a:lvl9pPr>
          </a:lstStyle>
          <a:p>
            <a:pPr marL="0" indent="0">
              <a:buNone/>
            </a:pPr>
            <a:r>
              <a:rPr lang="en-US" sz="1800" dirty="0" smtClean="0"/>
              <a:t>Late spring stratospheric</a:t>
            </a:r>
            <a:r>
              <a:rPr lang="en-US" sz="1800" dirty="0"/>
              <a:t> </a:t>
            </a:r>
            <a:r>
              <a:rPr lang="en-US" sz="1800" dirty="0" smtClean="0"/>
              <a:t>intrusions </a:t>
            </a:r>
            <a:endParaRPr lang="en-US" sz="1800" dirty="0"/>
          </a:p>
        </p:txBody>
      </p:sp>
      <p:sp>
        <p:nvSpPr>
          <p:cNvPr id="17" name="TextBox 16"/>
          <p:cNvSpPr txBox="1"/>
          <p:nvPr/>
        </p:nvSpPr>
        <p:spPr>
          <a:xfrm>
            <a:off x="98304" y="3351544"/>
            <a:ext cx="2566772" cy="1254649"/>
          </a:xfrm>
          <a:prstGeom prst="rect">
            <a:avLst/>
          </a:prstGeom>
          <a:solidFill>
            <a:schemeClr val="tx1"/>
          </a:solidFill>
        </p:spPr>
        <p:txBody>
          <a:bodyPr/>
          <a:lstStyle>
            <a:defPPr>
              <a:defRPr lang="en-US"/>
            </a:defPPr>
            <a:lvl1pPr marL="342900" indent="-342900" eaLnBrk="0" fontAlgn="base" hangingPunct="0">
              <a:lnSpc>
                <a:spcPct val="80000"/>
              </a:lnSpc>
              <a:spcBef>
                <a:spcPct val="20000"/>
              </a:spcBef>
              <a:spcAft>
                <a:spcPct val="0"/>
              </a:spcAft>
              <a:buFont typeface="Arial" pitchFamily="34" charset="0"/>
              <a:buChar char="•"/>
              <a:defRPr sz="2400" b="1" kern="0">
                <a:solidFill>
                  <a:srgbClr val="0000FF"/>
                </a:solidFill>
                <a:latin typeface="Arial" panose="020B0604020202020204" pitchFamily="34" charset="0"/>
                <a:cs typeface="Arial" panose="020B0604020202020204" pitchFamily="34" charset="0"/>
              </a:defRPr>
            </a:lvl1pPr>
            <a:lvl2pPr marL="742950" indent="-285750" eaLnBrk="0" fontAlgn="base" hangingPunct="0">
              <a:spcBef>
                <a:spcPct val="20000"/>
              </a:spcBef>
              <a:spcAft>
                <a:spcPct val="0"/>
              </a:spcAft>
              <a:buFont typeface="Arial" pitchFamily="34" charset="0"/>
              <a:buChar char="–"/>
              <a:defRPr sz="2800"/>
            </a:lvl2pPr>
            <a:lvl3pPr marL="1143000" indent="-228600" eaLnBrk="0" fontAlgn="base" hangingPunct="0">
              <a:spcBef>
                <a:spcPct val="20000"/>
              </a:spcBef>
              <a:spcAft>
                <a:spcPct val="0"/>
              </a:spcAft>
              <a:buFont typeface="Arial" pitchFamily="34" charset="0"/>
              <a:buChar char="•"/>
              <a:defRPr sz="2400"/>
            </a:lvl3pPr>
            <a:lvl4pPr marL="1600200" indent="-228600" eaLnBrk="0" fontAlgn="base" hangingPunct="0">
              <a:spcBef>
                <a:spcPct val="20000"/>
              </a:spcBef>
              <a:spcAft>
                <a:spcPct val="0"/>
              </a:spcAft>
              <a:buFont typeface="Arial" pitchFamily="34" charset="0"/>
              <a:buChar char="–"/>
              <a:defRPr sz="2000"/>
            </a:lvl4pPr>
            <a:lvl5pPr marL="2057400" indent="-228600" eaLnBrk="0" fontAlgn="base" hangingPunct="0">
              <a:spcBef>
                <a:spcPct val="20000"/>
              </a:spcBef>
              <a:spcAft>
                <a:spcPct val="0"/>
              </a:spcAft>
              <a:buFont typeface="Arial" pitchFamily="34" charset="0"/>
              <a:buChar char="»"/>
              <a:defRPr sz="2000"/>
            </a:lvl5pPr>
            <a:lvl6pPr marL="2514600" indent="-228600" fontAlgn="base">
              <a:spcBef>
                <a:spcPct val="20000"/>
              </a:spcBef>
              <a:spcAft>
                <a:spcPct val="0"/>
              </a:spcAft>
              <a:buFont typeface="Arial" pitchFamily="34" charset="0"/>
              <a:buChar char="»"/>
              <a:defRPr sz="2000"/>
            </a:lvl6pPr>
            <a:lvl7pPr marL="2971800" indent="-228600" fontAlgn="base">
              <a:spcBef>
                <a:spcPct val="20000"/>
              </a:spcBef>
              <a:spcAft>
                <a:spcPct val="0"/>
              </a:spcAft>
              <a:buFont typeface="Arial" pitchFamily="34" charset="0"/>
              <a:buChar char="»"/>
              <a:defRPr sz="2000"/>
            </a:lvl7pPr>
            <a:lvl8pPr marL="3429000" indent="-228600" fontAlgn="base">
              <a:spcBef>
                <a:spcPct val="20000"/>
              </a:spcBef>
              <a:spcAft>
                <a:spcPct val="0"/>
              </a:spcAft>
              <a:buFont typeface="Arial" pitchFamily="34" charset="0"/>
              <a:buChar char="»"/>
              <a:defRPr sz="2000"/>
            </a:lvl8pPr>
            <a:lvl9pPr marL="3886200" indent="-228600" fontAlgn="base">
              <a:spcBef>
                <a:spcPct val="20000"/>
              </a:spcBef>
              <a:spcAft>
                <a:spcPct val="0"/>
              </a:spcAft>
              <a:buFont typeface="Arial" pitchFamily="34" charset="0"/>
              <a:buChar char="»"/>
              <a:defRPr sz="2000"/>
            </a:lvl9pPr>
          </a:lstStyle>
          <a:p>
            <a:pPr marL="0" indent="0">
              <a:buNone/>
            </a:pPr>
            <a:r>
              <a:rPr lang="en-US" sz="1800" dirty="0" smtClean="0">
                <a:solidFill>
                  <a:srgbClr val="00B050"/>
                </a:solidFill>
              </a:rPr>
              <a:t>Wildfires</a:t>
            </a:r>
            <a:endParaRPr lang="en-US" sz="1800" dirty="0">
              <a:solidFill>
                <a:srgbClr val="00B050"/>
              </a:solidFill>
            </a:endParaRPr>
          </a:p>
        </p:txBody>
      </p:sp>
      <p:sp>
        <p:nvSpPr>
          <p:cNvPr id="20" name="Rectangle 7"/>
          <p:cNvSpPr txBox="1">
            <a:spLocks noChangeArrowheads="1"/>
          </p:cNvSpPr>
          <p:nvPr/>
        </p:nvSpPr>
        <p:spPr>
          <a:xfrm>
            <a:off x="2667000" y="4742084"/>
            <a:ext cx="6315290" cy="1028174"/>
          </a:xfrm>
          <a:prstGeom prst="rect">
            <a:avLst/>
          </a:prstGeom>
          <a:solidFill>
            <a:schemeClr val="tx1"/>
          </a:solidFill>
        </p:spPr>
        <p:txBody>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pPr>
            <a:r>
              <a:rPr lang="en-US" altLang="ja-JP" sz="1800" b="1" kern="0" dirty="0" smtClean="0">
                <a:solidFill>
                  <a:srgbClr val="FF0000"/>
                </a:solidFill>
                <a:latin typeface="Arial" panose="020B0604020202020204" pitchFamily="34" charset="0"/>
                <a:cs typeface="Arial" panose="020B0604020202020204" pitchFamily="34" charset="0"/>
                <a:sym typeface="Wingdings" panose="05000000000000000000" pitchFamily="2" charset="2"/>
              </a:rPr>
              <a:t>Lead to decreases in the highest pollution events in low-elevation US regions and during summer</a:t>
            </a:r>
          </a:p>
          <a:p>
            <a:pPr>
              <a:lnSpc>
                <a:spcPct val="80000"/>
              </a:lnSpc>
            </a:pPr>
            <a:r>
              <a:rPr lang="en-US" altLang="ja-JP" sz="1800" b="1" kern="0" dirty="0" smtClean="0">
                <a:solidFill>
                  <a:srgbClr val="FF0000"/>
                </a:solidFill>
                <a:latin typeface="Arial" panose="020B0604020202020204" pitchFamily="34" charset="0"/>
                <a:cs typeface="Arial" panose="020B0604020202020204" pitchFamily="34" charset="0"/>
                <a:sym typeface="Wingdings" panose="05000000000000000000" pitchFamily="2" charset="2"/>
              </a:rPr>
              <a:t>guard </a:t>
            </a:r>
            <a:r>
              <a:rPr lang="en-US" altLang="ja-JP" sz="1800" b="1" kern="0" dirty="0">
                <a:solidFill>
                  <a:srgbClr val="FF0000"/>
                </a:solidFill>
                <a:latin typeface="Arial" panose="020B0604020202020204" pitchFamily="34" charset="0"/>
                <a:cs typeface="Arial" panose="020B0604020202020204" pitchFamily="34" charset="0"/>
                <a:sym typeface="Wingdings" panose="05000000000000000000" pitchFamily="2" charset="2"/>
              </a:rPr>
              <a:t>against rising pollution levels triggered either by climate change or by global emission growth.</a:t>
            </a:r>
            <a:endParaRPr lang="en-US" altLang="ja-JP" sz="1800" b="1" kern="0" dirty="0" smtClean="0">
              <a:solidFill>
                <a:srgbClr val="FF0000"/>
              </a:solidFill>
              <a:latin typeface="Arial" panose="020B0604020202020204" pitchFamily="34" charset="0"/>
              <a:cs typeface="Arial" panose="020B0604020202020204" pitchFamily="34" charset="0"/>
              <a:sym typeface="Wingdings" panose="05000000000000000000" pitchFamily="2" charset="2"/>
            </a:endParaRPr>
          </a:p>
        </p:txBody>
      </p:sp>
      <p:sp>
        <p:nvSpPr>
          <p:cNvPr id="21" name="TextBox 20"/>
          <p:cNvSpPr txBox="1"/>
          <p:nvPr/>
        </p:nvSpPr>
        <p:spPr>
          <a:xfrm>
            <a:off x="76200" y="4729802"/>
            <a:ext cx="2566772" cy="1040456"/>
          </a:xfrm>
          <a:prstGeom prst="rect">
            <a:avLst/>
          </a:prstGeom>
          <a:solidFill>
            <a:schemeClr val="tx1"/>
          </a:solidFill>
        </p:spPr>
        <p:txBody>
          <a:bodyPr/>
          <a:lstStyle>
            <a:defPPr>
              <a:defRPr lang="en-US"/>
            </a:defPPr>
            <a:lvl1pPr marL="342900" indent="-342900" eaLnBrk="0" fontAlgn="base" hangingPunct="0">
              <a:lnSpc>
                <a:spcPct val="80000"/>
              </a:lnSpc>
              <a:spcBef>
                <a:spcPct val="20000"/>
              </a:spcBef>
              <a:spcAft>
                <a:spcPct val="0"/>
              </a:spcAft>
              <a:buFont typeface="Arial" pitchFamily="34" charset="0"/>
              <a:buChar char="•"/>
              <a:defRPr sz="2400" b="1" kern="0">
                <a:solidFill>
                  <a:srgbClr val="0000FF"/>
                </a:solidFill>
                <a:latin typeface="Arial" panose="020B0604020202020204" pitchFamily="34" charset="0"/>
                <a:cs typeface="Arial" panose="020B0604020202020204" pitchFamily="34" charset="0"/>
              </a:defRPr>
            </a:lvl1pPr>
            <a:lvl2pPr marL="742950" indent="-285750" eaLnBrk="0" fontAlgn="base" hangingPunct="0">
              <a:spcBef>
                <a:spcPct val="20000"/>
              </a:spcBef>
              <a:spcAft>
                <a:spcPct val="0"/>
              </a:spcAft>
              <a:buFont typeface="Arial" pitchFamily="34" charset="0"/>
              <a:buChar char="–"/>
              <a:defRPr sz="2800"/>
            </a:lvl2pPr>
            <a:lvl3pPr marL="1143000" indent="-228600" eaLnBrk="0" fontAlgn="base" hangingPunct="0">
              <a:spcBef>
                <a:spcPct val="20000"/>
              </a:spcBef>
              <a:spcAft>
                <a:spcPct val="0"/>
              </a:spcAft>
              <a:buFont typeface="Arial" pitchFamily="34" charset="0"/>
              <a:buChar char="•"/>
              <a:defRPr sz="2400"/>
            </a:lvl3pPr>
            <a:lvl4pPr marL="1600200" indent="-228600" eaLnBrk="0" fontAlgn="base" hangingPunct="0">
              <a:spcBef>
                <a:spcPct val="20000"/>
              </a:spcBef>
              <a:spcAft>
                <a:spcPct val="0"/>
              </a:spcAft>
              <a:buFont typeface="Arial" pitchFamily="34" charset="0"/>
              <a:buChar char="–"/>
              <a:defRPr sz="2000"/>
            </a:lvl4pPr>
            <a:lvl5pPr marL="2057400" indent="-228600" eaLnBrk="0" fontAlgn="base" hangingPunct="0">
              <a:spcBef>
                <a:spcPct val="20000"/>
              </a:spcBef>
              <a:spcAft>
                <a:spcPct val="0"/>
              </a:spcAft>
              <a:buFont typeface="Arial" pitchFamily="34" charset="0"/>
              <a:buChar char="»"/>
              <a:defRPr sz="2000"/>
            </a:lvl5pPr>
            <a:lvl6pPr marL="2514600" indent="-228600" fontAlgn="base">
              <a:spcBef>
                <a:spcPct val="20000"/>
              </a:spcBef>
              <a:spcAft>
                <a:spcPct val="0"/>
              </a:spcAft>
              <a:buFont typeface="Arial" pitchFamily="34" charset="0"/>
              <a:buChar char="»"/>
              <a:defRPr sz="2000"/>
            </a:lvl6pPr>
            <a:lvl7pPr marL="2971800" indent="-228600" fontAlgn="base">
              <a:spcBef>
                <a:spcPct val="20000"/>
              </a:spcBef>
              <a:spcAft>
                <a:spcPct val="0"/>
              </a:spcAft>
              <a:buFont typeface="Arial" pitchFamily="34" charset="0"/>
              <a:buChar char="»"/>
              <a:defRPr sz="2000"/>
            </a:lvl7pPr>
            <a:lvl8pPr marL="3429000" indent="-228600" fontAlgn="base">
              <a:spcBef>
                <a:spcPct val="20000"/>
              </a:spcBef>
              <a:spcAft>
                <a:spcPct val="0"/>
              </a:spcAft>
              <a:buFont typeface="Arial" pitchFamily="34" charset="0"/>
              <a:buChar char="»"/>
              <a:defRPr sz="2000"/>
            </a:lvl8pPr>
            <a:lvl9pPr marL="3886200" indent="-228600" fontAlgn="base">
              <a:spcBef>
                <a:spcPct val="20000"/>
              </a:spcBef>
              <a:spcAft>
                <a:spcPct val="0"/>
              </a:spcAft>
              <a:buFont typeface="Arial" pitchFamily="34" charset="0"/>
              <a:buChar char="»"/>
              <a:defRPr sz="2000"/>
            </a:lvl9pPr>
          </a:lstStyle>
          <a:p>
            <a:pPr marL="0" indent="0">
              <a:buNone/>
            </a:pPr>
            <a:r>
              <a:rPr lang="en-US" sz="1800" dirty="0" smtClean="0">
                <a:solidFill>
                  <a:srgbClr val="FF0000"/>
                </a:solidFill>
              </a:rPr>
              <a:t>U.S. NO</a:t>
            </a:r>
            <a:r>
              <a:rPr lang="en-US" sz="1800" baseline="-25000" dirty="0" smtClean="0">
                <a:solidFill>
                  <a:srgbClr val="FF0000"/>
                </a:solidFill>
              </a:rPr>
              <a:t>x</a:t>
            </a:r>
            <a:r>
              <a:rPr lang="en-US" sz="1800" dirty="0" smtClean="0">
                <a:solidFill>
                  <a:srgbClr val="FF0000"/>
                </a:solidFill>
              </a:rPr>
              <a:t> emission controls</a:t>
            </a:r>
            <a:endParaRPr lang="en-US" sz="1800" dirty="0">
              <a:solidFill>
                <a:srgbClr val="FF0000"/>
              </a:solidFill>
            </a:endParaRPr>
          </a:p>
        </p:txBody>
      </p:sp>
      <p:sp>
        <p:nvSpPr>
          <p:cNvPr id="3" name="TextBox 2"/>
          <p:cNvSpPr txBox="1"/>
          <p:nvPr/>
        </p:nvSpPr>
        <p:spPr>
          <a:xfrm>
            <a:off x="76200" y="5791200"/>
            <a:ext cx="9067800" cy="1200329"/>
          </a:xfrm>
          <a:prstGeom prst="rect">
            <a:avLst/>
          </a:prstGeom>
          <a:noFill/>
        </p:spPr>
        <p:txBody>
          <a:bodyPr wrap="square" rtlCol="0">
            <a:spAutoFit/>
          </a:bodyPr>
          <a:lstStyle/>
          <a:p>
            <a:pPr marL="342900" indent="-342900">
              <a:buFont typeface="Wingdings" charset="2"/>
              <a:buChar char="à"/>
            </a:pPr>
            <a:r>
              <a:rPr lang="en-US" dirty="0" smtClean="0">
                <a:latin typeface="Arial" charset="0"/>
                <a:ea typeface="Arial" charset="0"/>
                <a:cs typeface="Arial" charset="0"/>
                <a:sym typeface="Wingdings"/>
              </a:rPr>
              <a:t>Need internationally collaborative efforts to mitigate global air pollution</a:t>
            </a:r>
            <a:endParaRPr lang="is-IS" dirty="0" smtClean="0">
              <a:latin typeface="Arial" charset="0"/>
              <a:ea typeface="Arial" charset="0"/>
              <a:cs typeface="Arial" charset="0"/>
              <a:sym typeface="Wingdings"/>
            </a:endParaRPr>
          </a:p>
          <a:p>
            <a:pPr marL="342900" indent="-342900">
              <a:buFont typeface="Wingdings" charset="2"/>
              <a:buChar char="à"/>
            </a:pPr>
            <a:r>
              <a:rPr lang="is-IS" dirty="0">
                <a:latin typeface="Arial" charset="0"/>
                <a:ea typeface="Arial" charset="0"/>
                <a:cs typeface="Arial" charset="0"/>
                <a:sym typeface="Wingdings"/>
              </a:rPr>
              <a:t>E</a:t>
            </a:r>
            <a:r>
              <a:rPr lang="is-IS" dirty="0" smtClean="0">
                <a:latin typeface="Arial" charset="0"/>
                <a:ea typeface="Arial" charset="0"/>
                <a:cs typeface="Arial" charset="0"/>
                <a:sym typeface="Wingdings"/>
              </a:rPr>
              <a:t>normous progress made in the U.S. (e.g., Los Angeles) provides a template for Asian mega-cities (e.g. , Beijing)</a:t>
            </a:r>
          </a:p>
          <a:p>
            <a:pPr marL="342900" indent="-342900">
              <a:buFont typeface="Wingdings" charset="2"/>
              <a:buChar char="à"/>
            </a:pPr>
            <a:endParaRPr lang="en-US" dirty="0">
              <a:latin typeface="Arial" charset="0"/>
              <a:ea typeface="Arial" charset="0"/>
              <a:cs typeface="Arial" charset="0"/>
            </a:endParaRPr>
          </a:p>
        </p:txBody>
      </p:sp>
    </p:spTree>
    <p:extLst>
      <p:ext uri="{BB962C8B-B14F-4D97-AF65-F5344CB8AC3E}">
        <p14:creationId xmlns:p14="http://schemas.microsoft.com/office/powerpoint/2010/main" val="9831989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0"/>
            <a:ext cx="8915400" cy="914400"/>
          </a:xfrm>
        </p:spPr>
        <p:txBody>
          <a:bodyPr/>
          <a:lstStyle/>
          <a:p>
            <a:r>
              <a:rPr lang="en-US" sz="2400" b="1" dirty="0" smtClean="0">
                <a:solidFill>
                  <a:schemeClr val="tx1"/>
                </a:solidFill>
                <a:latin typeface="Arial" panose="020B0604020202020204" pitchFamily="34" charset="0"/>
                <a:cs typeface="Arial" panose="020B0604020202020204" pitchFamily="34" charset="0"/>
              </a:rPr>
              <a:t>Additional Slides for Q &amp; A Discussions </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25327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p:cNvSpPr>
          <p:nvPr/>
        </p:nvSpPr>
        <p:spPr bwMode="auto">
          <a:xfrm>
            <a:off x="-152400" y="203200"/>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defRPr/>
            </a:pPr>
            <a:r>
              <a:rPr lang="en-US" altLang="zh-CN" sz="2400" b="1" dirty="0" smtClean="0">
                <a:solidFill>
                  <a:srgbClr val="FFFFFF"/>
                </a:solidFill>
                <a:latin typeface="Helvetica" pitchFamily="34" charset="0"/>
              </a:rPr>
              <a:t>For more information, please see the papers </a:t>
            </a:r>
            <a:endParaRPr lang="en-US" altLang="zh-CN" sz="2400" b="1" dirty="0" smtClean="0">
              <a:solidFill>
                <a:srgbClr val="FFFFFF"/>
              </a:solidFill>
              <a:latin typeface="Helvetica" pitchFamily="34" charset="0"/>
            </a:endParaRPr>
          </a:p>
        </p:txBody>
      </p:sp>
      <p:sp>
        <p:nvSpPr>
          <p:cNvPr id="3" name="Rectangle 2"/>
          <p:cNvSpPr/>
          <p:nvPr/>
        </p:nvSpPr>
        <p:spPr>
          <a:xfrm>
            <a:off x="2057400" y="844689"/>
            <a:ext cx="7086600" cy="5632311"/>
          </a:xfrm>
          <a:prstGeom prst="rect">
            <a:avLst/>
          </a:prstGeom>
          <a:solidFill>
            <a:schemeClr val="bg1"/>
          </a:solidFill>
        </p:spPr>
        <p:txBody>
          <a:bodyPr wrap="square">
            <a:spAutoFit/>
          </a:bodyPr>
          <a:lstStyle/>
          <a:p>
            <a:r>
              <a:rPr lang="en-US" dirty="0" smtClean="0">
                <a:solidFill>
                  <a:srgbClr val="000000"/>
                </a:solidFill>
              </a:rPr>
              <a:t>Lin</a:t>
            </a:r>
            <a:r>
              <a:rPr lang="en-US" dirty="0">
                <a:solidFill>
                  <a:srgbClr val="000000"/>
                </a:solidFill>
              </a:rPr>
              <a:t>, </a:t>
            </a:r>
            <a:r>
              <a:rPr lang="en-US" dirty="0" smtClean="0">
                <a:solidFill>
                  <a:srgbClr val="000000"/>
                </a:solidFill>
              </a:rPr>
              <a:t>M. </a:t>
            </a:r>
            <a:r>
              <a:rPr lang="en-US" i="1" dirty="0" smtClean="0">
                <a:solidFill>
                  <a:srgbClr val="000000"/>
                </a:solidFill>
              </a:rPr>
              <a:t>et </a:t>
            </a:r>
            <a:r>
              <a:rPr lang="en-US" i="1" dirty="0" smtClean="0">
                <a:solidFill>
                  <a:srgbClr val="000000"/>
                </a:solidFill>
              </a:rPr>
              <a:t>al </a:t>
            </a:r>
            <a:r>
              <a:rPr lang="en-US" dirty="0" smtClean="0">
                <a:solidFill>
                  <a:srgbClr val="000000"/>
                </a:solidFill>
              </a:rPr>
              <a:t>(2012a): </a:t>
            </a:r>
            <a:r>
              <a:rPr lang="en-US" b="1" i="1" dirty="0">
                <a:solidFill>
                  <a:srgbClr val="000000"/>
                </a:solidFill>
              </a:rPr>
              <a:t>Transport of Asian ozone pollution into surface air over the western United States in </a:t>
            </a:r>
            <a:r>
              <a:rPr lang="en-US" b="1" i="1" dirty="0" smtClean="0">
                <a:solidFill>
                  <a:srgbClr val="000000"/>
                </a:solidFill>
              </a:rPr>
              <a:t>spring</a:t>
            </a:r>
            <a:r>
              <a:rPr lang="en-US" i="1" dirty="0">
                <a:solidFill>
                  <a:srgbClr val="000000"/>
                </a:solidFill>
              </a:rPr>
              <a:t> </a:t>
            </a:r>
            <a:r>
              <a:rPr lang="en-US" dirty="0" smtClean="0">
                <a:solidFill>
                  <a:srgbClr val="000000"/>
                </a:solidFill>
              </a:rPr>
              <a:t>(</a:t>
            </a:r>
            <a:r>
              <a:rPr lang="en-US" u="sng" dirty="0" smtClean="0">
                <a:solidFill>
                  <a:srgbClr val="000000"/>
                </a:solidFill>
                <a:hlinkClick r:id="rId3"/>
              </a:rPr>
              <a:t>PDF</a:t>
            </a:r>
            <a:r>
              <a:rPr lang="en-US" dirty="0" smtClean="0">
                <a:solidFill>
                  <a:srgbClr val="000000"/>
                </a:solidFill>
              </a:rPr>
              <a:t>)</a:t>
            </a:r>
          </a:p>
          <a:p>
            <a:endParaRPr lang="en-US" dirty="0">
              <a:solidFill>
                <a:srgbClr val="000000"/>
              </a:solidFill>
            </a:endParaRPr>
          </a:p>
          <a:p>
            <a:r>
              <a:rPr lang="en-US" dirty="0">
                <a:solidFill>
                  <a:srgbClr val="000000"/>
                </a:solidFill>
              </a:rPr>
              <a:t>Lin </a:t>
            </a:r>
            <a:r>
              <a:rPr lang="en-US" dirty="0" smtClean="0">
                <a:solidFill>
                  <a:srgbClr val="000000"/>
                </a:solidFill>
              </a:rPr>
              <a:t>M. </a:t>
            </a:r>
            <a:r>
              <a:rPr lang="en-US" i="1" dirty="0" smtClean="0">
                <a:solidFill>
                  <a:srgbClr val="000000"/>
                </a:solidFill>
              </a:rPr>
              <a:t>et </a:t>
            </a:r>
            <a:r>
              <a:rPr lang="en-US" i="1" dirty="0" smtClean="0">
                <a:solidFill>
                  <a:srgbClr val="000000"/>
                </a:solidFill>
              </a:rPr>
              <a:t>al </a:t>
            </a:r>
            <a:r>
              <a:rPr lang="en-US" dirty="0" smtClean="0">
                <a:solidFill>
                  <a:srgbClr val="000000"/>
                </a:solidFill>
              </a:rPr>
              <a:t>(2012b): </a:t>
            </a:r>
            <a:r>
              <a:rPr lang="en-US" b="1" i="1" dirty="0">
                <a:solidFill>
                  <a:srgbClr val="000000"/>
                </a:solidFill>
              </a:rPr>
              <a:t>Springtime high surface ozone events over the western United States: Quantifying the role of stratospheric </a:t>
            </a:r>
            <a:r>
              <a:rPr lang="en-US" b="1" i="1" dirty="0" smtClean="0">
                <a:solidFill>
                  <a:srgbClr val="000000"/>
                </a:solidFill>
              </a:rPr>
              <a:t>intrusions</a:t>
            </a:r>
            <a:r>
              <a:rPr lang="en-US" dirty="0">
                <a:solidFill>
                  <a:srgbClr val="000000"/>
                </a:solidFill>
              </a:rPr>
              <a:t>  (</a:t>
            </a:r>
            <a:r>
              <a:rPr lang="en-US" u="sng" dirty="0">
                <a:solidFill>
                  <a:srgbClr val="000000"/>
                </a:solidFill>
                <a:hlinkClick r:id="rId4"/>
              </a:rPr>
              <a:t>Full Text</a:t>
            </a:r>
            <a:r>
              <a:rPr lang="en-US" dirty="0" smtClean="0">
                <a:solidFill>
                  <a:srgbClr val="000000"/>
                </a:solidFill>
              </a:rPr>
              <a:t>)</a:t>
            </a:r>
          </a:p>
          <a:p>
            <a:endParaRPr lang="en-US" dirty="0">
              <a:solidFill>
                <a:srgbClr val="000000"/>
              </a:solidFill>
            </a:endParaRPr>
          </a:p>
          <a:p>
            <a:r>
              <a:rPr lang="en-US" dirty="0">
                <a:solidFill>
                  <a:srgbClr val="000000"/>
                </a:solidFill>
              </a:rPr>
              <a:t>Lin, </a:t>
            </a:r>
            <a:r>
              <a:rPr lang="en-US" dirty="0" smtClean="0">
                <a:solidFill>
                  <a:srgbClr val="000000"/>
                </a:solidFill>
              </a:rPr>
              <a:t>M. </a:t>
            </a:r>
            <a:r>
              <a:rPr lang="en-US" i="1" dirty="0" smtClean="0">
                <a:solidFill>
                  <a:srgbClr val="000000"/>
                </a:solidFill>
              </a:rPr>
              <a:t>et al. </a:t>
            </a:r>
            <a:r>
              <a:rPr lang="en-US" dirty="0" smtClean="0">
                <a:solidFill>
                  <a:srgbClr val="000000"/>
                </a:solidFill>
              </a:rPr>
              <a:t>(</a:t>
            </a:r>
            <a:r>
              <a:rPr lang="en-US" dirty="0">
                <a:solidFill>
                  <a:srgbClr val="000000"/>
                </a:solidFill>
              </a:rPr>
              <a:t>2014): </a:t>
            </a:r>
            <a:r>
              <a:rPr lang="en-US" b="1" i="1" dirty="0">
                <a:solidFill>
                  <a:srgbClr val="000000"/>
                </a:solidFill>
              </a:rPr>
              <a:t>Tropospheric ozone trends at Manna Loa Observatory tied to decadal climate </a:t>
            </a:r>
            <a:r>
              <a:rPr lang="en-US" b="1" i="1" dirty="0" smtClean="0">
                <a:solidFill>
                  <a:srgbClr val="000000"/>
                </a:solidFill>
              </a:rPr>
              <a:t>variability </a:t>
            </a:r>
            <a:r>
              <a:rPr lang="en-US" dirty="0" smtClean="0">
                <a:solidFill>
                  <a:srgbClr val="000000"/>
                </a:solidFill>
              </a:rPr>
              <a:t> </a:t>
            </a:r>
            <a:r>
              <a:rPr lang="en-US" dirty="0">
                <a:solidFill>
                  <a:srgbClr val="000000"/>
                </a:solidFill>
              </a:rPr>
              <a:t>(</a:t>
            </a:r>
            <a:r>
              <a:rPr lang="en-US" u="sng" dirty="0">
                <a:solidFill>
                  <a:srgbClr val="000000"/>
                </a:solidFill>
                <a:hlinkClick r:id="rId5"/>
              </a:rPr>
              <a:t>PDF</a:t>
            </a:r>
            <a:r>
              <a:rPr lang="en-US" dirty="0" smtClean="0">
                <a:solidFill>
                  <a:srgbClr val="000000"/>
                </a:solidFill>
              </a:rPr>
              <a:t>)</a:t>
            </a:r>
          </a:p>
          <a:p>
            <a:endParaRPr lang="en-US" dirty="0">
              <a:solidFill>
                <a:srgbClr val="000000"/>
              </a:solidFill>
            </a:endParaRPr>
          </a:p>
          <a:p>
            <a:r>
              <a:rPr lang="en-US" dirty="0">
                <a:solidFill>
                  <a:srgbClr val="000000"/>
                </a:solidFill>
              </a:rPr>
              <a:t>Lin, </a:t>
            </a:r>
            <a:r>
              <a:rPr lang="en-US" dirty="0" smtClean="0">
                <a:solidFill>
                  <a:srgbClr val="000000"/>
                </a:solidFill>
              </a:rPr>
              <a:t>M. </a:t>
            </a:r>
            <a:r>
              <a:rPr lang="en-US" i="1" dirty="0" smtClean="0">
                <a:solidFill>
                  <a:srgbClr val="000000"/>
                </a:solidFill>
              </a:rPr>
              <a:t>et al. </a:t>
            </a:r>
            <a:r>
              <a:rPr lang="en-US" dirty="0" smtClean="0">
                <a:solidFill>
                  <a:srgbClr val="000000"/>
                </a:solidFill>
              </a:rPr>
              <a:t>(</a:t>
            </a:r>
            <a:r>
              <a:rPr lang="en-US" dirty="0" smtClean="0">
                <a:solidFill>
                  <a:srgbClr val="000000"/>
                </a:solidFill>
              </a:rPr>
              <a:t>2015a): </a:t>
            </a:r>
            <a:r>
              <a:rPr lang="en-US" b="1" i="1" dirty="0">
                <a:solidFill>
                  <a:srgbClr val="000000"/>
                </a:solidFill>
              </a:rPr>
              <a:t>Climate variability modulates western U.S. ozone air quality in spring via deep stratospheric </a:t>
            </a:r>
            <a:r>
              <a:rPr lang="en-US" b="1" i="1" dirty="0" smtClean="0">
                <a:solidFill>
                  <a:srgbClr val="000000"/>
                </a:solidFill>
              </a:rPr>
              <a:t>intrusions</a:t>
            </a:r>
            <a:r>
              <a:rPr lang="en-US" dirty="0" smtClean="0">
                <a:solidFill>
                  <a:srgbClr val="000000"/>
                </a:solidFill>
              </a:rPr>
              <a:t> (</a:t>
            </a:r>
            <a:r>
              <a:rPr lang="en-US" dirty="0" smtClean="0">
                <a:solidFill>
                  <a:srgbClr val="000000"/>
                </a:solidFill>
                <a:hlinkClick r:id="rId6"/>
              </a:rPr>
              <a:t>PDF</a:t>
            </a:r>
            <a:r>
              <a:rPr lang="en-US" dirty="0" smtClean="0">
                <a:solidFill>
                  <a:srgbClr val="000000"/>
                </a:solidFill>
              </a:rPr>
              <a:t>)</a:t>
            </a:r>
            <a:endParaRPr lang="en-US" dirty="0" smtClean="0">
              <a:solidFill>
                <a:srgbClr val="000000"/>
              </a:solidFill>
            </a:endParaRPr>
          </a:p>
          <a:p>
            <a:endParaRPr lang="en-US" dirty="0">
              <a:solidFill>
                <a:srgbClr val="000000"/>
              </a:solidFill>
            </a:endParaRPr>
          </a:p>
          <a:p>
            <a:r>
              <a:rPr lang="en-US" dirty="0" smtClean="0">
                <a:solidFill>
                  <a:srgbClr val="000000"/>
                </a:solidFill>
              </a:rPr>
              <a:t>Lin</a:t>
            </a:r>
            <a:r>
              <a:rPr lang="en-US" dirty="0">
                <a:solidFill>
                  <a:srgbClr val="000000"/>
                </a:solidFill>
              </a:rPr>
              <a:t>, </a:t>
            </a:r>
            <a:r>
              <a:rPr lang="en-US" dirty="0" smtClean="0">
                <a:solidFill>
                  <a:srgbClr val="000000"/>
                </a:solidFill>
              </a:rPr>
              <a:t>M. </a:t>
            </a:r>
            <a:r>
              <a:rPr lang="en-US" i="1" dirty="0" smtClean="0">
                <a:solidFill>
                  <a:srgbClr val="000000"/>
                </a:solidFill>
              </a:rPr>
              <a:t>et al.</a:t>
            </a:r>
            <a:r>
              <a:rPr lang="en-US" dirty="0">
                <a:solidFill>
                  <a:srgbClr val="000000"/>
                </a:solidFill>
              </a:rPr>
              <a:t> </a:t>
            </a:r>
            <a:r>
              <a:rPr lang="en-US" dirty="0" smtClean="0">
                <a:solidFill>
                  <a:srgbClr val="000000"/>
                </a:solidFill>
              </a:rPr>
              <a:t>(2015b): </a:t>
            </a:r>
            <a:r>
              <a:rPr lang="en-US" b="1" i="1" dirty="0" smtClean="0">
                <a:solidFill>
                  <a:srgbClr val="000000"/>
                </a:solidFill>
              </a:rPr>
              <a:t>Revisiting </a:t>
            </a:r>
            <a:r>
              <a:rPr lang="en-US" b="1" i="1" dirty="0">
                <a:solidFill>
                  <a:srgbClr val="000000"/>
                </a:solidFill>
              </a:rPr>
              <a:t>the evidence of increasing springtime ozone mixing ratios in the free troposphere over western North America</a:t>
            </a:r>
            <a:r>
              <a:rPr lang="en-US" dirty="0">
                <a:solidFill>
                  <a:srgbClr val="000000"/>
                </a:solidFill>
              </a:rPr>
              <a:t>, </a:t>
            </a:r>
            <a:r>
              <a:rPr lang="en-US" dirty="0" smtClean="0">
                <a:solidFill>
                  <a:srgbClr val="000000"/>
                </a:solidFill>
              </a:rPr>
              <a:t>Geophysical </a:t>
            </a:r>
            <a:r>
              <a:rPr lang="en-US" dirty="0">
                <a:solidFill>
                  <a:srgbClr val="000000"/>
                </a:solidFill>
              </a:rPr>
              <a:t>Research </a:t>
            </a:r>
            <a:r>
              <a:rPr lang="en-US" dirty="0" smtClean="0">
                <a:solidFill>
                  <a:srgbClr val="000000"/>
                </a:solidFill>
              </a:rPr>
              <a:t>Letter </a:t>
            </a:r>
            <a:r>
              <a:rPr lang="en-US" dirty="0" smtClean="0"/>
              <a:t>(</a:t>
            </a:r>
            <a:r>
              <a:rPr lang="en-US" dirty="0" smtClean="0">
                <a:hlinkClick r:id="rId7"/>
              </a:rPr>
              <a:t>PDF</a:t>
            </a:r>
            <a:r>
              <a:rPr lang="en-US" dirty="0" smtClean="0"/>
              <a:t>)</a:t>
            </a:r>
          </a:p>
          <a:p>
            <a:endParaRPr lang="en-US" dirty="0">
              <a:solidFill>
                <a:srgbClr val="FF0000"/>
              </a:solidFill>
            </a:endParaRPr>
          </a:p>
          <a:p>
            <a:r>
              <a:rPr lang="en-US" dirty="0">
                <a:solidFill>
                  <a:srgbClr val="000000"/>
                </a:solidFill>
              </a:rPr>
              <a:t>Lin, M. </a:t>
            </a:r>
            <a:r>
              <a:rPr lang="en-US" i="1" dirty="0">
                <a:solidFill>
                  <a:srgbClr val="000000"/>
                </a:solidFill>
              </a:rPr>
              <a:t>et al</a:t>
            </a:r>
            <a:r>
              <a:rPr lang="en-US" i="1" dirty="0" smtClean="0">
                <a:solidFill>
                  <a:srgbClr val="000000"/>
                </a:solidFill>
              </a:rPr>
              <a:t>. </a:t>
            </a:r>
            <a:r>
              <a:rPr lang="en-US" dirty="0" smtClean="0">
                <a:solidFill>
                  <a:srgbClr val="000000"/>
                </a:solidFill>
              </a:rPr>
              <a:t>(2017):  </a:t>
            </a:r>
            <a:r>
              <a:rPr lang="en-US" b="1" i="1" dirty="0" smtClean="0">
                <a:solidFill>
                  <a:srgbClr val="000000"/>
                </a:solidFill>
              </a:rPr>
              <a:t>U.S. surface ozone trends and extremes from 1980 to 2014: Quantifying the roles of rising Asian emissions, domestic controls, wildfires, and climate </a:t>
            </a:r>
            <a:r>
              <a:rPr lang="en-US" dirty="0" smtClean="0"/>
              <a:t>(</a:t>
            </a:r>
            <a:r>
              <a:rPr lang="en-US" dirty="0" smtClean="0">
                <a:hlinkClick r:id="rId8"/>
              </a:rPr>
              <a:t>PDF</a:t>
            </a:r>
            <a:r>
              <a:rPr lang="en-US" dirty="0" smtClean="0"/>
              <a:t>)</a:t>
            </a:r>
            <a:endParaRPr lang="en-US" dirty="0"/>
          </a:p>
        </p:txBody>
      </p:sp>
      <p:sp>
        <p:nvSpPr>
          <p:cNvPr id="4" name="Slide Number Placeholder 3"/>
          <p:cNvSpPr txBox="1">
            <a:spLocks noGrp="1"/>
          </p:cNvSpPr>
          <p:nvPr/>
        </p:nvSpPr>
        <p:spPr>
          <a:xfrm>
            <a:off x="8534400" y="6416675"/>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26</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pic>
        <p:nvPicPr>
          <p:cNvPr id="5" name="Picture 4" descr="http://onlinelibrary.wiley.com/store/10.1002/(ISSN)2169-8996/asset/cover.gif?v=1&amp;s=eb26df77c6489aae7beb4facebed6f1946f71ff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873" y="939298"/>
            <a:ext cx="685799" cy="8895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onlinelibrary.wiley.com/store/10.1002/(ISSN)2169-8996/asset/cover.gif?v=1&amp;s=eb26df77c6489aae7beb4facebed6f1946f71ff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131" y="1852735"/>
            <a:ext cx="686541" cy="8904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994" r="68647"/>
          <a:stretch/>
        </p:blipFill>
        <p:spPr bwMode="auto">
          <a:xfrm>
            <a:off x="358439" y="3732663"/>
            <a:ext cx="1653561" cy="679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0" y="2890163"/>
            <a:ext cx="1981200" cy="75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a1007.phobos.apple.com/us/r30/Purple3/v4/12/74/95/12749575-ba18-107a-e943-74e4f6e42c15/mzl.nbcbyiev.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0131" y="4648200"/>
            <a:ext cx="739091" cy="739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3"/>
          <a:stretch>
            <a:fillRect/>
          </a:stretch>
        </p:blipFill>
        <p:spPr>
          <a:xfrm>
            <a:off x="0" y="5698040"/>
            <a:ext cx="2048896" cy="719725"/>
          </a:xfrm>
          <a:prstGeom prst="rect">
            <a:avLst/>
          </a:prstGeom>
        </p:spPr>
      </p:pic>
    </p:spTree>
    <p:extLst>
      <p:ext uri="{BB962C8B-B14F-4D97-AF65-F5344CB8AC3E}">
        <p14:creationId xmlns:p14="http://schemas.microsoft.com/office/powerpoint/2010/main" val="209161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0" y="762000"/>
            <a:ext cx="9144000" cy="5486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ja-JP" b="1">
              <a:solidFill>
                <a:srgbClr val="FFFFFF"/>
              </a:solidFill>
            </a:endParaRPr>
          </a:p>
        </p:txBody>
      </p:sp>
      <p:sp>
        <p:nvSpPr>
          <p:cNvPr id="2" name="Title 1"/>
          <p:cNvSpPr>
            <a:spLocks noGrp="1"/>
          </p:cNvSpPr>
          <p:nvPr>
            <p:ph type="title"/>
          </p:nvPr>
        </p:nvSpPr>
        <p:spPr>
          <a:xfrm>
            <a:off x="0" y="6201568"/>
            <a:ext cx="9144000" cy="656431"/>
          </a:xfrm>
        </p:spPr>
        <p:txBody>
          <a:bodyPr/>
          <a:lstStyle/>
          <a:p>
            <a:pPr algn="r"/>
            <a:r>
              <a:rPr lang="en-US" sz="2000" b="1"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Lin et al. (JGR2012a, 2012b)</a:t>
            </a:r>
            <a:endParaRPr lang="en-US" sz="2000" b="1" dirty="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Rectangle 28"/>
          <p:cNvSpPr>
            <a:spLocks noChangeArrowheads="1"/>
          </p:cNvSpPr>
          <p:nvPr/>
        </p:nvSpPr>
        <p:spPr bwMode="auto">
          <a:xfrm>
            <a:off x="-80963" y="-89463"/>
            <a:ext cx="92249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2400" b="1" dirty="0">
                <a:solidFill>
                  <a:srgbClr val="FFFFFF"/>
                </a:solidFill>
              </a:rPr>
              <a:t>S</a:t>
            </a:r>
            <a:r>
              <a:rPr lang="en-US" altLang="zh-CN" sz="2400" b="1" dirty="0" smtClean="0">
                <a:solidFill>
                  <a:srgbClr val="FFFFFF"/>
                </a:solidFill>
              </a:rPr>
              <a:t>tratospheric and Asian influences </a:t>
            </a:r>
          </a:p>
          <a:p>
            <a:pPr algn="ctr" eaLnBrk="1" hangingPunct="1"/>
            <a:r>
              <a:rPr lang="en-US" altLang="zh-CN" sz="2400" b="1" dirty="0" smtClean="0">
                <a:solidFill>
                  <a:srgbClr val="FFFFFF"/>
                </a:solidFill>
              </a:rPr>
              <a:t>on springtime high-O</a:t>
            </a:r>
            <a:r>
              <a:rPr lang="en-US" altLang="zh-CN" sz="2400" b="1" baseline="-25000" dirty="0" smtClean="0">
                <a:solidFill>
                  <a:srgbClr val="FFFFFF"/>
                </a:solidFill>
              </a:rPr>
              <a:t>3</a:t>
            </a:r>
            <a:r>
              <a:rPr lang="en-US" altLang="zh-CN" sz="2400" b="1" dirty="0" smtClean="0">
                <a:solidFill>
                  <a:srgbClr val="FFFFFF"/>
                </a:solidFill>
              </a:rPr>
              <a:t> events at WUS rural sites</a:t>
            </a:r>
            <a:endParaRPr lang="en-US" altLang="zh-CN" sz="2400" b="1" dirty="0">
              <a:solidFill>
                <a:srgbClr val="FFFFFF"/>
              </a:solidFill>
            </a:endParaRPr>
          </a:p>
        </p:txBody>
      </p:sp>
      <p:pic>
        <p:nvPicPr>
          <p:cNvPr id="5" name="Picture 4"/>
          <p:cNvPicPr>
            <a:picLocks noChangeAspect="1"/>
          </p:cNvPicPr>
          <p:nvPr/>
        </p:nvPicPr>
        <p:blipFill>
          <a:blip r:embed="rId3"/>
          <a:stretch>
            <a:fillRect/>
          </a:stretch>
        </p:blipFill>
        <p:spPr>
          <a:xfrm>
            <a:off x="489982" y="1375134"/>
            <a:ext cx="7892562" cy="4782126"/>
          </a:xfrm>
          <a:prstGeom prst="rect">
            <a:avLst/>
          </a:prstGeom>
        </p:spPr>
      </p:pic>
      <p:sp>
        <p:nvSpPr>
          <p:cNvPr id="22" name="TextBox 21"/>
          <p:cNvSpPr txBox="1"/>
          <p:nvPr/>
        </p:nvSpPr>
        <p:spPr>
          <a:xfrm rot="16200000">
            <a:off x="-718066" y="3320534"/>
            <a:ext cx="2286000" cy="369332"/>
          </a:xfrm>
          <a:prstGeom prst="rect">
            <a:avLst/>
          </a:prstGeom>
          <a:noFill/>
        </p:spPr>
        <p:txBody>
          <a:bodyPr wrap="square" rtlCol="0">
            <a:spAutoFit/>
          </a:bodyPr>
          <a:lstStyle/>
          <a:p>
            <a:pPr algn="ctr"/>
            <a:r>
              <a:rPr lang="en-US" b="1" dirty="0" smtClean="0">
                <a:solidFill>
                  <a:srgbClr val="DADADA">
                    <a:lumMod val="10000"/>
                  </a:srgbClr>
                </a:solidFill>
                <a:latin typeface="Arial" panose="020B0604020202020204" pitchFamily="34" charset="0"/>
                <a:cs typeface="Arial" panose="020B0604020202020204" pitchFamily="34" charset="0"/>
              </a:rPr>
              <a:t>Hi-Res GFDL-AM3</a:t>
            </a:r>
            <a:endParaRPr lang="en-US" b="1" dirty="0">
              <a:solidFill>
                <a:srgbClr val="DADADA">
                  <a:lumMod val="10000"/>
                </a:srgbClr>
              </a:solidFill>
              <a:latin typeface="Arial" panose="020B0604020202020204" pitchFamily="34" charset="0"/>
              <a:cs typeface="Arial" panose="020B0604020202020204" pitchFamily="34" charset="0"/>
            </a:endParaRPr>
          </a:p>
        </p:txBody>
      </p:sp>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762000"/>
            <a:ext cx="2460852" cy="153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31"/>
          <p:cNvSpPr>
            <a:spLocks noChangeArrowheads="1"/>
          </p:cNvSpPr>
          <p:nvPr/>
        </p:nvSpPr>
        <p:spPr bwMode="auto">
          <a:xfrm>
            <a:off x="2094368" y="1371600"/>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2" name="AutoShape 31"/>
          <p:cNvSpPr>
            <a:spLocks noChangeArrowheads="1"/>
          </p:cNvSpPr>
          <p:nvPr/>
        </p:nvSpPr>
        <p:spPr bwMode="auto">
          <a:xfrm>
            <a:off x="2215018" y="1658938"/>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3" name="AutoShape 31"/>
          <p:cNvSpPr>
            <a:spLocks noChangeArrowheads="1"/>
          </p:cNvSpPr>
          <p:nvPr/>
        </p:nvSpPr>
        <p:spPr bwMode="auto">
          <a:xfrm>
            <a:off x="2246768" y="1811338"/>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4" name="AutoShape 31"/>
          <p:cNvSpPr>
            <a:spLocks noChangeArrowheads="1"/>
          </p:cNvSpPr>
          <p:nvPr/>
        </p:nvSpPr>
        <p:spPr bwMode="auto">
          <a:xfrm>
            <a:off x="2138818" y="1524000"/>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5" name="AutoShape 31"/>
          <p:cNvSpPr>
            <a:spLocks noChangeArrowheads="1"/>
          </p:cNvSpPr>
          <p:nvPr/>
        </p:nvSpPr>
        <p:spPr bwMode="auto">
          <a:xfrm>
            <a:off x="2322968" y="1143000"/>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6" name="AutoShape 31"/>
          <p:cNvSpPr>
            <a:spLocks noChangeArrowheads="1"/>
          </p:cNvSpPr>
          <p:nvPr/>
        </p:nvSpPr>
        <p:spPr bwMode="auto">
          <a:xfrm>
            <a:off x="2322968" y="1277938"/>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7" name="AutoShape 31"/>
          <p:cNvSpPr>
            <a:spLocks noChangeArrowheads="1"/>
          </p:cNvSpPr>
          <p:nvPr/>
        </p:nvSpPr>
        <p:spPr bwMode="auto">
          <a:xfrm>
            <a:off x="2475368" y="1354138"/>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8" name="AutoShape 31"/>
          <p:cNvSpPr>
            <a:spLocks noChangeArrowheads="1"/>
          </p:cNvSpPr>
          <p:nvPr/>
        </p:nvSpPr>
        <p:spPr bwMode="auto">
          <a:xfrm>
            <a:off x="2291218" y="1430338"/>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49" name="AutoShape 31"/>
          <p:cNvSpPr>
            <a:spLocks noChangeArrowheads="1"/>
          </p:cNvSpPr>
          <p:nvPr/>
        </p:nvSpPr>
        <p:spPr bwMode="auto">
          <a:xfrm>
            <a:off x="2322968" y="1524000"/>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50" name="AutoShape 31"/>
          <p:cNvSpPr>
            <a:spLocks noChangeArrowheads="1"/>
          </p:cNvSpPr>
          <p:nvPr/>
        </p:nvSpPr>
        <p:spPr bwMode="auto">
          <a:xfrm>
            <a:off x="2399168" y="1447800"/>
            <a:ext cx="107950" cy="93662"/>
          </a:xfrm>
          <a:prstGeom prst="ellipse">
            <a:avLst/>
          </a:prstGeom>
          <a:noFill/>
          <a:ln w="28575">
            <a:solidFill>
              <a:schemeClr val="accent4">
                <a:lumMod val="10000"/>
              </a:schemeClr>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36" name="TextBox 35"/>
          <p:cNvSpPr txBox="1"/>
          <p:nvPr/>
        </p:nvSpPr>
        <p:spPr>
          <a:xfrm>
            <a:off x="4191000" y="1049099"/>
            <a:ext cx="4144180" cy="369332"/>
          </a:xfrm>
          <a:prstGeom prst="rect">
            <a:avLst/>
          </a:prstGeom>
          <a:noFill/>
        </p:spPr>
        <p:txBody>
          <a:bodyPr wrap="square" rtlCol="0">
            <a:spAutoFit/>
          </a:bodyPr>
          <a:lstStyle/>
          <a:p>
            <a:r>
              <a:rPr lang="en-US" b="1" dirty="0" smtClean="0">
                <a:solidFill>
                  <a:srgbClr val="DADADA">
                    <a:lumMod val="10000"/>
                  </a:srgbClr>
                </a:solidFill>
                <a:latin typeface="Arial" panose="020B0604020202020204" pitchFamily="34" charset="0"/>
                <a:cs typeface="Arial" panose="020B0604020202020204" pitchFamily="34" charset="0"/>
              </a:rPr>
              <a:t>CASTNET (&gt;1.5 km; Apr-Jun 2010)</a:t>
            </a:r>
            <a:endParaRPr lang="en-US" b="1" dirty="0">
              <a:solidFill>
                <a:srgbClr val="DADADA">
                  <a:lumMod val="10000"/>
                </a:srgbClr>
              </a:solidFill>
              <a:latin typeface="Arial" panose="020B0604020202020204" pitchFamily="34" charset="0"/>
              <a:cs typeface="Arial" panose="020B0604020202020204" pitchFamily="34" charset="0"/>
            </a:endParaRPr>
          </a:p>
        </p:txBody>
      </p:sp>
      <p:sp>
        <p:nvSpPr>
          <p:cNvPr id="37" name="Text Box 37"/>
          <p:cNvSpPr txBox="1">
            <a:spLocks noChangeArrowheads="1"/>
          </p:cNvSpPr>
          <p:nvPr/>
        </p:nvSpPr>
        <p:spPr bwMode="auto">
          <a:xfrm>
            <a:off x="7009856" y="3134380"/>
            <a:ext cx="1372144" cy="523220"/>
          </a:xfrm>
          <a:prstGeom prst="rect">
            <a:avLst/>
          </a:prstGeom>
          <a:noFill/>
          <a:ln>
            <a:noFill/>
          </a:ln>
          <a:effec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sz="1600" b="1" dirty="0" smtClean="0">
                <a:solidFill>
                  <a:srgbClr val="00FF00"/>
                </a:solidFill>
                <a:latin typeface="Arial" charset="0"/>
                <a:ea typeface="Arial" charset="0"/>
                <a:cs typeface="Arial" charset="0"/>
              </a:rPr>
              <a:t>Background</a:t>
            </a:r>
            <a:r>
              <a:rPr lang="en-US" altLang="ja-JP" sz="1600" b="1" baseline="-25000" dirty="0" smtClean="0">
                <a:solidFill>
                  <a:srgbClr val="00FF00"/>
                </a:solidFill>
                <a:latin typeface="Arial" charset="0"/>
                <a:ea typeface="Arial" charset="0"/>
                <a:cs typeface="Arial" charset="0"/>
              </a:rPr>
              <a:t> </a:t>
            </a:r>
          </a:p>
          <a:p>
            <a:pPr eaLnBrk="1" hangingPunct="1"/>
            <a:r>
              <a:rPr lang="en-US" altLang="ja-JP" sz="1200" b="1" dirty="0" smtClean="0">
                <a:solidFill>
                  <a:srgbClr val="00FF00"/>
                </a:solidFill>
                <a:latin typeface="Arial" charset="0"/>
                <a:ea typeface="Arial" charset="0"/>
                <a:cs typeface="Arial" charset="0"/>
              </a:rPr>
              <a:t>(Bias-corrected)</a:t>
            </a:r>
            <a:endParaRPr lang="en-US" altLang="zh-CN" sz="1200" b="1" dirty="0">
              <a:solidFill>
                <a:srgbClr val="00FF00"/>
              </a:solidFill>
              <a:latin typeface="Arial" charset="0"/>
              <a:ea typeface="Arial" charset="0"/>
              <a:cs typeface="Arial" charset="0"/>
            </a:endParaRPr>
          </a:p>
        </p:txBody>
      </p:sp>
      <p:sp>
        <p:nvSpPr>
          <p:cNvPr id="38" name="Text Box 38"/>
          <p:cNvSpPr txBox="1">
            <a:spLocks noChangeArrowheads="1"/>
          </p:cNvSpPr>
          <p:nvPr/>
        </p:nvSpPr>
        <p:spPr bwMode="auto">
          <a:xfrm>
            <a:off x="7016932" y="3941802"/>
            <a:ext cx="1365068" cy="553998"/>
          </a:xfrm>
          <a:prstGeom prst="rect">
            <a:avLst/>
          </a:prstGeom>
          <a:noFill/>
          <a:ln>
            <a:noFill/>
          </a:ln>
          <a:effec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ja-JP" b="1" dirty="0" smtClean="0">
                <a:solidFill>
                  <a:srgbClr val="0000CC"/>
                </a:solidFill>
              </a:rPr>
              <a:t>O</a:t>
            </a:r>
            <a:r>
              <a:rPr lang="en-US" altLang="ja-JP" b="1" baseline="-25000" dirty="0" smtClean="0">
                <a:solidFill>
                  <a:srgbClr val="0000CC"/>
                </a:solidFill>
              </a:rPr>
              <a:t>3</a:t>
            </a:r>
            <a:r>
              <a:rPr lang="en-US" altLang="ja-JP" b="1" dirty="0" smtClean="0">
                <a:solidFill>
                  <a:srgbClr val="0000CC"/>
                </a:solidFill>
              </a:rPr>
              <a:t>Strat</a:t>
            </a:r>
          </a:p>
          <a:p>
            <a:pPr eaLnBrk="1" hangingPunct="1"/>
            <a:r>
              <a:rPr lang="en-US" altLang="zh-CN" sz="1200" b="1" dirty="0" smtClean="0">
                <a:solidFill>
                  <a:srgbClr val="0000CC"/>
                </a:solidFill>
              </a:rPr>
              <a:t>(Bias-corrected)</a:t>
            </a:r>
            <a:endParaRPr lang="en-US" altLang="zh-CN" sz="1200" b="1" dirty="0">
              <a:solidFill>
                <a:srgbClr val="0000CC"/>
              </a:solidFill>
            </a:endParaRPr>
          </a:p>
        </p:txBody>
      </p:sp>
      <p:sp>
        <p:nvSpPr>
          <p:cNvPr id="51" name="Rectangle 50"/>
          <p:cNvSpPr/>
          <p:nvPr/>
        </p:nvSpPr>
        <p:spPr bwMode="auto">
          <a:xfrm>
            <a:off x="7105271" y="4928254"/>
            <a:ext cx="984068" cy="392668"/>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en-US" b="1" dirty="0" smtClean="0">
                <a:solidFill>
                  <a:srgbClr val="9900FF"/>
                </a:solidFill>
                <a:latin typeface="Arial" pitchFamily="34" charset="0"/>
              </a:rPr>
              <a:t>Asian</a:t>
            </a:r>
          </a:p>
        </p:txBody>
      </p:sp>
      <p:cxnSp>
        <p:nvCxnSpPr>
          <p:cNvPr id="33" name="Straight Connector 32"/>
          <p:cNvCxnSpPr/>
          <p:nvPr/>
        </p:nvCxnSpPr>
        <p:spPr bwMode="auto">
          <a:xfrm flipH="1" flipV="1">
            <a:off x="6249396" y="1570832"/>
            <a:ext cx="3654" cy="3781232"/>
          </a:xfrm>
          <a:prstGeom prst="line">
            <a:avLst/>
          </a:prstGeom>
          <a:solidFill>
            <a:schemeClr val="accent1"/>
          </a:solidFill>
          <a:ln w="952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a:off x="1600837" y="2707452"/>
            <a:ext cx="6524260" cy="7445"/>
          </a:xfrm>
          <a:prstGeom prst="line">
            <a:avLst/>
          </a:prstGeom>
          <a:solidFill>
            <a:schemeClr val="accent1"/>
          </a:solidFill>
          <a:ln w="952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TextBox 10"/>
          <p:cNvSpPr txBox="1">
            <a:spLocks noChangeArrowheads="1"/>
          </p:cNvSpPr>
          <p:nvPr/>
        </p:nvSpPr>
        <p:spPr bwMode="auto">
          <a:xfrm>
            <a:off x="2326165" y="4219579"/>
            <a:ext cx="1016115" cy="27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fontAlgn="base">
              <a:spcBef>
                <a:spcPct val="0"/>
              </a:spcBef>
              <a:spcAft>
                <a:spcPct val="0"/>
              </a:spcAft>
              <a:defRPr sz="2800">
                <a:solidFill>
                  <a:schemeClr val="tx1"/>
                </a:solidFill>
                <a:latin typeface="Helvetica" charset="0"/>
                <a:ea typeface="ＭＳ Ｐゴシック" charset="-128"/>
              </a:defRPr>
            </a:lvl6pPr>
            <a:lvl7pPr marL="2971800" indent="-228600" fontAlgn="base">
              <a:spcBef>
                <a:spcPct val="0"/>
              </a:spcBef>
              <a:spcAft>
                <a:spcPct val="0"/>
              </a:spcAft>
              <a:defRPr sz="2800">
                <a:solidFill>
                  <a:schemeClr val="tx1"/>
                </a:solidFill>
                <a:latin typeface="Helvetica" charset="0"/>
                <a:ea typeface="ＭＳ Ｐゴシック" charset="-128"/>
              </a:defRPr>
            </a:lvl7pPr>
            <a:lvl8pPr marL="3429000" indent="-228600" fontAlgn="base">
              <a:spcBef>
                <a:spcPct val="0"/>
              </a:spcBef>
              <a:spcAft>
                <a:spcPct val="0"/>
              </a:spcAft>
              <a:defRPr sz="2800">
                <a:solidFill>
                  <a:schemeClr val="tx1"/>
                </a:solidFill>
                <a:latin typeface="Helvetica" charset="0"/>
                <a:ea typeface="ＭＳ Ｐゴシック" charset="-128"/>
              </a:defRPr>
            </a:lvl8pPr>
            <a:lvl9pPr marL="3886200" indent="-228600" fontAlgn="base">
              <a:spcBef>
                <a:spcPct val="0"/>
              </a:spcBef>
              <a:spcAft>
                <a:spcPct val="0"/>
              </a:spcAft>
              <a:defRPr sz="2800">
                <a:solidFill>
                  <a:schemeClr val="tx1"/>
                </a:solidFill>
                <a:latin typeface="Helvetica" charset="0"/>
                <a:ea typeface="ＭＳ Ｐゴシック" charset="-128"/>
              </a:defRPr>
            </a:lvl9pPr>
          </a:lstStyle>
          <a:p>
            <a:r>
              <a:rPr kumimoji="1" lang="en-US" altLang="ja-JP" sz="1200" b="1">
                <a:solidFill>
                  <a:srgbClr val="00FF00"/>
                </a:solidFill>
                <a:latin typeface="Arial" charset="0"/>
              </a:rPr>
              <a:t>75th</a:t>
            </a:r>
            <a:endParaRPr kumimoji="1" lang="ja-JP" altLang="en-US" sz="1200" b="1" dirty="0">
              <a:solidFill>
                <a:srgbClr val="00FF00"/>
              </a:solidFill>
              <a:latin typeface="Arial" charset="0"/>
            </a:endParaRPr>
          </a:p>
        </p:txBody>
      </p:sp>
      <p:sp>
        <p:nvSpPr>
          <p:cNvPr id="75" name="TextBox 11"/>
          <p:cNvSpPr txBox="1">
            <a:spLocks noChangeArrowheads="1"/>
          </p:cNvSpPr>
          <p:nvPr/>
        </p:nvSpPr>
        <p:spPr bwMode="auto">
          <a:xfrm>
            <a:off x="2322968" y="4537531"/>
            <a:ext cx="1318256" cy="27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fontAlgn="base">
              <a:spcBef>
                <a:spcPct val="0"/>
              </a:spcBef>
              <a:spcAft>
                <a:spcPct val="0"/>
              </a:spcAft>
              <a:defRPr sz="2800">
                <a:solidFill>
                  <a:schemeClr val="tx1"/>
                </a:solidFill>
                <a:latin typeface="Helvetica" charset="0"/>
                <a:ea typeface="ＭＳ Ｐゴシック" charset="-128"/>
              </a:defRPr>
            </a:lvl6pPr>
            <a:lvl7pPr marL="2971800" indent="-228600" fontAlgn="base">
              <a:spcBef>
                <a:spcPct val="0"/>
              </a:spcBef>
              <a:spcAft>
                <a:spcPct val="0"/>
              </a:spcAft>
              <a:defRPr sz="2800">
                <a:solidFill>
                  <a:schemeClr val="tx1"/>
                </a:solidFill>
                <a:latin typeface="Helvetica" charset="0"/>
                <a:ea typeface="ＭＳ Ｐゴシック" charset="-128"/>
              </a:defRPr>
            </a:lvl7pPr>
            <a:lvl8pPr marL="3429000" indent="-228600" fontAlgn="base">
              <a:spcBef>
                <a:spcPct val="0"/>
              </a:spcBef>
              <a:spcAft>
                <a:spcPct val="0"/>
              </a:spcAft>
              <a:defRPr sz="2800">
                <a:solidFill>
                  <a:schemeClr val="tx1"/>
                </a:solidFill>
                <a:latin typeface="Helvetica" charset="0"/>
                <a:ea typeface="ＭＳ Ｐゴシック" charset="-128"/>
              </a:defRPr>
            </a:lvl8pPr>
            <a:lvl9pPr marL="3886200" indent="-228600" fontAlgn="base">
              <a:spcBef>
                <a:spcPct val="0"/>
              </a:spcBef>
              <a:spcAft>
                <a:spcPct val="0"/>
              </a:spcAft>
              <a:defRPr sz="2800">
                <a:solidFill>
                  <a:schemeClr val="tx1"/>
                </a:solidFill>
                <a:latin typeface="Helvetica" charset="0"/>
                <a:ea typeface="ＭＳ Ｐゴシック" charset="-128"/>
              </a:defRPr>
            </a:lvl9pPr>
          </a:lstStyle>
          <a:p>
            <a:r>
              <a:rPr kumimoji="1" lang="en-US" altLang="ja-JP" sz="1200" b="1">
                <a:solidFill>
                  <a:srgbClr val="00FF00"/>
                </a:solidFill>
                <a:latin typeface="Arial" charset="0"/>
              </a:rPr>
              <a:t>25th</a:t>
            </a:r>
            <a:endParaRPr kumimoji="1" lang="ja-JP" altLang="en-US" sz="1200" b="1" dirty="0">
              <a:solidFill>
                <a:srgbClr val="00FF00"/>
              </a:solidFill>
              <a:latin typeface="Arial" charset="0"/>
            </a:endParaRPr>
          </a:p>
        </p:txBody>
      </p:sp>
      <p:sp>
        <p:nvSpPr>
          <p:cNvPr id="76" name="TextBox 7"/>
          <p:cNvSpPr txBox="1">
            <a:spLocks noChangeArrowheads="1"/>
          </p:cNvSpPr>
          <p:nvPr/>
        </p:nvSpPr>
        <p:spPr bwMode="auto">
          <a:xfrm>
            <a:off x="2362200" y="5105400"/>
            <a:ext cx="960306" cy="27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fontAlgn="base">
              <a:spcBef>
                <a:spcPct val="0"/>
              </a:spcBef>
              <a:spcAft>
                <a:spcPct val="0"/>
              </a:spcAft>
              <a:defRPr sz="2800">
                <a:solidFill>
                  <a:schemeClr val="tx1"/>
                </a:solidFill>
                <a:latin typeface="Helvetica" charset="0"/>
                <a:ea typeface="ＭＳ Ｐゴシック" charset="-128"/>
              </a:defRPr>
            </a:lvl6pPr>
            <a:lvl7pPr marL="2971800" indent="-228600" fontAlgn="base">
              <a:spcBef>
                <a:spcPct val="0"/>
              </a:spcBef>
              <a:spcAft>
                <a:spcPct val="0"/>
              </a:spcAft>
              <a:defRPr sz="2800">
                <a:solidFill>
                  <a:schemeClr val="tx1"/>
                </a:solidFill>
                <a:latin typeface="Helvetica" charset="0"/>
                <a:ea typeface="ＭＳ Ｐゴシック" charset="-128"/>
              </a:defRPr>
            </a:lvl7pPr>
            <a:lvl8pPr marL="3429000" indent="-228600" fontAlgn="base">
              <a:spcBef>
                <a:spcPct val="0"/>
              </a:spcBef>
              <a:spcAft>
                <a:spcPct val="0"/>
              </a:spcAft>
              <a:defRPr sz="2800">
                <a:solidFill>
                  <a:schemeClr val="tx1"/>
                </a:solidFill>
                <a:latin typeface="Helvetica" charset="0"/>
                <a:ea typeface="ＭＳ Ｐゴシック" charset="-128"/>
              </a:defRPr>
            </a:lvl8pPr>
            <a:lvl9pPr marL="3886200" indent="-228600" fontAlgn="base">
              <a:spcBef>
                <a:spcPct val="0"/>
              </a:spcBef>
              <a:spcAft>
                <a:spcPct val="0"/>
              </a:spcAft>
              <a:defRPr sz="2800">
                <a:solidFill>
                  <a:schemeClr val="tx1"/>
                </a:solidFill>
                <a:latin typeface="Helvetica" charset="0"/>
                <a:ea typeface="ＭＳ Ｐゴシック" charset="-128"/>
              </a:defRPr>
            </a:lvl9pPr>
          </a:lstStyle>
          <a:p>
            <a:r>
              <a:rPr kumimoji="1" lang="en-US" altLang="ja-JP" sz="1200" b="1">
                <a:solidFill>
                  <a:srgbClr val="00FF00"/>
                </a:solidFill>
                <a:latin typeface="Arial" charset="0"/>
              </a:rPr>
              <a:t>min</a:t>
            </a:r>
            <a:endParaRPr kumimoji="1" lang="ja-JP" altLang="en-US" sz="1200" b="1" dirty="0">
              <a:solidFill>
                <a:srgbClr val="00FF00"/>
              </a:solidFill>
              <a:latin typeface="Arial" charset="0"/>
            </a:endParaRPr>
          </a:p>
        </p:txBody>
      </p:sp>
      <p:sp>
        <p:nvSpPr>
          <p:cNvPr id="77" name="TextBox 8"/>
          <p:cNvSpPr txBox="1">
            <a:spLocks noChangeArrowheads="1"/>
          </p:cNvSpPr>
          <p:nvPr/>
        </p:nvSpPr>
        <p:spPr bwMode="auto">
          <a:xfrm>
            <a:off x="2338178" y="3914778"/>
            <a:ext cx="1031511" cy="27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fontAlgn="base">
              <a:spcBef>
                <a:spcPct val="0"/>
              </a:spcBef>
              <a:spcAft>
                <a:spcPct val="0"/>
              </a:spcAft>
              <a:defRPr sz="2800">
                <a:solidFill>
                  <a:schemeClr val="tx1"/>
                </a:solidFill>
                <a:latin typeface="Helvetica" charset="0"/>
                <a:ea typeface="ＭＳ Ｐゴシック" charset="-128"/>
              </a:defRPr>
            </a:lvl6pPr>
            <a:lvl7pPr marL="2971800" indent="-228600" fontAlgn="base">
              <a:spcBef>
                <a:spcPct val="0"/>
              </a:spcBef>
              <a:spcAft>
                <a:spcPct val="0"/>
              </a:spcAft>
              <a:defRPr sz="2800">
                <a:solidFill>
                  <a:schemeClr val="tx1"/>
                </a:solidFill>
                <a:latin typeface="Helvetica" charset="0"/>
                <a:ea typeface="ＭＳ Ｐゴシック" charset="-128"/>
              </a:defRPr>
            </a:lvl7pPr>
            <a:lvl8pPr marL="3429000" indent="-228600" fontAlgn="base">
              <a:spcBef>
                <a:spcPct val="0"/>
              </a:spcBef>
              <a:spcAft>
                <a:spcPct val="0"/>
              </a:spcAft>
              <a:defRPr sz="2800">
                <a:solidFill>
                  <a:schemeClr val="tx1"/>
                </a:solidFill>
                <a:latin typeface="Helvetica" charset="0"/>
                <a:ea typeface="ＭＳ Ｐゴシック" charset="-128"/>
              </a:defRPr>
            </a:lvl8pPr>
            <a:lvl9pPr marL="3886200" indent="-228600" fontAlgn="base">
              <a:spcBef>
                <a:spcPct val="0"/>
              </a:spcBef>
              <a:spcAft>
                <a:spcPct val="0"/>
              </a:spcAft>
              <a:defRPr sz="2800">
                <a:solidFill>
                  <a:schemeClr val="tx1"/>
                </a:solidFill>
                <a:latin typeface="Helvetica" charset="0"/>
                <a:ea typeface="ＭＳ Ｐゴシック" charset="-128"/>
              </a:defRPr>
            </a:lvl9pPr>
          </a:lstStyle>
          <a:p>
            <a:r>
              <a:rPr kumimoji="1" lang="en-US" altLang="ja-JP" sz="1200" b="1">
                <a:solidFill>
                  <a:srgbClr val="00FF00"/>
                </a:solidFill>
                <a:latin typeface="Arial" charset="0"/>
              </a:rPr>
              <a:t>max</a:t>
            </a:r>
            <a:endParaRPr kumimoji="1" lang="ja-JP" altLang="en-US" sz="1200" b="1" dirty="0">
              <a:solidFill>
                <a:srgbClr val="00FF00"/>
              </a:solidFill>
              <a:latin typeface="Arial" charset="0"/>
            </a:endParaRPr>
          </a:p>
        </p:txBody>
      </p:sp>
      <p:sp>
        <p:nvSpPr>
          <p:cNvPr id="78" name="TextBox 77"/>
          <p:cNvSpPr txBox="1"/>
          <p:nvPr/>
        </p:nvSpPr>
        <p:spPr>
          <a:xfrm>
            <a:off x="8075691" y="2528877"/>
            <a:ext cx="1057066" cy="338554"/>
          </a:xfrm>
          <a:prstGeom prst="rect">
            <a:avLst/>
          </a:prstGeom>
          <a:noFill/>
        </p:spPr>
        <p:txBody>
          <a:bodyPr wrap="square" rtlCol="0">
            <a:spAutoFit/>
          </a:bodyPr>
          <a:lstStyle/>
          <a:p>
            <a:r>
              <a:rPr lang="en-US" sz="1600" b="1" dirty="0" smtClean="0">
                <a:solidFill>
                  <a:srgbClr val="FF0000"/>
                </a:solidFill>
                <a:latin typeface="Arial Narrow" panose="020B0606020202030204" pitchFamily="34" charset="0"/>
              </a:rPr>
              <a:t>NAAQS</a:t>
            </a:r>
            <a:endParaRPr lang="en-US" sz="1600" b="1" dirty="0">
              <a:solidFill>
                <a:srgbClr val="FF0000"/>
              </a:solidFill>
              <a:latin typeface="Arial Narrow" panose="020B0606020202030204" pitchFamily="34" charset="0"/>
            </a:endParaRPr>
          </a:p>
        </p:txBody>
      </p:sp>
      <p:sp>
        <p:nvSpPr>
          <p:cNvPr id="3" name="TextBox 2"/>
          <p:cNvSpPr txBox="1"/>
          <p:nvPr/>
        </p:nvSpPr>
        <p:spPr>
          <a:xfrm rot="20310101">
            <a:off x="7195819" y="2050614"/>
            <a:ext cx="1164659" cy="338554"/>
          </a:xfrm>
          <a:prstGeom prst="rect">
            <a:avLst/>
          </a:prstGeom>
          <a:noFill/>
        </p:spPr>
        <p:txBody>
          <a:bodyPr wrap="square" rtlCol="0">
            <a:spAutoFit/>
          </a:bodyPr>
          <a:lstStyle/>
          <a:p>
            <a:r>
              <a:rPr lang="en-US" sz="1600" smtClean="0">
                <a:solidFill>
                  <a:schemeClr val="accent4">
                    <a:lumMod val="25000"/>
                  </a:schemeClr>
                </a:solidFill>
                <a:latin typeface="Arial" charset="0"/>
                <a:ea typeface="Arial" charset="0"/>
                <a:cs typeface="Arial" charset="0"/>
              </a:rPr>
              <a:t>1:1 line</a:t>
            </a:r>
            <a:endParaRPr lang="en-US" sz="1600">
              <a:solidFill>
                <a:schemeClr val="accent4">
                  <a:lumMod val="25000"/>
                </a:schemeClr>
              </a:solidFill>
              <a:latin typeface="Arial" charset="0"/>
              <a:ea typeface="Arial" charset="0"/>
              <a:cs typeface="Arial" charset="0"/>
            </a:endParaRPr>
          </a:p>
        </p:txBody>
      </p:sp>
      <p:sp>
        <p:nvSpPr>
          <p:cNvPr id="7" name="TextBox 6"/>
          <p:cNvSpPr txBox="1"/>
          <p:nvPr/>
        </p:nvSpPr>
        <p:spPr>
          <a:xfrm>
            <a:off x="8153400" y="4460543"/>
            <a:ext cx="762000" cy="369332"/>
          </a:xfrm>
          <a:prstGeom prst="rect">
            <a:avLst/>
          </a:prstGeom>
          <a:noFill/>
        </p:spPr>
        <p:txBody>
          <a:bodyPr wrap="square" rtlCol="0">
            <a:spAutoFit/>
          </a:bodyPr>
          <a:lstStyle/>
          <a:p>
            <a:r>
              <a:rPr lang="en-US" smtClean="0">
                <a:solidFill>
                  <a:schemeClr val="accent4">
                    <a:lumMod val="25000"/>
                  </a:schemeClr>
                </a:solidFill>
                <a:latin typeface="Arial" charset="0"/>
                <a:ea typeface="Arial" charset="0"/>
                <a:cs typeface="Arial" charset="0"/>
              </a:rPr>
              <a:t>20</a:t>
            </a:r>
            <a:endParaRPr lang="en-US">
              <a:solidFill>
                <a:schemeClr val="accent4">
                  <a:lumMod val="25000"/>
                </a:schemeClr>
              </a:solidFill>
              <a:latin typeface="Arial" charset="0"/>
              <a:ea typeface="Arial" charset="0"/>
              <a:cs typeface="Arial" charset="0"/>
            </a:endParaRPr>
          </a:p>
        </p:txBody>
      </p:sp>
      <p:sp>
        <p:nvSpPr>
          <p:cNvPr id="31" name="TextBox 30"/>
          <p:cNvSpPr txBox="1"/>
          <p:nvPr/>
        </p:nvSpPr>
        <p:spPr>
          <a:xfrm>
            <a:off x="8153400" y="3733800"/>
            <a:ext cx="762000" cy="369332"/>
          </a:xfrm>
          <a:prstGeom prst="rect">
            <a:avLst/>
          </a:prstGeom>
          <a:noFill/>
        </p:spPr>
        <p:txBody>
          <a:bodyPr wrap="square" rtlCol="0">
            <a:spAutoFit/>
          </a:bodyPr>
          <a:lstStyle/>
          <a:p>
            <a:r>
              <a:rPr lang="en-US" dirty="0" smtClean="0">
                <a:solidFill>
                  <a:schemeClr val="accent4">
                    <a:lumMod val="25000"/>
                  </a:schemeClr>
                </a:solidFill>
                <a:latin typeface="Arial" charset="0"/>
                <a:ea typeface="Arial" charset="0"/>
                <a:cs typeface="Arial" charset="0"/>
              </a:rPr>
              <a:t>40</a:t>
            </a:r>
            <a:endParaRPr lang="en-US" dirty="0">
              <a:solidFill>
                <a:schemeClr val="accent4">
                  <a:lumMod val="25000"/>
                </a:schemeClr>
              </a:solidFill>
              <a:latin typeface="Arial" charset="0"/>
              <a:ea typeface="Arial" charset="0"/>
              <a:cs typeface="Arial" charset="0"/>
            </a:endParaRPr>
          </a:p>
        </p:txBody>
      </p:sp>
      <p:sp>
        <p:nvSpPr>
          <p:cNvPr id="32" name="TextBox 31"/>
          <p:cNvSpPr txBox="1"/>
          <p:nvPr/>
        </p:nvSpPr>
        <p:spPr>
          <a:xfrm>
            <a:off x="8153400" y="2917553"/>
            <a:ext cx="762000" cy="369332"/>
          </a:xfrm>
          <a:prstGeom prst="rect">
            <a:avLst/>
          </a:prstGeom>
          <a:noFill/>
        </p:spPr>
        <p:txBody>
          <a:bodyPr wrap="square" rtlCol="0">
            <a:spAutoFit/>
          </a:bodyPr>
          <a:lstStyle/>
          <a:p>
            <a:r>
              <a:rPr lang="en-US" dirty="0">
                <a:solidFill>
                  <a:schemeClr val="accent4">
                    <a:lumMod val="25000"/>
                  </a:schemeClr>
                </a:solidFill>
                <a:latin typeface="Arial" charset="0"/>
                <a:ea typeface="Arial" charset="0"/>
                <a:cs typeface="Arial" charset="0"/>
              </a:rPr>
              <a:t>6</a:t>
            </a:r>
            <a:r>
              <a:rPr lang="en-US" dirty="0" smtClean="0">
                <a:solidFill>
                  <a:schemeClr val="accent4">
                    <a:lumMod val="25000"/>
                  </a:schemeClr>
                </a:solidFill>
                <a:latin typeface="Arial" charset="0"/>
                <a:ea typeface="Arial" charset="0"/>
                <a:cs typeface="Arial" charset="0"/>
              </a:rPr>
              <a:t>0</a:t>
            </a:r>
            <a:endParaRPr lang="en-US" dirty="0">
              <a:solidFill>
                <a:schemeClr val="accent4">
                  <a:lumMod val="25000"/>
                </a:schemeClr>
              </a:solidFill>
              <a:latin typeface="Arial" charset="0"/>
              <a:ea typeface="Arial" charset="0"/>
              <a:cs typeface="Arial" charset="0"/>
            </a:endParaRPr>
          </a:p>
        </p:txBody>
      </p:sp>
      <p:sp>
        <p:nvSpPr>
          <p:cNvPr id="34" name="TextBox 33"/>
          <p:cNvSpPr txBox="1"/>
          <p:nvPr/>
        </p:nvSpPr>
        <p:spPr>
          <a:xfrm>
            <a:off x="8153400" y="2133600"/>
            <a:ext cx="762000" cy="369332"/>
          </a:xfrm>
          <a:prstGeom prst="rect">
            <a:avLst/>
          </a:prstGeom>
          <a:noFill/>
        </p:spPr>
        <p:txBody>
          <a:bodyPr wrap="square" rtlCol="0">
            <a:spAutoFit/>
          </a:bodyPr>
          <a:lstStyle/>
          <a:p>
            <a:r>
              <a:rPr lang="en-US" dirty="0" smtClean="0">
                <a:solidFill>
                  <a:schemeClr val="accent4">
                    <a:lumMod val="25000"/>
                  </a:schemeClr>
                </a:solidFill>
                <a:latin typeface="Arial" charset="0"/>
                <a:ea typeface="Arial" charset="0"/>
                <a:cs typeface="Arial" charset="0"/>
              </a:rPr>
              <a:t>8</a:t>
            </a:r>
            <a:r>
              <a:rPr lang="en-US" smtClean="0">
                <a:solidFill>
                  <a:schemeClr val="accent4">
                    <a:lumMod val="25000"/>
                  </a:schemeClr>
                </a:solidFill>
                <a:latin typeface="Arial" charset="0"/>
                <a:ea typeface="Arial" charset="0"/>
                <a:cs typeface="Arial" charset="0"/>
              </a:rPr>
              <a:t>0</a:t>
            </a:r>
            <a:endParaRPr lang="en-US" dirty="0">
              <a:solidFill>
                <a:schemeClr val="accent4">
                  <a:lumMod val="25000"/>
                </a:schemeClr>
              </a:solidFill>
              <a:latin typeface="Arial" charset="0"/>
              <a:ea typeface="Arial" charset="0"/>
              <a:cs typeface="Arial" charset="0"/>
            </a:endParaRPr>
          </a:p>
        </p:txBody>
      </p:sp>
      <p:sp>
        <p:nvSpPr>
          <p:cNvPr id="35" name="TextBox 34"/>
          <p:cNvSpPr txBox="1"/>
          <p:nvPr/>
        </p:nvSpPr>
        <p:spPr>
          <a:xfrm>
            <a:off x="8153400" y="1371600"/>
            <a:ext cx="762000" cy="369332"/>
          </a:xfrm>
          <a:prstGeom prst="rect">
            <a:avLst/>
          </a:prstGeom>
          <a:noFill/>
        </p:spPr>
        <p:txBody>
          <a:bodyPr wrap="square" rtlCol="0">
            <a:spAutoFit/>
          </a:bodyPr>
          <a:lstStyle/>
          <a:p>
            <a:r>
              <a:rPr lang="en-US" dirty="0" smtClean="0">
                <a:solidFill>
                  <a:schemeClr val="accent4">
                    <a:lumMod val="25000"/>
                  </a:schemeClr>
                </a:solidFill>
                <a:latin typeface="Arial" charset="0"/>
                <a:ea typeface="Arial" charset="0"/>
                <a:cs typeface="Arial" charset="0"/>
              </a:rPr>
              <a:t>100</a:t>
            </a:r>
            <a:endParaRPr lang="en-US" dirty="0">
              <a:solidFill>
                <a:schemeClr val="accent4">
                  <a:lumMod val="25000"/>
                </a:schemeClr>
              </a:solidFill>
              <a:latin typeface="Arial" charset="0"/>
              <a:ea typeface="Arial" charset="0"/>
              <a:cs typeface="Arial" charset="0"/>
            </a:endParaRPr>
          </a:p>
        </p:txBody>
      </p:sp>
    </p:spTree>
    <p:extLst>
      <p:ext uri="{BB962C8B-B14F-4D97-AF65-F5344CB8AC3E}">
        <p14:creationId xmlns:p14="http://schemas.microsoft.com/office/powerpoint/2010/main" val="8906290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5" y="381000"/>
            <a:ext cx="9144000" cy="571500"/>
          </a:xfrm>
        </p:spPr>
        <p:txBody>
          <a:bodyPr/>
          <a:lstStyle/>
          <a:p>
            <a:r>
              <a:rPr lang="en-US" sz="2400" dirty="0" smtClean="0">
                <a:latin typeface="Arial" charset="0"/>
                <a:ea typeface="Arial" charset="0"/>
                <a:cs typeface="Arial" charset="0"/>
              </a:rPr>
              <a:t>Springtime ozone observed in Denver has increased at a rate similar to remote rural sites</a:t>
            </a:r>
            <a:endParaRPr lang="en-US" sz="2400" dirty="0">
              <a:latin typeface="Arial" charset="0"/>
              <a:ea typeface="Arial" charset="0"/>
              <a:cs typeface="Arial" charset="0"/>
            </a:endParaRPr>
          </a:p>
        </p:txBody>
      </p:sp>
      <p:pic>
        <p:nvPicPr>
          <p:cNvPr id="4" name="Picture 3"/>
          <p:cNvPicPr>
            <a:picLocks noChangeAspect="1"/>
          </p:cNvPicPr>
          <p:nvPr/>
        </p:nvPicPr>
        <p:blipFill rotWithShape="1">
          <a:blip r:embed="rId2"/>
          <a:srcRect r="16794" b="50077"/>
          <a:stretch/>
        </p:blipFill>
        <p:spPr>
          <a:xfrm>
            <a:off x="381000" y="1447800"/>
            <a:ext cx="8063552" cy="4517481"/>
          </a:xfrm>
          <a:prstGeom prst="rect">
            <a:avLst/>
          </a:prstGeom>
        </p:spPr>
      </p:pic>
      <p:sp>
        <p:nvSpPr>
          <p:cNvPr id="5" name="Text Box 24"/>
          <p:cNvSpPr txBox="1">
            <a:spLocks noChangeArrowheads="1"/>
          </p:cNvSpPr>
          <p:nvPr/>
        </p:nvSpPr>
        <p:spPr bwMode="auto">
          <a:xfrm>
            <a:off x="0" y="6323799"/>
            <a:ext cx="9144000" cy="534202"/>
          </a:xfrm>
          <a:prstGeom prst="rect">
            <a:avLst/>
          </a:prstGeom>
          <a:solidFill>
            <a:srgbClr val="1F497D"/>
          </a:solidFill>
          <a:ln>
            <a:noFill/>
          </a:ln>
          <a:effectLst/>
          <a:extLst/>
        </p:spPr>
        <p:txBody>
          <a:bodyPr wrap="square" tIns="10800" bIns="1080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en-US" altLang="zh-CN" sz="1800" b="1" i="1" u="none" strike="noStrike" kern="0" cap="none" spc="0" normalizeH="0" baseline="0" noProof="0" dirty="0" smtClean="0">
                <a:ln>
                  <a:noFill/>
                </a:ln>
                <a:solidFill>
                  <a:srgbClr val="FFFF00"/>
                </a:solidFill>
                <a:effectLst/>
                <a:uLnTx/>
                <a:uFillTx/>
                <a:latin typeface="Helvetica" pitchFamily="34" charset="0"/>
                <a:ea typeface="宋体" pitchFamily="2" charset="-122"/>
              </a:rPr>
              <a:t>                 Figure 17</a:t>
            </a:r>
            <a:r>
              <a:rPr kumimoji="0" lang="en-US" altLang="zh-CN" sz="1800" b="1" i="1" u="none" strike="noStrike" kern="0" cap="none" spc="0" normalizeH="0" noProof="0" dirty="0" smtClean="0">
                <a:ln>
                  <a:noFill/>
                </a:ln>
                <a:solidFill>
                  <a:srgbClr val="FFFF00"/>
                </a:solidFill>
                <a:effectLst/>
                <a:uLnTx/>
                <a:uFillTx/>
                <a:latin typeface="Helvetica" pitchFamily="34" charset="0"/>
                <a:ea typeface="宋体" pitchFamily="2" charset="-122"/>
              </a:rPr>
              <a:t> from </a:t>
            </a:r>
            <a:r>
              <a:rPr kumimoji="0" lang="en-US" altLang="zh-CN" sz="1800" b="1" i="1" u="none" strike="noStrike" kern="0" cap="none" spc="0" normalizeH="0" baseline="0" noProof="0" dirty="0" smtClean="0">
                <a:ln>
                  <a:noFill/>
                </a:ln>
                <a:solidFill>
                  <a:srgbClr val="FFFF00"/>
                </a:solidFill>
                <a:effectLst/>
                <a:uLnTx/>
                <a:uFillTx/>
                <a:latin typeface="Helvetica" pitchFamily="34" charset="0"/>
                <a:ea typeface="宋体" pitchFamily="2" charset="-122"/>
              </a:rPr>
              <a:t>Lin et al.  </a:t>
            </a:r>
            <a:r>
              <a:rPr kumimoji="0" lang="en-US" altLang="zh-CN" sz="1800" b="1" i="0" u="none" strike="noStrike" kern="0" cap="none" spc="0" normalizeH="0" baseline="0" noProof="0" dirty="0" smtClean="0">
                <a:ln>
                  <a:noFill/>
                </a:ln>
                <a:solidFill>
                  <a:srgbClr val="FFFF00"/>
                </a:solidFill>
                <a:effectLst/>
                <a:uLnTx/>
                <a:uFillTx/>
                <a:latin typeface="Helvetica" pitchFamily="34" charset="0"/>
                <a:ea typeface="宋体" pitchFamily="2" charset="-122"/>
              </a:rPr>
              <a:t>[ACP, 2017]        </a:t>
            </a:r>
          </a:p>
        </p:txBody>
      </p:sp>
      <p:sp>
        <p:nvSpPr>
          <p:cNvPr id="6" name="Rectangle 14"/>
          <p:cNvSpPr>
            <a:spLocks noChangeArrowheads="1"/>
          </p:cNvSpPr>
          <p:nvPr/>
        </p:nvSpPr>
        <p:spPr bwMode="auto">
          <a:xfrm>
            <a:off x="698310" y="1562669"/>
            <a:ext cx="597090" cy="2661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pitchFamily="34" charset="0"/>
              <a:ea typeface="宋体" pitchFamily="2" charset="-122"/>
            </a:endParaRPr>
          </a:p>
        </p:txBody>
      </p:sp>
    </p:spTree>
    <p:extLst>
      <p:ext uri="{BB962C8B-B14F-4D97-AF65-F5344CB8AC3E}">
        <p14:creationId xmlns:p14="http://schemas.microsoft.com/office/powerpoint/2010/main" val="9050332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71500"/>
          </a:xfrm>
        </p:spPr>
        <p:txBody>
          <a:bodyPr/>
          <a:lstStyle/>
          <a:p>
            <a:r>
              <a:rPr lang="en-US" sz="2800" dirty="0">
                <a:latin typeface="Arial" charset="0"/>
                <a:ea typeface="Arial" charset="0"/>
                <a:cs typeface="Arial" charset="0"/>
              </a:rPr>
              <a:t>S</a:t>
            </a:r>
            <a:r>
              <a:rPr lang="en-US" sz="2800" dirty="0" smtClean="0">
                <a:latin typeface="Arial" charset="0"/>
                <a:ea typeface="Arial" charset="0"/>
                <a:cs typeface="Arial" charset="0"/>
              </a:rPr>
              <a:t>ummertime O</a:t>
            </a:r>
            <a:r>
              <a:rPr lang="en-US" sz="2800" baseline="-25000" dirty="0" smtClean="0">
                <a:latin typeface="Arial" charset="0"/>
                <a:ea typeface="Arial" charset="0"/>
                <a:cs typeface="Arial" charset="0"/>
              </a:rPr>
              <a:t>3</a:t>
            </a:r>
            <a:r>
              <a:rPr lang="en-US" sz="2800" dirty="0" smtClean="0">
                <a:latin typeface="Arial" charset="0"/>
                <a:ea typeface="Arial" charset="0"/>
                <a:cs typeface="Arial" charset="0"/>
              </a:rPr>
              <a:t> in Denver correlates with temperature</a:t>
            </a:r>
            <a:endParaRPr lang="en-US" sz="2800" dirty="0">
              <a:latin typeface="Arial" charset="0"/>
              <a:ea typeface="Arial" charset="0"/>
              <a:cs typeface="Arial" charset="0"/>
            </a:endParaRPr>
          </a:p>
        </p:txBody>
      </p:sp>
      <p:pic>
        <p:nvPicPr>
          <p:cNvPr id="4" name="Picture 3"/>
          <p:cNvPicPr>
            <a:picLocks noChangeAspect="1"/>
          </p:cNvPicPr>
          <p:nvPr/>
        </p:nvPicPr>
        <p:blipFill rotWithShape="1">
          <a:blip r:embed="rId2"/>
          <a:srcRect t="48619"/>
          <a:stretch/>
        </p:blipFill>
        <p:spPr>
          <a:xfrm>
            <a:off x="152400" y="1036094"/>
            <a:ext cx="8799452" cy="4221706"/>
          </a:xfrm>
          <a:prstGeom prst="rect">
            <a:avLst/>
          </a:prstGeom>
        </p:spPr>
      </p:pic>
      <p:sp>
        <p:nvSpPr>
          <p:cNvPr id="5" name="Text Box 24"/>
          <p:cNvSpPr txBox="1">
            <a:spLocks noChangeArrowheads="1"/>
          </p:cNvSpPr>
          <p:nvPr/>
        </p:nvSpPr>
        <p:spPr bwMode="auto">
          <a:xfrm>
            <a:off x="1981200" y="762000"/>
            <a:ext cx="4953000" cy="477839"/>
          </a:xfrm>
          <a:prstGeom prst="rect">
            <a:avLst/>
          </a:prstGeom>
          <a:solidFill>
            <a:schemeClr val="tx1"/>
          </a:solidFill>
          <a:ln>
            <a:noFill/>
          </a:ln>
          <a:effectLst/>
          <a:extLst/>
        </p:spPr>
        <p:txBody>
          <a:bodyPr wrap="square" lIns="0" tIns="0" rIns="0" bIns="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zh-CN" sz="1800" b="1" i="1" u="none" strike="noStrike" kern="0" cap="none" spc="0" normalizeH="0" baseline="0" noProof="0" dirty="0" smtClean="0">
                <a:ln>
                  <a:noFill/>
                </a:ln>
                <a:solidFill>
                  <a:schemeClr val="accent4">
                    <a:lumMod val="10000"/>
                  </a:schemeClr>
                </a:solidFill>
                <a:effectLst/>
                <a:uLnTx/>
                <a:uFillTx/>
                <a:latin typeface="Helvetica" pitchFamily="34" charset="0"/>
                <a:ea typeface="宋体" pitchFamily="2" charset="-122"/>
              </a:rPr>
              <a:t>   Fig. 17c</a:t>
            </a:r>
            <a:r>
              <a:rPr kumimoji="0" lang="en-US" altLang="zh-CN" sz="1800" b="1" i="1" u="none" strike="noStrike" kern="0" cap="none" spc="0" normalizeH="0" noProof="0" dirty="0" smtClean="0">
                <a:ln>
                  <a:noFill/>
                </a:ln>
                <a:solidFill>
                  <a:schemeClr val="accent4">
                    <a:lumMod val="10000"/>
                  </a:schemeClr>
                </a:solidFill>
                <a:effectLst/>
                <a:uLnTx/>
                <a:uFillTx/>
                <a:latin typeface="Helvetica" pitchFamily="34" charset="0"/>
                <a:ea typeface="宋体" pitchFamily="2" charset="-122"/>
              </a:rPr>
              <a:t> </a:t>
            </a:r>
            <a:r>
              <a:rPr kumimoji="0" lang="en-US" altLang="zh-CN" sz="1800" b="1" i="1" u="none" strike="noStrike" kern="0" cap="none" spc="0" normalizeH="0" baseline="0" noProof="0" dirty="0" smtClean="0">
                <a:ln>
                  <a:noFill/>
                </a:ln>
                <a:solidFill>
                  <a:schemeClr val="accent4">
                    <a:lumMod val="10000"/>
                  </a:schemeClr>
                </a:solidFill>
                <a:effectLst/>
                <a:uLnTx/>
                <a:uFillTx/>
                <a:latin typeface="Helvetica" pitchFamily="34" charset="0"/>
                <a:ea typeface="宋体" pitchFamily="2" charset="-122"/>
              </a:rPr>
              <a:t>from Lin et al.  </a:t>
            </a:r>
            <a:r>
              <a:rPr kumimoji="0" lang="en-US" altLang="zh-CN" sz="1800" b="1" i="0" u="none" strike="noStrike" kern="0" cap="none" spc="0" normalizeH="0" baseline="0" noProof="0" dirty="0" smtClean="0">
                <a:ln>
                  <a:noFill/>
                </a:ln>
                <a:solidFill>
                  <a:schemeClr val="accent4">
                    <a:lumMod val="10000"/>
                  </a:schemeClr>
                </a:solidFill>
                <a:effectLst/>
                <a:uLnTx/>
                <a:uFillTx/>
                <a:latin typeface="Helvetica" pitchFamily="34" charset="0"/>
                <a:ea typeface="宋体" pitchFamily="2" charset="-122"/>
              </a:rPr>
              <a:t>[ACP, 2017]        </a:t>
            </a:r>
          </a:p>
        </p:txBody>
      </p:sp>
      <p:sp>
        <p:nvSpPr>
          <p:cNvPr id="3" name="TextBox 2"/>
          <p:cNvSpPr txBox="1"/>
          <p:nvPr/>
        </p:nvSpPr>
        <p:spPr>
          <a:xfrm>
            <a:off x="152400" y="5257800"/>
            <a:ext cx="8991600" cy="369332"/>
          </a:xfrm>
          <a:prstGeom prst="rect">
            <a:avLst/>
          </a:prstGeom>
          <a:noFill/>
        </p:spPr>
        <p:txBody>
          <a:bodyPr wrap="square" rtlCol="0">
            <a:spAutoFit/>
          </a:bodyPr>
          <a:lstStyle/>
          <a:p>
            <a:pPr marL="285750" indent="-285750">
              <a:buFont typeface="Arial" charset="0"/>
              <a:buChar char="•"/>
            </a:pPr>
            <a:r>
              <a:rPr lang="en-US" dirty="0" smtClean="0">
                <a:latin typeface="Arial" charset="0"/>
                <a:ea typeface="Arial" charset="0"/>
                <a:cs typeface="Arial" charset="0"/>
              </a:rPr>
              <a:t>Role of VOCs from fires + urban NO</a:t>
            </a:r>
            <a:r>
              <a:rPr lang="en-US" baseline="-25000" dirty="0" smtClean="0">
                <a:latin typeface="Arial" charset="0"/>
                <a:ea typeface="Arial" charset="0"/>
                <a:cs typeface="Arial" charset="0"/>
              </a:rPr>
              <a:t>x</a:t>
            </a:r>
            <a:r>
              <a:rPr lang="en-US" dirty="0" smtClean="0">
                <a:latin typeface="Arial" charset="0"/>
                <a:ea typeface="Arial" charset="0"/>
                <a:cs typeface="Arial" charset="0"/>
              </a:rPr>
              <a:t> (Jaffe &amp; Wigder,2012; Baker et al., 2016)?</a:t>
            </a:r>
          </a:p>
        </p:txBody>
      </p:sp>
      <p:sp>
        <p:nvSpPr>
          <p:cNvPr id="6" name="TextBox 5"/>
          <p:cNvSpPr txBox="1"/>
          <p:nvPr/>
        </p:nvSpPr>
        <p:spPr>
          <a:xfrm>
            <a:off x="152400" y="5562600"/>
            <a:ext cx="8991600" cy="1200329"/>
          </a:xfrm>
          <a:prstGeom prst="rect">
            <a:avLst/>
          </a:prstGeom>
          <a:noFill/>
        </p:spPr>
        <p:txBody>
          <a:bodyPr wrap="square" rtlCol="0">
            <a:spAutoFit/>
          </a:bodyPr>
          <a:lstStyle/>
          <a:p>
            <a:pPr marL="285750" indent="-285750">
              <a:buFont typeface="Arial" charset="0"/>
              <a:buChar char="•"/>
            </a:pPr>
            <a:r>
              <a:rPr lang="en-US" b="1" dirty="0" smtClean="0">
                <a:latin typeface="Arial" charset="0"/>
                <a:ea typeface="Arial" charset="0"/>
                <a:cs typeface="Arial" charset="0"/>
              </a:rPr>
              <a:t>Increased VOC emissions from oil and gas operations? But total VOC emissions may not be increasing over time due to the marked reductions in VOC emissions from vehicles </a:t>
            </a:r>
            <a:r>
              <a:rPr lang="en-US" sz="1600" b="1" dirty="0">
                <a:latin typeface="Arial" charset="0"/>
                <a:ea typeface="Arial" charset="0"/>
                <a:cs typeface="Arial" charset="0"/>
              </a:rPr>
              <a:t>[</a:t>
            </a:r>
            <a:r>
              <a:rPr lang="en-US" sz="1600" dirty="0" smtClean="0">
                <a:latin typeface="Arial" charset="0"/>
                <a:ea typeface="Arial" charset="0"/>
                <a:cs typeface="Arial" charset="0"/>
              </a:rPr>
              <a:t>Bishop and Stedman, 2008, 2015</a:t>
            </a:r>
            <a:r>
              <a:rPr lang="en-US" sz="1600" b="1" dirty="0" smtClean="0">
                <a:latin typeface="Arial" charset="0"/>
                <a:ea typeface="Arial" charset="0"/>
                <a:cs typeface="Arial" charset="0"/>
              </a:rPr>
              <a:t>]</a:t>
            </a:r>
          </a:p>
          <a:p>
            <a:pPr marL="285750" indent="-285750">
              <a:buFont typeface="Arial" charset="0"/>
              <a:buChar char="•"/>
            </a:pPr>
            <a:r>
              <a:rPr lang="en-US" b="1" dirty="0" smtClean="0">
                <a:latin typeface="Arial" charset="0"/>
                <a:ea typeface="Arial" charset="0"/>
                <a:cs typeface="Arial" charset="0"/>
              </a:rPr>
              <a:t>Increased frequency of heat waves and air stagnation events </a:t>
            </a:r>
            <a:r>
              <a:rPr lang="en-US" sz="1600" dirty="0" smtClean="0">
                <a:latin typeface="Arial" charset="0"/>
                <a:ea typeface="Arial" charset="0"/>
                <a:cs typeface="Arial" charset="0"/>
              </a:rPr>
              <a:t>(Horton et al., 2015)</a:t>
            </a:r>
            <a:endParaRPr lang="en-US" sz="1600" dirty="0">
              <a:latin typeface="Arial" charset="0"/>
              <a:ea typeface="Arial" charset="0"/>
              <a:cs typeface="Arial" charset="0"/>
            </a:endParaRPr>
          </a:p>
        </p:txBody>
      </p:sp>
      <p:sp>
        <p:nvSpPr>
          <p:cNvPr id="8" name="Rectangle 14"/>
          <p:cNvSpPr>
            <a:spLocks noChangeArrowheads="1"/>
          </p:cNvSpPr>
          <p:nvPr/>
        </p:nvSpPr>
        <p:spPr bwMode="auto">
          <a:xfrm>
            <a:off x="469710" y="1105469"/>
            <a:ext cx="597090" cy="2661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pitchFamily="34" charset="0"/>
              <a:ea typeface="宋体" pitchFamily="2" charset="-122"/>
            </a:endParaRPr>
          </a:p>
        </p:txBody>
      </p:sp>
      <p:sp>
        <p:nvSpPr>
          <p:cNvPr id="9" name="TextBox 8"/>
          <p:cNvSpPr txBox="1"/>
          <p:nvPr/>
        </p:nvSpPr>
        <p:spPr>
          <a:xfrm rot="16200000">
            <a:off x="-1375251" y="2770258"/>
            <a:ext cx="4176214" cy="707886"/>
          </a:xfrm>
          <a:prstGeom prst="rect">
            <a:avLst/>
          </a:prstGeom>
          <a:solidFill>
            <a:schemeClr val="tx1"/>
          </a:solidFill>
        </p:spPr>
        <p:txBody>
          <a:bodyPr wrap="square" rtlCol="0">
            <a:spAutoFit/>
          </a:bodyPr>
          <a:lstStyle/>
          <a:p>
            <a:pPr algn="ctr"/>
            <a:r>
              <a:rPr lang="en-US" sz="2000" b="1" dirty="0" smtClean="0">
                <a:solidFill>
                  <a:schemeClr val="accent4">
                    <a:lumMod val="10000"/>
                  </a:schemeClr>
                </a:solidFill>
                <a:latin typeface="Arial" charset="0"/>
                <a:ea typeface="Arial" charset="0"/>
                <a:cs typeface="Arial" charset="0"/>
              </a:rPr>
              <a:t>Observed MDA8 O</a:t>
            </a:r>
            <a:r>
              <a:rPr lang="en-US" sz="2000" b="1" baseline="-25000" dirty="0" smtClean="0">
                <a:solidFill>
                  <a:schemeClr val="accent4">
                    <a:lumMod val="10000"/>
                  </a:schemeClr>
                </a:solidFill>
                <a:latin typeface="Arial" charset="0"/>
                <a:ea typeface="Arial" charset="0"/>
                <a:cs typeface="Arial" charset="0"/>
              </a:rPr>
              <a:t>3</a:t>
            </a:r>
            <a:r>
              <a:rPr lang="en-US" sz="2000" b="1" dirty="0" smtClean="0">
                <a:solidFill>
                  <a:schemeClr val="accent4">
                    <a:lumMod val="10000"/>
                  </a:schemeClr>
                </a:solidFill>
                <a:latin typeface="Arial" charset="0"/>
                <a:ea typeface="Arial" charset="0"/>
                <a:cs typeface="Arial" charset="0"/>
              </a:rPr>
              <a:t> </a:t>
            </a:r>
          </a:p>
          <a:p>
            <a:pPr algn="ctr"/>
            <a:r>
              <a:rPr lang="en-US" sz="2000" b="1" dirty="0" smtClean="0">
                <a:solidFill>
                  <a:schemeClr val="accent4">
                    <a:lumMod val="10000"/>
                  </a:schemeClr>
                </a:solidFill>
                <a:latin typeface="Arial" charset="0"/>
                <a:ea typeface="Arial" charset="0"/>
                <a:cs typeface="Arial" charset="0"/>
              </a:rPr>
              <a:t>(Jul-Aug 95</a:t>
            </a:r>
            <a:r>
              <a:rPr lang="en-US" sz="2000" b="1" baseline="30000" dirty="0" smtClean="0">
                <a:solidFill>
                  <a:schemeClr val="accent4">
                    <a:lumMod val="10000"/>
                  </a:schemeClr>
                </a:solidFill>
                <a:latin typeface="Arial" charset="0"/>
                <a:ea typeface="Arial" charset="0"/>
                <a:cs typeface="Arial" charset="0"/>
              </a:rPr>
              <a:t>th </a:t>
            </a:r>
            <a:r>
              <a:rPr lang="en-US" sz="2000" b="1" dirty="0" smtClean="0">
                <a:solidFill>
                  <a:schemeClr val="accent4">
                    <a:lumMod val="10000"/>
                  </a:schemeClr>
                </a:solidFill>
                <a:latin typeface="Arial" charset="0"/>
                <a:ea typeface="Arial" charset="0"/>
                <a:cs typeface="Arial" charset="0"/>
              </a:rPr>
              <a:t>) </a:t>
            </a:r>
            <a:endParaRPr lang="en-US" sz="2000" b="1" dirty="0">
              <a:solidFill>
                <a:schemeClr val="accent4">
                  <a:lumMod val="10000"/>
                </a:schemeClr>
              </a:solidFill>
              <a:latin typeface="Arial" charset="0"/>
              <a:ea typeface="Arial" charset="0"/>
              <a:cs typeface="Arial" charset="0"/>
            </a:endParaRPr>
          </a:p>
        </p:txBody>
      </p:sp>
    </p:spTree>
    <p:extLst>
      <p:ext uri="{BB962C8B-B14F-4D97-AF65-F5344CB8AC3E}">
        <p14:creationId xmlns:p14="http://schemas.microsoft.com/office/powerpoint/2010/main" val="35104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55"/>
          <p:cNvSpPr>
            <a:spLocks noChangeArrowheads="1"/>
          </p:cNvSpPr>
          <p:nvPr/>
        </p:nvSpPr>
        <p:spPr bwMode="auto">
          <a:xfrm>
            <a:off x="76200" y="6397977"/>
            <a:ext cx="9067800" cy="383823"/>
          </a:xfrm>
          <a:prstGeom prst="rect">
            <a:avLst/>
          </a:prstGeom>
          <a:solidFill>
            <a:schemeClr val="tx2"/>
          </a:solidFill>
          <a:ln>
            <a:noFill/>
          </a:ln>
          <a:effectLst/>
          <a:extLst/>
        </p:spPr>
        <p:txBody>
          <a:bodyPr wrap="square">
            <a:spAutoFit/>
          </a:bodyPr>
          <a:lstStyle/>
          <a:p>
            <a:r>
              <a:rPr lang="en-US" dirty="0">
                <a:solidFill>
                  <a:srgbClr val="FFFF00"/>
                </a:solidFill>
                <a:latin typeface="Arial" charset="0"/>
                <a:ea typeface="Arial" charset="0"/>
                <a:cs typeface="Arial" charset="0"/>
              </a:rPr>
              <a:t>Fig. 17 from Lin et al. (ACP, 2017), data c/o R. Payton (EPA)</a:t>
            </a:r>
          </a:p>
        </p:txBody>
      </p:sp>
      <p:sp>
        <p:nvSpPr>
          <p:cNvPr id="43011" name="Title 1"/>
          <p:cNvSpPr>
            <a:spLocks/>
          </p:cNvSpPr>
          <p:nvPr/>
        </p:nvSpPr>
        <p:spPr bwMode="auto">
          <a:xfrm>
            <a:off x="0" y="1524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2800" b="1" dirty="0">
                <a:solidFill>
                  <a:srgbClr val="FFFFFF"/>
                </a:solidFill>
                <a:latin typeface="Arial Narrow" panose="020B0606020202030204" pitchFamily="34" charset="0"/>
                <a:cs typeface="Arial" panose="020B0604020202020204" pitchFamily="34" charset="0"/>
              </a:rPr>
              <a:t>C</a:t>
            </a:r>
            <a:r>
              <a:rPr lang="en-US" altLang="zh-CN" sz="2800" b="1" dirty="0" smtClean="0">
                <a:solidFill>
                  <a:srgbClr val="FFFFFF"/>
                </a:solidFill>
                <a:latin typeface="Arial Narrow" panose="020B0606020202030204" pitchFamily="34" charset="0"/>
                <a:cs typeface="Arial" panose="020B0604020202020204" pitchFamily="34" charset="0"/>
              </a:rPr>
              <a:t>hallenges of a lowered U.S. O</a:t>
            </a:r>
            <a:r>
              <a:rPr lang="en-US" altLang="zh-CN" sz="2800" b="1" baseline="-25000" dirty="0" smtClean="0">
                <a:solidFill>
                  <a:srgbClr val="FFFFFF"/>
                </a:solidFill>
                <a:latin typeface="Arial Narrow" panose="020B0606020202030204" pitchFamily="34" charset="0"/>
                <a:cs typeface="Arial" panose="020B0604020202020204" pitchFamily="34" charset="0"/>
              </a:rPr>
              <a:t>3</a:t>
            </a:r>
            <a:r>
              <a:rPr lang="en-US" altLang="zh-CN" sz="2800" b="1" dirty="0" smtClean="0">
                <a:solidFill>
                  <a:srgbClr val="FFFFFF"/>
                </a:solidFill>
                <a:latin typeface="Arial Narrow" panose="020B0606020202030204" pitchFamily="34" charset="0"/>
                <a:cs typeface="Arial" panose="020B0604020202020204" pitchFamily="34" charset="0"/>
              </a:rPr>
              <a:t> air quality standard</a:t>
            </a:r>
          </a:p>
        </p:txBody>
      </p:sp>
      <p:sp>
        <p:nvSpPr>
          <p:cNvPr id="27" name="Slide Number Placeholder 3"/>
          <p:cNvSpPr txBox="1">
            <a:spLocks noGrp="1"/>
          </p:cNvSpPr>
          <p:nvPr/>
        </p:nvSpPr>
        <p:spPr>
          <a:xfrm>
            <a:off x="8690447" y="6416675"/>
            <a:ext cx="381000"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3</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71570" y="2146995"/>
            <a:ext cx="6938830" cy="3568005"/>
          </a:xfrm>
          <a:prstGeom prst="rect">
            <a:avLst/>
          </a:prstGeom>
        </p:spPr>
      </p:pic>
      <p:sp>
        <p:nvSpPr>
          <p:cNvPr id="22" name="Rectangle 21"/>
          <p:cNvSpPr>
            <a:spLocks noChangeArrowheads="1"/>
          </p:cNvSpPr>
          <p:nvPr/>
        </p:nvSpPr>
        <p:spPr bwMode="auto">
          <a:xfrm>
            <a:off x="7103480" y="3928646"/>
            <a:ext cx="6639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1600" b="0" smtClean="0">
                <a:solidFill>
                  <a:srgbClr val="000000"/>
                </a:solidFill>
              </a:rPr>
              <a:t>(ppb)</a:t>
            </a:r>
            <a:endParaRPr lang="en-US" altLang="zh-CN" sz="1600" b="0" dirty="0" smtClean="0">
              <a:solidFill>
                <a:srgbClr val="000000"/>
              </a:solidFill>
            </a:endParaRPr>
          </a:p>
        </p:txBody>
      </p:sp>
      <p:sp>
        <p:nvSpPr>
          <p:cNvPr id="4" name="TextBox 3"/>
          <p:cNvSpPr txBox="1"/>
          <p:nvPr/>
        </p:nvSpPr>
        <p:spPr>
          <a:xfrm>
            <a:off x="3348170" y="2403394"/>
            <a:ext cx="2743200" cy="457200"/>
          </a:xfrm>
          <a:prstGeom prst="rect">
            <a:avLst/>
          </a:prstGeom>
          <a:solidFill>
            <a:schemeClr val="bg1"/>
          </a:solidFill>
        </p:spPr>
        <p:txBody>
          <a:bodyPr wrap="square" rtlCol="0">
            <a:spAutoFit/>
          </a:bodyPr>
          <a:lstStyle/>
          <a:p>
            <a:endParaRPr lang="en-US"/>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1066800"/>
            <a:ext cx="3657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4800600" y="838200"/>
            <a:ext cx="4419600" cy="553998"/>
          </a:xfrm>
          <a:prstGeom prst="rect">
            <a:avLst/>
          </a:prstGeom>
          <a:noFill/>
        </p:spPr>
        <p:txBody>
          <a:bodyPr wrap="square" tIns="0" bIns="0" rtlCol="0">
            <a:spAutoFit/>
          </a:bodyPr>
          <a:lstStyle/>
          <a:p>
            <a:r>
              <a:rPr lang="en-US" b="1" dirty="0" smtClean="0">
                <a:solidFill>
                  <a:srgbClr val="000000"/>
                </a:solidFill>
                <a:latin typeface="Arial Narrow" panose="020B0606020202030204" pitchFamily="34" charset="0"/>
              </a:rPr>
              <a:t>            Mean Background in GFDL-AM3</a:t>
            </a:r>
          </a:p>
          <a:p>
            <a:pPr algn="ctr"/>
            <a:r>
              <a:rPr lang="en-US" b="1" dirty="0" smtClean="0">
                <a:solidFill>
                  <a:srgbClr val="000000"/>
                </a:solidFill>
                <a:latin typeface="Arial Narrow" panose="020B0606020202030204" pitchFamily="34" charset="0"/>
              </a:rPr>
              <a:t>           </a:t>
            </a:r>
            <a:r>
              <a:rPr lang="en-US" sz="1400" dirty="0" smtClean="0">
                <a:solidFill>
                  <a:srgbClr val="000000"/>
                </a:solidFill>
                <a:latin typeface="Arial Narrow" panose="020B0606020202030204" pitchFamily="34" charset="0"/>
              </a:rPr>
              <a:t>(</a:t>
            </a:r>
            <a:r>
              <a:rPr lang="en-US" sz="1400" dirty="0">
                <a:solidFill>
                  <a:srgbClr val="000000"/>
                </a:solidFill>
                <a:latin typeface="Arial Narrow" panose="020B0606020202030204" pitchFamily="34" charset="0"/>
              </a:rPr>
              <a:t>Lin et al., 2012ab; April-June 2010) </a:t>
            </a:r>
            <a:r>
              <a:rPr lang="en-US" b="1" dirty="0" smtClean="0">
                <a:solidFill>
                  <a:srgbClr val="000000"/>
                </a:solidFill>
                <a:latin typeface="Arial Narrow" panose="020B0606020202030204" pitchFamily="34" charset="0"/>
              </a:rPr>
              <a:t> </a:t>
            </a:r>
            <a:endParaRPr lang="en-US" sz="1400" dirty="0">
              <a:solidFill>
                <a:srgbClr val="736B41"/>
              </a:solidFill>
              <a:latin typeface="Arial Narrow" panose="020B0606020202030204" pitchFamily="34" charset="0"/>
            </a:endParaRPr>
          </a:p>
        </p:txBody>
      </p:sp>
      <p:sp>
        <p:nvSpPr>
          <p:cNvPr id="23" name="TextBox 22"/>
          <p:cNvSpPr txBox="1"/>
          <p:nvPr/>
        </p:nvSpPr>
        <p:spPr>
          <a:xfrm>
            <a:off x="2128970" y="2773822"/>
            <a:ext cx="1371600" cy="287571"/>
          </a:xfrm>
          <a:prstGeom prst="rect">
            <a:avLst/>
          </a:prstGeom>
          <a:noFill/>
        </p:spPr>
        <p:txBody>
          <a:bodyPr wrap="square" tIns="0" bIns="0" rtlCol="0">
            <a:spAutoFit/>
          </a:bodyPr>
          <a:lstStyle>
            <a:defPPr>
              <a:defRPr lang="en-US"/>
            </a:defPPr>
            <a:lvl1pPr>
              <a:defRPr b="1">
                <a:solidFill>
                  <a:srgbClr val="000000"/>
                </a:solidFill>
                <a:latin typeface="Arial Narrow" panose="020B0606020202030204" pitchFamily="34" charset="0"/>
              </a:defRPr>
            </a:lvl1pPr>
          </a:lstStyle>
          <a:p>
            <a:r>
              <a:rPr lang="en-US" smtClean="0">
                <a:solidFill>
                  <a:srgbClr val="C00000"/>
                </a:solidFill>
              </a:rPr>
              <a:t>Los Angeles</a:t>
            </a:r>
            <a:endParaRPr lang="en-US" dirty="0">
              <a:solidFill>
                <a:srgbClr val="C00000"/>
              </a:solidFill>
            </a:endParaRPr>
          </a:p>
        </p:txBody>
      </p:sp>
      <p:sp>
        <p:nvSpPr>
          <p:cNvPr id="24" name="TextBox 23"/>
          <p:cNvSpPr txBox="1"/>
          <p:nvPr/>
        </p:nvSpPr>
        <p:spPr>
          <a:xfrm>
            <a:off x="1214570" y="4267200"/>
            <a:ext cx="1371600" cy="287571"/>
          </a:xfrm>
          <a:prstGeom prst="rect">
            <a:avLst/>
          </a:prstGeom>
          <a:noFill/>
        </p:spPr>
        <p:txBody>
          <a:bodyPr wrap="square" tIns="0" bIns="0" rtlCol="0">
            <a:spAutoFit/>
          </a:bodyPr>
          <a:lstStyle>
            <a:defPPr>
              <a:defRPr lang="en-US"/>
            </a:defPPr>
            <a:lvl1pPr>
              <a:defRPr b="1">
                <a:solidFill>
                  <a:srgbClr val="000000"/>
                </a:solidFill>
                <a:latin typeface="Arial Narrow" panose="020B0606020202030204" pitchFamily="34" charset="0"/>
              </a:defRPr>
            </a:lvl1pPr>
          </a:lstStyle>
          <a:p>
            <a:r>
              <a:rPr lang="en-US" dirty="0" smtClean="0">
                <a:solidFill>
                  <a:srgbClr val="0000FF"/>
                </a:solidFill>
              </a:rPr>
              <a:t>Denver</a:t>
            </a:r>
            <a:endParaRPr lang="en-US" dirty="0">
              <a:solidFill>
                <a:srgbClr val="0000FF"/>
              </a:solidFill>
            </a:endParaRPr>
          </a:p>
        </p:txBody>
      </p:sp>
      <p:sp>
        <p:nvSpPr>
          <p:cNvPr id="7" name="TextBox 6"/>
          <p:cNvSpPr txBox="1"/>
          <p:nvPr/>
        </p:nvSpPr>
        <p:spPr>
          <a:xfrm>
            <a:off x="71570" y="2158661"/>
            <a:ext cx="381000" cy="369332"/>
          </a:xfrm>
          <a:prstGeom prst="rect">
            <a:avLst/>
          </a:prstGeom>
          <a:solidFill>
            <a:schemeClr val="bg1"/>
          </a:solidFill>
        </p:spPr>
        <p:txBody>
          <a:bodyPr wrap="square" rtlCol="0">
            <a:spAutoFit/>
          </a:bodyPr>
          <a:lstStyle/>
          <a:p>
            <a:endParaRPr lang="en-US" dirty="0"/>
          </a:p>
        </p:txBody>
      </p:sp>
      <p:pic>
        <p:nvPicPr>
          <p:cNvPr id="3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3569928"/>
            <a:ext cx="2819400" cy="392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bwMode="auto">
          <a:xfrm>
            <a:off x="8191500" y="3579453"/>
            <a:ext cx="190500" cy="100584"/>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accent6">
                  <a:lumMod val="50000"/>
                </a:schemeClr>
              </a:solidFill>
              <a:effectLst/>
              <a:latin typeface="Arial" pitchFamily="34" charset="0"/>
              <a:ea typeface="宋体" pitchFamily="2" charset="-122"/>
            </a:endParaRPr>
          </a:p>
        </p:txBody>
      </p:sp>
      <p:sp>
        <p:nvSpPr>
          <p:cNvPr id="34" name="Rectangle 33"/>
          <p:cNvSpPr/>
          <p:nvPr/>
        </p:nvSpPr>
        <p:spPr bwMode="auto">
          <a:xfrm>
            <a:off x="8378825" y="3579453"/>
            <a:ext cx="196850" cy="100584"/>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accent6">
                  <a:lumMod val="50000"/>
                </a:schemeClr>
              </a:solidFill>
              <a:effectLst/>
              <a:latin typeface="Arial" pitchFamily="34" charset="0"/>
              <a:ea typeface="宋体" pitchFamily="2" charset="-122"/>
            </a:endParaRPr>
          </a:p>
        </p:txBody>
      </p:sp>
      <p:sp>
        <p:nvSpPr>
          <p:cNvPr id="35" name="Rectangle 34"/>
          <p:cNvSpPr/>
          <p:nvPr/>
        </p:nvSpPr>
        <p:spPr bwMode="auto">
          <a:xfrm>
            <a:off x="8166100" y="3633428"/>
            <a:ext cx="419100" cy="217128"/>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i="0" u="none" strike="noStrike" cap="none" normalizeH="0" baseline="0" dirty="0" smtClean="0">
                <a:ln>
                  <a:noFill/>
                </a:ln>
                <a:solidFill>
                  <a:schemeClr val="tx1"/>
                </a:solidFill>
                <a:effectLst/>
                <a:latin typeface="Helvetica" panose="020B0604020202020204" pitchFamily="34" charset="0"/>
                <a:ea typeface="宋体" pitchFamily="2" charset="-122"/>
                <a:cs typeface="Helvetica" panose="020B0604020202020204" pitchFamily="34" charset="0"/>
              </a:rPr>
              <a:t>70</a:t>
            </a:r>
          </a:p>
        </p:txBody>
      </p:sp>
      <p:cxnSp>
        <p:nvCxnSpPr>
          <p:cNvPr id="36" name="Straight Arrow Connector 35"/>
          <p:cNvCxnSpPr/>
          <p:nvPr/>
        </p:nvCxnSpPr>
        <p:spPr bwMode="auto">
          <a:xfrm>
            <a:off x="8378825" y="3311885"/>
            <a:ext cx="3175" cy="345715"/>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p:nvPr/>
        </p:nvCxnSpPr>
        <p:spPr bwMode="auto">
          <a:xfrm flipH="1">
            <a:off x="7662069" y="3408542"/>
            <a:ext cx="8730" cy="249058"/>
          </a:xfrm>
          <a:prstGeom prst="straightConnector1">
            <a:avLst/>
          </a:prstGeom>
          <a:solidFill>
            <a:schemeClr val="accent1"/>
          </a:solidFill>
          <a:ln w="28575" cap="flat" cmpd="sng" algn="ctr">
            <a:solidFill>
              <a:srgbClr val="00B050"/>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p:cNvSpPr txBox="1"/>
          <p:nvPr/>
        </p:nvSpPr>
        <p:spPr>
          <a:xfrm>
            <a:off x="6169025" y="3200400"/>
            <a:ext cx="1417637" cy="338554"/>
          </a:xfrm>
          <a:prstGeom prst="rect">
            <a:avLst/>
          </a:prstGeom>
          <a:noFill/>
        </p:spPr>
        <p:txBody>
          <a:bodyPr wrap="square" rtlCol="0">
            <a:spAutoFit/>
          </a:bodyPr>
          <a:lstStyle/>
          <a:p>
            <a:pPr algn="ctr"/>
            <a:r>
              <a:rPr lang="en-US" sz="1600" b="1" dirty="0" smtClean="0">
                <a:solidFill>
                  <a:srgbClr val="00B050"/>
                </a:solidFill>
                <a:latin typeface="Arial Narrow" panose="020B0606020202030204" pitchFamily="34" charset="0"/>
              </a:rPr>
              <a:t>Background </a:t>
            </a:r>
          </a:p>
        </p:txBody>
      </p:sp>
      <p:sp>
        <p:nvSpPr>
          <p:cNvPr id="41" name="TextBox 40"/>
          <p:cNvSpPr txBox="1"/>
          <p:nvPr/>
        </p:nvSpPr>
        <p:spPr>
          <a:xfrm>
            <a:off x="8077200" y="3014246"/>
            <a:ext cx="1371600" cy="338554"/>
          </a:xfrm>
          <a:prstGeom prst="rect">
            <a:avLst/>
          </a:prstGeom>
          <a:noFill/>
        </p:spPr>
        <p:txBody>
          <a:bodyPr wrap="square" rtlCol="0">
            <a:spAutoFit/>
          </a:bodyPr>
          <a:lstStyle/>
          <a:p>
            <a:r>
              <a:rPr lang="en-US" sz="1600" b="1" dirty="0" smtClean="0">
                <a:solidFill>
                  <a:srgbClr val="FF0000"/>
                </a:solidFill>
                <a:latin typeface="Arial Narrow" panose="020B0606020202030204" pitchFamily="34" charset="0"/>
              </a:rPr>
              <a:t>NAAQS</a:t>
            </a:r>
            <a:endParaRPr lang="en-US" sz="1600" b="1" dirty="0">
              <a:solidFill>
                <a:srgbClr val="FF0000"/>
              </a:solidFill>
              <a:latin typeface="Arial Narrow" panose="020B0606020202030204" pitchFamily="34" charset="0"/>
            </a:endParaRPr>
          </a:p>
        </p:txBody>
      </p:sp>
      <p:cxnSp>
        <p:nvCxnSpPr>
          <p:cNvPr id="29" name="Straight Arrow Connector 28"/>
          <p:cNvCxnSpPr/>
          <p:nvPr/>
        </p:nvCxnSpPr>
        <p:spPr bwMode="auto">
          <a:xfrm flipV="1">
            <a:off x="7388225" y="3352800"/>
            <a:ext cx="536575" cy="4062"/>
          </a:xfrm>
          <a:prstGeom prst="straightConnector1">
            <a:avLst/>
          </a:prstGeom>
          <a:solidFill>
            <a:schemeClr val="accent1"/>
          </a:solidFill>
          <a:ln w="28575" cap="flat" cmpd="sng" algn="ctr">
            <a:solidFill>
              <a:srgbClr val="00B05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p:nvPr/>
        </p:nvCxnSpPr>
        <p:spPr bwMode="auto">
          <a:xfrm flipH="1">
            <a:off x="6302222" y="3416503"/>
            <a:ext cx="8730" cy="249058"/>
          </a:xfrm>
          <a:prstGeom prst="straightConnector1">
            <a:avLst/>
          </a:prstGeom>
          <a:solidFill>
            <a:schemeClr val="accent1"/>
          </a:solidFill>
          <a:ln w="28575" cap="flat" cmpd="sng" algn="ctr">
            <a:solidFill>
              <a:srgbClr val="00B050"/>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rot="16200000">
            <a:off x="-1375366" y="3580537"/>
            <a:ext cx="3415606" cy="369332"/>
          </a:xfrm>
          <a:prstGeom prst="rect">
            <a:avLst/>
          </a:prstGeom>
          <a:solidFill>
            <a:schemeClr val="bg1"/>
          </a:solidFill>
        </p:spPr>
        <p:txBody>
          <a:bodyPr wrap="square" rtlCol="0">
            <a:spAutoFit/>
          </a:bodyPr>
          <a:lstStyle/>
          <a:p>
            <a:r>
              <a:rPr lang="en-US" b="1" dirty="0" smtClean="0"/>
              <a:t>Obs. annual 4</a:t>
            </a:r>
            <a:r>
              <a:rPr lang="en-US" b="1" baseline="30000" dirty="0" smtClean="0"/>
              <a:t>th</a:t>
            </a:r>
            <a:r>
              <a:rPr lang="en-US" b="1" dirty="0" smtClean="0"/>
              <a:t> highest MDA8 O</a:t>
            </a:r>
            <a:r>
              <a:rPr lang="en-US" b="1" baseline="-25000" dirty="0" smtClean="0"/>
              <a:t>3</a:t>
            </a:r>
            <a:endParaRPr lang="en-US" b="1" baseline="-25000" dirty="0"/>
          </a:p>
        </p:txBody>
      </p:sp>
      <p:cxnSp>
        <p:nvCxnSpPr>
          <p:cNvPr id="30" name="Straight Arrow Connector 29"/>
          <p:cNvCxnSpPr/>
          <p:nvPr/>
        </p:nvCxnSpPr>
        <p:spPr bwMode="auto">
          <a:xfrm flipV="1">
            <a:off x="1061875" y="5145206"/>
            <a:ext cx="5420812" cy="315"/>
          </a:xfrm>
          <a:prstGeom prst="straightConnector1">
            <a:avLst/>
          </a:prstGeom>
          <a:solidFill>
            <a:schemeClr val="accent1"/>
          </a:solidFill>
          <a:ln w="28575" cap="flat" cmpd="sng" algn="ctr">
            <a:solidFill>
              <a:srgbClr val="FF0000"/>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TextBox 37"/>
          <p:cNvSpPr txBox="1"/>
          <p:nvPr/>
        </p:nvSpPr>
        <p:spPr>
          <a:xfrm>
            <a:off x="6477000" y="4966395"/>
            <a:ext cx="1524000" cy="338554"/>
          </a:xfrm>
          <a:prstGeom prst="rect">
            <a:avLst/>
          </a:prstGeom>
          <a:noFill/>
        </p:spPr>
        <p:txBody>
          <a:bodyPr wrap="square" rtlCol="0">
            <a:spAutoFit/>
          </a:bodyPr>
          <a:lstStyle/>
          <a:p>
            <a:r>
              <a:rPr lang="en-US" sz="1600" b="1" dirty="0" smtClean="0">
                <a:solidFill>
                  <a:srgbClr val="FF0000"/>
                </a:solidFill>
                <a:latin typeface="Arial Narrow" panose="020B0606020202030204" pitchFamily="34" charset="0"/>
              </a:rPr>
              <a:t>2015 O</a:t>
            </a:r>
            <a:r>
              <a:rPr lang="en-US" sz="1600" b="1" baseline="-25000" dirty="0" smtClean="0">
                <a:solidFill>
                  <a:srgbClr val="FF0000"/>
                </a:solidFill>
                <a:latin typeface="Arial Narrow" panose="020B0606020202030204" pitchFamily="34" charset="0"/>
              </a:rPr>
              <a:t>3</a:t>
            </a:r>
            <a:r>
              <a:rPr lang="en-US" sz="1600" b="1" dirty="0" smtClean="0">
                <a:solidFill>
                  <a:srgbClr val="FF0000"/>
                </a:solidFill>
                <a:latin typeface="Arial Narrow" panose="020B0606020202030204" pitchFamily="34" charset="0"/>
              </a:rPr>
              <a:t> NAAQS</a:t>
            </a:r>
            <a:endParaRPr lang="en-US" sz="1600" b="1" dirty="0">
              <a:solidFill>
                <a:srgbClr val="FF0000"/>
              </a:solidFill>
              <a:latin typeface="Arial Narrow" panose="020B0606020202030204" pitchFamily="34" charset="0"/>
            </a:endParaRPr>
          </a:p>
        </p:txBody>
      </p:sp>
    </p:spTree>
    <p:custDataLst>
      <p:tags r:id="rId1"/>
    </p:custDataLst>
    <p:extLst>
      <p:ext uri="{BB962C8B-B14F-4D97-AF65-F5344CB8AC3E}">
        <p14:creationId xmlns:p14="http://schemas.microsoft.com/office/powerpoint/2010/main" val="3971205374"/>
      </p:ext>
    </p:extLst>
  </p:cSld>
  <p:clrMapOvr>
    <a:masterClrMapping/>
  </p:clrMapOvr>
  <mc:AlternateContent xmlns:mc="http://schemas.openxmlformats.org/markup-compatibility/2006" xmlns:p14="http://schemas.microsoft.com/office/powerpoint/2010/main">
    <mc:Choice Requires="p14">
      <p:transition spd="slow" p14:dur="2000" advTm="81090"/>
    </mc:Choice>
    <mc:Fallback xmlns="">
      <p:transition spd="slow" advTm="8109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1" name="Title 1"/>
          <p:cNvSpPr>
            <a:spLocks/>
          </p:cNvSpPr>
          <p:nvPr/>
        </p:nvSpPr>
        <p:spPr bwMode="auto">
          <a:xfrm>
            <a:off x="0" y="76200"/>
            <a:ext cx="90678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altLang="zh-CN" sz="2400" b="1" dirty="0" smtClean="0">
                <a:solidFill>
                  <a:srgbClr val="FFFFFF"/>
                </a:solidFill>
                <a:latin typeface="Helvetica" pitchFamily="34" charset="0"/>
              </a:rPr>
              <a:t>Projections of </a:t>
            </a:r>
            <a:r>
              <a:rPr lang="en-US" altLang="zh-CN" sz="2400" b="1" dirty="0">
                <a:solidFill>
                  <a:srgbClr val="FFFFFF"/>
                </a:solidFill>
                <a:latin typeface="Helvetica" pitchFamily="34" charset="0"/>
              </a:rPr>
              <a:t>near-term </a:t>
            </a:r>
            <a:r>
              <a:rPr lang="en-US" altLang="zh-CN" sz="2400" b="1" dirty="0" smtClean="0">
                <a:solidFill>
                  <a:srgbClr val="FFFFFF"/>
                </a:solidFill>
                <a:latin typeface="Helvetica" pitchFamily="34" charset="0"/>
              </a:rPr>
              <a:t>changes in WUS lower trop. ozone in spring (March-April-May)</a:t>
            </a:r>
            <a:endParaRPr lang="en-US" altLang="zh-CN" sz="2400" b="1" dirty="0">
              <a:solidFill>
                <a:srgbClr val="FFFFFF"/>
              </a:solidFill>
              <a:latin typeface="Helvetica" pitchFamily="34" charset="0"/>
            </a:endParaRPr>
          </a:p>
        </p:txBody>
      </p:sp>
      <p:sp>
        <p:nvSpPr>
          <p:cNvPr id="24" name="Slide Number Placeholder 3"/>
          <p:cNvSpPr txBox="1">
            <a:spLocks noGrp="1"/>
          </p:cNvSpPr>
          <p:nvPr/>
        </p:nvSpPr>
        <p:spPr>
          <a:xfrm>
            <a:off x="1920846" y="6111875"/>
            <a:ext cx="641684" cy="365125"/>
          </a:xfrm>
          <a:prstGeom prst="rect">
            <a:avLst/>
          </a:prstGeom>
          <a:noFill/>
        </p:spPr>
        <p:txBody>
          <a:bodyPr anchor="ctr"/>
          <a:lstStyle/>
          <a:p>
            <a:pPr algn="r">
              <a:defRPr/>
            </a:pPr>
            <a:fld id="{34006432-BFC8-4EFA-B0E0-3BAEE6952960}" type="slidenum">
              <a:rPr lang="en-US" sz="1200" smtClean="0">
                <a:solidFill>
                  <a:srgbClr val="000000">
                    <a:tint val="75000"/>
                  </a:srgbClr>
                </a:solidFill>
              </a:rPr>
              <a:pPr algn="r">
                <a:defRPr/>
              </a:pPr>
              <a:t>30</a:t>
            </a:fld>
            <a:endParaRPr lang="en-US" sz="1200" dirty="0">
              <a:solidFill>
                <a:srgbClr val="000000">
                  <a:tint val="75000"/>
                </a:srgbClr>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419" y="3801176"/>
            <a:ext cx="4300381" cy="254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887" t="1481" r="3174" b="-1"/>
          <a:stretch/>
        </p:blipFill>
        <p:spPr bwMode="auto">
          <a:xfrm>
            <a:off x="5224743" y="3818655"/>
            <a:ext cx="3810000" cy="2420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rot="16200000">
            <a:off x="-1058597" y="4887847"/>
            <a:ext cx="2486526" cy="369332"/>
          </a:xfrm>
          <a:prstGeom prst="rect">
            <a:avLst/>
          </a:prstGeom>
          <a:solidFill>
            <a:schemeClr val="bg1"/>
          </a:solidFill>
        </p:spPr>
        <p:txBody>
          <a:bodyPr wrap="square" rtlCol="0">
            <a:spAutoFit/>
          </a:bodyPr>
          <a:lstStyle/>
          <a:p>
            <a:pPr algn="ctr"/>
            <a:r>
              <a:rPr lang="en-US" b="1" dirty="0">
                <a:solidFill>
                  <a:srgbClr val="000000"/>
                </a:solidFill>
              </a:rPr>
              <a:t>N</a:t>
            </a:r>
            <a:r>
              <a:rPr lang="en-US" b="1" dirty="0" smtClean="0">
                <a:solidFill>
                  <a:srgbClr val="000000"/>
                </a:solidFill>
              </a:rPr>
              <a:t>ormalized  to 2000</a:t>
            </a:r>
            <a:endParaRPr lang="en-US" b="1" dirty="0">
              <a:solidFill>
                <a:srgbClr val="000000"/>
              </a:solidFill>
            </a:endParaRPr>
          </a:p>
        </p:txBody>
      </p:sp>
      <p:sp>
        <p:nvSpPr>
          <p:cNvPr id="3" name="Rectangle 2"/>
          <p:cNvSpPr/>
          <p:nvPr/>
        </p:nvSpPr>
        <p:spPr>
          <a:xfrm>
            <a:off x="685800" y="4012933"/>
            <a:ext cx="24384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Box 3"/>
          <p:cNvSpPr txBox="1"/>
          <p:nvPr/>
        </p:nvSpPr>
        <p:spPr>
          <a:xfrm>
            <a:off x="1219200" y="5498068"/>
            <a:ext cx="1219200" cy="369332"/>
          </a:xfrm>
          <a:prstGeom prst="rect">
            <a:avLst/>
          </a:prstGeom>
          <a:noFill/>
        </p:spPr>
        <p:txBody>
          <a:bodyPr wrap="square" rtlCol="0">
            <a:spAutoFit/>
          </a:bodyPr>
          <a:lstStyle/>
          <a:p>
            <a:r>
              <a:rPr lang="en-US" dirty="0" smtClean="0">
                <a:solidFill>
                  <a:srgbClr val="000000"/>
                </a:solidFill>
              </a:rPr>
              <a:t>Satellites</a:t>
            </a:r>
            <a:endParaRPr lang="en-US" dirty="0">
              <a:solidFill>
                <a:srgbClr val="000000"/>
              </a:solidFill>
            </a:endParaRPr>
          </a:p>
        </p:txBody>
      </p:sp>
      <p:sp>
        <p:nvSpPr>
          <p:cNvPr id="13" name="TextBox 12"/>
          <p:cNvSpPr txBox="1"/>
          <p:nvPr/>
        </p:nvSpPr>
        <p:spPr>
          <a:xfrm>
            <a:off x="3276600" y="4126468"/>
            <a:ext cx="1219200" cy="369332"/>
          </a:xfrm>
          <a:prstGeom prst="rect">
            <a:avLst/>
          </a:prstGeom>
          <a:noFill/>
        </p:spPr>
        <p:txBody>
          <a:bodyPr wrap="square" rtlCol="0">
            <a:spAutoFit/>
          </a:bodyPr>
          <a:lstStyle/>
          <a:p>
            <a:r>
              <a:rPr lang="en-US" dirty="0" smtClean="0">
                <a:solidFill>
                  <a:srgbClr val="FF0000"/>
                </a:solidFill>
              </a:rPr>
              <a:t>RCP8.5</a:t>
            </a:r>
            <a:endParaRPr lang="en-US" dirty="0">
              <a:solidFill>
                <a:srgbClr val="FF0000"/>
              </a:solidFill>
            </a:endParaRPr>
          </a:p>
        </p:txBody>
      </p:sp>
      <p:sp>
        <p:nvSpPr>
          <p:cNvPr id="14" name="TextBox 13"/>
          <p:cNvSpPr txBox="1"/>
          <p:nvPr/>
        </p:nvSpPr>
        <p:spPr>
          <a:xfrm>
            <a:off x="2819400" y="5334000"/>
            <a:ext cx="1219200" cy="369332"/>
          </a:xfrm>
          <a:prstGeom prst="rect">
            <a:avLst/>
          </a:prstGeom>
          <a:noFill/>
        </p:spPr>
        <p:txBody>
          <a:bodyPr wrap="square" rtlCol="0">
            <a:spAutoFit/>
          </a:bodyPr>
          <a:lstStyle/>
          <a:p>
            <a:r>
              <a:rPr lang="en-US" dirty="0" smtClean="0">
                <a:solidFill>
                  <a:srgbClr val="0000FF"/>
                </a:solidFill>
              </a:rPr>
              <a:t>RCP4.5</a:t>
            </a:r>
            <a:endParaRPr lang="en-US" dirty="0">
              <a:solidFill>
                <a:srgbClr val="0000FF"/>
              </a:solidFill>
            </a:endParaRPr>
          </a:p>
        </p:txBody>
      </p:sp>
      <p:sp>
        <p:nvSpPr>
          <p:cNvPr id="15" name="TextBox 14"/>
          <p:cNvSpPr txBox="1"/>
          <p:nvPr/>
        </p:nvSpPr>
        <p:spPr>
          <a:xfrm>
            <a:off x="7663143" y="4355068"/>
            <a:ext cx="1219200" cy="369332"/>
          </a:xfrm>
          <a:prstGeom prst="rect">
            <a:avLst/>
          </a:prstGeom>
          <a:noFill/>
        </p:spPr>
        <p:txBody>
          <a:bodyPr wrap="square" rtlCol="0">
            <a:spAutoFit/>
          </a:bodyPr>
          <a:lstStyle/>
          <a:p>
            <a:r>
              <a:rPr lang="en-US" dirty="0" smtClean="0">
                <a:solidFill>
                  <a:srgbClr val="FF0000"/>
                </a:solidFill>
              </a:rPr>
              <a:t>RCP8.5</a:t>
            </a:r>
            <a:endParaRPr lang="en-US" dirty="0">
              <a:solidFill>
                <a:srgbClr val="FF0000"/>
              </a:solidFill>
            </a:endParaRPr>
          </a:p>
        </p:txBody>
      </p:sp>
      <p:sp>
        <p:nvSpPr>
          <p:cNvPr id="16" name="TextBox 15"/>
          <p:cNvSpPr txBox="1"/>
          <p:nvPr/>
        </p:nvSpPr>
        <p:spPr>
          <a:xfrm>
            <a:off x="7638914" y="5477577"/>
            <a:ext cx="1219200" cy="369332"/>
          </a:xfrm>
          <a:prstGeom prst="rect">
            <a:avLst/>
          </a:prstGeom>
          <a:noFill/>
        </p:spPr>
        <p:txBody>
          <a:bodyPr wrap="square" rtlCol="0">
            <a:spAutoFit/>
          </a:bodyPr>
          <a:lstStyle/>
          <a:p>
            <a:r>
              <a:rPr lang="en-US" dirty="0" smtClean="0">
                <a:solidFill>
                  <a:srgbClr val="0000FF"/>
                </a:solidFill>
              </a:rPr>
              <a:t>RCP4.5</a:t>
            </a:r>
            <a:endParaRPr lang="en-US" dirty="0">
              <a:solidFill>
                <a:srgbClr val="0000FF"/>
              </a:solidFill>
            </a:endParaRPr>
          </a:p>
        </p:txBody>
      </p:sp>
      <p:sp>
        <p:nvSpPr>
          <p:cNvPr id="18" name="TextBox 17"/>
          <p:cNvSpPr txBox="1"/>
          <p:nvPr/>
        </p:nvSpPr>
        <p:spPr>
          <a:xfrm>
            <a:off x="5236266" y="3897868"/>
            <a:ext cx="1969677" cy="369332"/>
          </a:xfrm>
          <a:prstGeom prst="rect">
            <a:avLst/>
          </a:prstGeom>
          <a:noFill/>
        </p:spPr>
        <p:txBody>
          <a:bodyPr wrap="square" rtlCol="0">
            <a:spAutoFit/>
          </a:bodyPr>
          <a:lstStyle/>
          <a:p>
            <a:r>
              <a:rPr lang="en-US" b="1" dirty="0" smtClean="0">
                <a:solidFill>
                  <a:srgbClr val="000000"/>
                </a:solidFill>
              </a:rPr>
              <a:t>Global CH</a:t>
            </a:r>
            <a:r>
              <a:rPr lang="en-US" b="1" baseline="-25000" dirty="0" smtClean="0">
                <a:solidFill>
                  <a:srgbClr val="000000"/>
                </a:solidFill>
              </a:rPr>
              <a:t>4</a:t>
            </a:r>
            <a:r>
              <a:rPr lang="en-US" b="1" dirty="0" smtClean="0">
                <a:solidFill>
                  <a:srgbClr val="000000"/>
                </a:solidFill>
              </a:rPr>
              <a:t> (ppb)</a:t>
            </a:r>
            <a:endParaRPr lang="en-US" b="1" dirty="0">
              <a:solidFill>
                <a:srgbClr val="000000"/>
              </a:solidFill>
            </a:endParaRPr>
          </a:p>
        </p:txBody>
      </p:sp>
      <p:sp>
        <p:nvSpPr>
          <p:cNvPr id="6" name="Rectangle 5"/>
          <p:cNvSpPr/>
          <p:nvPr/>
        </p:nvSpPr>
        <p:spPr>
          <a:xfrm>
            <a:off x="4648200" y="3810000"/>
            <a:ext cx="601447" cy="338554"/>
          </a:xfrm>
          <a:prstGeom prst="rect">
            <a:avLst/>
          </a:prstGeom>
        </p:spPr>
        <p:txBody>
          <a:bodyPr wrap="none">
            <a:spAutoFit/>
          </a:bodyPr>
          <a:lstStyle/>
          <a:p>
            <a:r>
              <a:rPr lang="en-US" sz="1600" dirty="0" smtClean="0">
                <a:solidFill>
                  <a:srgbClr val="000000"/>
                </a:solidFill>
              </a:rPr>
              <a:t>3000</a:t>
            </a:r>
            <a:endParaRPr lang="en-US" sz="1600" dirty="0">
              <a:solidFill>
                <a:srgbClr val="000000"/>
              </a:solidFill>
            </a:endParaRPr>
          </a:p>
        </p:txBody>
      </p:sp>
      <p:sp>
        <p:nvSpPr>
          <p:cNvPr id="20" name="Rectangle 19"/>
          <p:cNvSpPr/>
          <p:nvPr/>
        </p:nvSpPr>
        <p:spPr>
          <a:xfrm>
            <a:off x="4648200" y="4431268"/>
            <a:ext cx="601447" cy="338554"/>
          </a:xfrm>
          <a:prstGeom prst="rect">
            <a:avLst/>
          </a:prstGeom>
        </p:spPr>
        <p:txBody>
          <a:bodyPr wrap="none">
            <a:spAutoFit/>
          </a:bodyPr>
          <a:lstStyle/>
          <a:p>
            <a:r>
              <a:rPr lang="en-US" sz="1600" dirty="0" smtClean="0">
                <a:solidFill>
                  <a:srgbClr val="000000"/>
                </a:solidFill>
              </a:rPr>
              <a:t>2500</a:t>
            </a:r>
            <a:endParaRPr lang="en-US" sz="1600" dirty="0">
              <a:solidFill>
                <a:srgbClr val="000000"/>
              </a:solidFill>
            </a:endParaRPr>
          </a:p>
        </p:txBody>
      </p:sp>
      <p:sp>
        <p:nvSpPr>
          <p:cNvPr id="21" name="Rectangle 20"/>
          <p:cNvSpPr/>
          <p:nvPr/>
        </p:nvSpPr>
        <p:spPr>
          <a:xfrm>
            <a:off x="4648200" y="5117068"/>
            <a:ext cx="601447" cy="338554"/>
          </a:xfrm>
          <a:prstGeom prst="rect">
            <a:avLst/>
          </a:prstGeom>
        </p:spPr>
        <p:txBody>
          <a:bodyPr wrap="none">
            <a:spAutoFit/>
          </a:bodyPr>
          <a:lstStyle/>
          <a:p>
            <a:r>
              <a:rPr lang="en-US" sz="1600" dirty="0" smtClean="0">
                <a:solidFill>
                  <a:srgbClr val="000000"/>
                </a:solidFill>
              </a:rPr>
              <a:t>2000</a:t>
            </a:r>
            <a:endParaRPr lang="en-US" sz="1600" dirty="0">
              <a:solidFill>
                <a:srgbClr val="000000"/>
              </a:solidFill>
            </a:endParaRPr>
          </a:p>
        </p:txBody>
      </p:sp>
      <p:sp>
        <p:nvSpPr>
          <p:cNvPr id="22" name="Rectangle 21"/>
          <p:cNvSpPr/>
          <p:nvPr/>
        </p:nvSpPr>
        <p:spPr>
          <a:xfrm>
            <a:off x="4648200" y="5757446"/>
            <a:ext cx="601447" cy="338554"/>
          </a:xfrm>
          <a:prstGeom prst="rect">
            <a:avLst/>
          </a:prstGeom>
        </p:spPr>
        <p:txBody>
          <a:bodyPr wrap="none">
            <a:spAutoFit/>
          </a:bodyPr>
          <a:lstStyle/>
          <a:p>
            <a:r>
              <a:rPr lang="en-US" sz="1600" dirty="0">
                <a:solidFill>
                  <a:srgbClr val="000000"/>
                </a:solidFill>
              </a:rPr>
              <a:t>1</a:t>
            </a:r>
            <a:r>
              <a:rPr lang="en-US" sz="1600" dirty="0" smtClean="0">
                <a:solidFill>
                  <a:srgbClr val="000000"/>
                </a:solidFill>
              </a:rPr>
              <a:t>500</a:t>
            </a:r>
            <a:endParaRPr lang="en-US" sz="1600" dirty="0">
              <a:solidFill>
                <a:srgbClr val="000000"/>
              </a:solidFill>
            </a:endParaRPr>
          </a:p>
        </p:txBody>
      </p:sp>
      <p:sp>
        <p:nvSpPr>
          <p:cNvPr id="7" name="Rectangle 6"/>
          <p:cNvSpPr/>
          <p:nvPr/>
        </p:nvSpPr>
        <p:spPr>
          <a:xfrm>
            <a:off x="627144" y="3897868"/>
            <a:ext cx="2420856" cy="369332"/>
          </a:xfrm>
          <a:prstGeom prst="rect">
            <a:avLst/>
          </a:prstGeom>
        </p:spPr>
        <p:txBody>
          <a:bodyPr wrap="none">
            <a:spAutoFit/>
          </a:bodyPr>
          <a:lstStyle/>
          <a:p>
            <a:r>
              <a:rPr lang="en-US" b="1" dirty="0">
                <a:solidFill>
                  <a:srgbClr val="000000"/>
                </a:solidFill>
              </a:rPr>
              <a:t>E. China NO</a:t>
            </a:r>
            <a:r>
              <a:rPr lang="en-US" b="1" baseline="-25000" dirty="0">
                <a:solidFill>
                  <a:srgbClr val="000000"/>
                </a:solidFill>
              </a:rPr>
              <a:t>x</a:t>
            </a:r>
            <a:r>
              <a:rPr lang="en-US" b="1" dirty="0">
                <a:solidFill>
                  <a:srgbClr val="000000"/>
                </a:solidFill>
              </a:rPr>
              <a:t> emissions </a:t>
            </a:r>
            <a:endParaRPr lang="en-US" dirty="0">
              <a:solidFill>
                <a:srgbClr val="000000"/>
              </a:solidFill>
            </a:endParaRPr>
          </a:p>
        </p:txBody>
      </p:sp>
      <p:sp>
        <p:nvSpPr>
          <p:cNvPr id="8" name="TextBox 7"/>
          <p:cNvSpPr txBox="1"/>
          <p:nvPr/>
        </p:nvSpPr>
        <p:spPr>
          <a:xfrm>
            <a:off x="4953000" y="6002179"/>
            <a:ext cx="609599" cy="246221"/>
          </a:xfrm>
          <a:prstGeom prst="rect">
            <a:avLst/>
          </a:prstGeom>
          <a:solidFill>
            <a:schemeClr val="bg1"/>
          </a:solidFill>
        </p:spPr>
        <p:txBody>
          <a:bodyPr wrap="square" tIns="0" bIns="0" rtlCol="0">
            <a:spAutoFit/>
          </a:bodyPr>
          <a:lstStyle/>
          <a:p>
            <a:r>
              <a:rPr lang="en-US" sz="1600" dirty="0" smtClean="0">
                <a:solidFill>
                  <a:srgbClr val="000000"/>
                </a:solidFill>
              </a:rPr>
              <a:t>1980</a:t>
            </a:r>
            <a:endParaRPr lang="en-US" sz="1600" dirty="0">
              <a:solidFill>
                <a:srgbClr val="000000"/>
              </a:solidFill>
            </a:endParaRPr>
          </a:p>
        </p:txBody>
      </p:sp>
      <p:sp>
        <p:nvSpPr>
          <p:cNvPr id="23" name="Slide Number Placeholder 3"/>
          <p:cNvSpPr txBox="1">
            <a:spLocks noGrp="1"/>
          </p:cNvSpPr>
          <p:nvPr/>
        </p:nvSpPr>
        <p:spPr>
          <a:xfrm>
            <a:off x="8153400" y="6400800"/>
            <a:ext cx="533400" cy="365125"/>
          </a:xfrm>
          <a:prstGeom prst="rect">
            <a:avLst/>
          </a:prstGeom>
          <a:noFill/>
        </p:spPr>
        <p:txBody>
          <a:bodyPr anchor="ctr"/>
          <a:lstStyle/>
          <a:p>
            <a:pPr algn="r">
              <a:defRPr/>
            </a:pPr>
            <a:fld id="{34006432-BFC8-4EFA-B0E0-3BAEE6952960}" type="slidenum">
              <a:rPr lang="en-US" sz="1200">
                <a:solidFill>
                  <a:srgbClr val="000000">
                    <a:tint val="75000"/>
                  </a:srgbClr>
                </a:solidFill>
              </a:rPr>
              <a:pPr algn="r">
                <a:defRPr/>
              </a:pPr>
              <a:t>30</a:t>
            </a:fld>
            <a:endParaRPr lang="en-US" sz="1200" dirty="0">
              <a:solidFill>
                <a:srgbClr val="000000">
                  <a:tint val="75000"/>
                </a:srgbClr>
              </a:solidFill>
            </a:endParaRPr>
          </a:p>
        </p:txBody>
      </p:sp>
      <p:pic>
        <p:nvPicPr>
          <p:cNvPr id="5" name="Picture 4"/>
          <p:cNvPicPr>
            <a:picLocks noChangeAspect="1"/>
          </p:cNvPicPr>
          <p:nvPr/>
        </p:nvPicPr>
        <p:blipFill rotWithShape="1">
          <a:blip r:embed="rId6"/>
          <a:srcRect b="4990"/>
          <a:stretch/>
        </p:blipFill>
        <p:spPr>
          <a:xfrm>
            <a:off x="2472423" y="925031"/>
            <a:ext cx="4953000" cy="2829260"/>
          </a:xfrm>
          <a:prstGeom prst="rect">
            <a:avLst/>
          </a:prstGeom>
        </p:spPr>
      </p:pic>
      <p:sp>
        <p:nvSpPr>
          <p:cNvPr id="9" name="TextBox 8"/>
          <p:cNvSpPr txBox="1"/>
          <p:nvPr/>
        </p:nvSpPr>
        <p:spPr>
          <a:xfrm>
            <a:off x="3266804" y="1214735"/>
            <a:ext cx="1519509" cy="461665"/>
          </a:xfrm>
          <a:prstGeom prst="rect">
            <a:avLst/>
          </a:prstGeom>
          <a:solidFill>
            <a:schemeClr val="bg1"/>
          </a:solidFill>
          <a:ln>
            <a:noFill/>
          </a:ln>
        </p:spPr>
        <p:txBody>
          <a:bodyPr wrap="square" rtlCol="0">
            <a:spAutoFit/>
          </a:bodyPr>
          <a:lstStyle/>
          <a:p>
            <a:r>
              <a:rPr lang="en-US" sz="1200" b="1" dirty="0" smtClean="0">
                <a:solidFill>
                  <a:srgbClr val="000000"/>
                </a:solidFill>
              </a:rPr>
              <a:t>OBS</a:t>
            </a:r>
            <a:r>
              <a:rPr lang="en-US" sz="1200" dirty="0" smtClean="0">
                <a:solidFill>
                  <a:srgbClr val="000000"/>
                </a:solidFill>
              </a:rPr>
              <a:t> (GRB, LAV, ROM)</a:t>
            </a:r>
          </a:p>
          <a:p>
            <a:r>
              <a:rPr lang="en-US" sz="1200" b="1" dirty="0" smtClean="0">
                <a:solidFill>
                  <a:srgbClr val="FF9900"/>
                </a:solidFill>
              </a:rPr>
              <a:t>AM3 BASE, nudged</a:t>
            </a:r>
            <a:endParaRPr lang="en-US" sz="1200" b="1" dirty="0">
              <a:solidFill>
                <a:srgbClr val="FF9900"/>
              </a:solidFill>
            </a:endParaRPr>
          </a:p>
        </p:txBody>
      </p:sp>
      <p:sp>
        <p:nvSpPr>
          <p:cNvPr id="25" name="Text Box 24"/>
          <p:cNvSpPr txBox="1">
            <a:spLocks noChangeArrowheads="1"/>
          </p:cNvSpPr>
          <p:nvPr/>
        </p:nvSpPr>
        <p:spPr bwMode="auto">
          <a:xfrm>
            <a:off x="0" y="6323799"/>
            <a:ext cx="9144000" cy="534202"/>
          </a:xfrm>
          <a:prstGeom prst="rect">
            <a:avLst/>
          </a:prstGeom>
          <a:solidFill>
            <a:srgbClr val="1F497D"/>
          </a:solidFill>
          <a:ln>
            <a:noFill/>
          </a:ln>
          <a:effectLst/>
          <a:extLst/>
        </p:spPr>
        <p:txBody>
          <a:bodyPr wrap="square" tIns="10800" bIns="10800" anchor="ctr" anchorCtr="0">
            <a:no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en-US" altLang="zh-CN" sz="1800" b="1" i="1" u="none" strike="noStrike" kern="0" cap="none" spc="0" normalizeH="0" baseline="0" noProof="0" dirty="0" smtClean="0">
                <a:ln>
                  <a:noFill/>
                </a:ln>
                <a:solidFill>
                  <a:srgbClr val="FFFF00"/>
                </a:solidFill>
                <a:effectLst/>
                <a:uLnTx/>
                <a:uFillTx/>
                <a:latin typeface="Helvetica" pitchFamily="34" charset="0"/>
                <a:ea typeface="宋体" pitchFamily="2" charset="-122"/>
              </a:rPr>
              <a:t>                 Fig</a:t>
            </a:r>
            <a:r>
              <a:rPr lang="en-US" altLang="zh-CN" b="1" i="1" kern="0" noProof="0" dirty="0" smtClean="0">
                <a:solidFill>
                  <a:srgbClr val="FFFF00"/>
                </a:solidFill>
                <a:latin typeface="Helvetica" pitchFamily="34" charset="0"/>
              </a:rPr>
              <a:t>ure</a:t>
            </a:r>
            <a:r>
              <a:rPr lang="en-US" altLang="zh-CN" b="1" i="1" kern="0" dirty="0" smtClean="0">
                <a:solidFill>
                  <a:srgbClr val="FFFF00"/>
                </a:solidFill>
                <a:latin typeface="Helvetica" pitchFamily="34" charset="0"/>
              </a:rPr>
              <a:t> 14 </a:t>
            </a:r>
            <a:r>
              <a:rPr kumimoji="0" lang="en-US" altLang="zh-CN" sz="1800" b="1" i="1" u="none" strike="noStrike" kern="0" cap="none" spc="0" normalizeH="0" noProof="0" dirty="0" smtClean="0">
                <a:ln>
                  <a:noFill/>
                </a:ln>
                <a:solidFill>
                  <a:srgbClr val="FFFF00"/>
                </a:solidFill>
                <a:effectLst/>
                <a:uLnTx/>
                <a:uFillTx/>
                <a:latin typeface="Helvetica" pitchFamily="34" charset="0"/>
                <a:ea typeface="宋体" pitchFamily="2" charset="-122"/>
              </a:rPr>
              <a:t>from </a:t>
            </a:r>
            <a:r>
              <a:rPr kumimoji="0" lang="en-US" altLang="zh-CN" sz="1800" b="1" i="1" u="none" strike="noStrike" kern="0" cap="none" spc="0" normalizeH="0" baseline="0" noProof="0" dirty="0" smtClean="0">
                <a:ln>
                  <a:noFill/>
                </a:ln>
                <a:solidFill>
                  <a:srgbClr val="FFFF00"/>
                </a:solidFill>
                <a:effectLst/>
                <a:uLnTx/>
                <a:uFillTx/>
                <a:latin typeface="Helvetica" pitchFamily="34" charset="0"/>
                <a:ea typeface="宋体" pitchFamily="2" charset="-122"/>
              </a:rPr>
              <a:t>Lin et al.  </a:t>
            </a:r>
            <a:r>
              <a:rPr kumimoji="0" lang="en-US" altLang="zh-CN" sz="1800" b="1" i="0" u="none" strike="noStrike" kern="0" cap="none" spc="0" normalizeH="0" baseline="0" noProof="0" dirty="0" smtClean="0">
                <a:ln>
                  <a:noFill/>
                </a:ln>
                <a:solidFill>
                  <a:srgbClr val="FFFF00"/>
                </a:solidFill>
                <a:effectLst/>
                <a:uLnTx/>
                <a:uFillTx/>
                <a:latin typeface="Helvetica" pitchFamily="34" charset="0"/>
                <a:ea typeface="宋体" pitchFamily="2" charset="-122"/>
              </a:rPr>
              <a:t>[ACP, 2017]        </a:t>
            </a:r>
          </a:p>
        </p:txBody>
      </p:sp>
    </p:spTree>
    <p:custDataLst>
      <p:tags r:id="rId1"/>
    </p:custDataLst>
    <p:extLst>
      <p:ext uri="{BB962C8B-B14F-4D97-AF65-F5344CB8AC3E}">
        <p14:creationId xmlns:p14="http://schemas.microsoft.com/office/powerpoint/2010/main" val="922488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1" name="Title 1"/>
          <p:cNvSpPr>
            <a:spLocks/>
          </p:cNvSpPr>
          <p:nvPr/>
        </p:nvSpPr>
        <p:spPr bwMode="auto">
          <a:xfrm>
            <a:off x="0" y="6113"/>
            <a:ext cx="9144000" cy="9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2800" b="1" dirty="0">
                <a:solidFill>
                  <a:srgbClr val="FFFFFF"/>
                </a:solidFill>
                <a:latin typeface="Arial Narrow" panose="020B0606020202030204" pitchFamily="34" charset="0"/>
                <a:cs typeface="Arial" panose="020B0604020202020204" pitchFamily="34" charset="0"/>
              </a:rPr>
              <a:t>B</a:t>
            </a:r>
            <a:r>
              <a:rPr lang="en-US" altLang="zh-CN" sz="2800" b="1" dirty="0" smtClean="0">
                <a:solidFill>
                  <a:srgbClr val="FFFFFF"/>
                </a:solidFill>
                <a:latin typeface="Arial Narrow" panose="020B0606020202030204" pitchFamily="34" charset="0"/>
                <a:cs typeface="Arial" panose="020B0604020202020204" pitchFamily="34" charset="0"/>
              </a:rPr>
              <a:t>aseline O</a:t>
            </a:r>
            <a:r>
              <a:rPr lang="en-US" altLang="zh-CN" sz="2800" b="1" baseline="-25000" dirty="0" smtClean="0">
                <a:solidFill>
                  <a:srgbClr val="FFFFFF"/>
                </a:solidFill>
                <a:latin typeface="Arial Narrow" panose="020B0606020202030204" pitchFamily="34" charset="0"/>
                <a:cs typeface="Arial" panose="020B0604020202020204" pitchFamily="34" charset="0"/>
              </a:rPr>
              <a:t>3</a:t>
            </a:r>
            <a:r>
              <a:rPr lang="en-US" altLang="zh-CN" sz="2800" b="1" dirty="0" smtClean="0">
                <a:solidFill>
                  <a:srgbClr val="FFFFFF"/>
                </a:solidFill>
                <a:latin typeface="Arial Narrow" panose="020B0606020202030204" pitchFamily="34" charset="0"/>
                <a:cs typeface="Arial" panose="020B0604020202020204" pitchFamily="34" charset="0"/>
              </a:rPr>
              <a:t> trends derived from observations and free-running chemistry-climate models differ by a factor of 2 </a:t>
            </a:r>
            <a:r>
              <a:rPr lang="en-US" altLang="zh-CN" sz="2000" b="1" dirty="0" smtClean="0">
                <a:solidFill>
                  <a:srgbClr val="FFFFCC"/>
                </a:solidFill>
                <a:latin typeface="Arial Narrow" panose="020B0606020202030204" pitchFamily="34" charset="0"/>
                <a:cs typeface="Arial" panose="020B0604020202020204" pitchFamily="34" charset="0"/>
              </a:rPr>
              <a:t>(Parrish et al., 2014)</a:t>
            </a:r>
            <a:endParaRPr lang="en-US" altLang="zh-CN" sz="2800" b="1" dirty="0" smtClean="0">
              <a:solidFill>
                <a:srgbClr val="FFFFCC"/>
              </a:solidFill>
              <a:latin typeface="Arial Narrow" panose="020B0606020202030204" pitchFamily="34" charset="0"/>
              <a:cs typeface="Arial" panose="020B0604020202020204" pitchFamily="34" charset="0"/>
            </a:endParaRPr>
          </a:p>
        </p:txBody>
      </p:sp>
      <p:sp>
        <p:nvSpPr>
          <p:cNvPr id="10" name="AutoShape 10" descr="Image result for sunlight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AutoShape 914" descr="Image result for trees clipar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204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14" r="1516"/>
          <a:stretch/>
        </p:blipFill>
        <p:spPr bwMode="auto">
          <a:xfrm>
            <a:off x="0" y="1260536"/>
            <a:ext cx="9144000" cy="3904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334000" y="4268689"/>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extBox 19"/>
          <p:cNvSpPr txBox="1"/>
          <p:nvPr/>
        </p:nvSpPr>
        <p:spPr>
          <a:xfrm>
            <a:off x="1981200" y="1143000"/>
            <a:ext cx="1828800" cy="400110"/>
          </a:xfrm>
          <a:prstGeom prst="rect">
            <a:avLst/>
          </a:prstGeom>
          <a:solidFill>
            <a:srgbClr val="FFFF00"/>
          </a:solidFill>
        </p:spPr>
        <p:txBody>
          <a:bodyPr wrap="square" rtlCol="0">
            <a:spAutoFit/>
          </a:bodyPr>
          <a:lstStyle/>
          <a:p>
            <a:pPr algn="ctr"/>
            <a:r>
              <a:rPr lang="en-US" sz="2000" b="1" dirty="0" smtClean="0">
                <a:solidFill>
                  <a:srgbClr val="000000"/>
                </a:solidFill>
                <a:latin typeface="Arial" panose="020B0604020202020204" pitchFamily="34" charset="0"/>
                <a:cs typeface="Arial" panose="020B0604020202020204" pitchFamily="34" charset="0"/>
              </a:rPr>
              <a:t>OBS (Spring)</a:t>
            </a:r>
            <a:endParaRPr lang="en-US" sz="2000" b="1" dirty="0">
              <a:solidFill>
                <a:srgbClr val="000000"/>
              </a:solidFill>
              <a:latin typeface="Arial" panose="020B0604020202020204" pitchFamily="34" charset="0"/>
              <a:cs typeface="Arial" panose="020B0604020202020204" pitchFamily="34" charset="0"/>
            </a:endParaRPr>
          </a:p>
        </p:txBody>
      </p:sp>
      <p:sp>
        <p:nvSpPr>
          <p:cNvPr id="40" name="TextBox 39"/>
          <p:cNvSpPr txBox="1"/>
          <p:nvPr/>
        </p:nvSpPr>
        <p:spPr>
          <a:xfrm>
            <a:off x="5181600" y="1143000"/>
            <a:ext cx="3733800" cy="400110"/>
          </a:xfrm>
          <a:prstGeom prst="rect">
            <a:avLst/>
          </a:prstGeom>
          <a:solidFill>
            <a:srgbClr val="FFFF00"/>
          </a:solidFill>
        </p:spPr>
        <p:txBody>
          <a:bodyPr wrap="square" rtlCol="0">
            <a:spAutoFit/>
          </a:bodyPr>
          <a:lstStyle>
            <a:defPPr>
              <a:defRPr lang="en-US"/>
            </a:defPPr>
            <a:lvl1pPr algn="ctr">
              <a:defRPr sz="2000" b="1">
                <a:latin typeface="Arial" panose="020B0604020202020204" pitchFamily="34" charset="0"/>
                <a:cs typeface="Arial" panose="020B0604020202020204" pitchFamily="34" charset="0"/>
              </a:defRPr>
            </a:lvl1pPr>
          </a:lstStyle>
          <a:p>
            <a:r>
              <a:rPr lang="en-US" dirty="0" smtClean="0">
                <a:solidFill>
                  <a:srgbClr val="000000"/>
                </a:solidFill>
              </a:rPr>
              <a:t>Free-running CMIP5 models</a:t>
            </a:r>
            <a:endParaRPr lang="en-US" dirty="0">
              <a:solidFill>
                <a:srgbClr val="000000"/>
              </a:solidFill>
            </a:endParaRPr>
          </a:p>
        </p:txBody>
      </p:sp>
      <p:sp>
        <p:nvSpPr>
          <p:cNvPr id="35" name="Rectangle 55"/>
          <p:cNvSpPr>
            <a:spLocks noChangeArrowheads="1"/>
          </p:cNvSpPr>
          <p:nvPr/>
        </p:nvSpPr>
        <p:spPr bwMode="auto">
          <a:xfrm>
            <a:off x="-25400" y="5488464"/>
            <a:ext cx="9169400" cy="1307622"/>
          </a:xfrm>
          <a:prstGeom prst="rect">
            <a:avLst/>
          </a:prstGeom>
          <a:solidFill>
            <a:schemeClr val="tx2"/>
          </a:solidFill>
          <a:ln>
            <a:noFill/>
          </a:ln>
          <a:effectLst/>
          <a:extLst/>
        </p:spPr>
        <p:txBody>
          <a:bodyPr wrap="square">
            <a:noAutofit/>
          </a:bodyPr>
          <a:lstStyle/>
          <a:p>
            <a:pPr algn="ctr" eaLnBrk="0" fontAlgn="base" hangingPunct="0">
              <a:lnSpc>
                <a:spcPct val="115000"/>
              </a:lnSpc>
              <a:spcBef>
                <a:spcPct val="0"/>
              </a:spcBef>
              <a:spcAft>
                <a:spcPct val="0"/>
              </a:spcAft>
              <a:buClr>
                <a:srgbClr val="3333FF"/>
              </a:buClr>
            </a:pPr>
            <a:endParaRPr lang="en-US" altLang="zh-CN" b="1" i="1" dirty="0">
              <a:solidFill>
                <a:srgbClr val="FFFF00"/>
              </a:solidFill>
              <a:latin typeface="Arial" pitchFamily="34" charset="0"/>
            </a:endParaRPr>
          </a:p>
        </p:txBody>
      </p:sp>
      <p:grpSp>
        <p:nvGrpSpPr>
          <p:cNvPr id="11" name="Group 10"/>
          <p:cNvGrpSpPr/>
          <p:nvPr/>
        </p:nvGrpSpPr>
        <p:grpSpPr>
          <a:xfrm>
            <a:off x="-152400" y="5486400"/>
            <a:ext cx="9598025" cy="1247240"/>
            <a:chOff x="-205479" y="5391090"/>
            <a:chExt cx="8394068" cy="1247240"/>
          </a:xfrm>
        </p:grpSpPr>
        <p:sp>
          <p:nvSpPr>
            <p:cNvPr id="6" name="TextBox 5"/>
            <p:cNvSpPr txBox="1"/>
            <p:nvPr/>
          </p:nvSpPr>
          <p:spPr>
            <a:xfrm>
              <a:off x="-72195" y="5391090"/>
              <a:ext cx="6888178" cy="400110"/>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T</a:t>
              </a:r>
              <a:r>
                <a:rPr lang="en-US" sz="2000" b="1" dirty="0" smtClean="0">
                  <a:solidFill>
                    <a:srgbClr val="FFFF00"/>
                  </a:solidFill>
                  <a:latin typeface="Arial" panose="020B0604020202020204" pitchFamily="34" charset="0"/>
                  <a:cs typeface="Arial" panose="020B0604020202020204" pitchFamily="34" charset="0"/>
                </a:rPr>
                <a:t>hese discrepancies reflect a combination of factors:  </a:t>
              </a:r>
              <a:endParaRPr lang="en-US" sz="2000" b="1"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205479" y="5715000"/>
              <a:ext cx="8394068" cy="923330"/>
            </a:xfrm>
            <a:prstGeom prst="rect">
              <a:avLst/>
            </a:prstGeom>
            <a:noFill/>
          </p:spPr>
          <p:txBody>
            <a:bodyPr wrap="square">
              <a:spAutoFit/>
            </a:bodyPr>
            <a:lstStyle/>
            <a:p>
              <a:pPr>
                <a:spcBef>
                  <a:spcPts val="600"/>
                </a:spcBef>
              </a:pPr>
              <a:r>
                <a:rPr lang="en-US" b="1" dirty="0">
                  <a:solidFill>
                    <a:srgbClr val="FFFF00"/>
                  </a:solidFill>
                  <a:latin typeface="Arial" panose="020B0604020202020204" pitchFamily="34" charset="0"/>
                  <a:cs typeface="Arial" panose="020B0604020202020204" pitchFamily="34" charset="0"/>
                  <a:sym typeface="Wingdings" panose="05000000000000000000" pitchFamily="2" charset="2"/>
                </a:rPr>
                <a:t> </a:t>
              </a:r>
              <a:r>
                <a:rPr lang="en-US" b="1" dirty="0" smtClean="0">
                  <a:solidFill>
                    <a:srgbClr val="FFFF00"/>
                  </a:solidFill>
                  <a:latin typeface="Arial" panose="020B0604020202020204" pitchFamily="34" charset="0"/>
                  <a:cs typeface="Arial" panose="020B0604020202020204" pitchFamily="34" charset="0"/>
                  <a:sym typeface="Wingdings" panose="05000000000000000000" pitchFamily="2" charset="2"/>
                </a:rPr>
                <a:t>  (1) Internal climate variability (Lin et al., 2014; 2015a; Barnes et al., 2016)</a:t>
              </a:r>
              <a:endParaRPr lang="en-US" b="1" dirty="0">
                <a:solidFill>
                  <a:srgbClr val="FFFF00"/>
                </a:solidFill>
                <a:latin typeface="Arial" panose="020B0604020202020204" pitchFamily="34" charset="0"/>
                <a:cs typeface="Arial" panose="020B0604020202020204" pitchFamily="34" charset="0"/>
                <a:sym typeface="Wingdings" panose="05000000000000000000" pitchFamily="2" charset="2"/>
              </a:endParaRPr>
            </a:p>
            <a:p>
              <a:r>
                <a:rPr lang="en-US" b="1" dirty="0">
                  <a:solidFill>
                    <a:srgbClr val="FFFF00"/>
                  </a:solidFill>
                  <a:latin typeface="Arial" panose="020B0604020202020204" pitchFamily="34" charset="0"/>
                  <a:cs typeface="Arial" panose="020B0604020202020204" pitchFamily="34" charset="0"/>
                  <a:sym typeface="Wingdings" panose="05000000000000000000" pitchFamily="2" charset="2"/>
                </a:rPr>
                <a:t> </a:t>
              </a:r>
              <a:r>
                <a:rPr lang="en-US" b="1" dirty="0" smtClean="0">
                  <a:solidFill>
                    <a:srgbClr val="FFFF00"/>
                  </a:solidFill>
                  <a:latin typeface="Arial" panose="020B0604020202020204" pitchFamily="34" charset="0"/>
                  <a:cs typeface="Arial" panose="020B0604020202020204" pitchFamily="34" charset="0"/>
                  <a:sym typeface="Wingdings" panose="05000000000000000000" pitchFamily="2" charset="2"/>
                </a:rPr>
                <a:t>  (2) Measurement sampling biases (Lin et al., 2015b)</a:t>
              </a:r>
            </a:p>
            <a:p>
              <a:r>
                <a:rPr lang="en-US" b="1" dirty="0">
                  <a:solidFill>
                    <a:srgbClr val="FFFF00"/>
                  </a:solidFill>
                  <a:latin typeface="Arial" panose="020B0604020202020204" pitchFamily="34" charset="0"/>
                  <a:cs typeface="Arial" panose="020B0604020202020204" pitchFamily="34" charset="0"/>
                  <a:sym typeface="Wingdings" panose="05000000000000000000" pitchFamily="2" charset="2"/>
                </a:rPr>
                <a:t> </a:t>
              </a:r>
              <a:r>
                <a:rPr lang="en-US" b="1" dirty="0" smtClean="0">
                  <a:solidFill>
                    <a:srgbClr val="FFFF00"/>
                  </a:solidFill>
                  <a:latin typeface="Arial" panose="020B0604020202020204" pitchFamily="34" charset="0"/>
                  <a:cs typeface="Arial" panose="020B0604020202020204" pitchFamily="34" charset="0"/>
                  <a:sym typeface="Wingdings" panose="05000000000000000000" pitchFamily="2" charset="2"/>
                </a:rPr>
                <a:t>  (3) Model difficulty resolving observed remote baseline conditions (Lin et al., 2017)</a:t>
              </a:r>
              <a:endParaRPr lang="en-US" dirty="0">
                <a:solidFill>
                  <a:srgbClr val="FFFF00"/>
                </a:solidFill>
              </a:endParaRPr>
            </a:p>
          </p:txBody>
        </p:sp>
      </p:grpSp>
      <p:grpSp>
        <p:nvGrpSpPr>
          <p:cNvPr id="7" name="Group 6"/>
          <p:cNvGrpSpPr/>
          <p:nvPr/>
        </p:nvGrpSpPr>
        <p:grpSpPr>
          <a:xfrm>
            <a:off x="3269530" y="3569494"/>
            <a:ext cx="1905000" cy="1231106"/>
            <a:chOff x="9144001" y="3886200"/>
            <a:chExt cx="1905000" cy="1231106"/>
          </a:xfrm>
        </p:grpSpPr>
        <p:sp>
          <p:nvSpPr>
            <p:cNvPr id="13" name="Isosceles Triangle 12"/>
            <p:cNvSpPr/>
            <p:nvPr/>
          </p:nvSpPr>
          <p:spPr>
            <a:xfrm>
              <a:off x="9187138" y="3922668"/>
              <a:ext cx="174187" cy="165447"/>
            </a:xfrm>
            <a:prstGeom prst="triangle">
              <a:avLst>
                <a:gd name="adj" fmla="val 45264"/>
              </a:avLst>
            </a:prstGeom>
            <a:no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48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9943" t="6656" r="80114" b="74510"/>
            <a:stretch/>
          </p:blipFill>
          <p:spPr bwMode="auto">
            <a:xfrm>
              <a:off x="9197842" y="4680481"/>
              <a:ext cx="155677" cy="150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Oval 37"/>
            <p:cNvSpPr/>
            <p:nvPr/>
          </p:nvSpPr>
          <p:spPr>
            <a:xfrm>
              <a:off x="9228050" y="4463420"/>
              <a:ext cx="91440" cy="9144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Isosceles Triangle 30"/>
            <p:cNvSpPr/>
            <p:nvPr/>
          </p:nvSpPr>
          <p:spPr>
            <a:xfrm>
              <a:off x="9174918" y="4878556"/>
              <a:ext cx="203467" cy="181424"/>
            </a:xfrm>
            <a:prstGeom prst="triangle">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6" name="Diamond 15"/>
            <p:cNvSpPr/>
            <p:nvPr/>
          </p:nvSpPr>
          <p:spPr>
            <a:xfrm>
              <a:off x="9197841" y="4208614"/>
              <a:ext cx="155443" cy="141410"/>
            </a:xfrm>
            <a:prstGeom prst="diamond">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TextBox 21"/>
            <p:cNvSpPr txBox="1"/>
            <p:nvPr/>
          </p:nvSpPr>
          <p:spPr>
            <a:xfrm>
              <a:off x="9414259" y="3886200"/>
              <a:ext cx="1634741" cy="1231106"/>
            </a:xfrm>
            <a:prstGeom prst="rect">
              <a:avLst/>
            </a:prstGeom>
            <a:solidFill>
              <a:schemeClr val="bg1"/>
            </a:solidFill>
          </p:spPr>
          <p:txBody>
            <a:bodyPr wrap="square" lIns="0" tIns="0" rIns="0" bIns="0" rtlCol="0">
              <a:spAutoFit/>
            </a:bodyPr>
            <a:lstStyle/>
            <a:p>
              <a:r>
                <a:rPr lang="en-US" sz="1600" dirty="0">
                  <a:solidFill>
                    <a:srgbClr val="000000"/>
                  </a:solidFill>
                  <a:latin typeface="Arial" panose="020B0604020202020204" pitchFamily="34" charset="0"/>
                  <a:cs typeface="Arial" panose="020B0604020202020204" pitchFamily="34" charset="0"/>
                </a:rPr>
                <a:t>Mt. </a:t>
              </a:r>
              <a:r>
                <a:rPr lang="en-US" sz="1600" dirty="0" err="1">
                  <a:solidFill>
                    <a:srgbClr val="000000"/>
                  </a:solidFill>
                  <a:latin typeface="Arial" panose="020B0604020202020204" pitchFamily="34" charset="0"/>
                  <a:cs typeface="Arial" panose="020B0604020202020204" pitchFamily="34" charset="0"/>
                </a:rPr>
                <a:t>Happo</a:t>
              </a:r>
              <a:endParaRPr lang="en-US" sz="1600" dirty="0">
                <a:solidFill>
                  <a:srgbClr val="000000"/>
                </a:solidFill>
                <a:latin typeface="Arial" panose="020B0604020202020204" pitchFamily="34" charset="0"/>
                <a:cs typeface="Arial" panose="020B0604020202020204" pitchFamily="34" charset="0"/>
              </a:endParaRPr>
            </a:p>
            <a:p>
              <a:r>
                <a:rPr lang="en-US" sz="1600" dirty="0">
                  <a:solidFill>
                    <a:srgbClr val="000000"/>
                  </a:solidFill>
                  <a:latin typeface="Arial" panose="020B0604020202020204" pitchFamily="34" charset="0"/>
                  <a:cs typeface="Arial" panose="020B0604020202020204" pitchFamily="34" charset="0"/>
                </a:rPr>
                <a:t>Japanese MBL</a:t>
              </a:r>
            </a:p>
            <a:p>
              <a:r>
                <a:rPr lang="en-US" sz="1600" dirty="0">
                  <a:solidFill>
                    <a:srgbClr val="000000"/>
                  </a:solidFill>
                  <a:latin typeface="Arial" panose="020B0604020202020204" pitchFamily="34" charset="0"/>
                  <a:cs typeface="Arial" panose="020B0604020202020204" pitchFamily="34" charset="0"/>
                </a:rPr>
                <a:t>U.S. Pacific MBL</a:t>
              </a:r>
            </a:p>
            <a:p>
              <a:r>
                <a:rPr lang="en-US" sz="1600" dirty="0" smtClean="0">
                  <a:solidFill>
                    <a:srgbClr val="000000"/>
                  </a:solidFill>
                  <a:latin typeface="Arial" panose="020B0604020202020204" pitchFamily="34" charset="0"/>
                  <a:cs typeface="Arial" panose="020B0604020202020204" pitchFamily="34" charset="0"/>
                </a:rPr>
                <a:t>N. American FT</a:t>
              </a:r>
            </a:p>
            <a:p>
              <a:r>
                <a:rPr lang="en-US" sz="1600" dirty="0" smtClean="0">
                  <a:solidFill>
                    <a:srgbClr val="000000"/>
                  </a:solidFill>
                  <a:latin typeface="Arial" panose="020B0604020202020204" pitchFamily="34" charset="0"/>
                  <a:cs typeface="Arial" panose="020B0604020202020204" pitchFamily="34" charset="0"/>
                </a:rPr>
                <a:t>Lassen NP</a:t>
              </a:r>
            </a:p>
          </p:txBody>
        </p:sp>
        <p:sp>
          <p:nvSpPr>
            <p:cNvPr id="3" name="TextBox 2"/>
            <p:cNvSpPr txBox="1"/>
            <p:nvPr/>
          </p:nvSpPr>
          <p:spPr>
            <a:xfrm>
              <a:off x="9144001" y="3886200"/>
              <a:ext cx="1905000" cy="1209687"/>
            </a:xfrm>
            <a:prstGeom prst="rect">
              <a:avLst/>
            </a:prstGeom>
            <a:noFill/>
            <a:ln>
              <a:solidFill>
                <a:schemeClr val="tx1"/>
              </a:solidFill>
            </a:ln>
          </p:spPr>
          <p:txBody>
            <a:bodyPr wrap="square" rtlCol="0">
              <a:spAutoFit/>
            </a:bodyPr>
            <a:lstStyle/>
            <a:p>
              <a:endParaRPr lang="en-US" dirty="0">
                <a:solidFill>
                  <a:srgbClr val="000000"/>
                </a:solidFill>
              </a:endParaRPr>
            </a:p>
          </p:txBody>
        </p:sp>
      </p:grpSp>
      <p:sp>
        <p:nvSpPr>
          <p:cNvPr id="27" name="Rectangle 26"/>
          <p:cNvSpPr/>
          <p:nvPr/>
        </p:nvSpPr>
        <p:spPr>
          <a:xfrm>
            <a:off x="1012371" y="4345663"/>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Box 11"/>
          <p:cNvSpPr txBox="1"/>
          <p:nvPr/>
        </p:nvSpPr>
        <p:spPr>
          <a:xfrm>
            <a:off x="5806279" y="3886200"/>
            <a:ext cx="3109121" cy="923330"/>
          </a:xfrm>
          <a:prstGeom prst="rect">
            <a:avLst/>
          </a:prstGeom>
          <a:solidFill>
            <a:schemeClr val="bg1"/>
          </a:solidFill>
        </p:spPr>
        <p:txBody>
          <a:bodyPr wrap="square" rtlCol="0">
            <a:spAutoFit/>
          </a:bodyPr>
          <a:lstStyle/>
          <a:p>
            <a:r>
              <a:rPr lang="en-US" b="1" dirty="0" smtClean="0">
                <a:solidFill>
                  <a:srgbClr val="FF40FF"/>
                </a:solidFill>
                <a:latin typeface="Arial" charset="0"/>
                <a:ea typeface="Arial" charset="0"/>
                <a:cs typeface="Arial" charset="0"/>
              </a:rPr>
              <a:t>Need model hindcasts driven by observed meteorology (next slide)  </a:t>
            </a:r>
            <a:endParaRPr lang="en-US" b="1" dirty="0">
              <a:solidFill>
                <a:srgbClr val="FF40FF"/>
              </a:solidFill>
              <a:latin typeface="Arial" charset="0"/>
              <a:ea typeface="Arial" charset="0"/>
              <a:cs typeface="Arial" charset="0"/>
            </a:endParaRPr>
          </a:p>
        </p:txBody>
      </p:sp>
      <p:cxnSp>
        <p:nvCxnSpPr>
          <p:cNvPr id="29" name="Straight Arrow Connector 28"/>
          <p:cNvCxnSpPr/>
          <p:nvPr/>
        </p:nvCxnSpPr>
        <p:spPr>
          <a:xfrm>
            <a:off x="5063987" y="4434042"/>
            <a:ext cx="762001" cy="0"/>
          </a:xfrm>
          <a:prstGeom prst="straightConnector1">
            <a:avLst/>
          </a:prstGeom>
          <a:ln w="57150">
            <a:solidFill>
              <a:srgbClr val="FF40FF"/>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38000021"/>
      </p:ext>
    </p:extLst>
  </p:cSld>
  <p:clrMapOvr>
    <a:masterClrMapping/>
  </p:clrMapOvr>
  <mc:AlternateContent xmlns:mc="http://schemas.openxmlformats.org/markup-compatibility/2006" xmlns:p14="http://schemas.microsoft.com/office/powerpoint/2010/main">
    <mc:Choice Requires="p14">
      <p:transition spd="slow" p14:dur="2000" advTm="81090"/>
    </mc:Choice>
    <mc:Fallback xmlns="">
      <p:transition spd="slow" advTm="81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2"/>
          <p:cNvSpPr>
            <a:spLocks noChangeArrowheads="1"/>
          </p:cNvSpPr>
          <p:nvPr/>
        </p:nvSpPr>
        <p:spPr bwMode="auto">
          <a:xfrm>
            <a:off x="0" y="914399"/>
            <a:ext cx="9144000" cy="542186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FFFFFF"/>
              </a:solidFill>
            </a:endParaRPr>
          </a:p>
        </p:txBody>
      </p:sp>
      <p:sp>
        <p:nvSpPr>
          <p:cNvPr id="2" name="Title 1"/>
          <p:cNvSpPr>
            <a:spLocks noGrp="1"/>
          </p:cNvSpPr>
          <p:nvPr>
            <p:ph type="title"/>
          </p:nvPr>
        </p:nvSpPr>
        <p:spPr>
          <a:xfrm>
            <a:off x="0" y="76200"/>
            <a:ext cx="9144000" cy="914400"/>
          </a:xfrm>
        </p:spPr>
        <p:txBody>
          <a:bodyPr/>
          <a:lstStyle/>
          <a:p>
            <a:r>
              <a:rPr lang="en-US" sz="3600" b="1" dirty="0" smtClean="0">
                <a:solidFill>
                  <a:schemeClr val="tx1"/>
                </a:solidFill>
                <a:latin typeface="Arial Narrow" panose="020B0606020202030204" pitchFamily="34" charset="0"/>
                <a:cs typeface="Arial" panose="020B0604020202020204" pitchFamily="34" charset="0"/>
              </a:rPr>
              <a:t>Influence of measurement sampling biases</a:t>
            </a:r>
            <a:r>
              <a:rPr lang="en-US" sz="3600" b="1" smtClean="0">
                <a:solidFill>
                  <a:schemeClr val="tx1"/>
                </a:solidFill>
                <a:latin typeface="Arial Narrow" panose="020B0606020202030204" pitchFamily="34" charset="0"/>
                <a:cs typeface="Arial" panose="020B0604020202020204" pitchFamily="34" charset="0"/>
              </a:rPr>
              <a:t/>
            </a:r>
            <a:br>
              <a:rPr lang="en-US" sz="3600" b="1" smtClean="0">
                <a:solidFill>
                  <a:schemeClr val="tx1"/>
                </a:solidFill>
                <a:latin typeface="Arial Narrow" panose="020B0606020202030204" pitchFamily="34" charset="0"/>
                <a:cs typeface="Arial" panose="020B0604020202020204" pitchFamily="34" charset="0"/>
              </a:rPr>
            </a:br>
            <a:endParaRPr lang="en-US" sz="2000" b="1" dirty="0">
              <a:solidFill>
                <a:schemeClr val="tx1"/>
              </a:solidFill>
              <a:latin typeface="Arial Narrow" panose="020B0606020202030204" pitchFamily="34" charset="0"/>
              <a:cs typeface="Arial" panose="020B0604020202020204" pitchFamily="34" charset="0"/>
            </a:endParaRPr>
          </a:p>
        </p:txBody>
      </p:sp>
      <p:sp>
        <p:nvSpPr>
          <p:cNvPr id="13" name="TextBox 12"/>
          <p:cNvSpPr txBox="1"/>
          <p:nvPr/>
        </p:nvSpPr>
        <p:spPr>
          <a:xfrm>
            <a:off x="0" y="6400800"/>
            <a:ext cx="8458200" cy="400110"/>
          </a:xfrm>
          <a:prstGeom prst="rect">
            <a:avLst/>
          </a:prstGeom>
          <a:noFill/>
        </p:spPr>
        <p:txBody>
          <a:bodyPr wrap="square" rtlCol="0">
            <a:spAutoFit/>
          </a:bodyPr>
          <a:lstStyle/>
          <a:p>
            <a:pPr algn="r"/>
            <a:r>
              <a:rPr lang="en-US" sz="2000" b="1" i="1" dirty="0" smtClean="0">
                <a:solidFill>
                  <a:srgbClr val="FFFFCC"/>
                </a:solidFill>
                <a:latin typeface="Arial" panose="020B0604020202020204" pitchFamily="34" charset="0"/>
                <a:cs typeface="Arial" panose="020B0604020202020204" pitchFamily="34" charset="0"/>
              </a:rPr>
              <a:t>Lin, M.; Horowitz, LW; Cooper, OR et al. </a:t>
            </a:r>
            <a:r>
              <a:rPr lang="en-US" sz="2000" b="1" dirty="0" smtClean="0">
                <a:solidFill>
                  <a:srgbClr val="FFFFCC"/>
                </a:solidFill>
                <a:latin typeface="Arial" panose="020B0604020202020204" pitchFamily="34" charset="0"/>
                <a:cs typeface="Arial" panose="020B0604020202020204" pitchFamily="34" charset="0"/>
              </a:rPr>
              <a:t>[GRL, 2015]</a:t>
            </a:r>
            <a:endParaRPr lang="en-US" sz="2000" b="1" dirty="0">
              <a:solidFill>
                <a:srgbClr val="FFFFCC"/>
              </a:solidFill>
              <a:latin typeface="Arial" panose="020B0604020202020204" pitchFamily="34" charset="0"/>
              <a:cs typeface="Arial" panose="020B0604020202020204" pitchFamily="34" charset="0"/>
            </a:endParaRPr>
          </a:p>
        </p:txBody>
      </p:sp>
      <p:sp>
        <p:nvSpPr>
          <p:cNvPr id="23" name="TextBox 22"/>
          <p:cNvSpPr txBox="1"/>
          <p:nvPr/>
        </p:nvSpPr>
        <p:spPr>
          <a:xfrm>
            <a:off x="4495800" y="4815819"/>
            <a:ext cx="4474634" cy="276999"/>
          </a:xfrm>
          <a:prstGeom prst="rect">
            <a:avLst/>
          </a:prstGeom>
          <a:solidFill>
            <a:schemeClr val="tx1"/>
          </a:solidFill>
        </p:spPr>
        <p:txBody>
          <a:bodyPr wrap="square" rtlCol="0">
            <a:spAutoFit/>
          </a:bodyPr>
          <a:lstStyle/>
          <a:p>
            <a:endParaRPr lang="en-US" sz="1200" dirty="0">
              <a:solidFill>
                <a:srgbClr val="000000"/>
              </a:solidFill>
              <a:latin typeface="Arial" panose="020B0604020202020204" pitchFamily="34" charset="0"/>
              <a:cs typeface="Arial" panose="020B0604020202020204" pitchFamily="34" charset="0"/>
            </a:endParaRPr>
          </a:p>
        </p:txBody>
      </p:sp>
      <p:grpSp>
        <p:nvGrpSpPr>
          <p:cNvPr id="5" name="Group 4"/>
          <p:cNvGrpSpPr/>
          <p:nvPr/>
        </p:nvGrpSpPr>
        <p:grpSpPr>
          <a:xfrm>
            <a:off x="76200" y="1271464"/>
            <a:ext cx="6934200" cy="4519736"/>
            <a:chOff x="76200" y="914400"/>
            <a:chExt cx="7095698" cy="4712732"/>
          </a:xfrm>
        </p:grpSpPr>
        <p:sp>
          <p:nvSpPr>
            <p:cNvPr id="3" name="TextBox 2"/>
            <p:cNvSpPr txBox="1"/>
            <p:nvPr/>
          </p:nvSpPr>
          <p:spPr>
            <a:xfrm rot="16200000">
              <a:off x="563813" y="2611654"/>
              <a:ext cx="2679712" cy="369332"/>
            </a:xfrm>
            <a:prstGeom prst="rect">
              <a:avLst/>
            </a:prstGeom>
            <a:solidFill>
              <a:schemeClr val="tx1"/>
            </a:solid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Ozone Anomaly (ppb)</a:t>
              </a:r>
            </a:p>
          </p:txBody>
        </p:sp>
        <p:sp>
          <p:nvSpPr>
            <p:cNvPr id="10" name="Rounded Rectangle 9"/>
            <p:cNvSpPr/>
            <p:nvPr/>
          </p:nvSpPr>
          <p:spPr bwMode="auto">
            <a:xfrm>
              <a:off x="2938203" y="4392257"/>
              <a:ext cx="533400" cy="101673"/>
            </a:xfrm>
            <a:prstGeom prst="round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a:solidFill>
                  <a:srgbClr val="FFFFFF"/>
                </a:solidFill>
                <a:latin typeface="Arial" pitchFamily="34" charset="0"/>
              </a:endParaRPr>
            </a:p>
          </p:txBody>
        </p:sp>
        <p:sp>
          <p:nvSpPr>
            <p:cNvPr id="24" name="Oval 23"/>
            <p:cNvSpPr/>
            <p:nvPr/>
          </p:nvSpPr>
          <p:spPr bwMode="auto">
            <a:xfrm>
              <a:off x="3212523" y="4428264"/>
              <a:ext cx="182880" cy="182880"/>
            </a:xfrm>
            <a:prstGeom prst="ellipse">
              <a:avLst/>
            </a:prstGeom>
            <a:solidFill>
              <a:srgbClr val="FF99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a:solidFill>
                  <a:srgbClr val="FFFFFF"/>
                </a:solidFill>
                <a:latin typeface="Arial" pitchFamily="34" charset="0"/>
              </a:endParaRPr>
            </a:p>
          </p:txBody>
        </p:sp>
        <p:sp>
          <p:nvSpPr>
            <p:cNvPr id="21" name="TextBox 20"/>
            <p:cNvSpPr txBox="1"/>
            <p:nvPr/>
          </p:nvSpPr>
          <p:spPr>
            <a:xfrm>
              <a:off x="4371401" y="4961664"/>
              <a:ext cx="2529202" cy="369332"/>
            </a:xfrm>
            <a:prstGeom prst="rect">
              <a:avLst/>
            </a:prstGeom>
            <a:noFill/>
          </p:spPr>
          <p:txBody>
            <a:bodyPr wrap="square" rtlCol="0">
              <a:spAutoFit/>
            </a:bodyPr>
            <a:lstStyle/>
            <a:p>
              <a:pPr algn="ctr"/>
              <a:r>
                <a:rPr lang="en-US" dirty="0" smtClean="0">
                  <a:solidFill>
                    <a:srgbClr val="DADADA">
                      <a:lumMod val="10000"/>
                    </a:srgbClr>
                  </a:solidFill>
                  <a:latin typeface="Arial Black" panose="020B0A04020102020204" pitchFamily="34" charset="0"/>
                </a:rPr>
                <a:t>Year (April-May)</a:t>
              </a:r>
              <a:endParaRPr lang="en-US" dirty="0">
                <a:solidFill>
                  <a:srgbClr val="DADADA">
                    <a:lumMod val="10000"/>
                  </a:srgbClr>
                </a:solidFill>
                <a:latin typeface="Arial Black" panose="020B0A040201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07" y="1409187"/>
              <a:ext cx="7010400" cy="3915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341802" y="1206175"/>
              <a:ext cx="1828800" cy="307777"/>
            </a:xfrm>
            <a:prstGeom prst="rect">
              <a:avLst/>
            </a:prstGeom>
            <a:noFill/>
          </p:spPr>
          <p:txBody>
            <a:bodyPr wrap="square" rtlCol="0">
              <a:spAutoFit/>
            </a:bodyPr>
            <a:lstStyle/>
            <a:p>
              <a:r>
                <a:rPr lang="en-US" sz="1400" b="1" dirty="0">
                  <a:solidFill>
                    <a:srgbClr val="DADADA">
                      <a:lumMod val="10000"/>
                    </a:srgbClr>
                  </a:solidFill>
                  <a:latin typeface="Arial Narrow" panose="020B0606020202030204" pitchFamily="34" charset="0"/>
                </a:rPr>
                <a:t>[Cooper </a:t>
              </a:r>
              <a:r>
                <a:rPr lang="en-US" sz="1400" b="1" i="1" dirty="0">
                  <a:solidFill>
                    <a:srgbClr val="DADADA">
                      <a:lumMod val="10000"/>
                    </a:srgbClr>
                  </a:solidFill>
                  <a:latin typeface="Arial Narrow" panose="020B0606020202030204" pitchFamily="34" charset="0"/>
                </a:rPr>
                <a:t>et </a:t>
              </a:r>
              <a:r>
                <a:rPr lang="en-US" sz="1400" b="1" i="1" dirty="0" smtClean="0">
                  <a:solidFill>
                    <a:srgbClr val="DADADA">
                      <a:lumMod val="10000"/>
                    </a:srgbClr>
                  </a:solidFill>
                  <a:latin typeface="Arial Narrow" panose="020B0606020202030204" pitchFamily="34" charset="0"/>
                </a:rPr>
                <a:t>al</a:t>
              </a:r>
              <a:r>
                <a:rPr lang="en-US" sz="1400" b="1" dirty="0" smtClean="0">
                  <a:solidFill>
                    <a:srgbClr val="DADADA">
                      <a:lumMod val="10000"/>
                    </a:srgbClr>
                  </a:solidFill>
                  <a:latin typeface="Arial Narrow" panose="020B0606020202030204" pitchFamily="34" charset="0"/>
                </a:rPr>
                <a:t>.]</a:t>
              </a:r>
              <a:endParaRPr lang="en-US" sz="1400" b="1" dirty="0">
                <a:solidFill>
                  <a:srgbClr val="DADADA">
                    <a:lumMod val="10000"/>
                  </a:srgbClr>
                </a:solidFill>
                <a:latin typeface="Arial Narrow" panose="020B0606020202030204" pitchFamily="34" charset="0"/>
              </a:endParaRPr>
            </a:p>
          </p:txBody>
        </p:sp>
        <p:sp>
          <p:nvSpPr>
            <p:cNvPr id="16" name="Rectangle 15"/>
            <p:cNvSpPr/>
            <p:nvPr/>
          </p:nvSpPr>
          <p:spPr bwMode="auto">
            <a:xfrm>
              <a:off x="904352" y="1632479"/>
              <a:ext cx="6141341" cy="72972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smtClean="0">
                <a:solidFill>
                  <a:srgbClr val="FFFFFF"/>
                </a:solidFill>
                <a:latin typeface="Arial" pitchFamily="34" charset="0"/>
              </a:endParaRPr>
            </a:p>
          </p:txBody>
        </p:sp>
        <p:pic>
          <p:nvPicPr>
            <p:cNvPr id="1229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7958"/>
            <a:stretch/>
          </p:blipFill>
          <p:spPr bwMode="auto">
            <a:xfrm>
              <a:off x="2895600" y="914400"/>
              <a:ext cx="4276298" cy="1073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bwMode="auto">
            <a:xfrm>
              <a:off x="914400" y="930874"/>
              <a:ext cx="2057400" cy="1066801"/>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smtClean="0">
                <a:solidFill>
                  <a:srgbClr val="FFFFFF"/>
                </a:solidFill>
                <a:latin typeface="Arial" pitchFamily="34" charset="0"/>
              </a:endParaRPr>
            </a:p>
          </p:txBody>
        </p:sp>
        <p:pic>
          <p:nvPicPr>
            <p:cNvPr id="2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095" t="33489" r="2355"/>
            <a:stretch/>
          </p:blipFill>
          <p:spPr bwMode="auto">
            <a:xfrm>
              <a:off x="967133" y="1195481"/>
              <a:ext cx="1928467" cy="777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3352800" y="1192504"/>
              <a:ext cx="2133600" cy="320919"/>
            </a:xfrm>
            <a:prstGeom prst="rect">
              <a:avLst/>
            </a:prstGeom>
            <a:noFill/>
          </p:spPr>
          <p:txBody>
            <a:bodyPr wrap="square" rtlCol="0">
              <a:spAutoFit/>
            </a:bodyPr>
            <a:lstStyle/>
            <a:p>
              <a:r>
                <a:rPr lang="en-US" sz="1400" b="1" dirty="0">
                  <a:solidFill>
                    <a:srgbClr val="DADADA">
                      <a:lumMod val="10000"/>
                    </a:srgbClr>
                  </a:solidFill>
                  <a:latin typeface="Arial Narrow" panose="020B0606020202030204" pitchFamily="34" charset="0"/>
                </a:rPr>
                <a:t>[</a:t>
              </a:r>
              <a:r>
                <a:rPr lang="en-US" sz="1400" b="1" i="1" dirty="0" smtClean="0">
                  <a:solidFill>
                    <a:srgbClr val="DADADA">
                      <a:lumMod val="10000"/>
                    </a:srgbClr>
                  </a:solidFill>
                  <a:latin typeface="Arial Narrow" panose="020B0606020202030204" pitchFamily="34" charset="0"/>
                </a:rPr>
                <a:t>Cooper</a:t>
              </a:r>
              <a:r>
                <a:rPr lang="en-US" sz="1400" b="1" dirty="0" smtClean="0">
                  <a:solidFill>
                    <a:srgbClr val="DADADA">
                      <a:lumMod val="10000"/>
                    </a:srgbClr>
                  </a:solidFill>
                  <a:latin typeface="Arial Narrow" panose="020B0606020202030204" pitchFamily="34" charset="0"/>
                </a:rPr>
                <a:t>2010</a:t>
              </a:r>
              <a:r>
                <a:rPr lang="en-US" sz="1400" b="1" i="1" dirty="0" smtClean="0">
                  <a:solidFill>
                    <a:srgbClr val="DADADA">
                      <a:lumMod val="10000"/>
                    </a:srgbClr>
                  </a:solidFill>
                  <a:latin typeface="Arial Narrow" panose="020B0606020202030204" pitchFamily="34" charset="0"/>
                </a:rPr>
                <a:t>, Nature</a:t>
              </a:r>
              <a:r>
                <a:rPr lang="en-US" sz="1400" b="1" dirty="0" smtClean="0">
                  <a:solidFill>
                    <a:srgbClr val="DADADA">
                      <a:lumMod val="10000"/>
                    </a:srgbClr>
                  </a:solidFill>
                  <a:latin typeface="Arial Narrow" panose="020B0606020202030204" pitchFamily="34" charset="0"/>
                </a:rPr>
                <a:t>]</a:t>
              </a:r>
              <a:endParaRPr lang="en-US" sz="1400" b="1" dirty="0">
                <a:solidFill>
                  <a:srgbClr val="DADADA">
                    <a:lumMod val="10000"/>
                  </a:srgbClr>
                </a:solidFill>
                <a:latin typeface="Arial Narrow" panose="020B0606020202030204" pitchFamily="34" charset="0"/>
              </a:endParaRPr>
            </a:p>
          </p:txBody>
        </p:sp>
        <p:sp>
          <p:nvSpPr>
            <p:cNvPr id="25" name="TextBox 24"/>
            <p:cNvSpPr txBox="1"/>
            <p:nvPr/>
          </p:nvSpPr>
          <p:spPr>
            <a:xfrm>
              <a:off x="2590800" y="5257800"/>
              <a:ext cx="2529202" cy="369332"/>
            </a:xfrm>
            <a:prstGeom prst="rect">
              <a:avLst/>
            </a:prstGeom>
            <a:noFill/>
          </p:spPr>
          <p:txBody>
            <a:bodyPr wrap="square" rtlCol="0">
              <a:spAutoFit/>
            </a:bodyPr>
            <a:lstStyle/>
            <a:p>
              <a:pPr algn="ctr"/>
              <a:r>
                <a:rPr lang="en-US" dirty="0" smtClean="0">
                  <a:solidFill>
                    <a:srgbClr val="DADADA">
                      <a:lumMod val="10000"/>
                    </a:srgbClr>
                  </a:solidFill>
                  <a:latin typeface="Arial Black" panose="020B0A04020102020204" pitchFamily="34" charset="0"/>
                </a:rPr>
                <a:t>Year (April-May)</a:t>
              </a:r>
              <a:endParaRPr lang="en-US" dirty="0">
                <a:solidFill>
                  <a:srgbClr val="DADADA">
                    <a:lumMod val="10000"/>
                  </a:srgbClr>
                </a:solidFill>
                <a:latin typeface="Arial Black" panose="020B0A04020102020204" pitchFamily="34" charset="0"/>
              </a:endParaRPr>
            </a:p>
          </p:txBody>
        </p:sp>
        <p:sp>
          <p:nvSpPr>
            <p:cNvPr id="4" name="Rectangle 3"/>
            <p:cNvSpPr/>
            <p:nvPr/>
          </p:nvSpPr>
          <p:spPr bwMode="auto">
            <a:xfrm>
              <a:off x="76200" y="1202726"/>
              <a:ext cx="304800" cy="397474"/>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smtClean="0">
                <a:solidFill>
                  <a:srgbClr val="FFFFFF"/>
                </a:solidFill>
                <a:latin typeface="Arial" pitchFamily="34" charset="0"/>
              </a:endParaRPr>
            </a:p>
          </p:txBody>
        </p:sp>
        <p:cxnSp>
          <p:nvCxnSpPr>
            <p:cNvPr id="27" name="Straight Connector 26"/>
            <p:cNvCxnSpPr/>
            <p:nvPr/>
          </p:nvCxnSpPr>
          <p:spPr bwMode="auto">
            <a:xfrm>
              <a:off x="3585062" y="1981200"/>
              <a:ext cx="0" cy="257363"/>
            </a:xfrm>
            <a:prstGeom prst="line">
              <a:avLst/>
            </a:prstGeom>
            <a:solidFill>
              <a:schemeClr val="accent1"/>
            </a:solidFill>
            <a:ln w="28575"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3599506" y="2133600"/>
              <a:ext cx="2430342" cy="0"/>
            </a:xfrm>
            <a:prstGeom prst="line">
              <a:avLst/>
            </a:prstGeom>
            <a:solidFill>
              <a:schemeClr val="accent1"/>
            </a:solidFill>
            <a:ln w="28575" cap="flat" cmpd="sng" algn="ctr">
              <a:solidFill>
                <a:schemeClr val="accent4">
                  <a:lumMod val="10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6039896" y="1981200"/>
              <a:ext cx="0" cy="257363"/>
            </a:xfrm>
            <a:prstGeom prst="line">
              <a:avLst/>
            </a:prstGeom>
            <a:solidFill>
              <a:schemeClr val="accent1"/>
            </a:solidFill>
            <a:ln w="28575" cap="flat" cmpd="sng" algn="ctr">
              <a:solidFill>
                <a:schemeClr val="accent4">
                  <a:lumMod val="1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0" name="Slide Number Placeholder 3"/>
          <p:cNvSpPr txBox="1">
            <a:spLocks noGrp="1"/>
          </p:cNvSpPr>
          <p:nvPr/>
        </p:nvSpPr>
        <p:spPr>
          <a:xfrm>
            <a:off x="8610599" y="6435785"/>
            <a:ext cx="533401"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32</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9" name="TextBox 8"/>
          <p:cNvSpPr txBox="1"/>
          <p:nvPr/>
        </p:nvSpPr>
        <p:spPr>
          <a:xfrm>
            <a:off x="533400" y="924580"/>
            <a:ext cx="6894762" cy="400110"/>
          </a:xfrm>
          <a:prstGeom prst="rect">
            <a:avLst/>
          </a:prstGeom>
          <a:noFill/>
        </p:spPr>
        <p:txBody>
          <a:bodyPr wrap="square" rtlCol="0">
            <a:spAutoFit/>
          </a:bodyPr>
          <a:lstStyle/>
          <a:p>
            <a:pPr algn="ctr"/>
            <a:r>
              <a:rPr lang="en-US" sz="2000" dirty="0" smtClean="0">
                <a:solidFill>
                  <a:srgbClr val="DADADA">
                    <a:lumMod val="10000"/>
                  </a:srgbClr>
                </a:solidFill>
                <a:latin typeface="Arial" panose="020B0604020202020204" pitchFamily="34" charset="0"/>
                <a:cs typeface="Arial" panose="020B0604020202020204" pitchFamily="34" charset="0"/>
              </a:rPr>
              <a:t>Western N. American FT (3-8 km altitude)</a:t>
            </a:r>
            <a:endParaRPr lang="en-US" sz="2000" dirty="0">
              <a:solidFill>
                <a:srgbClr val="DADADA">
                  <a:lumMod val="10000"/>
                </a:srgbClr>
              </a:solidFill>
              <a:latin typeface="Arial" panose="020B0604020202020204" pitchFamily="34" charset="0"/>
              <a:cs typeface="Arial" panose="020B0604020202020204" pitchFamily="34" charset="0"/>
            </a:endParaRPr>
          </a:p>
        </p:txBody>
      </p:sp>
      <p:sp>
        <p:nvSpPr>
          <p:cNvPr id="31" name="TextBox 30"/>
          <p:cNvSpPr txBox="1"/>
          <p:nvPr/>
        </p:nvSpPr>
        <p:spPr>
          <a:xfrm>
            <a:off x="0" y="5791200"/>
            <a:ext cx="9144000" cy="584775"/>
          </a:xfrm>
          <a:prstGeom prst="rect">
            <a:avLst/>
          </a:prstGeom>
          <a:solidFill>
            <a:schemeClr val="tx1"/>
          </a:solidFill>
        </p:spPr>
        <p:txBody>
          <a:bodyPr wrap="square" rtlCol="0">
            <a:spAutoFit/>
          </a:bodyPr>
          <a:lstStyle/>
          <a:p>
            <a:pPr marL="285750" indent="-285750">
              <a:buFont typeface="Wingdings"/>
              <a:buChar char="à"/>
            </a:pPr>
            <a:r>
              <a:rPr lang="en-US" sz="1600" dirty="0" smtClean="0">
                <a:solidFill>
                  <a:srgbClr val="DADADA">
                    <a:lumMod val="10000"/>
                  </a:srgbClr>
                </a:solidFill>
                <a:latin typeface="Arial" panose="020B0604020202020204" pitchFamily="34" charset="0"/>
                <a:cs typeface="Arial" panose="020B0604020202020204" pitchFamily="34" charset="0"/>
                <a:sym typeface="Wingdings" panose="05000000000000000000" pitchFamily="2" charset="2"/>
              </a:rPr>
              <a:t>15-year trends driven by internal climate variability can be as large as emission-driven trends.</a:t>
            </a:r>
          </a:p>
          <a:p>
            <a:pPr marL="285750" indent="-285750">
              <a:buFont typeface="Wingdings"/>
              <a:buChar char="à"/>
            </a:pPr>
            <a:r>
              <a:rPr lang="en-US" sz="1600" dirty="0" smtClean="0">
                <a:solidFill>
                  <a:srgbClr val="DADADA">
                    <a:lumMod val="10000"/>
                  </a:srgbClr>
                </a:solidFill>
                <a:latin typeface="Arial" panose="020B0604020202020204" pitchFamily="34" charset="0"/>
                <a:cs typeface="Arial" panose="020B0604020202020204" pitchFamily="34" charset="0"/>
                <a:sym typeface="Wingdings" panose="05000000000000000000" pitchFamily="2" charset="2"/>
              </a:rPr>
              <a:t>Even </a:t>
            </a:r>
            <a:r>
              <a:rPr lang="en-US" sz="1600" dirty="0">
                <a:solidFill>
                  <a:srgbClr val="DADADA">
                    <a:lumMod val="10000"/>
                  </a:srgbClr>
                </a:solidFill>
                <a:latin typeface="Arial" panose="020B0604020202020204" pitchFamily="34" charset="0"/>
                <a:cs typeface="Arial" panose="020B0604020202020204" pitchFamily="34" charset="0"/>
                <a:sym typeface="Wingdings" panose="05000000000000000000" pitchFamily="2" charset="2"/>
              </a:rPr>
              <a:t>with </a:t>
            </a:r>
            <a:r>
              <a:rPr lang="en-US" sz="1600" dirty="0" smtClean="0">
                <a:solidFill>
                  <a:srgbClr val="DADADA">
                    <a:lumMod val="10000"/>
                  </a:srgbClr>
                </a:solidFill>
                <a:latin typeface="Arial" panose="020B0604020202020204" pitchFamily="34" charset="0"/>
                <a:cs typeface="Arial" panose="020B0604020202020204" pitchFamily="34" charset="0"/>
                <a:sym typeface="Wingdings" panose="05000000000000000000" pitchFamily="2" charset="2"/>
              </a:rPr>
              <a:t>co-sampling, free-running CCMs are not expected to reproduce the trends.</a:t>
            </a:r>
          </a:p>
        </p:txBody>
      </p:sp>
      <p:sp>
        <p:nvSpPr>
          <p:cNvPr id="33" name="TextBox 32"/>
          <p:cNvSpPr txBox="1"/>
          <p:nvPr/>
        </p:nvSpPr>
        <p:spPr>
          <a:xfrm>
            <a:off x="1063063" y="2399059"/>
            <a:ext cx="1981200" cy="307777"/>
          </a:xfrm>
          <a:prstGeom prst="rect">
            <a:avLst/>
          </a:prstGeom>
          <a:noFill/>
        </p:spPr>
        <p:txBody>
          <a:bodyPr wrap="square" rtlCol="0">
            <a:spAutoFit/>
          </a:bodyPr>
          <a:lstStyle/>
          <a:p>
            <a:r>
              <a:rPr lang="en-US" sz="1400" b="1" dirty="0" smtClean="0">
                <a:solidFill>
                  <a:srgbClr val="FF0000"/>
                </a:solidFill>
                <a:latin typeface="Arial Narrow" panose="020B0606020202030204" pitchFamily="34" charset="0"/>
              </a:rPr>
              <a:t>Nudged </a:t>
            </a:r>
            <a:r>
              <a:rPr lang="en-US" sz="1400" b="1" dirty="0">
                <a:solidFill>
                  <a:srgbClr val="FF0000"/>
                </a:solidFill>
                <a:latin typeface="Arial Narrow" panose="020B0606020202030204" pitchFamily="34" charset="0"/>
              </a:rPr>
              <a:t>to “real” winds</a:t>
            </a:r>
          </a:p>
        </p:txBody>
      </p:sp>
      <p:cxnSp>
        <p:nvCxnSpPr>
          <p:cNvPr id="35" name="Straight Connector 34"/>
          <p:cNvCxnSpPr/>
          <p:nvPr/>
        </p:nvCxnSpPr>
        <p:spPr>
          <a:xfrm>
            <a:off x="1900610" y="2174881"/>
            <a:ext cx="0" cy="239390"/>
          </a:xfrm>
          <a:prstGeom prst="line">
            <a:avLst/>
          </a:prstGeom>
          <a:ln>
            <a:solidFill>
              <a:srgbClr val="FF0000"/>
            </a:solidFill>
            <a:headEnd type="stealth"/>
            <a:tailEnd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06961" y="1975650"/>
            <a:ext cx="1893639" cy="246221"/>
          </a:xfrm>
          <a:prstGeom prst="rect">
            <a:avLst/>
          </a:prstGeom>
          <a:solidFill>
            <a:schemeClr val="tx1">
              <a:lumMod val="85000"/>
            </a:schemeClr>
          </a:solidFill>
        </p:spPr>
        <p:txBody>
          <a:bodyPr wrap="square" lIns="0" tIns="0" rIns="0" bIns="0" rtlCol="0">
            <a:spAutoFit/>
          </a:bodyPr>
          <a:lstStyle/>
          <a:p>
            <a:r>
              <a:rPr lang="en-US" sz="1600" b="1" dirty="0" smtClean="0">
                <a:solidFill>
                  <a:srgbClr val="FF0000"/>
                </a:solidFill>
                <a:latin typeface="Arial" panose="020B0604020202020204" pitchFamily="34" charset="0"/>
                <a:cs typeface="Arial" panose="020B0604020202020204" pitchFamily="34" charset="0"/>
              </a:rPr>
              <a:t>BASE true average</a:t>
            </a:r>
            <a:endParaRPr lang="en-US" sz="1600" b="1"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6858000" y="1524000"/>
            <a:ext cx="2667000" cy="338554"/>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S</a:t>
            </a:r>
            <a:r>
              <a:rPr lang="en-US" sz="1600" b="1" dirty="0" smtClean="0">
                <a:solidFill>
                  <a:srgbClr val="002060"/>
                </a:solidFill>
                <a:latin typeface="Arial" panose="020B0604020202020204" pitchFamily="34" charset="0"/>
                <a:cs typeface="Arial" panose="020B0604020202020204" pitchFamily="34" charset="0"/>
              </a:rPr>
              <a:t>ampling biases</a:t>
            </a:r>
            <a:endParaRPr lang="en-US" sz="1600" b="1" dirty="0">
              <a:solidFill>
                <a:srgbClr val="002060"/>
              </a:solidFill>
              <a:latin typeface="Arial" panose="020B0604020202020204" pitchFamily="34" charset="0"/>
              <a:cs typeface="Arial" panose="020B0604020202020204" pitchFamily="34" charset="0"/>
            </a:endParaRPr>
          </a:p>
        </p:txBody>
      </p:sp>
      <p:pic>
        <p:nvPicPr>
          <p:cNvPr id="3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44201"/>
          <a:stretch/>
        </p:blipFill>
        <p:spPr bwMode="auto">
          <a:xfrm>
            <a:off x="7405675" y="4608204"/>
            <a:ext cx="1600199" cy="26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7292661" y="4745374"/>
            <a:ext cx="555939" cy="338554"/>
          </a:xfrm>
          <a:prstGeom prst="rect">
            <a:avLst/>
          </a:prstGeom>
          <a:noFill/>
        </p:spPr>
        <p:txBody>
          <a:bodyPr wrap="square" rtlCol="0">
            <a:spAutoFit/>
          </a:bodyPr>
          <a:lstStyle/>
          <a:p>
            <a:r>
              <a:rPr lang="en-US" sz="1600" dirty="0" smtClean="0">
                <a:solidFill>
                  <a:srgbClr val="DADADA">
                    <a:lumMod val="10000"/>
                  </a:srgbClr>
                </a:solidFill>
                <a:latin typeface="Arial" panose="020B0604020202020204" pitchFamily="34" charset="0"/>
                <a:cs typeface="Arial" panose="020B0604020202020204" pitchFamily="34" charset="0"/>
              </a:rPr>
              <a:t>40</a:t>
            </a:r>
            <a:endParaRPr lang="en-US" sz="1600" dirty="0">
              <a:solidFill>
                <a:srgbClr val="DADADA">
                  <a:lumMod val="10000"/>
                </a:srgbClr>
              </a:solidFill>
              <a:latin typeface="Arial" panose="020B0604020202020204" pitchFamily="34" charset="0"/>
              <a:cs typeface="Arial" panose="020B0604020202020204" pitchFamily="34" charset="0"/>
            </a:endParaRPr>
          </a:p>
        </p:txBody>
      </p:sp>
      <p:sp>
        <p:nvSpPr>
          <p:cNvPr id="39" name="TextBox 38"/>
          <p:cNvSpPr txBox="1"/>
          <p:nvPr/>
        </p:nvSpPr>
        <p:spPr>
          <a:xfrm>
            <a:off x="7924800" y="4745374"/>
            <a:ext cx="555939" cy="338554"/>
          </a:xfrm>
          <a:prstGeom prst="rect">
            <a:avLst/>
          </a:prstGeom>
          <a:noFill/>
        </p:spPr>
        <p:txBody>
          <a:bodyPr wrap="square" rtlCol="0">
            <a:spAutoFit/>
          </a:bodyPr>
          <a:lstStyle/>
          <a:p>
            <a:r>
              <a:rPr lang="en-US" sz="1600" dirty="0">
                <a:solidFill>
                  <a:srgbClr val="DADADA">
                    <a:lumMod val="10000"/>
                  </a:srgbClr>
                </a:solidFill>
                <a:latin typeface="Arial" panose="020B0604020202020204" pitchFamily="34" charset="0"/>
                <a:cs typeface="Arial" panose="020B0604020202020204" pitchFamily="34" charset="0"/>
              </a:rPr>
              <a:t>6</a:t>
            </a:r>
            <a:r>
              <a:rPr lang="en-US" sz="1600" dirty="0" smtClean="0">
                <a:solidFill>
                  <a:srgbClr val="DADADA">
                    <a:lumMod val="10000"/>
                  </a:srgbClr>
                </a:solidFill>
                <a:latin typeface="Arial" panose="020B0604020202020204" pitchFamily="34" charset="0"/>
                <a:cs typeface="Arial" panose="020B0604020202020204" pitchFamily="34" charset="0"/>
              </a:rPr>
              <a:t>0</a:t>
            </a:r>
            <a:endParaRPr lang="en-US" sz="1600" dirty="0">
              <a:solidFill>
                <a:srgbClr val="DADADA">
                  <a:lumMod val="10000"/>
                </a:srgbClr>
              </a:solidFill>
              <a:latin typeface="Arial" panose="020B0604020202020204" pitchFamily="34" charset="0"/>
              <a:cs typeface="Arial" panose="020B0604020202020204" pitchFamily="34" charset="0"/>
            </a:endParaRPr>
          </a:p>
        </p:txBody>
      </p:sp>
      <p:sp>
        <p:nvSpPr>
          <p:cNvPr id="40" name="TextBox 39"/>
          <p:cNvSpPr txBox="1"/>
          <p:nvPr/>
        </p:nvSpPr>
        <p:spPr>
          <a:xfrm>
            <a:off x="8740461" y="4745374"/>
            <a:ext cx="555939" cy="338554"/>
          </a:xfrm>
          <a:prstGeom prst="rect">
            <a:avLst/>
          </a:prstGeom>
          <a:noFill/>
        </p:spPr>
        <p:txBody>
          <a:bodyPr wrap="square" rtlCol="0">
            <a:spAutoFit/>
          </a:bodyPr>
          <a:lstStyle/>
          <a:p>
            <a:r>
              <a:rPr lang="en-US" sz="1600" dirty="0" smtClean="0">
                <a:solidFill>
                  <a:srgbClr val="DADADA">
                    <a:lumMod val="10000"/>
                  </a:srgbClr>
                </a:solidFill>
                <a:latin typeface="Arial" panose="020B0604020202020204" pitchFamily="34" charset="0"/>
                <a:cs typeface="Arial" panose="020B0604020202020204" pitchFamily="34" charset="0"/>
              </a:rPr>
              <a:t>80</a:t>
            </a:r>
            <a:endParaRPr lang="en-US" sz="1600" dirty="0">
              <a:solidFill>
                <a:srgbClr val="DADADA">
                  <a:lumMod val="10000"/>
                </a:srgbClr>
              </a:solidFill>
              <a:latin typeface="Arial" panose="020B0604020202020204" pitchFamily="34" charset="0"/>
              <a:cs typeface="Arial" panose="020B0604020202020204" pitchFamily="34" charset="0"/>
            </a:endParaRPr>
          </a:p>
        </p:txBody>
      </p:sp>
      <p:pic>
        <p:nvPicPr>
          <p:cNvPr id="4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5199" y="1841068"/>
            <a:ext cx="1755123" cy="131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0243" y="3226934"/>
            <a:ext cx="1755122" cy="13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Box 43"/>
          <p:cNvSpPr txBox="1"/>
          <p:nvPr/>
        </p:nvSpPr>
        <p:spPr>
          <a:xfrm>
            <a:off x="8382000" y="2855604"/>
            <a:ext cx="685800" cy="246221"/>
          </a:xfrm>
          <a:prstGeom prst="rect">
            <a:avLst/>
          </a:prstGeom>
          <a:solidFill>
            <a:schemeClr val="tx1"/>
          </a:solidFill>
          <a:ln>
            <a:solidFill>
              <a:srgbClr val="002060"/>
            </a:solidFill>
          </a:ln>
        </p:spPr>
        <p:txBody>
          <a:bodyPr wrap="square" lIns="0" tIns="0" rIns="0" bIns="0" rtlCol="0">
            <a:spAutoFit/>
          </a:bodyPr>
          <a:lstStyle>
            <a:defPPr>
              <a:defRPr lang="en-US"/>
            </a:defPPr>
            <a:lvl1pPr algn="ctr">
              <a:defRPr sz="1600">
                <a:solidFill>
                  <a:srgbClr val="DADADA">
                    <a:lumMod val="10000"/>
                  </a:srgbClr>
                </a:solidFill>
                <a:latin typeface="Arial Black" panose="020B0A04020102020204" pitchFamily="34" charset="0"/>
              </a:defRPr>
            </a:lvl1pPr>
          </a:lstStyle>
          <a:p>
            <a:r>
              <a:rPr lang="en-US" dirty="0"/>
              <a:t>1984</a:t>
            </a:r>
          </a:p>
        </p:txBody>
      </p:sp>
      <p:sp>
        <p:nvSpPr>
          <p:cNvPr id="45" name="TextBox 44"/>
          <p:cNvSpPr txBox="1"/>
          <p:nvPr/>
        </p:nvSpPr>
        <p:spPr>
          <a:xfrm>
            <a:off x="8382000" y="4279468"/>
            <a:ext cx="685800" cy="246221"/>
          </a:xfrm>
          <a:prstGeom prst="rect">
            <a:avLst/>
          </a:prstGeom>
          <a:solidFill>
            <a:schemeClr val="tx1"/>
          </a:solidFill>
          <a:ln>
            <a:solidFill>
              <a:srgbClr val="002060"/>
            </a:solidFill>
          </a:ln>
        </p:spPr>
        <p:txBody>
          <a:bodyPr wrap="square" lIns="0" tIns="0" rIns="0" bIns="0" rtlCol="0">
            <a:spAutoFit/>
          </a:bodyPr>
          <a:lstStyle>
            <a:defPPr>
              <a:defRPr lang="en-US"/>
            </a:defPPr>
            <a:lvl1pPr>
              <a:defRPr>
                <a:solidFill>
                  <a:schemeClr val="accent4">
                    <a:lumMod val="10000"/>
                  </a:schemeClr>
                </a:solidFill>
                <a:latin typeface="Arial Black" panose="020B0A04020102020204" pitchFamily="34" charset="0"/>
              </a:defRPr>
            </a:lvl1pPr>
          </a:lstStyle>
          <a:p>
            <a:pPr algn="ctr"/>
            <a:r>
              <a:rPr lang="en-US" sz="1600" dirty="0" smtClean="0">
                <a:solidFill>
                  <a:srgbClr val="DADADA">
                    <a:lumMod val="10000"/>
                  </a:srgbClr>
                </a:solidFill>
              </a:rPr>
              <a:t>2005</a:t>
            </a:r>
            <a:endParaRPr lang="en-US" sz="1600" dirty="0">
              <a:solidFill>
                <a:srgbClr val="DADADA">
                  <a:lumMod val="10000"/>
                </a:srgbClr>
              </a:solidFill>
            </a:endParaRPr>
          </a:p>
        </p:txBody>
      </p:sp>
      <p:sp>
        <p:nvSpPr>
          <p:cNvPr id="46" name="Text Box 19"/>
          <p:cNvSpPr txBox="1">
            <a:spLocks noChangeArrowheads="1"/>
          </p:cNvSpPr>
          <p:nvPr/>
        </p:nvSpPr>
        <p:spPr bwMode="auto">
          <a:xfrm>
            <a:off x="7010400" y="5073341"/>
            <a:ext cx="2374232" cy="37306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800" rIns="0" bIns="10800"/>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50000"/>
              </a:spcBef>
              <a:spcAft>
                <a:spcPct val="0"/>
              </a:spcAft>
            </a:pPr>
            <a:r>
              <a:rPr lang="en-US" altLang="ja-JP" sz="1200" b="1" dirty="0" smtClean="0">
                <a:solidFill>
                  <a:srgbClr val="000000"/>
                </a:solidFill>
              </a:rPr>
              <a:t>FIXEMIS 500hPa O</a:t>
            </a:r>
            <a:r>
              <a:rPr lang="en-US" altLang="ja-JP" sz="1200" b="1" baseline="-25000" dirty="0" smtClean="0">
                <a:solidFill>
                  <a:srgbClr val="000000"/>
                </a:solidFill>
              </a:rPr>
              <a:t>3</a:t>
            </a:r>
            <a:endParaRPr lang="en-US" altLang="ja-JP" sz="1200" b="1" dirty="0" smtClean="0">
              <a:solidFill>
                <a:srgbClr val="000000"/>
              </a:solidFill>
            </a:endParaRPr>
          </a:p>
        </p:txBody>
      </p:sp>
    </p:spTree>
    <p:extLst>
      <p:ext uri="{BB962C8B-B14F-4D97-AF65-F5344CB8AC3E}">
        <p14:creationId xmlns:p14="http://schemas.microsoft.com/office/powerpoint/2010/main" val="884656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ounded Rectangle 24"/>
          <p:cNvSpPr/>
          <p:nvPr/>
        </p:nvSpPr>
        <p:spPr>
          <a:xfrm>
            <a:off x="228600" y="2161838"/>
            <a:ext cx="228600" cy="440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p:cNvSpPr/>
          <p:nvPr/>
        </p:nvSpPr>
        <p:spPr>
          <a:xfrm>
            <a:off x="1219200" y="1941730"/>
            <a:ext cx="3124200" cy="1093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p:cNvSpPr txBox="1"/>
          <p:nvPr/>
        </p:nvSpPr>
        <p:spPr>
          <a:xfrm rot="16200000">
            <a:off x="-1341183" y="3303776"/>
            <a:ext cx="3276600" cy="400110"/>
          </a:xfrm>
          <a:prstGeom prst="rect">
            <a:avLst/>
          </a:prstGeom>
          <a:solidFill>
            <a:schemeClr val="bg1"/>
          </a:solidFill>
        </p:spPr>
        <p:txBody>
          <a:bodyPr wrap="square" rtlCol="0">
            <a:spAutoFit/>
          </a:bodyPr>
          <a:lstStyle/>
          <a:p>
            <a:pPr algn="ctr"/>
            <a:r>
              <a:rPr lang="en-US" sz="2000" b="1" dirty="0">
                <a:solidFill>
                  <a:srgbClr val="000000"/>
                </a:solidFill>
                <a:latin typeface="Helvetica" panose="020B0604020202020204" pitchFamily="34" charset="0"/>
                <a:cs typeface="Helvetica" panose="020B0604020202020204" pitchFamily="34" charset="0"/>
              </a:rPr>
              <a:t>Probability Density</a:t>
            </a:r>
          </a:p>
        </p:txBody>
      </p:sp>
      <p:sp>
        <p:nvSpPr>
          <p:cNvPr id="17" name="Slide Number Placeholder 3"/>
          <p:cNvSpPr txBox="1">
            <a:spLocks noGrp="1"/>
          </p:cNvSpPr>
          <p:nvPr/>
        </p:nvSpPr>
        <p:spPr>
          <a:xfrm>
            <a:off x="8559183" y="64008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r">
                <a:defRPr/>
              </a:pPr>
              <a:t>33</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pic>
        <p:nvPicPr>
          <p:cNvPr id="3076" name="Picture 4" descr="Shifts in the high tail of WUS surface ozone distributions tied to La Nina events and volcanic eruptions."/>
          <p:cNvPicPr>
            <a:picLocks noChangeAspect="1" noChangeArrowheads="1"/>
          </p:cNvPicPr>
          <p:nvPr/>
        </p:nvPicPr>
        <p:blipFill rotWithShape="1">
          <a:blip r:embed="rId3">
            <a:extLst>
              <a:ext uri="{28A0092B-C50C-407E-A947-70E740481C1C}">
                <a14:useLocalDpi xmlns:a14="http://schemas.microsoft.com/office/drawing/2010/main" val="0"/>
              </a:ext>
            </a:extLst>
          </a:blip>
          <a:srcRect b="56305"/>
          <a:stretch/>
        </p:blipFill>
        <p:spPr bwMode="auto">
          <a:xfrm>
            <a:off x="88900" y="1828801"/>
            <a:ext cx="8836062" cy="384048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219200" y="2094130"/>
            <a:ext cx="2667000" cy="1093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Box 20"/>
          <p:cNvSpPr txBox="1"/>
          <p:nvPr/>
        </p:nvSpPr>
        <p:spPr>
          <a:xfrm>
            <a:off x="1295400" y="1143000"/>
            <a:ext cx="4876800" cy="1200329"/>
          </a:xfrm>
          <a:prstGeom prst="rect">
            <a:avLst/>
          </a:prstGeom>
          <a:solidFill>
            <a:schemeClr val="bg1"/>
          </a:solidFill>
          <a:ln>
            <a:solidFill>
              <a:schemeClr val="tx1"/>
            </a:solidFill>
          </a:ln>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Neutral:                                 µ = 56.5,</a:t>
            </a:r>
            <a:r>
              <a:rPr lang="el-GR" b="1" dirty="0">
                <a:solidFill>
                  <a:srgbClr val="000000"/>
                </a:solidFill>
                <a:latin typeface="Arial" panose="020B0604020202020204" pitchFamily="34" charset="0"/>
                <a:cs typeface="Arial" panose="020B0604020202020204" pitchFamily="34" charset="0"/>
              </a:rPr>
              <a:t>σ</a:t>
            </a:r>
            <a:r>
              <a:rPr lang="en-US" b="1" dirty="0">
                <a:solidFill>
                  <a:srgbClr val="000000"/>
                </a:solidFill>
                <a:latin typeface="Arial" panose="020B0604020202020204" pitchFamily="34" charset="0"/>
                <a:cs typeface="Arial" panose="020B0604020202020204" pitchFamily="34" charset="0"/>
              </a:rPr>
              <a:t> = 7.5</a:t>
            </a:r>
          </a:p>
          <a:p>
            <a:r>
              <a:rPr lang="en-US" b="1" dirty="0">
                <a:solidFill>
                  <a:srgbClr val="FF0000"/>
                </a:solidFill>
                <a:latin typeface="Arial" panose="020B0604020202020204" pitchFamily="34" charset="0"/>
                <a:cs typeface="Arial" panose="020B0604020202020204" pitchFamily="34" charset="0"/>
              </a:rPr>
              <a:t>El Ni</a:t>
            </a:r>
            <a:r>
              <a:rPr lang="en-US" altLang="zh-CN" b="1" dirty="0">
                <a:solidFill>
                  <a:srgbClr val="FF0000"/>
                </a:solidFill>
                <a:latin typeface="Arial" panose="020B0604020202020204" pitchFamily="34" charset="0"/>
                <a:cs typeface="Arial" panose="020B0604020202020204" pitchFamily="34" charset="0"/>
              </a:rPr>
              <a:t>ñ</a:t>
            </a:r>
            <a:r>
              <a:rPr lang="en-US" b="1" dirty="0">
                <a:solidFill>
                  <a:srgbClr val="FF0000"/>
                </a:solidFill>
                <a:latin typeface="Arial" panose="020B0604020202020204" pitchFamily="34" charset="0"/>
                <a:cs typeface="Arial" panose="020B0604020202020204" pitchFamily="34" charset="0"/>
              </a:rPr>
              <a:t>o (1998, 2010):            µ = 56.9,</a:t>
            </a:r>
            <a:r>
              <a:rPr lang="el-GR" b="1" dirty="0">
                <a:solidFill>
                  <a:srgbClr val="FF0000"/>
                </a:solidFill>
                <a:latin typeface="Arial" panose="020B0604020202020204" pitchFamily="34" charset="0"/>
                <a:cs typeface="Arial" panose="020B0604020202020204" pitchFamily="34" charset="0"/>
              </a:rPr>
              <a:t>σ</a:t>
            </a:r>
            <a:r>
              <a:rPr lang="en-US" b="1" dirty="0">
                <a:solidFill>
                  <a:srgbClr val="FF0000"/>
                </a:solidFill>
                <a:latin typeface="Arial" panose="020B0604020202020204" pitchFamily="34" charset="0"/>
                <a:cs typeface="Arial" panose="020B0604020202020204" pitchFamily="34" charset="0"/>
              </a:rPr>
              <a:t> = 7.3</a:t>
            </a:r>
          </a:p>
          <a:p>
            <a:r>
              <a:rPr lang="en-US" b="1" dirty="0">
                <a:solidFill>
                  <a:srgbClr val="0000FF"/>
                </a:solidFill>
                <a:latin typeface="Arial" panose="020B0604020202020204" pitchFamily="34" charset="0"/>
                <a:cs typeface="Arial" panose="020B0604020202020204" pitchFamily="34" charset="0"/>
              </a:rPr>
              <a:t>La Ni</a:t>
            </a:r>
            <a:r>
              <a:rPr lang="en-US" altLang="zh-CN" b="1" dirty="0">
                <a:solidFill>
                  <a:srgbClr val="0000FF"/>
                </a:solidFill>
                <a:latin typeface="Arial" panose="020B0604020202020204" pitchFamily="34" charset="0"/>
                <a:cs typeface="Arial" panose="020B0604020202020204" pitchFamily="34" charset="0"/>
              </a:rPr>
              <a:t>ña (1999, 2008, 2011):</a:t>
            </a:r>
            <a:r>
              <a:rPr lang="en-US" b="1" dirty="0">
                <a:solidFill>
                  <a:srgbClr val="0000FF"/>
                </a:solidFill>
                <a:latin typeface="Arial" panose="020B0604020202020204" pitchFamily="34" charset="0"/>
                <a:cs typeface="Arial" panose="020B0604020202020204" pitchFamily="34" charset="0"/>
              </a:rPr>
              <a:t>  µ = 58.5,</a:t>
            </a:r>
            <a:r>
              <a:rPr lang="el-GR" b="1" dirty="0">
                <a:solidFill>
                  <a:srgbClr val="0000FF"/>
                </a:solidFill>
                <a:latin typeface="Arial" panose="020B0604020202020204" pitchFamily="34" charset="0"/>
                <a:cs typeface="Arial" panose="020B0604020202020204" pitchFamily="34" charset="0"/>
              </a:rPr>
              <a:t>σ</a:t>
            </a:r>
            <a:r>
              <a:rPr lang="en-US" b="1" dirty="0">
                <a:solidFill>
                  <a:srgbClr val="0000FF"/>
                </a:solidFill>
                <a:latin typeface="Arial" panose="020B0604020202020204" pitchFamily="34" charset="0"/>
                <a:cs typeface="Arial" panose="020B0604020202020204" pitchFamily="34" charset="0"/>
              </a:rPr>
              <a:t> = 7.9</a:t>
            </a:r>
          </a:p>
          <a:p>
            <a:r>
              <a:rPr lang="en-US" b="1" dirty="0">
                <a:solidFill>
                  <a:srgbClr val="FF9900"/>
                </a:solidFill>
                <a:latin typeface="Arial" panose="020B0604020202020204" pitchFamily="34" charset="0"/>
                <a:cs typeface="Arial" panose="020B0604020202020204" pitchFamily="34" charset="0"/>
              </a:rPr>
              <a:t>Pinatubo (1992, 1993):          µ = 54.3,</a:t>
            </a:r>
            <a:r>
              <a:rPr lang="el-GR" b="1" dirty="0">
                <a:solidFill>
                  <a:srgbClr val="FF9900"/>
                </a:solidFill>
                <a:latin typeface="Arial" panose="020B0604020202020204" pitchFamily="34" charset="0"/>
                <a:cs typeface="Arial" panose="020B0604020202020204" pitchFamily="34" charset="0"/>
              </a:rPr>
              <a:t>σ</a:t>
            </a:r>
            <a:r>
              <a:rPr lang="en-US" b="1" dirty="0">
                <a:solidFill>
                  <a:srgbClr val="FF9900"/>
                </a:solidFill>
                <a:latin typeface="Arial" panose="020B0604020202020204" pitchFamily="34" charset="0"/>
                <a:cs typeface="Arial" panose="020B0604020202020204" pitchFamily="34" charset="0"/>
              </a:rPr>
              <a:t> = 6.5</a:t>
            </a:r>
          </a:p>
        </p:txBody>
      </p:sp>
      <p:sp>
        <p:nvSpPr>
          <p:cNvPr id="26" name="TextBox 25"/>
          <p:cNvSpPr txBox="1"/>
          <p:nvPr/>
        </p:nvSpPr>
        <p:spPr>
          <a:xfrm>
            <a:off x="1143001" y="5543490"/>
            <a:ext cx="6629399" cy="400110"/>
          </a:xfrm>
          <a:prstGeom prst="rect">
            <a:avLst/>
          </a:prstGeom>
          <a:solidFill>
            <a:schemeClr val="bg1"/>
          </a:solidFill>
        </p:spPr>
        <p:txBody>
          <a:bodyPr wrap="square" rtlCol="0">
            <a:spAutoFit/>
          </a:bodyPr>
          <a:lstStyle/>
          <a:p>
            <a:pPr algn="ctr"/>
            <a:r>
              <a:rPr lang="en-US" sz="2000" b="1" dirty="0">
                <a:solidFill>
                  <a:srgbClr val="000000"/>
                </a:solidFill>
                <a:latin typeface="Helvetica" panose="020B0604020202020204" pitchFamily="34" charset="0"/>
                <a:cs typeface="Helvetica" panose="020B0604020202020204" pitchFamily="34" charset="0"/>
              </a:rPr>
              <a:t>Observed daily max 8-h average </a:t>
            </a:r>
            <a:r>
              <a:rPr lang="en-US" sz="2000" b="1" dirty="0" smtClean="0">
                <a:solidFill>
                  <a:srgbClr val="000000"/>
                </a:solidFill>
                <a:latin typeface="Helvetica" panose="020B0604020202020204" pitchFamily="34" charset="0"/>
                <a:cs typeface="Helvetica" panose="020B0604020202020204" pitchFamily="34" charset="0"/>
              </a:rPr>
              <a:t>O</a:t>
            </a:r>
            <a:r>
              <a:rPr lang="en-US" sz="2000" b="1" baseline="-25000" dirty="0" smtClean="0">
                <a:solidFill>
                  <a:srgbClr val="000000"/>
                </a:solidFill>
                <a:latin typeface="Helvetica" panose="020B0604020202020204" pitchFamily="34" charset="0"/>
                <a:cs typeface="Helvetica" panose="020B0604020202020204" pitchFamily="34" charset="0"/>
              </a:rPr>
              <a:t>3</a:t>
            </a:r>
            <a:r>
              <a:rPr lang="en-US" sz="2000" b="1" dirty="0" smtClean="0">
                <a:solidFill>
                  <a:srgbClr val="000000"/>
                </a:solidFill>
                <a:latin typeface="Helvetica" panose="020B0604020202020204" pitchFamily="34" charset="0"/>
                <a:cs typeface="Helvetica" panose="020B0604020202020204" pitchFamily="34" charset="0"/>
              </a:rPr>
              <a:t>  </a:t>
            </a:r>
            <a:r>
              <a:rPr lang="en-US" sz="2000" dirty="0">
                <a:solidFill>
                  <a:srgbClr val="000000"/>
                </a:solidFill>
                <a:latin typeface="Helvetica" panose="020B0604020202020204" pitchFamily="34" charset="0"/>
                <a:cs typeface="Helvetica" panose="020B0604020202020204" pitchFamily="34" charset="0"/>
              </a:rPr>
              <a:t>[</a:t>
            </a:r>
            <a:r>
              <a:rPr lang="en-US" altLang="zh-CN" sz="2000" dirty="0" smtClean="0">
                <a:solidFill>
                  <a:srgbClr val="000000"/>
                </a:solidFill>
                <a:latin typeface="Helvetica" panose="020B0604020202020204" pitchFamily="34" charset="0"/>
                <a:cs typeface="Helvetica" panose="020B0604020202020204" pitchFamily="34" charset="0"/>
              </a:rPr>
              <a:t>ppbv], Apr-May</a:t>
            </a:r>
            <a:endParaRPr lang="en-US" sz="2000" dirty="0">
              <a:solidFill>
                <a:srgbClr val="000000"/>
              </a:solidFill>
              <a:latin typeface="Helvetica" panose="020B0604020202020204" pitchFamily="34" charset="0"/>
              <a:cs typeface="Helvetica" panose="020B0604020202020204" pitchFamily="34" charset="0"/>
            </a:endParaRPr>
          </a:p>
        </p:txBody>
      </p:sp>
      <p:sp>
        <p:nvSpPr>
          <p:cNvPr id="27" name="TextBox 26"/>
          <p:cNvSpPr txBox="1"/>
          <p:nvPr/>
        </p:nvSpPr>
        <p:spPr>
          <a:xfrm>
            <a:off x="7200900" y="1371600"/>
            <a:ext cx="2057400" cy="400110"/>
          </a:xfrm>
          <a:prstGeom prst="rect">
            <a:avLst/>
          </a:prstGeom>
          <a:noFill/>
        </p:spPr>
        <p:txBody>
          <a:bodyPr wrap="square" rtlCol="0">
            <a:spAutoFit/>
          </a:bodyPr>
          <a:lstStyle/>
          <a:p>
            <a:r>
              <a:rPr lang="en-US" sz="2000" b="1" dirty="0" smtClean="0">
                <a:solidFill>
                  <a:srgbClr val="0000FF"/>
                </a:solidFill>
                <a:cs typeface="Arial" panose="020B0604020202020204" pitchFamily="34" charset="0"/>
              </a:rPr>
              <a:t>Statistical testing</a:t>
            </a:r>
            <a:endParaRPr lang="en-US" sz="2000" b="1" dirty="0">
              <a:solidFill>
                <a:srgbClr val="0000FF"/>
              </a:solidFill>
              <a:cs typeface="Arial" panose="020B0604020202020204" pitchFamily="34" charset="0"/>
            </a:endParaRPr>
          </a:p>
        </p:txBody>
      </p:sp>
      <p:sp>
        <p:nvSpPr>
          <p:cNvPr id="3" name="Rectangle 2"/>
          <p:cNvSpPr/>
          <p:nvPr/>
        </p:nvSpPr>
        <p:spPr>
          <a:xfrm>
            <a:off x="76200" y="1713131"/>
            <a:ext cx="381000" cy="448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p:cNvSpPr>
            <a:spLocks/>
          </p:cNvSpPr>
          <p:nvPr/>
        </p:nvSpPr>
        <p:spPr bwMode="auto">
          <a:xfrm>
            <a:off x="76200" y="76200"/>
            <a:ext cx="8897620" cy="685801"/>
          </a:xfrm>
          <a:prstGeom prst="rect">
            <a:avLst/>
          </a:prstGeom>
          <a:noFill/>
          <a:ln>
            <a:noFill/>
          </a:ln>
          <a:extLst/>
        </p:spPr>
        <p:txBody>
          <a:bodyPr/>
          <a:lstStyle/>
          <a:p>
            <a:pPr algn="ctr" fontAlgn="base">
              <a:spcBef>
                <a:spcPct val="0"/>
              </a:spcBef>
              <a:spcAft>
                <a:spcPct val="0"/>
              </a:spcAft>
            </a:pPr>
            <a:r>
              <a:rPr lang="en-US" altLang="zh-CN" sz="2400" b="1" dirty="0">
                <a:solidFill>
                  <a:schemeClr val="bg1"/>
                </a:solidFill>
                <a:latin typeface="Arial Black" panose="020B0A04020102020204" pitchFamily="34" charset="0"/>
                <a:cs typeface="Arial" panose="020B0604020202020204" pitchFamily="34" charset="0"/>
              </a:rPr>
              <a:t>O</a:t>
            </a:r>
            <a:r>
              <a:rPr lang="en-US" altLang="zh-CN" sz="2400" b="1" dirty="0" smtClean="0">
                <a:solidFill>
                  <a:schemeClr val="bg1"/>
                </a:solidFill>
                <a:latin typeface="Arial Black" panose="020B0A04020102020204" pitchFamily="34" charset="0"/>
                <a:cs typeface="Arial" panose="020B0604020202020204" pitchFamily="34" charset="0"/>
              </a:rPr>
              <a:t>bserved changes in surface </a:t>
            </a:r>
            <a:r>
              <a:rPr lang="en-US" altLang="zh-CN" sz="2400" b="1" dirty="0">
                <a:solidFill>
                  <a:schemeClr val="bg1"/>
                </a:solidFill>
                <a:latin typeface="Arial Black" panose="020B0A04020102020204" pitchFamily="34" charset="0"/>
                <a:cs typeface="Arial" panose="020B0604020202020204" pitchFamily="34" charset="0"/>
              </a:rPr>
              <a:t>O</a:t>
            </a:r>
            <a:r>
              <a:rPr lang="en-US" altLang="zh-CN" sz="2400" b="1" baseline="-25000" dirty="0">
                <a:solidFill>
                  <a:schemeClr val="bg1"/>
                </a:solidFill>
                <a:latin typeface="Arial Black" panose="020B0A04020102020204" pitchFamily="34" charset="0"/>
                <a:cs typeface="Arial" panose="020B0604020202020204" pitchFamily="34" charset="0"/>
              </a:rPr>
              <a:t>3</a:t>
            </a:r>
            <a:r>
              <a:rPr lang="en-US" altLang="zh-CN" sz="2400" b="1" dirty="0">
                <a:solidFill>
                  <a:schemeClr val="bg1"/>
                </a:solidFill>
                <a:latin typeface="Arial Black" panose="020B0A04020102020204" pitchFamily="34" charset="0"/>
                <a:cs typeface="Arial" panose="020B0604020202020204" pitchFamily="34" charset="0"/>
              </a:rPr>
              <a:t> </a:t>
            </a:r>
            <a:r>
              <a:rPr lang="en-US" altLang="zh-CN" sz="2400" b="1" dirty="0" smtClean="0">
                <a:solidFill>
                  <a:schemeClr val="bg1"/>
                </a:solidFill>
                <a:latin typeface="Arial Black" panose="020B0A04020102020204" pitchFamily="34" charset="0"/>
                <a:cs typeface="Arial" panose="020B0604020202020204" pitchFamily="34" charset="0"/>
              </a:rPr>
              <a:t>distribution, </a:t>
            </a:r>
          </a:p>
          <a:p>
            <a:pPr algn="ctr" fontAlgn="base">
              <a:spcBef>
                <a:spcPct val="0"/>
              </a:spcBef>
              <a:spcAft>
                <a:spcPct val="0"/>
              </a:spcAft>
            </a:pPr>
            <a:r>
              <a:rPr lang="en-US" altLang="zh-CN" sz="2400" b="1" dirty="0" smtClean="0">
                <a:solidFill>
                  <a:schemeClr val="bg1"/>
                </a:solidFill>
                <a:latin typeface="Arial Black" panose="020B0A04020102020204" pitchFamily="34" charset="0"/>
                <a:cs typeface="Arial" panose="020B0604020202020204" pitchFamily="34" charset="0"/>
              </a:rPr>
              <a:t>particularly in the upper tail</a:t>
            </a:r>
            <a:endParaRPr lang="en-US" altLang="zh-CN" sz="2400" dirty="0">
              <a:solidFill>
                <a:schemeClr val="bg1"/>
              </a:solidFill>
              <a:latin typeface="Arial Black" panose="020B0A04020102020204" pitchFamily="34" charset="0"/>
              <a:cs typeface="Arial" panose="020B0604020202020204" pitchFamily="34" charset="0"/>
            </a:endParaRPr>
          </a:p>
        </p:txBody>
      </p:sp>
      <p:sp>
        <p:nvSpPr>
          <p:cNvPr id="30" name="Rectangle 29"/>
          <p:cNvSpPr>
            <a:spLocks noChangeArrowheads="1"/>
          </p:cNvSpPr>
          <p:nvPr/>
        </p:nvSpPr>
        <p:spPr bwMode="auto">
          <a:xfrm>
            <a:off x="74859" y="6400800"/>
            <a:ext cx="4903908" cy="369332"/>
          </a:xfrm>
          <a:prstGeom prst="rect">
            <a:avLst/>
          </a:prstGeom>
          <a:solidFill>
            <a:srgbClr val="003399"/>
          </a:solidFill>
          <a:ln>
            <a:noFill/>
          </a:ln>
          <a:effectLs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b="1" i="1" dirty="0">
                <a:solidFill>
                  <a:srgbClr val="FFFF00"/>
                </a:solidFill>
              </a:rPr>
              <a:t>Lin </a:t>
            </a:r>
            <a:r>
              <a:rPr lang="en-US" altLang="ja-JP" b="1" i="1" dirty="0" smtClean="0">
                <a:solidFill>
                  <a:srgbClr val="FFFF00"/>
                </a:solidFill>
              </a:rPr>
              <a:t>M. et </a:t>
            </a:r>
            <a:r>
              <a:rPr lang="en-US" altLang="ja-JP" b="1" i="1" dirty="0">
                <a:solidFill>
                  <a:srgbClr val="FFFF00"/>
                </a:solidFill>
              </a:rPr>
              <a:t>al </a:t>
            </a:r>
            <a:r>
              <a:rPr lang="en-US" altLang="ja-JP" b="1" i="1" dirty="0" smtClean="0">
                <a:solidFill>
                  <a:srgbClr val="FFFF00"/>
                </a:solidFill>
              </a:rPr>
              <a:t>(Nature Communications, 2015)</a:t>
            </a:r>
            <a:endParaRPr lang="zh-CN" altLang="en-US" b="1" i="1" dirty="0">
              <a:solidFill>
                <a:srgbClr val="FFFF00"/>
              </a:solidFill>
            </a:endParaRPr>
          </a:p>
        </p:txBody>
      </p:sp>
      <p:sp>
        <p:nvSpPr>
          <p:cNvPr id="19" name="Rectangle 18"/>
          <p:cNvSpPr/>
          <p:nvPr/>
        </p:nvSpPr>
        <p:spPr>
          <a:xfrm>
            <a:off x="76200" y="5997714"/>
            <a:ext cx="8153400" cy="707886"/>
          </a:xfrm>
          <a:prstGeom prst="rect">
            <a:avLst/>
          </a:prstGeom>
          <a:solidFill>
            <a:schemeClr val="bg1"/>
          </a:solidFill>
        </p:spPr>
        <p:txBody>
          <a:bodyPr wrap="square">
            <a:spAutoFit/>
          </a:bodyPr>
          <a:lstStyle/>
          <a:p>
            <a:pPr marL="285750" indent="-285750">
              <a:buFont typeface="Wingdings" panose="05000000000000000000" pitchFamily="2" charset="2"/>
              <a:buChar char="§"/>
            </a:pPr>
            <a:r>
              <a:rPr lang="en-US" sz="2000" b="1" dirty="0" smtClean="0">
                <a:solidFill>
                  <a:srgbClr val="FF0000"/>
                </a:solidFill>
                <a:latin typeface="Arial Narrow" panose="020B0606020202030204" pitchFamily="34" charset="0"/>
                <a:cs typeface="Arial" panose="020B0604020202020204" pitchFamily="34" charset="0"/>
              </a:rPr>
              <a:t>Little change </a:t>
            </a:r>
            <a:r>
              <a:rPr lang="en-US" sz="2000" b="1" dirty="0">
                <a:solidFill>
                  <a:srgbClr val="FF0000"/>
                </a:solidFill>
                <a:latin typeface="Arial Narrow" panose="020B0606020202030204" pitchFamily="34" charset="0"/>
                <a:cs typeface="Arial" panose="020B0604020202020204" pitchFamily="34" charset="0"/>
              </a:rPr>
              <a:t>in WUS surface </a:t>
            </a:r>
            <a:r>
              <a:rPr lang="en-US" sz="2000" b="1" dirty="0" smtClean="0">
                <a:solidFill>
                  <a:srgbClr val="FF0000"/>
                </a:solidFill>
                <a:latin typeface="Arial Narrow" panose="020B0606020202030204" pitchFamily="34" charset="0"/>
                <a:cs typeface="Arial" panose="020B0604020202020204" pitchFamily="34" charset="0"/>
              </a:rPr>
              <a:t>air during El </a:t>
            </a:r>
            <a:r>
              <a:rPr lang="en-US" sz="2000" b="1" dirty="0">
                <a:solidFill>
                  <a:srgbClr val="FF0000"/>
                </a:solidFill>
                <a:latin typeface="Arial Narrow" panose="020B0606020202030204" pitchFamily="34" charset="0"/>
                <a:cs typeface="Arial" panose="020B0604020202020204" pitchFamily="34" charset="0"/>
              </a:rPr>
              <a:t>Ni</a:t>
            </a:r>
            <a:r>
              <a:rPr lang="en-US" altLang="zh-CN" sz="2000" b="1" dirty="0">
                <a:solidFill>
                  <a:srgbClr val="FF0000"/>
                </a:solidFill>
                <a:latin typeface="Arial Narrow" panose="020B0606020202030204" pitchFamily="34" charset="0"/>
                <a:cs typeface="Arial" panose="020B0604020202020204" pitchFamily="34" charset="0"/>
              </a:rPr>
              <a:t>ñ</a:t>
            </a:r>
            <a:r>
              <a:rPr lang="en-US" sz="2000" b="1" dirty="0">
                <a:solidFill>
                  <a:srgbClr val="FF0000"/>
                </a:solidFill>
                <a:latin typeface="Arial Narrow" panose="020B0606020202030204" pitchFamily="34" charset="0"/>
                <a:cs typeface="Arial" panose="020B0604020202020204" pitchFamily="34" charset="0"/>
              </a:rPr>
              <a:t>o </a:t>
            </a:r>
            <a:r>
              <a:rPr lang="en-US" sz="2000" b="1" dirty="0" smtClean="0">
                <a:solidFill>
                  <a:srgbClr val="FF0000"/>
                </a:solidFill>
                <a:latin typeface="Arial Narrow" panose="020B0606020202030204" pitchFamily="34" charset="0"/>
                <a:cs typeface="Arial" panose="020B0604020202020204" pitchFamily="34" charset="0"/>
              </a:rPr>
              <a:t>despite increased UTLS O</a:t>
            </a:r>
            <a:r>
              <a:rPr lang="en-US" sz="2000" b="1" baseline="-25000" dirty="0" smtClean="0">
                <a:solidFill>
                  <a:srgbClr val="FF0000"/>
                </a:solidFill>
                <a:latin typeface="Arial Narrow" panose="020B0606020202030204" pitchFamily="34" charset="0"/>
                <a:cs typeface="Arial" panose="020B0604020202020204" pitchFamily="34" charset="0"/>
              </a:rPr>
              <a:t>3</a:t>
            </a:r>
            <a:r>
              <a:rPr lang="en-US" sz="2000" b="1" dirty="0" smtClean="0">
                <a:solidFill>
                  <a:srgbClr val="FF0000"/>
                </a:solidFill>
                <a:latin typeface="Arial Narrow" panose="020B0606020202030204" pitchFamily="34" charset="0"/>
                <a:cs typeface="Arial" panose="020B0604020202020204" pitchFamily="34" charset="0"/>
              </a:rPr>
              <a:t> burdens reported previously </a:t>
            </a:r>
            <a:r>
              <a:rPr lang="en-US" sz="1600" dirty="0">
                <a:latin typeface="Arial Narrow" panose="020B0606020202030204" pitchFamily="34" charset="0"/>
                <a:cs typeface="Arial" panose="020B0604020202020204" pitchFamily="34" charset="0"/>
              </a:rPr>
              <a:t>[</a:t>
            </a:r>
            <a:r>
              <a:rPr lang="en-US" sz="1600" dirty="0" smtClean="0">
                <a:latin typeface="Arial Narrow" panose="020B0606020202030204" pitchFamily="34" charset="0"/>
                <a:cs typeface="Arial" panose="020B0604020202020204" pitchFamily="34" charset="0"/>
              </a:rPr>
              <a:t>e.g. Langford1998; Bronnimann2004; Neu2014]. </a:t>
            </a:r>
          </a:p>
        </p:txBody>
      </p:sp>
      <p:cxnSp>
        <p:nvCxnSpPr>
          <p:cNvPr id="20" name="Straight Arrow Connector 19"/>
          <p:cNvCxnSpPr/>
          <p:nvPr/>
        </p:nvCxnSpPr>
        <p:spPr>
          <a:xfrm flipV="1">
            <a:off x="4800600" y="4343400"/>
            <a:ext cx="914400" cy="1752600"/>
          </a:xfrm>
          <a:prstGeom prst="straightConnector1">
            <a:avLst/>
          </a:prstGeom>
          <a:ln>
            <a:solidFill>
              <a:srgbClr val="FF0000"/>
            </a:solidFill>
            <a:prstDash val="dash"/>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3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p:cNvPicPr/>
          <p:nvPr/>
        </p:nvPicPr>
        <p:blipFill>
          <a:blip r:embed="rId3"/>
          <a:stretch>
            <a:fillRect/>
          </a:stretch>
        </p:blipFill>
        <p:spPr>
          <a:xfrm>
            <a:off x="19686" y="990600"/>
            <a:ext cx="1961514" cy="1524000"/>
          </a:xfrm>
          <a:prstGeom prst="rect">
            <a:avLst/>
          </a:prstGeom>
        </p:spPr>
      </p:pic>
      <p:sp>
        <p:nvSpPr>
          <p:cNvPr id="2" name="Title 1"/>
          <p:cNvSpPr>
            <a:spLocks/>
          </p:cNvSpPr>
          <p:nvPr/>
        </p:nvSpPr>
        <p:spPr bwMode="auto">
          <a:xfrm>
            <a:off x="76200" y="152400"/>
            <a:ext cx="861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rgbClr val="FFFFFF"/>
                </a:solidFill>
                <a:latin typeface="Helvetica" pitchFamily="34" charset="0"/>
              </a:rPr>
              <a:t>Surface O</a:t>
            </a:r>
            <a:r>
              <a:rPr lang="en-US" altLang="zh-CN" sz="2400" b="1" baseline="-25000" dirty="0" smtClean="0">
                <a:solidFill>
                  <a:srgbClr val="FFFFFF"/>
                </a:solidFill>
                <a:latin typeface="Helvetica" pitchFamily="34" charset="0"/>
              </a:rPr>
              <a:t>3</a:t>
            </a:r>
            <a:r>
              <a:rPr lang="en-US" altLang="zh-CN" sz="2400" b="1" dirty="0" smtClean="0">
                <a:solidFill>
                  <a:srgbClr val="FFFFFF"/>
                </a:solidFill>
                <a:latin typeface="Helvetica" pitchFamily="34" charset="0"/>
              </a:rPr>
              <a:t> distribution in high vs low background springs </a:t>
            </a:r>
            <a:endParaRPr lang="en-US" altLang="zh-CN" sz="2400" b="1" dirty="0">
              <a:solidFill>
                <a:srgbClr val="FFFFFF"/>
              </a:solidFill>
              <a:latin typeface="Helvetica" pitchFamily="34" charset="0"/>
            </a:endParaRPr>
          </a:p>
        </p:txBody>
      </p:sp>
      <p:sp>
        <p:nvSpPr>
          <p:cNvPr id="8" name="AutoShape 31"/>
          <p:cNvSpPr>
            <a:spLocks noChangeArrowheads="1"/>
          </p:cNvSpPr>
          <p:nvPr/>
        </p:nvSpPr>
        <p:spPr bwMode="auto">
          <a:xfrm>
            <a:off x="584200" y="1477963"/>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9" name="AutoShape 31"/>
          <p:cNvSpPr>
            <a:spLocks noChangeArrowheads="1"/>
          </p:cNvSpPr>
          <p:nvPr/>
        </p:nvSpPr>
        <p:spPr bwMode="auto">
          <a:xfrm>
            <a:off x="449263" y="1522413"/>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0" name="AutoShape 31"/>
          <p:cNvSpPr>
            <a:spLocks noChangeArrowheads="1"/>
          </p:cNvSpPr>
          <p:nvPr/>
        </p:nvSpPr>
        <p:spPr bwMode="auto">
          <a:xfrm>
            <a:off x="628650" y="1495425"/>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1" name="AutoShape 31"/>
          <p:cNvSpPr>
            <a:spLocks noChangeArrowheads="1"/>
          </p:cNvSpPr>
          <p:nvPr/>
        </p:nvSpPr>
        <p:spPr bwMode="auto">
          <a:xfrm>
            <a:off x="592138" y="1660525"/>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2" name="AutoShape 31"/>
          <p:cNvSpPr>
            <a:spLocks noChangeArrowheads="1"/>
          </p:cNvSpPr>
          <p:nvPr/>
        </p:nvSpPr>
        <p:spPr bwMode="auto">
          <a:xfrm>
            <a:off x="700088" y="1395413"/>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3" name="AutoShape 31"/>
          <p:cNvSpPr>
            <a:spLocks noChangeArrowheads="1"/>
          </p:cNvSpPr>
          <p:nvPr/>
        </p:nvSpPr>
        <p:spPr bwMode="auto">
          <a:xfrm>
            <a:off x="503238" y="1593850"/>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4" name="AutoShape 31"/>
          <p:cNvSpPr>
            <a:spLocks noChangeArrowheads="1"/>
          </p:cNvSpPr>
          <p:nvPr/>
        </p:nvSpPr>
        <p:spPr bwMode="auto">
          <a:xfrm>
            <a:off x="646113" y="1450975"/>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5" name="AutoShape 31"/>
          <p:cNvSpPr>
            <a:spLocks noChangeArrowheads="1"/>
          </p:cNvSpPr>
          <p:nvPr/>
        </p:nvSpPr>
        <p:spPr bwMode="auto">
          <a:xfrm>
            <a:off x="606425" y="1566863"/>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6" name="AutoShape 31"/>
          <p:cNvSpPr>
            <a:spLocks noChangeArrowheads="1"/>
          </p:cNvSpPr>
          <p:nvPr/>
        </p:nvSpPr>
        <p:spPr bwMode="auto">
          <a:xfrm>
            <a:off x="574675" y="1323975"/>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7" name="AutoShape 31"/>
          <p:cNvSpPr>
            <a:spLocks noChangeArrowheads="1"/>
          </p:cNvSpPr>
          <p:nvPr/>
        </p:nvSpPr>
        <p:spPr bwMode="auto">
          <a:xfrm>
            <a:off x="636588" y="1722438"/>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8" name="AutoShape 31"/>
          <p:cNvSpPr>
            <a:spLocks noChangeArrowheads="1"/>
          </p:cNvSpPr>
          <p:nvPr/>
        </p:nvSpPr>
        <p:spPr bwMode="auto">
          <a:xfrm>
            <a:off x="563563" y="1390650"/>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19" name="AutoShape 31"/>
          <p:cNvSpPr>
            <a:spLocks noChangeArrowheads="1"/>
          </p:cNvSpPr>
          <p:nvPr/>
        </p:nvSpPr>
        <p:spPr bwMode="auto">
          <a:xfrm>
            <a:off x="684213" y="1503363"/>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20" name="AutoShape 31"/>
          <p:cNvSpPr>
            <a:spLocks noChangeArrowheads="1"/>
          </p:cNvSpPr>
          <p:nvPr/>
        </p:nvSpPr>
        <p:spPr bwMode="auto">
          <a:xfrm>
            <a:off x="574675" y="1738313"/>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21" name="AutoShape 31"/>
          <p:cNvSpPr>
            <a:spLocks noChangeArrowheads="1"/>
          </p:cNvSpPr>
          <p:nvPr/>
        </p:nvSpPr>
        <p:spPr bwMode="auto">
          <a:xfrm>
            <a:off x="539750" y="1612900"/>
            <a:ext cx="53975" cy="539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pPr>
            <a:endParaRPr lang="ja-JP" altLang="en-US">
              <a:solidFill>
                <a:srgbClr val="000000"/>
              </a:solidFill>
              <a:ea typeface="MS PGothic" pitchFamily="34" charset="-128"/>
            </a:endParaRPr>
          </a:p>
        </p:txBody>
      </p:sp>
      <p:sp>
        <p:nvSpPr>
          <p:cNvPr id="24" name="Rounded Rectangle 23"/>
          <p:cNvSpPr/>
          <p:nvPr/>
        </p:nvSpPr>
        <p:spPr>
          <a:xfrm>
            <a:off x="2819400" y="1066800"/>
            <a:ext cx="228600" cy="440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ounded Rectangle 24"/>
          <p:cNvSpPr/>
          <p:nvPr/>
        </p:nvSpPr>
        <p:spPr>
          <a:xfrm>
            <a:off x="2819400" y="3750707"/>
            <a:ext cx="228600" cy="440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8001000" y="1981200"/>
            <a:ext cx="914400" cy="1015663"/>
          </a:xfrm>
          <a:prstGeom prst="rect">
            <a:avLst/>
          </a:prstGeom>
          <a:noFill/>
        </p:spPr>
        <p:txBody>
          <a:bodyPr wrap="square" rtlCol="0">
            <a:spAutoFit/>
          </a:bodyPr>
          <a:lstStyle/>
          <a:p>
            <a:r>
              <a:rPr lang="en-US" sz="1200" dirty="0" smtClean="0">
                <a:solidFill>
                  <a:srgbClr val="000000"/>
                </a:solidFill>
              </a:rPr>
              <a:t>1991</a:t>
            </a:r>
          </a:p>
          <a:p>
            <a:r>
              <a:rPr lang="en-US" sz="1200" dirty="0" smtClean="0">
                <a:solidFill>
                  <a:srgbClr val="000000"/>
                </a:solidFill>
              </a:rPr>
              <a:t>1999</a:t>
            </a:r>
          </a:p>
          <a:p>
            <a:r>
              <a:rPr lang="en-US" sz="1200" dirty="0" smtClean="0">
                <a:solidFill>
                  <a:srgbClr val="000000"/>
                </a:solidFill>
              </a:rPr>
              <a:t>2008</a:t>
            </a:r>
          </a:p>
          <a:p>
            <a:r>
              <a:rPr lang="en-US" sz="1200" dirty="0" smtClean="0">
                <a:solidFill>
                  <a:srgbClr val="000000"/>
                </a:solidFill>
              </a:rPr>
              <a:t>2011</a:t>
            </a:r>
          </a:p>
          <a:p>
            <a:r>
              <a:rPr lang="en-US" sz="1200" dirty="0" smtClean="0">
                <a:solidFill>
                  <a:srgbClr val="000000"/>
                </a:solidFill>
              </a:rPr>
              <a:t>2012</a:t>
            </a:r>
            <a:endParaRPr lang="en-US" sz="1200" dirty="0">
              <a:solidFill>
                <a:srgbClr val="000000"/>
              </a:solidFill>
            </a:endParaRPr>
          </a:p>
        </p:txBody>
      </p:sp>
      <p:sp>
        <p:nvSpPr>
          <p:cNvPr id="27" name="TextBox 26"/>
          <p:cNvSpPr txBox="1"/>
          <p:nvPr/>
        </p:nvSpPr>
        <p:spPr>
          <a:xfrm>
            <a:off x="8001000" y="5181600"/>
            <a:ext cx="914400" cy="461665"/>
          </a:xfrm>
          <a:prstGeom prst="rect">
            <a:avLst/>
          </a:prstGeom>
          <a:noFill/>
        </p:spPr>
        <p:txBody>
          <a:bodyPr wrap="square" rtlCol="0">
            <a:spAutoFit/>
          </a:bodyPr>
          <a:lstStyle/>
          <a:p>
            <a:r>
              <a:rPr lang="en-US" sz="1200" dirty="0" smtClean="0">
                <a:solidFill>
                  <a:srgbClr val="000000"/>
                </a:solidFill>
              </a:rPr>
              <a:t>1992</a:t>
            </a:r>
          </a:p>
          <a:p>
            <a:r>
              <a:rPr lang="en-US" sz="1200" dirty="0" smtClean="0">
                <a:solidFill>
                  <a:srgbClr val="000000"/>
                </a:solidFill>
              </a:rPr>
              <a:t>1993</a:t>
            </a:r>
            <a:endParaRPr lang="en-US" sz="1200" dirty="0">
              <a:solidFill>
                <a:srgbClr val="000000"/>
              </a:solidFill>
            </a:endParaRPr>
          </a:p>
        </p:txBody>
      </p:sp>
      <p:sp>
        <p:nvSpPr>
          <p:cNvPr id="29" name="Rectangle 55"/>
          <p:cNvSpPr>
            <a:spLocks noChangeArrowheads="1"/>
          </p:cNvSpPr>
          <p:nvPr/>
        </p:nvSpPr>
        <p:spPr bwMode="auto">
          <a:xfrm>
            <a:off x="2743200" y="6370918"/>
            <a:ext cx="6553200" cy="41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fontAlgn="base" hangingPunct="0">
              <a:lnSpc>
                <a:spcPct val="115000"/>
              </a:lnSpc>
              <a:spcBef>
                <a:spcPct val="0"/>
              </a:spcBef>
              <a:spcAft>
                <a:spcPct val="0"/>
              </a:spcAft>
              <a:buClr>
                <a:srgbClr val="3333FF"/>
              </a:buClr>
              <a:defRPr/>
            </a:pPr>
            <a:r>
              <a:rPr lang="en-US" altLang="ja-JP" b="1" i="1" kern="0" dirty="0" smtClean="0">
                <a:solidFill>
                  <a:srgbClr val="FFFF00"/>
                </a:solidFill>
                <a:effectLst>
                  <a:outerShdw blurRad="38100" dist="38100" dir="2700000" algn="tl">
                    <a:srgbClr val="000000">
                      <a:alpha val="43137"/>
                    </a:srgbClr>
                  </a:outerShdw>
                </a:effectLst>
              </a:rPr>
              <a:t>Meiyun Lin et al. (Nature Communications, 2015)</a:t>
            </a:r>
            <a:endParaRPr lang="en-US" altLang="zh-CN" b="1" i="1" kern="0" dirty="0" smtClean="0">
              <a:solidFill>
                <a:srgbClr val="FFFF0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914400"/>
            <a:ext cx="5527523"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9230" y="3592994"/>
            <a:ext cx="5385570" cy="2655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0" y="1676400"/>
            <a:ext cx="1981200" cy="461665"/>
          </a:xfrm>
          <a:prstGeom prst="rect">
            <a:avLst/>
          </a:prstGeom>
          <a:noFill/>
        </p:spPr>
        <p:txBody>
          <a:bodyPr wrap="square" rtlCol="0">
            <a:spAutoFit/>
          </a:bodyPr>
          <a:lstStyle/>
          <a:p>
            <a:r>
              <a:rPr lang="en-US" sz="1200" b="1" dirty="0">
                <a:solidFill>
                  <a:srgbClr val="00B050"/>
                </a:solidFill>
              </a:rPr>
              <a:t>(</a:t>
            </a:r>
            <a:r>
              <a:rPr lang="en-US" sz="1200" b="1" dirty="0" smtClean="0">
                <a:solidFill>
                  <a:srgbClr val="00B050"/>
                </a:solidFill>
              </a:rPr>
              <a:t>N. American anthrop. emissions set to zero)</a:t>
            </a:r>
            <a:endParaRPr lang="en-US" sz="1200" b="1" dirty="0">
              <a:solidFill>
                <a:srgbClr val="00B050"/>
              </a:solidFill>
            </a:endParaRPr>
          </a:p>
        </p:txBody>
      </p:sp>
      <p:sp>
        <p:nvSpPr>
          <p:cNvPr id="30" name="TextBox 29"/>
          <p:cNvSpPr txBox="1"/>
          <p:nvPr/>
        </p:nvSpPr>
        <p:spPr>
          <a:xfrm rot="16200000">
            <a:off x="893339" y="3179339"/>
            <a:ext cx="2720789" cy="369332"/>
          </a:xfrm>
          <a:prstGeom prst="rect">
            <a:avLst/>
          </a:prstGeom>
          <a:noFill/>
        </p:spPr>
        <p:txBody>
          <a:bodyPr wrap="square" rtlCol="0">
            <a:spAutoFit/>
          </a:bodyPr>
          <a:lstStyle/>
          <a:p>
            <a:pPr algn="ctr"/>
            <a:r>
              <a:rPr lang="en-US" b="1" dirty="0" smtClean="0">
                <a:solidFill>
                  <a:srgbClr val="000000"/>
                </a:solidFill>
              </a:rPr>
              <a:t>Probability Density</a:t>
            </a:r>
            <a:endParaRPr lang="en-US" b="1" dirty="0">
              <a:solidFill>
                <a:srgbClr val="000000"/>
              </a:solidFill>
            </a:endParaRPr>
          </a:p>
        </p:txBody>
      </p:sp>
      <p:sp>
        <p:nvSpPr>
          <p:cNvPr id="34" name="Slide Number Placeholder 3"/>
          <p:cNvSpPr txBox="1">
            <a:spLocks noGrp="1"/>
          </p:cNvSpPr>
          <p:nvPr/>
        </p:nvSpPr>
        <p:spPr>
          <a:xfrm>
            <a:off x="8559183" y="6400800"/>
            <a:ext cx="508617" cy="36512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a:defRPr/>
            </a:pPr>
            <a:fld id="{4A7B5DD3-59DB-4EC6-8EAD-56AB16186139}" type="slidenum">
              <a:rPr lang="en-US" sz="2000" b="1" kern="0">
                <a:solidFill>
                  <a:srgbClr val="000000">
                    <a:lumMod val="10000"/>
                  </a:srgbClr>
                </a:solidFill>
                <a:latin typeface="Arial" panose="020B0604020202020204" pitchFamily="34" charset="0"/>
                <a:cs typeface="Arial" panose="020B0604020202020204" pitchFamily="34" charset="0"/>
              </a:rPr>
              <a:pPr algn="ctr">
                <a:defRPr/>
              </a:pPr>
              <a:t>34</a:t>
            </a:fld>
            <a:endParaRPr lang="en-US" sz="2000" b="1" kern="0" dirty="0">
              <a:solidFill>
                <a:srgbClr val="000000">
                  <a:lumMod val="10000"/>
                </a:srgbClr>
              </a:solidFill>
              <a:latin typeface="Arial" panose="020B0604020202020204" pitchFamily="34" charset="0"/>
              <a:cs typeface="Arial" panose="020B0604020202020204" pitchFamily="34" charset="0"/>
            </a:endParaRPr>
          </a:p>
        </p:txBody>
      </p:sp>
      <p:sp>
        <p:nvSpPr>
          <p:cNvPr id="3" name="TextBox 2"/>
          <p:cNvSpPr txBox="1"/>
          <p:nvPr/>
        </p:nvSpPr>
        <p:spPr>
          <a:xfrm>
            <a:off x="6816877" y="1219200"/>
            <a:ext cx="1031723" cy="369332"/>
          </a:xfrm>
          <a:prstGeom prst="rect">
            <a:avLst/>
          </a:prstGeom>
          <a:noFill/>
        </p:spPr>
        <p:txBody>
          <a:bodyPr wrap="square" rtlCol="0">
            <a:spAutoFit/>
          </a:bodyPr>
          <a:lstStyle/>
          <a:p>
            <a:r>
              <a:rPr lang="en-US" dirty="0" smtClean="0">
                <a:solidFill>
                  <a:srgbClr val="FF0000"/>
                </a:solidFill>
              </a:rPr>
              <a:t>NAAQS</a:t>
            </a:r>
            <a:endParaRPr lang="en-US" dirty="0">
              <a:solidFill>
                <a:srgbClr val="FF0000"/>
              </a:solidFill>
            </a:endParaRPr>
          </a:p>
        </p:txBody>
      </p:sp>
    </p:spTree>
    <p:extLst>
      <p:ext uri="{BB962C8B-B14F-4D97-AF65-F5344CB8AC3E}">
        <p14:creationId xmlns:p14="http://schemas.microsoft.com/office/powerpoint/2010/main" val="539600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6" descr="img_launching_sonde_hilo_3"/>
          <p:cNvPicPr>
            <a:picLocks noChangeAspect="1" noChangeArrowheads="1"/>
          </p:cNvPicPr>
          <p:nvPr/>
        </p:nvPicPr>
        <p:blipFill>
          <a:blip r:embed="rId3">
            <a:extLst>
              <a:ext uri="{28A0092B-C50C-407E-A947-70E740481C1C}">
                <a14:useLocalDpi xmlns:a14="http://schemas.microsoft.com/office/drawing/2010/main" val="0"/>
              </a:ext>
            </a:extLst>
          </a:blip>
          <a:srcRect l="25858" r="15515" b="46126"/>
          <a:stretch>
            <a:fillRect/>
          </a:stretch>
        </p:blipFill>
        <p:spPr bwMode="auto">
          <a:xfrm>
            <a:off x="71438" y="2211388"/>
            <a:ext cx="154781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8"/>
          <p:cNvPicPr>
            <a:picLocks noChangeAspect="1" noChangeArrowheads="1"/>
          </p:cNvPicPr>
          <p:nvPr/>
        </p:nvPicPr>
        <p:blipFill>
          <a:blip r:embed="rId4">
            <a:extLst>
              <a:ext uri="{28A0092B-C50C-407E-A947-70E740481C1C}">
                <a14:useLocalDpi xmlns:a14="http://schemas.microsoft.com/office/drawing/2010/main" val="0"/>
              </a:ext>
            </a:extLst>
          </a:blip>
          <a:srcRect l="11357" t="2217" r="3671" b="22955"/>
          <a:stretch>
            <a:fillRect/>
          </a:stretch>
        </p:blipFill>
        <p:spPr bwMode="auto">
          <a:xfrm>
            <a:off x="73025" y="914400"/>
            <a:ext cx="1619250"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26" descr="cubedGridAni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0500" y="4591605"/>
            <a:ext cx="1331912"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50" y="3579813"/>
            <a:ext cx="1547813" cy="95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Text Box 14"/>
          <p:cNvSpPr txBox="1">
            <a:spLocks noChangeArrowheads="1"/>
          </p:cNvSpPr>
          <p:nvPr/>
        </p:nvSpPr>
        <p:spPr bwMode="auto">
          <a:xfrm>
            <a:off x="152400" y="5802868"/>
            <a:ext cx="15859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b="1" smtClean="0">
                <a:solidFill>
                  <a:srgbClr val="000000"/>
                </a:solidFill>
              </a:rPr>
              <a:t>GFDL-AM3</a:t>
            </a:r>
            <a:endParaRPr lang="en-US" altLang="zh-CN" b="1" dirty="0" smtClean="0">
              <a:solidFill>
                <a:srgbClr val="000000"/>
              </a:solidFill>
            </a:endParaRPr>
          </a:p>
        </p:txBody>
      </p:sp>
      <p:sp>
        <p:nvSpPr>
          <p:cNvPr id="41991" name="Text Box 14"/>
          <p:cNvSpPr txBox="1">
            <a:spLocks noChangeArrowheads="1"/>
          </p:cNvSpPr>
          <p:nvPr/>
        </p:nvSpPr>
        <p:spPr bwMode="auto">
          <a:xfrm>
            <a:off x="34925" y="1700213"/>
            <a:ext cx="13700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b="1" smtClean="0">
                <a:solidFill>
                  <a:srgbClr val="000000"/>
                </a:solidFill>
              </a:rPr>
              <a:t>Satellites</a:t>
            </a:r>
            <a:endParaRPr lang="en-US" altLang="zh-CN" b="1" smtClean="0">
              <a:solidFill>
                <a:srgbClr val="000000"/>
              </a:solidFill>
            </a:endParaRPr>
          </a:p>
        </p:txBody>
      </p:sp>
      <p:sp>
        <p:nvSpPr>
          <p:cNvPr id="41992" name="Text Box 14"/>
          <p:cNvSpPr txBox="1">
            <a:spLocks noChangeArrowheads="1"/>
          </p:cNvSpPr>
          <p:nvPr/>
        </p:nvSpPr>
        <p:spPr bwMode="auto">
          <a:xfrm>
            <a:off x="323850" y="2997200"/>
            <a:ext cx="115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b="1" smtClean="0">
                <a:solidFill>
                  <a:srgbClr val="000000"/>
                </a:solidFill>
              </a:rPr>
              <a:t>In situ</a:t>
            </a:r>
            <a:endParaRPr lang="en-US" altLang="zh-CN" b="1" smtClean="0">
              <a:solidFill>
                <a:srgbClr val="000000"/>
              </a:solidFill>
            </a:endParaRPr>
          </a:p>
        </p:txBody>
      </p:sp>
      <p:sp>
        <p:nvSpPr>
          <p:cNvPr id="41993" name="Text Box 14"/>
          <p:cNvSpPr txBox="1">
            <a:spLocks noChangeArrowheads="1"/>
          </p:cNvSpPr>
          <p:nvPr/>
        </p:nvSpPr>
        <p:spPr bwMode="auto">
          <a:xfrm>
            <a:off x="-38100" y="4011613"/>
            <a:ext cx="17303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7200" eaLnBrk="0" hangingPunct="0">
              <a:defRPr>
                <a:solidFill>
                  <a:schemeClr val="tx1"/>
                </a:solidFill>
                <a:latin typeface="Arial" pitchFamily="34" charset="0"/>
                <a:ea typeface="宋体" pitchFamily="2" charset="-122"/>
              </a:defRPr>
            </a:lvl1pPr>
            <a:lvl2pPr marL="742950" indent="-285750" defTabSz="457200" eaLnBrk="0" hangingPunct="0">
              <a:defRPr>
                <a:solidFill>
                  <a:schemeClr val="tx1"/>
                </a:solidFill>
                <a:latin typeface="Arial" pitchFamily="34" charset="0"/>
                <a:ea typeface="宋体" pitchFamily="2" charset="-122"/>
              </a:defRPr>
            </a:lvl2pPr>
            <a:lvl3pPr marL="1143000" indent="-228600" defTabSz="457200" eaLnBrk="0" hangingPunct="0">
              <a:defRPr>
                <a:solidFill>
                  <a:schemeClr val="tx1"/>
                </a:solidFill>
                <a:latin typeface="Arial" pitchFamily="34" charset="0"/>
                <a:ea typeface="宋体" pitchFamily="2" charset="-122"/>
              </a:defRPr>
            </a:lvl3pPr>
            <a:lvl4pPr marL="1600200" indent="-228600" defTabSz="457200" eaLnBrk="0" hangingPunct="0">
              <a:defRPr>
                <a:solidFill>
                  <a:schemeClr val="tx1"/>
                </a:solidFill>
                <a:latin typeface="Arial" pitchFamily="34" charset="0"/>
                <a:ea typeface="宋体" pitchFamily="2" charset="-122"/>
              </a:defRPr>
            </a:lvl4pPr>
            <a:lvl5pPr marL="2057400" indent="-228600" defTabSz="457200" eaLnBrk="0" hangingPunct="0">
              <a:defRPr>
                <a:solidFill>
                  <a:schemeClr val="tx1"/>
                </a:solidFill>
                <a:latin typeface="Arial" pitchFamily="34" charset="0"/>
                <a:ea typeface="宋体" pitchFamily="2" charset="-122"/>
              </a:defRPr>
            </a:lvl5pPr>
            <a:lvl6pPr marL="25146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1600" b="1" smtClean="0">
                <a:solidFill>
                  <a:srgbClr val="000000"/>
                </a:solidFill>
              </a:rPr>
              <a:t>Surface networks</a:t>
            </a:r>
            <a:endParaRPr lang="en-US" altLang="zh-CN" sz="1600" b="1" smtClean="0">
              <a:solidFill>
                <a:srgbClr val="000000"/>
              </a:solidFill>
            </a:endParaRPr>
          </a:p>
        </p:txBody>
      </p:sp>
      <p:sp>
        <p:nvSpPr>
          <p:cNvPr id="41995" name="Rectangle 16"/>
          <p:cNvSpPr>
            <a:spLocks noChangeArrowheads="1"/>
          </p:cNvSpPr>
          <p:nvPr/>
        </p:nvSpPr>
        <p:spPr bwMode="auto">
          <a:xfrm>
            <a:off x="1828801" y="1380015"/>
            <a:ext cx="7010400" cy="441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lnSpc>
                <a:spcPct val="80000"/>
              </a:lnSpc>
              <a:spcBef>
                <a:spcPct val="20000"/>
              </a:spcBef>
              <a:spcAft>
                <a:spcPct val="0"/>
              </a:spcAft>
              <a:buFont typeface="Arial" pitchFamily="34" charset="0"/>
              <a:buChar char="•"/>
            </a:pPr>
            <a:endParaRPr lang="en-US" altLang="ja-JP" sz="2000" dirty="0" smtClean="0"/>
          </a:p>
          <a:p>
            <a:pPr eaLnBrk="1" fontAlgn="base" hangingPunct="1">
              <a:lnSpc>
                <a:spcPct val="80000"/>
              </a:lnSpc>
              <a:spcBef>
                <a:spcPct val="20000"/>
              </a:spcBef>
              <a:spcAft>
                <a:spcPct val="0"/>
              </a:spcAft>
              <a:buFont typeface="Arial" pitchFamily="34" charset="0"/>
              <a:buChar char="•"/>
            </a:pPr>
            <a:r>
              <a:rPr lang="en-US" altLang="ja-JP" sz="2000" dirty="0"/>
              <a:t>L</a:t>
            </a:r>
            <a:r>
              <a:rPr lang="en-US" altLang="ja-JP" sz="2000" dirty="0" smtClean="0"/>
              <a:t>ate </a:t>
            </a:r>
            <a:r>
              <a:rPr lang="en-US" altLang="ja-JP" sz="2000" b="1" dirty="0" smtClean="0"/>
              <a:t>spring</a:t>
            </a:r>
            <a:r>
              <a:rPr lang="en-US" altLang="ja-JP" sz="2000" dirty="0" smtClean="0"/>
              <a:t> deep stratospheric intrusions over </a:t>
            </a:r>
            <a:r>
              <a:rPr lang="en-US" altLang="ja-JP" sz="2000" dirty="0" smtClean="0"/>
              <a:t>WUS</a:t>
            </a:r>
            <a:r>
              <a:rPr lang="en-US" altLang="ja-JP" sz="2000" dirty="0"/>
              <a:t> </a:t>
            </a:r>
            <a:r>
              <a:rPr lang="en-US" altLang="ja-JP" sz="2000" dirty="0" smtClean="0"/>
              <a:t>and their links to climate variability</a:t>
            </a:r>
            <a:endParaRPr lang="en-US" altLang="ja-JP" sz="2000" dirty="0" smtClean="0"/>
          </a:p>
          <a:p>
            <a:pPr eaLnBrk="1" fontAlgn="base" hangingPunct="1">
              <a:lnSpc>
                <a:spcPct val="80000"/>
              </a:lnSpc>
              <a:spcBef>
                <a:spcPct val="20000"/>
              </a:spcBef>
              <a:spcAft>
                <a:spcPct val="0"/>
              </a:spcAft>
              <a:buFont typeface="Arial" pitchFamily="34" charset="0"/>
              <a:buChar char="•"/>
            </a:pPr>
            <a:endParaRPr lang="en-US" altLang="ja-JP" dirty="0"/>
          </a:p>
          <a:p>
            <a:pPr eaLnBrk="1" fontAlgn="base" hangingPunct="1">
              <a:lnSpc>
                <a:spcPct val="80000"/>
              </a:lnSpc>
              <a:spcBef>
                <a:spcPct val="20000"/>
              </a:spcBef>
              <a:spcAft>
                <a:spcPct val="0"/>
              </a:spcAft>
              <a:buFont typeface="Arial" pitchFamily="34" charset="0"/>
              <a:buChar char="•"/>
            </a:pPr>
            <a:r>
              <a:rPr lang="en-US" altLang="ja-JP" sz="2000" dirty="0" smtClean="0"/>
              <a:t>How does </a:t>
            </a:r>
            <a:r>
              <a:rPr lang="en-US" altLang="ja-JP" sz="2000" dirty="0" smtClean="0"/>
              <a:t>WUS </a:t>
            </a:r>
            <a:r>
              <a:rPr lang="en-US" altLang="ja-JP" sz="2000" dirty="0" smtClean="0"/>
              <a:t>surface O</a:t>
            </a:r>
            <a:r>
              <a:rPr lang="en-US" altLang="ja-JP" sz="2000" baseline="-25000" dirty="0" smtClean="0"/>
              <a:t>3</a:t>
            </a:r>
            <a:r>
              <a:rPr lang="en-US" altLang="ja-JP" sz="2000" dirty="0" smtClean="0"/>
              <a:t> in </a:t>
            </a:r>
            <a:r>
              <a:rPr lang="en-US" altLang="ja-JP" sz="2000" b="1" dirty="0" smtClean="0"/>
              <a:t>spring </a:t>
            </a:r>
            <a:r>
              <a:rPr lang="en-US" altLang="ja-JP" sz="2000" b="1" dirty="0" smtClean="0"/>
              <a:t>and </a:t>
            </a:r>
            <a:r>
              <a:rPr lang="en-US" altLang="ja-JP" sz="2000" b="1" dirty="0" smtClean="0"/>
              <a:t>summer </a:t>
            </a:r>
            <a:r>
              <a:rPr lang="en-US" altLang="ja-JP" sz="2000" dirty="0" smtClean="0"/>
              <a:t>respond to rising Asian anthropogenic emissions and </a:t>
            </a:r>
            <a:r>
              <a:rPr lang="en-US" altLang="ja-JP" sz="2000" dirty="0" smtClean="0"/>
              <a:t>domestic NO</a:t>
            </a:r>
            <a:r>
              <a:rPr lang="en-US" altLang="ja-JP" sz="2000" baseline="-25000" dirty="0" smtClean="0"/>
              <a:t>x</a:t>
            </a:r>
            <a:r>
              <a:rPr lang="en-US" altLang="ja-JP" sz="2000" dirty="0" smtClean="0"/>
              <a:t> </a:t>
            </a:r>
            <a:r>
              <a:rPr lang="en-US" altLang="ja-JP" sz="2000" dirty="0" smtClean="0"/>
              <a:t>controls over the past </a:t>
            </a:r>
            <a:r>
              <a:rPr lang="en-US" altLang="ja-JP" sz="2000" dirty="0" smtClean="0"/>
              <a:t>two decades? </a:t>
            </a:r>
            <a:endParaRPr lang="en-US" altLang="ja-JP" sz="1600" dirty="0" smtClean="0"/>
          </a:p>
          <a:p>
            <a:pPr eaLnBrk="1" fontAlgn="base" hangingPunct="1">
              <a:lnSpc>
                <a:spcPct val="80000"/>
              </a:lnSpc>
              <a:spcBef>
                <a:spcPct val="20000"/>
              </a:spcBef>
              <a:spcAft>
                <a:spcPct val="0"/>
              </a:spcAft>
              <a:buFont typeface="Arial" pitchFamily="34" charset="0"/>
              <a:buChar char="•"/>
            </a:pPr>
            <a:endParaRPr lang="en-US" altLang="ja-JP" sz="1600" dirty="0" smtClean="0"/>
          </a:p>
          <a:p>
            <a:pPr eaLnBrk="1" fontAlgn="base" hangingPunct="1">
              <a:lnSpc>
                <a:spcPct val="80000"/>
              </a:lnSpc>
              <a:spcBef>
                <a:spcPct val="20000"/>
              </a:spcBef>
              <a:spcAft>
                <a:spcPct val="0"/>
              </a:spcAft>
              <a:buFont typeface="Arial" pitchFamily="34" charset="0"/>
              <a:buChar char="•"/>
            </a:pPr>
            <a:r>
              <a:rPr lang="en-US" altLang="ja-JP" sz="2000" dirty="0" smtClean="0"/>
              <a:t>To what extent </a:t>
            </a:r>
            <a:r>
              <a:rPr lang="en-US" altLang="ja-JP" sz="2000" b="1" dirty="0" smtClean="0"/>
              <a:t>wildfire</a:t>
            </a:r>
            <a:r>
              <a:rPr lang="en-US" altLang="ja-JP" sz="2000" dirty="0" smtClean="0"/>
              <a:t> emissions contribute to WUS </a:t>
            </a:r>
            <a:r>
              <a:rPr lang="en-US" altLang="ja-JP" sz="2000" b="1" dirty="0" smtClean="0"/>
              <a:t>summertime</a:t>
            </a:r>
            <a:r>
              <a:rPr lang="en-US" altLang="ja-JP" sz="2000" dirty="0" smtClean="0"/>
              <a:t> O</a:t>
            </a:r>
            <a:r>
              <a:rPr lang="en-US" altLang="ja-JP" sz="2000" baseline="-25000" dirty="0" smtClean="0"/>
              <a:t>3</a:t>
            </a:r>
            <a:r>
              <a:rPr lang="en-US" altLang="ja-JP" sz="2000" dirty="0" smtClean="0"/>
              <a:t> variability?</a:t>
            </a:r>
          </a:p>
          <a:p>
            <a:pPr eaLnBrk="1" fontAlgn="base" hangingPunct="1">
              <a:lnSpc>
                <a:spcPct val="80000"/>
              </a:lnSpc>
              <a:spcBef>
                <a:spcPct val="20000"/>
              </a:spcBef>
              <a:spcAft>
                <a:spcPct val="0"/>
              </a:spcAft>
              <a:buFont typeface="Arial" pitchFamily="34" charset="0"/>
              <a:buChar char="•"/>
            </a:pPr>
            <a:endParaRPr lang="en-US" altLang="ja-JP" sz="2000" dirty="0"/>
          </a:p>
          <a:p>
            <a:pPr eaLnBrk="1" fontAlgn="base" hangingPunct="1">
              <a:lnSpc>
                <a:spcPct val="80000"/>
              </a:lnSpc>
              <a:spcBef>
                <a:spcPct val="20000"/>
              </a:spcBef>
              <a:spcAft>
                <a:spcPct val="0"/>
              </a:spcAft>
              <a:buFont typeface="Arial" pitchFamily="34" charset="0"/>
              <a:buChar char="•"/>
            </a:pPr>
            <a:r>
              <a:rPr lang="en-US" altLang="ja-JP" sz="2000" dirty="0"/>
              <a:t>E</a:t>
            </a:r>
            <a:r>
              <a:rPr lang="en-US" altLang="ja-JP" sz="2000" dirty="0" smtClean="0"/>
              <a:t>astern U.S. </a:t>
            </a:r>
            <a:r>
              <a:rPr lang="en-US" altLang="ja-JP" sz="2000" b="1" dirty="0" smtClean="0"/>
              <a:t>summertime</a:t>
            </a:r>
            <a:r>
              <a:rPr lang="en-US" altLang="ja-JP" sz="2000" dirty="0" smtClean="0"/>
              <a:t> O</a:t>
            </a:r>
            <a:r>
              <a:rPr lang="en-US" altLang="ja-JP" sz="2000" baseline="-25000" dirty="0" smtClean="0"/>
              <a:t>3</a:t>
            </a:r>
            <a:r>
              <a:rPr lang="en-US" altLang="ja-JP" sz="2000" dirty="0" smtClean="0"/>
              <a:t> pollution: changing heat waves, droughts, and regional precursor emissions</a:t>
            </a:r>
          </a:p>
          <a:p>
            <a:pPr eaLnBrk="1" fontAlgn="base" hangingPunct="1">
              <a:lnSpc>
                <a:spcPct val="80000"/>
              </a:lnSpc>
              <a:spcBef>
                <a:spcPct val="20000"/>
              </a:spcBef>
              <a:spcAft>
                <a:spcPct val="0"/>
              </a:spcAft>
              <a:buFont typeface="Arial" pitchFamily="34" charset="0"/>
              <a:buChar char="•"/>
            </a:pPr>
            <a:endParaRPr lang="en-US" altLang="zh-CN" sz="2000" dirty="0"/>
          </a:p>
        </p:txBody>
      </p:sp>
      <p:sp>
        <p:nvSpPr>
          <p:cNvPr id="13" name="Title 1"/>
          <p:cNvSpPr>
            <a:spLocks/>
          </p:cNvSpPr>
          <p:nvPr/>
        </p:nvSpPr>
        <p:spPr bwMode="auto">
          <a:xfrm>
            <a:off x="0" y="152400"/>
            <a:ext cx="9144000" cy="7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2800" b="1" dirty="0">
                <a:solidFill>
                  <a:srgbClr val="FFFFFF"/>
                </a:solidFill>
                <a:latin typeface="Arial Narrow" panose="020B0606020202030204" pitchFamily="34" charset="0"/>
              </a:rPr>
              <a:t>T</a:t>
            </a:r>
            <a:r>
              <a:rPr lang="en-US" altLang="zh-CN" sz="2800" b="1" dirty="0" smtClean="0">
                <a:solidFill>
                  <a:srgbClr val="FFFFFF"/>
                </a:solidFill>
                <a:latin typeface="Arial Narrow" panose="020B0606020202030204" pitchFamily="34" charset="0"/>
              </a:rPr>
              <a:t>oday’s presentation </a:t>
            </a:r>
          </a:p>
        </p:txBody>
      </p:sp>
      <p:sp>
        <p:nvSpPr>
          <p:cNvPr id="14" name="Slide Number Placeholder 3"/>
          <p:cNvSpPr txBox="1">
            <a:spLocks noGrp="1"/>
          </p:cNvSpPr>
          <p:nvPr/>
        </p:nvSpPr>
        <p:spPr>
          <a:xfrm>
            <a:off x="8559183" y="6416675"/>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4</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15" name="Rectangle 55"/>
          <p:cNvSpPr>
            <a:spLocks noChangeArrowheads="1"/>
          </p:cNvSpPr>
          <p:nvPr/>
        </p:nvSpPr>
        <p:spPr bwMode="auto">
          <a:xfrm>
            <a:off x="76200" y="6397977"/>
            <a:ext cx="8482983" cy="383823"/>
          </a:xfrm>
          <a:prstGeom prst="rect">
            <a:avLst/>
          </a:prstGeom>
          <a:solidFill>
            <a:schemeClr val="tx2"/>
          </a:solidFill>
          <a:ln>
            <a:noFill/>
          </a:ln>
          <a:effectLst/>
          <a:extLst/>
        </p:spPr>
        <p:txBody>
          <a:bodyPr wrap="square">
            <a:spAutoFit/>
          </a:bodyPr>
          <a:lstStyle/>
          <a:p>
            <a:pPr algn="ctr" eaLnBrk="0" fontAlgn="base" hangingPunct="0">
              <a:lnSpc>
                <a:spcPct val="115000"/>
              </a:lnSpc>
              <a:spcBef>
                <a:spcPct val="0"/>
              </a:spcBef>
              <a:spcAft>
                <a:spcPct val="0"/>
              </a:spcAft>
              <a:buClr>
                <a:srgbClr val="3333FF"/>
              </a:buClr>
            </a:pPr>
            <a:endParaRPr lang="en-US" altLang="zh-CN" b="1" i="1" dirty="0">
              <a:solidFill>
                <a:srgbClr val="FFFFCC"/>
              </a:solidFill>
              <a:latin typeface="Arial" pitchFamily="34" charset="0"/>
              <a:ea typeface="宋体" pitchFamily="2" charset="-122"/>
            </a:endParaRPr>
          </a:p>
        </p:txBody>
      </p:sp>
    </p:spTree>
    <p:extLst>
      <p:ext uri="{BB962C8B-B14F-4D97-AF65-F5344CB8AC3E}">
        <p14:creationId xmlns:p14="http://schemas.microsoft.com/office/powerpoint/2010/main" val="1530161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p:cNvSpPr>
            <a:spLocks noChangeArrowheads="1"/>
          </p:cNvSpPr>
          <p:nvPr/>
        </p:nvSpPr>
        <p:spPr bwMode="auto">
          <a:xfrm>
            <a:off x="0" y="981075"/>
            <a:ext cx="9144000" cy="52673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ja-JP" b="1">
              <a:solidFill>
                <a:srgbClr val="FFFFFF"/>
              </a:solidFill>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60815"/>
            <a:ext cx="3703767" cy="424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 Box 15"/>
          <p:cNvSpPr txBox="1">
            <a:spLocks noChangeArrowheads="1"/>
          </p:cNvSpPr>
          <p:nvPr/>
        </p:nvSpPr>
        <p:spPr bwMode="auto">
          <a:xfrm>
            <a:off x="1113125" y="4995446"/>
            <a:ext cx="1364169" cy="338554"/>
          </a:xfrm>
          <a:prstGeom prst="rect">
            <a:avLst/>
          </a:prstGeom>
          <a:solidFill>
            <a:schemeClr val="tx2"/>
          </a:solidFill>
          <a:ln>
            <a:noFill/>
          </a:ln>
          <a:effectLs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latin typeface="Arial Black" panose="020B0A04020102020204" pitchFamily="34" charset="0"/>
              </a:rPr>
              <a:t>GFDL-AM3</a:t>
            </a:r>
            <a:endParaRPr lang="en-US" altLang="ja-JP" sz="1600" b="1" dirty="0">
              <a:solidFill>
                <a:srgbClr val="000000"/>
              </a:solidFill>
              <a:latin typeface="Arial Black" panose="020B0A04020102020204" pitchFamily="34" charset="0"/>
            </a:endParaRPr>
          </a:p>
        </p:txBody>
      </p:sp>
      <p:sp>
        <p:nvSpPr>
          <p:cNvPr id="32" name="Text Box 15"/>
          <p:cNvSpPr txBox="1">
            <a:spLocks noChangeArrowheads="1"/>
          </p:cNvSpPr>
          <p:nvPr/>
        </p:nvSpPr>
        <p:spPr bwMode="auto">
          <a:xfrm>
            <a:off x="1066801" y="2968823"/>
            <a:ext cx="1828800" cy="307777"/>
          </a:xfrm>
          <a:prstGeom prst="rect">
            <a:avLst/>
          </a:prstGeom>
          <a:solidFill>
            <a:schemeClr val="tx2"/>
          </a:solidFill>
          <a:ln>
            <a:noFill/>
          </a:ln>
          <a:effectLs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400" b="1" dirty="0" smtClean="0">
                <a:solidFill>
                  <a:srgbClr val="000000"/>
                </a:solidFill>
                <a:latin typeface="Arial Black" panose="020B0A04020102020204" pitchFamily="34" charset="0"/>
              </a:rPr>
              <a:t>Lidar </a:t>
            </a:r>
            <a:r>
              <a:rPr lang="en-US" altLang="ja-JP" sz="1400" dirty="0" smtClean="0">
                <a:solidFill>
                  <a:srgbClr val="000000"/>
                </a:solidFill>
                <a:latin typeface="Arial Black" panose="020B0A04020102020204" pitchFamily="34" charset="0"/>
              </a:rPr>
              <a:t>(Langford)</a:t>
            </a:r>
            <a:endParaRPr lang="en-US" altLang="ja-JP" sz="1400" dirty="0">
              <a:solidFill>
                <a:srgbClr val="000000"/>
              </a:solidFill>
              <a:latin typeface="Arial Black" panose="020B0A04020102020204" pitchFamily="34" charset="0"/>
            </a:endParaRPr>
          </a:p>
        </p:txBody>
      </p:sp>
      <p:sp>
        <p:nvSpPr>
          <p:cNvPr id="34" name="Text Box 26"/>
          <p:cNvSpPr txBox="1">
            <a:spLocks noChangeArrowheads="1"/>
          </p:cNvSpPr>
          <p:nvPr/>
        </p:nvSpPr>
        <p:spPr bwMode="auto">
          <a:xfrm>
            <a:off x="914400" y="5408613"/>
            <a:ext cx="3276600" cy="2746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50000"/>
              </a:spcBef>
              <a:spcAft>
                <a:spcPct val="0"/>
              </a:spcAft>
            </a:pPr>
            <a:r>
              <a:rPr lang="en-US" altLang="ja-JP" b="1" dirty="0">
                <a:solidFill>
                  <a:srgbClr val="000000"/>
                </a:solidFill>
              </a:rPr>
              <a:t>Flight </a:t>
            </a:r>
            <a:r>
              <a:rPr lang="en-US" altLang="ja-JP" b="1" dirty="0" smtClean="0">
                <a:solidFill>
                  <a:srgbClr val="000000"/>
                </a:solidFill>
              </a:rPr>
              <a:t>track</a:t>
            </a:r>
            <a:endParaRPr lang="en-US" altLang="zh-CN" b="1" dirty="0">
              <a:solidFill>
                <a:srgbClr val="000000"/>
              </a:solidFill>
            </a:endParaRPr>
          </a:p>
        </p:txBody>
      </p:sp>
      <p:grpSp>
        <p:nvGrpSpPr>
          <p:cNvPr id="3" name="Group 2"/>
          <p:cNvGrpSpPr/>
          <p:nvPr/>
        </p:nvGrpSpPr>
        <p:grpSpPr>
          <a:xfrm>
            <a:off x="460375" y="5697538"/>
            <a:ext cx="4662487" cy="550862"/>
            <a:chOff x="152400" y="5451123"/>
            <a:chExt cx="4662487" cy="550862"/>
          </a:xfrm>
        </p:grpSpPr>
        <p:pic>
          <p:nvPicPr>
            <p:cNvPr id="35" name="Picture 6" descr="may23_lidar"/>
            <p:cNvPicPr>
              <a:picLocks noChangeAspect="1" noChangeArrowheads="1"/>
            </p:cNvPicPr>
            <p:nvPr/>
          </p:nvPicPr>
          <p:blipFill>
            <a:blip r:embed="rId5" cstate="print">
              <a:extLst>
                <a:ext uri="{28A0092B-C50C-407E-A947-70E740481C1C}">
                  <a14:useLocalDpi xmlns:a14="http://schemas.microsoft.com/office/drawing/2010/main" val="0"/>
                </a:ext>
              </a:extLst>
            </a:blip>
            <a:srcRect l="28958" t="73190" r="17735" b="23820"/>
            <a:stretch>
              <a:fillRect/>
            </a:stretch>
          </p:blipFill>
          <p:spPr bwMode="auto">
            <a:xfrm>
              <a:off x="152400" y="5451123"/>
              <a:ext cx="39592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7"/>
            <p:cNvSpPr txBox="1">
              <a:spLocks noChangeArrowheads="1"/>
            </p:cNvSpPr>
            <p:nvPr/>
          </p:nvSpPr>
          <p:spPr bwMode="auto">
            <a:xfrm>
              <a:off x="223838" y="5665435"/>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a:solidFill>
                    <a:srgbClr val="000000"/>
                  </a:solidFill>
                </a:rPr>
                <a:t>30</a:t>
              </a:r>
            </a:p>
          </p:txBody>
        </p:sp>
        <p:sp>
          <p:nvSpPr>
            <p:cNvPr id="37" name="Text Box 11"/>
            <p:cNvSpPr txBox="1">
              <a:spLocks noChangeArrowheads="1"/>
            </p:cNvSpPr>
            <p:nvPr/>
          </p:nvSpPr>
          <p:spPr bwMode="auto">
            <a:xfrm>
              <a:off x="1089025" y="5665435"/>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60</a:t>
              </a:r>
            </a:p>
          </p:txBody>
        </p:sp>
        <p:sp>
          <p:nvSpPr>
            <p:cNvPr id="38" name="Text Box 10"/>
            <p:cNvSpPr txBox="1">
              <a:spLocks noChangeArrowheads="1"/>
            </p:cNvSpPr>
            <p:nvPr/>
          </p:nvSpPr>
          <p:spPr bwMode="auto">
            <a:xfrm>
              <a:off x="3463925" y="5665435"/>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150</a:t>
              </a:r>
            </a:p>
          </p:txBody>
        </p:sp>
        <p:sp>
          <p:nvSpPr>
            <p:cNvPr id="39" name="Text Box 12"/>
            <p:cNvSpPr txBox="1">
              <a:spLocks noChangeArrowheads="1"/>
            </p:cNvSpPr>
            <p:nvPr/>
          </p:nvSpPr>
          <p:spPr bwMode="auto">
            <a:xfrm>
              <a:off x="1881188" y="5665435"/>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90</a:t>
              </a:r>
            </a:p>
          </p:txBody>
        </p:sp>
        <p:sp>
          <p:nvSpPr>
            <p:cNvPr id="40" name="Text Box 13"/>
            <p:cNvSpPr txBox="1">
              <a:spLocks noChangeArrowheads="1"/>
            </p:cNvSpPr>
            <p:nvPr/>
          </p:nvSpPr>
          <p:spPr bwMode="auto">
            <a:xfrm>
              <a:off x="2673350" y="5665435"/>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a:solidFill>
                    <a:srgbClr val="000000"/>
                  </a:solidFill>
                </a:rPr>
                <a:t>120</a:t>
              </a:r>
            </a:p>
          </p:txBody>
        </p:sp>
        <p:sp>
          <p:nvSpPr>
            <p:cNvPr id="41" name="Text Box 19"/>
            <p:cNvSpPr txBox="1">
              <a:spLocks noChangeArrowheads="1"/>
            </p:cNvSpPr>
            <p:nvPr/>
          </p:nvSpPr>
          <p:spPr bwMode="auto">
            <a:xfrm>
              <a:off x="3806825" y="5468585"/>
              <a:ext cx="1008062" cy="37306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800" rIns="0" bIns="10800"/>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fontAlgn="base">
                <a:spcBef>
                  <a:spcPct val="50000"/>
                </a:spcBef>
                <a:spcAft>
                  <a:spcPct val="0"/>
                </a:spcAft>
              </a:pPr>
              <a:r>
                <a:rPr lang="en-US" altLang="ja-JP" b="1" dirty="0" smtClean="0">
                  <a:solidFill>
                    <a:srgbClr val="000000"/>
                  </a:solidFill>
                </a:rPr>
                <a:t>[ppb</a:t>
              </a:r>
              <a:r>
                <a:rPr lang="en-US" altLang="ja-JP" b="1" dirty="0">
                  <a:solidFill>
                    <a:srgbClr val="000000"/>
                  </a:solidFill>
                </a:rPr>
                <a:t>]</a:t>
              </a:r>
              <a:endParaRPr lang="en-US" altLang="zh-CN" b="1" dirty="0">
                <a:solidFill>
                  <a:srgbClr val="000000"/>
                </a:solidFill>
              </a:endParaRPr>
            </a:p>
          </p:txBody>
        </p:sp>
      </p:grpSp>
      <p:sp>
        <p:nvSpPr>
          <p:cNvPr id="42" name="TextBox 5"/>
          <p:cNvSpPr txBox="1">
            <a:spLocks noChangeArrowheads="1"/>
          </p:cNvSpPr>
          <p:nvPr/>
        </p:nvSpPr>
        <p:spPr bwMode="auto">
          <a:xfrm rot="16200000">
            <a:off x="-938212" y="3067050"/>
            <a:ext cx="27305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0"/>
              </a:spcBef>
              <a:spcAft>
                <a:spcPct val="0"/>
              </a:spcAft>
            </a:pPr>
            <a:r>
              <a:rPr lang="en-US" altLang="zh-CN" sz="2000" b="1" dirty="0" smtClean="0">
                <a:solidFill>
                  <a:srgbClr val="000000"/>
                </a:solidFill>
              </a:rPr>
              <a:t>       Altitude </a:t>
            </a:r>
            <a:r>
              <a:rPr lang="en-US" altLang="zh-CN" sz="2000" b="1" dirty="0">
                <a:solidFill>
                  <a:srgbClr val="000000"/>
                </a:solidFill>
              </a:rPr>
              <a:t>(</a:t>
            </a:r>
            <a:r>
              <a:rPr lang="en-US" altLang="zh-CN" sz="2000" b="1" dirty="0" smtClean="0">
                <a:solidFill>
                  <a:srgbClr val="000000"/>
                </a:solidFill>
              </a:rPr>
              <a:t>km)</a:t>
            </a:r>
            <a:endParaRPr lang="en-US" altLang="zh-CN" sz="2000" b="1" dirty="0">
              <a:solidFill>
                <a:srgbClr val="000000"/>
              </a:solidFill>
            </a:endParaRPr>
          </a:p>
        </p:txBody>
      </p:sp>
      <p:sp>
        <p:nvSpPr>
          <p:cNvPr id="44" name="Line 41"/>
          <p:cNvSpPr>
            <a:spLocks noChangeShapeType="1"/>
          </p:cNvSpPr>
          <p:nvPr/>
        </p:nvSpPr>
        <p:spPr bwMode="auto">
          <a:xfrm>
            <a:off x="3225800" y="5504215"/>
            <a:ext cx="431800" cy="0"/>
          </a:xfrm>
          <a:prstGeom prst="line">
            <a:avLst/>
          </a:prstGeom>
          <a:noFill/>
          <a:ln w="9525">
            <a:solidFill>
              <a:srgbClr val="1C1C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latin typeface="Arial" pitchFamily="34" charset="0"/>
            </a:endParaRPr>
          </a:p>
        </p:txBody>
      </p:sp>
      <p:sp>
        <p:nvSpPr>
          <p:cNvPr id="2" name="Rectangle 1"/>
          <p:cNvSpPr/>
          <p:nvPr/>
        </p:nvSpPr>
        <p:spPr>
          <a:xfrm>
            <a:off x="1066800" y="926068"/>
            <a:ext cx="3211135" cy="369332"/>
          </a:xfrm>
          <a:prstGeom prst="rect">
            <a:avLst/>
          </a:prstGeom>
        </p:spPr>
        <p:txBody>
          <a:bodyPr wrap="none">
            <a:spAutoFit/>
          </a:bodyPr>
          <a:lstStyle/>
          <a:p>
            <a:r>
              <a:rPr lang="en-US" altLang="ja-JP" b="1" dirty="0" smtClean="0">
                <a:solidFill>
                  <a:srgbClr val="0000CC"/>
                </a:solidFill>
                <a:latin typeface="Arial" pitchFamily="34" charset="0"/>
              </a:rPr>
              <a:t>S. California (May 23, 2010) </a:t>
            </a:r>
            <a:endParaRPr lang="en-US" dirty="0">
              <a:solidFill>
                <a:srgbClr val="0000CC"/>
              </a:solidFill>
            </a:endParaRPr>
          </a:p>
        </p:txBody>
      </p:sp>
      <p:grpSp>
        <p:nvGrpSpPr>
          <p:cNvPr id="15" name="Group 14"/>
          <p:cNvGrpSpPr/>
          <p:nvPr/>
        </p:nvGrpSpPr>
        <p:grpSpPr>
          <a:xfrm>
            <a:off x="4914901" y="2101850"/>
            <a:ext cx="4381499" cy="3994150"/>
            <a:chOff x="5334001" y="2101850"/>
            <a:chExt cx="4381499" cy="3994150"/>
          </a:xfrm>
        </p:grpSpPr>
        <p:pic>
          <p:nvPicPr>
            <p:cNvPr id="48" name="Picture 4" descr="time_series_nwus"/>
            <p:cNvPicPr>
              <a:picLocks noChangeAspect="1" noChangeArrowheads="1"/>
            </p:cNvPicPr>
            <p:nvPr/>
          </p:nvPicPr>
          <p:blipFill rotWithShape="1">
            <a:blip r:embed="rId6">
              <a:extLst>
                <a:ext uri="{28A0092B-C50C-407E-A947-70E740481C1C}">
                  <a14:useLocalDpi xmlns:a14="http://schemas.microsoft.com/office/drawing/2010/main" val="0"/>
                </a:ext>
              </a:extLst>
            </a:blip>
            <a:srcRect l="42759" t="74589" r="42901" b="6934"/>
            <a:stretch/>
          </p:blipFill>
          <p:spPr bwMode="auto">
            <a:xfrm>
              <a:off x="6096000" y="2181225"/>
              <a:ext cx="19812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a:off x="6096000" y="2231822"/>
              <a:ext cx="0" cy="3205013"/>
            </a:xfrm>
            <a:prstGeom prst="line">
              <a:avLst/>
            </a:prstGeom>
            <a:solidFill>
              <a:schemeClr val="accent1"/>
            </a:solidFill>
            <a:ln w="9525"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a:off x="8043333" y="2231822"/>
              <a:ext cx="0" cy="3220094"/>
            </a:xfrm>
            <a:prstGeom prst="line">
              <a:avLst/>
            </a:prstGeom>
            <a:solidFill>
              <a:schemeClr val="accent1"/>
            </a:solidFill>
            <a:ln w="9525"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p:cNvSpPr/>
            <p:nvPr/>
          </p:nvSpPr>
          <p:spPr bwMode="auto">
            <a:xfrm>
              <a:off x="6248400" y="2308022"/>
              <a:ext cx="1371600" cy="587578"/>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smtClean="0">
                <a:solidFill>
                  <a:srgbClr val="FFFFFF"/>
                </a:solidFill>
                <a:latin typeface="Arial" pitchFamily="34" charset="0"/>
              </a:endParaRPr>
            </a:p>
          </p:txBody>
        </p:sp>
        <p:sp>
          <p:nvSpPr>
            <p:cNvPr id="56" name="Line 12"/>
            <p:cNvSpPr>
              <a:spLocks noChangeShapeType="1"/>
            </p:cNvSpPr>
            <p:nvPr/>
          </p:nvSpPr>
          <p:spPr bwMode="auto">
            <a:xfrm>
              <a:off x="7239000" y="2101850"/>
              <a:ext cx="0" cy="793751"/>
            </a:xfrm>
            <a:prstGeom prst="line">
              <a:avLst/>
            </a:prstGeom>
            <a:noFill/>
            <a:ln w="38100">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itchFamily="34" charset="0"/>
              </a:endParaRPr>
            </a:p>
          </p:txBody>
        </p:sp>
        <p:sp>
          <p:nvSpPr>
            <p:cNvPr id="57" name="TextBox 56"/>
            <p:cNvSpPr txBox="1"/>
            <p:nvPr/>
          </p:nvSpPr>
          <p:spPr>
            <a:xfrm>
              <a:off x="8077200" y="4812268"/>
              <a:ext cx="990600" cy="400110"/>
            </a:xfrm>
            <a:prstGeom prst="rect">
              <a:avLst/>
            </a:prstGeom>
            <a:noFill/>
          </p:spPr>
          <p:txBody>
            <a:bodyPr wrap="square" rtlCol="0">
              <a:spAutoFit/>
            </a:bodyPr>
            <a:lstStyle/>
            <a:p>
              <a:r>
                <a:rPr lang="en-US" sz="2000" b="1" dirty="0">
                  <a:solidFill>
                    <a:srgbClr val="0000FF"/>
                  </a:solidFill>
                  <a:latin typeface="Calibri"/>
                </a:rPr>
                <a:t>O</a:t>
              </a:r>
              <a:r>
                <a:rPr lang="en-US" sz="2000" b="1" baseline="-25000" dirty="0">
                  <a:solidFill>
                    <a:srgbClr val="0000FF"/>
                  </a:solidFill>
                  <a:latin typeface="Calibri"/>
                </a:rPr>
                <a:t>3</a:t>
              </a:r>
              <a:r>
                <a:rPr lang="en-US" sz="2000" b="1" dirty="0">
                  <a:solidFill>
                    <a:srgbClr val="0000FF"/>
                  </a:solidFill>
                  <a:latin typeface="Calibri"/>
                </a:rPr>
                <a:t>Strat</a:t>
              </a:r>
            </a:p>
          </p:txBody>
        </p:sp>
        <p:sp>
          <p:nvSpPr>
            <p:cNvPr id="58" name="TextBox 57"/>
            <p:cNvSpPr txBox="1"/>
            <p:nvPr/>
          </p:nvSpPr>
          <p:spPr>
            <a:xfrm>
              <a:off x="8077200" y="3745468"/>
              <a:ext cx="1485900" cy="738664"/>
            </a:xfrm>
            <a:prstGeom prst="rect">
              <a:avLst/>
            </a:prstGeom>
            <a:noFill/>
          </p:spPr>
          <p:txBody>
            <a:bodyPr wrap="square" rtlCol="0">
              <a:spAutoFit/>
            </a:bodyPr>
            <a:lstStyle/>
            <a:p>
              <a:r>
                <a:rPr lang="en-US" b="1" dirty="0" smtClean="0">
                  <a:solidFill>
                    <a:srgbClr val="00B050"/>
                  </a:solidFill>
                  <a:latin typeface="Arial Narrow" panose="020B0606020202030204" pitchFamily="34" charset="0"/>
                </a:rPr>
                <a:t>Background</a:t>
              </a:r>
              <a:endParaRPr lang="en-US" b="1" baseline="-25000" dirty="0" smtClean="0">
                <a:solidFill>
                  <a:srgbClr val="00B050"/>
                </a:solidFill>
                <a:latin typeface="Arial Narrow" panose="020B0606020202030204" pitchFamily="34" charset="0"/>
              </a:endParaRPr>
            </a:p>
            <a:p>
              <a:r>
                <a:rPr lang="en-US" b="1" baseline="-25000" dirty="0" smtClean="0">
                  <a:solidFill>
                    <a:srgbClr val="00B050"/>
                  </a:solidFill>
                  <a:latin typeface="Arial Narrow" panose="020B0606020202030204" pitchFamily="34" charset="0"/>
                </a:rPr>
                <a:t>(zero out US anthrop. emissions)</a:t>
              </a:r>
              <a:endParaRPr lang="en-US" b="1" baseline="-25000" dirty="0">
                <a:solidFill>
                  <a:srgbClr val="00B050"/>
                </a:solidFill>
                <a:latin typeface="Arial Narrow" panose="020B0606020202030204" pitchFamily="34" charset="0"/>
              </a:endParaRPr>
            </a:p>
          </p:txBody>
        </p:sp>
        <p:sp>
          <p:nvSpPr>
            <p:cNvPr id="59" name="TextBox 58"/>
            <p:cNvSpPr txBox="1"/>
            <p:nvPr/>
          </p:nvSpPr>
          <p:spPr>
            <a:xfrm>
              <a:off x="8077199" y="3352800"/>
              <a:ext cx="1283733" cy="369332"/>
            </a:xfrm>
            <a:prstGeom prst="rect">
              <a:avLst/>
            </a:prstGeom>
            <a:noFill/>
          </p:spPr>
          <p:txBody>
            <a:bodyPr wrap="square" rtlCol="0">
              <a:spAutoFit/>
            </a:bodyPr>
            <a:lstStyle/>
            <a:p>
              <a:r>
                <a:rPr lang="en-US" b="1" dirty="0" smtClean="0">
                  <a:solidFill>
                    <a:srgbClr val="DADADA">
                      <a:lumMod val="10000"/>
                    </a:srgbClr>
                  </a:solidFill>
                  <a:latin typeface="Arial Narrow" panose="020B0606020202030204" pitchFamily="34" charset="0"/>
                </a:rPr>
                <a:t>OBS</a:t>
              </a:r>
              <a:r>
                <a:rPr lang="en-US" b="1" dirty="0" smtClean="0">
                  <a:solidFill>
                    <a:srgbClr val="FF0000"/>
                  </a:solidFill>
                  <a:latin typeface="Arial Narrow" panose="020B0606020202030204" pitchFamily="34" charset="0"/>
                </a:rPr>
                <a:t>, AM3</a:t>
              </a:r>
              <a:endParaRPr lang="en-US" b="1" dirty="0">
                <a:solidFill>
                  <a:srgbClr val="FF0000"/>
                </a:solidFill>
                <a:latin typeface="Arial Narrow" panose="020B0606020202030204" pitchFamily="34" charset="0"/>
              </a:endParaRPr>
            </a:p>
          </p:txBody>
        </p:sp>
        <p:sp>
          <p:nvSpPr>
            <p:cNvPr id="60" name="TextBox 59"/>
            <p:cNvSpPr txBox="1"/>
            <p:nvPr/>
          </p:nvSpPr>
          <p:spPr>
            <a:xfrm>
              <a:off x="8077200" y="3059668"/>
              <a:ext cx="1638300" cy="369332"/>
            </a:xfrm>
            <a:prstGeom prst="rect">
              <a:avLst/>
            </a:prstGeom>
            <a:noFill/>
          </p:spPr>
          <p:txBody>
            <a:bodyPr wrap="square" rtlCol="0">
              <a:spAutoFit/>
            </a:bodyPr>
            <a:lstStyle/>
            <a:p>
              <a:r>
                <a:rPr lang="en-US" b="1" dirty="0" smtClean="0">
                  <a:solidFill>
                    <a:srgbClr val="DADADA">
                      <a:lumMod val="10000"/>
                    </a:srgbClr>
                  </a:solidFill>
                  <a:latin typeface="Arial Narrow" panose="020B0606020202030204" pitchFamily="34" charset="0"/>
                </a:rPr>
                <a:t>New standard</a:t>
              </a:r>
              <a:endParaRPr lang="en-US" b="1" dirty="0">
                <a:solidFill>
                  <a:srgbClr val="DADADA">
                    <a:lumMod val="10000"/>
                  </a:srgbClr>
                </a:solidFill>
                <a:latin typeface="Arial Narrow" panose="020B0606020202030204" pitchFamily="34" charset="0"/>
              </a:endParaRPr>
            </a:p>
          </p:txBody>
        </p:sp>
        <p:sp>
          <p:nvSpPr>
            <p:cNvPr id="62" name="Text Box 7"/>
            <p:cNvSpPr txBox="1">
              <a:spLocks noChangeArrowheads="1"/>
            </p:cNvSpPr>
            <p:nvPr/>
          </p:nvSpPr>
          <p:spPr bwMode="auto">
            <a:xfrm>
              <a:off x="5638800" y="21018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100</a:t>
              </a:r>
              <a:endParaRPr lang="en-US" altLang="ja-JP" sz="1600" b="1" dirty="0">
                <a:solidFill>
                  <a:srgbClr val="000000"/>
                </a:solidFill>
              </a:endParaRPr>
            </a:p>
          </p:txBody>
        </p:sp>
        <p:sp>
          <p:nvSpPr>
            <p:cNvPr id="63" name="Text Box 7"/>
            <p:cNvSpPr txBox="1">
              <a:spLocks noChangeArrowheads="1"/>
            </p:cNvSpPr>
            <p:nvPr/>
          </p:nvSpPr>
          <p:spPr bwMode="auto">
            <a:xfrm>
              <a:off x="5748338" y="29400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75</a:t>
              </a:r>
              <a:endParaRPr lang="en-US" altLang="ja-JP" sz="1600" b="1" dirty="0">
                <a:solidFill>
                  <a:srgbClr val="000000"/>
                </a:solidFill>
              </a:endParaRPr>
            </a:p>
          </p:txBody>
        </p:sp>
        <p:sp>
          <p:nvSpPr>
            <p:cNvPr id="64" name="Text Box 7"/>
            <p:cNvSpPr txBox="1">
              <a:spLocks noChangeArrowheads="1"/>
            </p:cNvSpPr>
            <p:nvPr/>
          </p:nvSpPr>
          <p:spPr bwMode="auto">
            <a:xfrm>
              <a:off x="5748338" y="461645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a:solidFill>
                    <a:srgbClr val="000000"/>
                  </a:solidFill>
                </a:rPr>
                <a:t>2</a:t>
              </a:r>
              <a:r>
                <a:rPr lang="en-US" altLang="ja-JP" sz="1600" b="1" dirty="0" smtClean="0">
                  <a:solidFill>
                    <a:srgbClr val="000000"/>
                  </a:solidFill>
                </a:rPr>
                <a:t>5</a:t>
              </a:r>
              <a:endParaRPr lang="en-US" altLang="ja-JP" sz="1600" b="1" dirty="0">
                <a:solidFill>
                  <a:srgbClr val="000000"/>
                </a:solidFill>
              </a:endParaRPr>
            </a:p>
          </p:txBody>
        </p:sp>
        <p:sp>
          <p:nvSpPr>
            <p:cNvPr id="65" name="Text Box 7"/>
            <p:cNvSpPr txBox="1">
              <a:spLocks noChangeArrowheads="1"/>
            </p:cNvSpPr>
            <p:nvPr/>
          </p:nvSpPr>
          <p:spPr bwMode="auto">
            <a:xfrm>
              <a:off x="5748338" y="381000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50</a:t>
              </a:r>
              <a:endParaRPr lang="en-US" altLang="ja-JP" sz="1600" b="1" dirty="0">
                <a:solidFill>
                  <a:srgbClr val="000000"/>
                </a:solidFill>
              </a:endParaRPr>
            </a:p>
          </p:txBody>
        </p:sp>
        <p:sp>
          <p:nvSpPr>
            <p:cNvPr id="66" name="Text Box 7"/>
            <p:cNvSpPr txBox="1">
              <a:spLocks noChangeArrowheads="1"/>
            </p:cNvSpPr>
            <p:nvPr/>
          </p:nvSpPr>
          <p:spPr bwMode="auto">
            <a:xfrm>
              <a:off x="5824538" y="525780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fontAlgn="base">
                <a:spcBef>
                  <a:spcPct val="50000"/>
                </a:spcBef>
                <a:spcAft>
                  <a:spcPct val="0"/>
                </a:spcAft>
              </a:pPr>
              <a:r>
                <a:rPr lang="en-US" altLang="ja-JP" sz="1600" b="1" dirty="0" smtClean="0">
                  <a:solidFill>
                    <a:srgbClr val="000000"/>
                  </a:solidFill>
                </a:rPr>
                <a:t>5</a:t>
              </a:r>
              <a:endParaRPr lang="en-US" altLang="ja-JP" sz="1600" b="1" dirty="0">
                <a:solidFill>
                  <a:srgbClr val="000000"/>
                </a:solidFill>
              </a:endParaRPr>
            </a:p>
          </p:txBody>
        </p:sp>
        <p:cxnSp>
          <p:nvCxnSpPr>
            <p:cNvPr id="10" name="Straight Connector 9"/>
            <p:cNvCxnSpPr/>
            <p:nvPr/>
          </p:nvCxnSpPr>
          <p:spPr bwMode="auto">
            <a:xfrm>
              <a:off x="6096000" y="3071446"/>
              <a:ext cx="1947333" cy="0"/>
            </a:xfrm>
            <a:prstGeom prst="line">
              <a:avLst/>
            </a:prstGeom>
            <a:solidFill>
              <a:schemeClr val="accent1"/>
            </a:solidFill>
            <a:ln w="9525" cap="flat" cmpd="sng" algn="ctr">
              <a:solidFill>
                <a:srgbClr val="00206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TextBox 71"/>
            <p:cNvSpPr txBox="1"/>
            <p:nvPr/>
          </p:nvSpPr>
          <p:spPr>
            <a:xfrm rot="16200000">
              <a:off x="4016891" y="3679311"/>
              <a:ext cx="3003552" cy="369332"/>
            </a:xfrm>
            <a:prstGeom prst="rect">
              <a:avLst/>
            </a:prstGeom>
            <a:solidFill>
              <a:srgbClr val="FFFFFF"/>
            </a:solidFill>
          </p:spPr>
          <p:txBody>
            <a:bodyPr wrap="square" rtlCol="0">
              <a:spAutoFit/>
            </a:bodyPr>
            <a:lstStyle/>
            <a:p>
              <a:pPr algn="ctr">
                <a:defRPr/>
              </a:pPr>
              <a:r>
                <a:rPr lang="en-US" b="1" kern="0" dirty="0" smtClean="0">
                  <a:solidFill>
                    <a:srgbClr val="000000"/>
                  </a:solidFill>
                  <a:latin typeface="Calibri"/>
                </a:rPr>
                <a:t>    Surface </a:t>
              </a:r>
              <a:r>
                <a:rPr lang="en-US" b="1" kern="0" dirty="0">
                  <a:solidFill>
                    <a:srgbClr val="000000"/>
                  </a:solidFill>
                  <a:latin typeface="Calibri"/>
                </a:rPr>
                <a:t> </a:t>
              </a:r>
              <a:r>
                <a:rPr lang="en-US" b="1" kern="0" dirty="0" smtClean="0">
                  <a:solidFill>
                    <a:srgbClr val="000000"/>
                  </a:solidFill>
                  <a:latin typeface="Calibri"/>
                </a:rPr>
                <a:t>O</a:t>
              </a:r>
              <a:r>
                <a:rPr lang="en-US" b="1" kern="0" baseline="-25000" dirty="0" smtClean="0">
                  <a:solidFill>
                    <a:srgbClr val="000000"/>
                  </a:solidFill>
                  <a:latin typeface="Calibri"/>
                </a:rPr>
                <a:t>3 </a:t>
              </a:r>
              <a:r>
                <a:rPr lang="en-US" b="1" kern="0" dirty="0" smtClean="0">
                  <a:solidFill>
                    <a:srgbClr val="000000"/>
                  </a:solidFill>
                  <a:latin typeface="Calibri"/>
                </a:rPr>
                <a:t>(ppb) , MDA8</a:t>
              </a:r>
            </a:p>
          </p:txBody>
        </p:sp>
        <p:sp>
          <p:nvSpPr>
            <p:cNvPr id="13" name="TextBox 12"/>
            <p:cNvSpPr txBox="1"/>
            <p:nvPr/>
          </p:nvSpPr>
          <p:spPr>
            <a:xfrm>
              <a:off x="7239000" y="2286000"/>
              <a:ext cx="990600" cy="369332"/>
            </a:xfrm>
            <a:prstGeom prst="rect">
              <a:avLst/>
            </a:prstGeom>
            <a:noFill/>
          </p:spPr>
          <p:txBody>
            <a:bodyPr wrap="square" rtlCol="0">
              <a:spAutoFit/>
            </a:bodyPr>
            <a:lstStyle/>
            <a:p>
              <a:r>
                <a:rPr lang="en-US" b="1" dirty="0" smtClean="0">
                  <a:solidFill>
                    <a:srgbClr val="FF0000"/>
                  </a:solidFill>
                  <a:latin typeface="Arial Narrow" panose="020B0606020202030204" pitchFamily="34" charset="0"/>
                  <a:cs typeface="Arial" panose="020B0604020202020204" pitchFamily="34" charset="0"/>
                </a:rPr>
                <a:t>May 24</a:t>
              </a:r>
              <a:endParaRPr lang="en-US" b="1" dirty="0">
                <a:solidFill>
                  <a:srgbClr val="FF0000"/>
                </a:solidFill>
                <a:latin typeface="Arial Narrow" panose="020B0606020202030204" pitchFamily="34" charset="0"/>
                <a:cs typeface="Arial" panose="020B0604020202020204" pitchFamily="34" charset="0"/>
              </a:endParaRPr>
            </a:p>
          </p:txBody>
        </p:sp>
        <p:sp>
          <p:nvSpPr>
            <p:cNvPr id="14" name="Rectangle 13"/>
            <p:cNvSpPr/>
            <p:nvPr/>
          </p:nvSpPr>
          <p:spPr bwMode="auto">
            <a:xfrm>
              <a:off x="7426325" y="5502275"/>
              <a:ext cx="1336675" cy="593725"/>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b="1" dirty="0" smtClean="0">
                  <a:solidFill>
                    <a:srgbClr val="002060"/>
                  </a:solidFill>
                  <a:latin typeface="Arial Narrow" panose="020B0606020202030204" pitchFamily="34" charset="0"/>
                </a:rPr>
                <a:t>Jun/1/2010</a:t>
              </a:r>
              <a:endParaRPr lang="en-US" b="1" dirty="0">
                <a:solidFill>
                  <a:srgbClr val="002060"/>
                </a:solidFill>
                <a:latin typeface="Arial Narrow" panose="020B0606020202030204" pitchFamily="34" charset="0"/>
              </a:endParaRPr>
            </a:p>
          </p:txBody>
        </p:sp>
      </p:grpSp>
      <p:pic>
        <p:nvPicPr>
          <p:cNvPr id="43" name="Picture 15" descr="N48RF at Mammoth Lakes__RMarchban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37" y="9236"/>
            <a:ext cx="1305836"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8" descr="naoutl"/>
          <p:cNvPicPr>
            <a:picLocks noChangeAspect="1" noChangeArrowheads="1"/>
          </p:cNvPicPr>
          <p:nvPr/>
        </p:nvPicPr>
        <p:blipFill>
          <a:blip r:embed="rId8">
            <a:lum contrast="12000"/>
            <a:extLst>
              <a:ext uri="{28A0092B-C50C-407E-A947-70E740481C1C}">
                <a14:useLocalDpi xmlns:a14="http://schemas.microsoft.com/office/drawing/2010/main" val="0"/>
              </a:ext>
            </a:extLst>
          </a:blip>
          <a:srcRect l="24443" t="33592" r="11958" b="27315"/>
          <a:stretch>
            <a:fillRect/>
          </a:stretch>
        </p:blipFill>
        <p:spPr bwMode="auto">
          <a:xfrm>
            <a:off x="5905500" y="1066800"/>
            <a:ext cx="1726726" cy="970301"/>
          </a:xfrm>
          <a:prstGeom prst="rect">
            <a:avLst/>
          </a:prstGeom>
          <a:solidFill>
            <a:schemeClr val="tx1"/>
          </a:solidFill>
          <a:ln>
            <a:solidFill>
              <a:schemeClr val="accent4">
                <a:lumMod val="10000"/>
              </a:schemeClr>
            </a:solidFill>
          </a:ln>
        </p:spPr>
      </p:pic>
      <p:sp>
        <p:nvSpPr>
          <p:cNvPr id="49" name="AutoShape 31"/>
          <p:cNvSpPr>
            <a:spLocks noChangeArrowheads="1"/>
          </p:cNvSpPr>
          <p:nvPr/>
        </p:nvSpPr>
        <p:spPr bwMode="auto">
          <a:xfrm>
            <a:off x="6336826" y="1435792"/>
            <a:ext cx="228600" cy="144109"/>
          </a:xfrm>
          <a:prstGeom prst="triangle">
            <a:avLst>
              <a:gd name="adj"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Gill Sans Light"/>
                <a:ea typeface="宋体" pitchFamily="2" charset="-122"/>
              </a:defRPr>
            </a:lvl1pPr>
            <a:lvl2pPr marL="742950" indent="-285750" algn="l" eaLnBrk="0" hangingPunct="0">
              <a:spcBef>
                <a:spcPct val="20000"/>
              </a:spcBef>
              <a:buChar char="–"/>
              <a:defRPr sz="2800">
                <a:solidFill>
                  <a:schemeClr val="tx1"/>
                </a:solidFill>
                <a:latin typeface="Gill Sans Light"/>
                <a:ea typeface="宋体" pitchFamily="2" charset="-122"/>
              </a:defRPr>
            </a:lvl2pPr>
            <a:lvl3pPr marL="1143000" indent="-228600" algn="l" eaLnBrk="0" hangingPunct="0">
              <a:spcBef>
                <a:spcPct val="20000"/>
              </a:spcBef>
              <a:buChar char="•"/>
              <a:defRPr sz="2400">
                <a:solidFill>
                  <a:schemeClr val="tx1"/>
                </a:solidFill>
                <a:latin typeface="Gill Sans Light"/>
                <a:ea typeface="宋体" pitchFamily="2" charset="-122"/>
              </a:defRPr>
            </a:lvl3pPr>
            <a:lvl4pPr marL="1600200" indent="-228600" algn="l" eaLnBrk="0" hangingPunct="0">
              <a:spcBef>
                <a:spcPct val="20000"/>
              </a:spcBef>
              <a:buChar char="–"/>
              <a:defRPr sz="2000">
                <a:solidFill>
                  <a:schemeClr val="tx1"/>
                </a:solidFill>
                <a:latin typeface="Gill Sans Light"/>
                <a:ea typeface="宋体" pitchFamily="2" charset="-122"/>
              </a:defRPr>
            </a:lvl4pPr>
            <a:lvl5pPr marL="2057400" indent="-228600" algn="l" eaLnBrk="0" hangingPunct="0">
              <a:spcBef>
                <a:spcPct val="20000"/>
              </a:spcBef>
              <a:buChar char="»"/>
              <a:defRPr sz="2000">
                <a:solidFill>
                  <a:schemeClr val="tx1"/>
                </a:solidFill>
                <a:latin typeface="Gill Sans Light"/>
                <a:ea typeface="宋体" pitchFamily="2" charset="-122"/>
              </a:defRPr>
            </a:lvl5pPr>
            <a:lvl6pPr marL="2514600" indent="-228600" eaLnBrk="0" fontAlgn="base" hangingPunct="0">
              <a:spcBef>
                <a:spcPct val="20000"/>
              </a:spcBef>
              <a:spcAft>
                <a:spcPct val="0"/>
              </a:spcAft>
              <a:buChar char="»"/>
              <a:defRPr sz="2000">
                <a:solidFill>
                  <a:schemeClr val="tx1"/>
                </a:solidFill>
                <a:latin typeface="Gill Sans Light"/>
                <a:ea typeface="宋体" pitchFamily="2" charset="-122"/>
              </a:defRPr>
            </a:lvl6pPr>
            <a:lvl7pPr marL="2971800" indent="-228600" eaLnBrk="0" fontAlgn="base" hangingPunct="0">
              <a:spcBef>
                <a:spcPct val="20000"/>
              </a:spcBef>
              <a:spcAft>
                <a:spcPct val="0"/>
              </a:spcAft>
              <a:buChar char="»"/>
              <a:defRPr sz="2000">
                <a:solidFill>
                  <a:schemeClr val="tx1"/>
                </a:solidFill>
                <a:latin typeface="Gill Sans Light"/>
                <a:ea typeface="宋体" pitchFamily="2" charset="-122"/>
              </a:defRPr>
            </a:lvl7pPr>
            <a:lvl8pPr marL="3429000" indent="-228600" eaLnBrk="0" fontAlgn="base" hangingPunct="0">
              <a:spcBef>
                <a:spcPct val="20000"/>
              </a:spcBef>
              <a:spcAft>
                <a:spcPct val="0"/>
              </a:spcAft>
              <a:buChar char="»"/>
              <a:defRPr sz="2000">
                <a:solidFill>
                  <a:schemeClr val="tx1"/>
                </a:solidFill>
                <a:latin typeface="Gill Sans Light"/>
                <a:ea typeface="宋体" pitchFamily="2" charset="-122"/>
              </a:defRPr>
            </a:lvl8pPr>
            <a:lvl9pPr marL="3886200" indent="-228600" eaLnBrk="0" fontAlgn="base" hangingPunct="0">
              <a:spcBef>
                <a:spcPct val="20000"/>
              </a:spcBef>
              <a:spcAft>
                <a:spcPct val="0"/>
              </a:spcAft>
              <a:buChar char="»"/>
              <a:defRPr sz="2000">
                <a:solidFill>
                  <a:schemeClr val="tx1"/>
                </a:solidFill>
                <a:latin typeface="Gill Sans Light"/>
                <a:ea typeface="宋体" pitchFamily="2" charset="-122"/>
              </a:defRPr>
            </a:lvl9pPr>
          </a:lstStyle>
          <a:p>
            <a:pPr eaLnBrk="1" hangingPunct="1">
              <a:spcBef>
                <a:spcPct val="0"/>
              </a:spcBef>
              <a:buFontTx/>
              <a:buNone/>
            </a:pPr>
            <a:endParaRPr lang="ja-JP" altLang="en-US" sz="1800">
              <a:solidFill>
                <a:srgbClr val="FFFFFF"/>
              </a:solidFill>
              <a:latin typeface="Arial" pitchFamily="34" charset="0"/>
              <a:ea typeface="MS PGothic" pitchFamily="34" charset="-128"/>
            </a:endParaRPr>
          </a:p>
        </p:txBody>
      </p:sp>
      <p:sp>
        <p:nvSpPr>
          <p:cNvPr id="50" name="Rectangle 49"/>
          <p:cNvSpPr/>
          <p:nvPr/>
        </p:nvSpPr>
        <p:spPr bwMode="auto">
          <a:xfrm>
            <a:off x="4876800" y="5502275"/>
            <a:ext cx="1638300" cy="593725"/>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b="1" dirty="0" smtClean="0">
                <a:solidFill>
                  <a:srgbClr val="002060"/>
                </a:solidFill>
                <a:latin typeface="Arial Narrow" panose="020B0606020202030204" pitchFamily="34" charset="0"/>
              </a:rPr>
              <a:t>May/13/2010</a:t>
            </a:r>
            <a:endParaRPr lang="en-US" b="1" dirty="0">
              <a:solidFill>
                <a:srgbClr val="002060"/>
              </a:solidFill>
              <a:latin typeface="Arial Narrow" panose="020B0606020202030204" pitchFamily="34" charset="0"/>
            </a:endParaRPr>
          </a:p>
        </p:txBody>
      </p:sp>
      <p:sp>
        <p:nvSpPr>
          <p:cNvPr id="46" name="TextBox 45"/>
          <p:cNvSpPr txBox="1"/>
          <p:nvPr/>
        </p:nvSpPr>
        <p:spPr>
          <a:xfrm>
            <a:off x="0" y="685800"/>
            <a:ext cx="1471613" cy="276999"/>
          </a:xfrm>
          <a:prstGeom prst="rect">
            <a:avLst/>
          </a:prstGeom>
          <a:noFill/>
        </p:spPr>
        <p:txBody>
          <a:bodyPr wrap="square" rtlCol="0">
            <a:spAutoFit/>
          </a:bodyPr>
          <a:lstStyle/>
          <a:p>
            <a:r>
              <a:rPr lang="en-US" sz="1200" dirty="0" smtClean="0">
                <a:solidFill>
                  <a:srgbClr val="FFFF99"/>
                </a:solidFill>
                <a:latin typeface="Arial" panose="020B0604020202020204" pitchFamily="34" charset="0"/>
                <a:cs typeface="Arial" panose="020B0604020202020204" pitchFamily="34" charset="0"/>
              </a:rPr>
              <a:t>CalNex2010</a:t>
            </a:r>
            <a:endParaRPr lang="en-US" sz="1200" dirty="0">
              <a:solidFill>
                <a:srgbClr val="FFFF99"/>
              </a:solidFill>
              <a:latin typeface="Arial" panose="020B0604020202020204" pitchFamily="34" charset="0"/>
              <a:cs typeface="Arial" panose="020B0604020202020204" pitchFamily="34" charset="0"/>
            </a:endParaRPr>
          </a:p>
        </p:txBody>
      </p:sp>
      <p:sp>
        <p:nvSpPr>
          <p:cNvPr id="52" name="TextBox 51"/>
          <p:cNvSpPr txBox="1"/>
          <p:nvPr/>
        </p:nvSpPr>
        <p:spPr>
          <a:xfrm>
            <a:off x="1990725" y="4114800"/>
            <a:ext cx="990600" cy="400110"/>
          </a:xfrm>
          <a:prstGeom prst="rect">
            <a:avLst/>
          </a:prstGeom>
          <a:noFill/>
        </p:spPr>
        <p:txBody>
          <a:bodyPr wrap="square" rtlCol="0">
            <a:spAutoFit/>
          </a:bodyPr>
          <a:lstStyle/>
          <a:p>
            <a:r>
              <a:rPr lang="en-US" sz="2000" b="1" dirty="0">
                <a:solidFill>
                  <a:srgbClr val="DADADA">
                    <a:lumMod val="10000"/>
                  </a:srgbClr>
                </a:solidFill>
                <a:latin typeface="Calibri"/>
              </a:rPr>
              <a:t>O</a:t>
            </a:r>
            <a:r>
              <a:rPr lang="en-US" sz="2000" b="1" baseline="-25000" dirty="0">
                <a:solidFill>
                  <a:srgbClr val="DADADA">
                    <a:lumMod val="10000"/>
                  </a:srgbClr>
                </a:solidFill>
                <a:latin typeface="Calibri"/>
              </a:rPr>
              <a:t>3</a:t>
            </a:r>
            <a:r>
              <a:rPr lang="en-US" sz="2000" b="1" dirty="0">
                <a:solidFill>
                  <a:srgbClr val="DADADA">
                    <a:lumMod val="10000"/>
                  </a:srgbClr>
                </a:solidFill>
                <a:latin typeface="Calibri"/>
              </a:rPr>
              <a:t>Strat</a:t>
            </a:r>
          </a:p>
        </p:txBody>
      </p:sp>
      <p:cxnSp>
        <p:nvCxnSpPr>
          <p:cNvPr id="6" name="Straight Arrow Connector 5"/>
          <p:cNvCxnSpPr/>
          <p:nvPr/>
        </p:nvCxnSpPr>
        <p:spPr bwMode="auto">
          <a:xfrm flipV="1">
            <a:off x="2613884" y="3745468"/>
            <a:ext cx="367441" cy="466257"/>
          </a:xfrm>
          <a:prstGeom prst="straightConnector1">
            <a:avLst/>
          </a:prstGeom>
          <a:solidFill>
            <a:schemeClr val="accent1"/>
          </a:solidFill>
          <a:ln w="38100" cap="flat" cmpd="sng" algn="ctr">
            <a:solidFill>
              <a:srgbClr val="00206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Slide Number Placeholder 3"/>
          <p:cNvSpPr txBox="1">
            <a:spLocks noGrp="1"/>
          </p:cNvSpPr>
          <p:nvPr/>
        </p:nvSpPr>
        <p:spPr>
          <a:xfrm>
            <a:off x="8610600" y="6400800"/>
            <a:ext cx="482600"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r">
              <a:defRPr/>
            </a:pPr>
            <a:fld id="{4A7B5DD3-59DB-4EC6-8EAD-56AB16186139}" type="slidenum">
              <a:rPr lang="en-US" sz="2000" b="1">
                <a:solidFill>
                  <a:srgbClr val="DADADA">
                    <a:lumMod val="10000"/>
                  </a:srgbClr>
                </a:solidFill>
                <a:latin typeface="Arial" panose="020B0604020202020204" pitchFamily="34" charset="0"/>
                <a:cs typeface="Arial" panose="020B0604020202020204" pitchFamily="34" charset="0"/>
              </a:rPr>
              <a:pPr algn="r">
                <a:defRPr/>
              </a:pPr>
              <a:t>5</a:t>
            </a:fld>
            <a:endParaRPr lang="en-US" sz="2000" b="1" dirty="0">
              <a:solidFill>
                <a:srgbClr val="DADADA">
                  <a:lumMod val="10000"/>
                </a:srgbClr>
              </a:solidFill>
              <a:latin typeface="Arial" panose="020B0604020202020204" pitchFamily="34" charset="0"/>
              <a:cs typeface="Arial" panose="020B0604020202020204" pitchFamily="34" charset="0"/>
            </a:endParaRPr>
          </a:p>
        </p:txBody>
      </p:sp>
      <p:cxnSp>
        <p:nvCxnSpPr>
          <p:cNvPr id="55" name="Straight Connector 54"/>
          <p:cNvCxnSpPr/>
          <p:nvPr/>
        </p:nvCxnSpPr>
        <p:spPr bwMode="auto">
          <a:xfrm>
            <a:off x="5672667" y="3276600"/>
            <a:ext cx="1947333" cy="0"/>
          </a:xfrm>
          <a:prstGeom prst="line">
            <a:avLst/>
          </a:prstGeom>
          <a:solidFill>
            <a:schemeClr val="accent1"/>
          </a:solidFill>
          <a:ln w="9525" cap="flat" cmpd="sng" algn="ctr">
            <a:solidFill>
              <a:srgbClr val="00206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Rectangle 60"/>
          <p:cNvSpPr>
            <a:spLocks noChangeArrowheads="1"/>
          </p:cNvSpPr>
          <p:nvPr/>
        </p:nvSpPr>
        <p:spPr bwMode="auto">
          <a:xfrm>
            <a:off x="66675" y="6248400"/>
            <a:ext cx="86963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0"/>
              </a:spcBef>
              <a:spcAft>
                <a:spcPct val="0"/>
              </a:spcAft>
              <a:defRPr/>
            </a:pPr>
            <a:r>
              <a:rPr lang="en-US" altLang="ja-JP" b="1" i="1" kern="0" dirty="0" smtClean="0">
                <a:solidFill>
                  <a:srgbClr val="FFFF99"/>
                </a:solidFill>
              </a:rPr>
              <a:t>Lin M.Y. et </a:t>
            </a:r>
            <a:r>
              <a:rPr lang="en-US" altLang="ja-JP" b="1" i="1" kern="0" dirty="0">
                <a:solidFill>
                  <a:srgbClr val="FFFF99"/>
                </a:solidFill>
              </a:rPr>
              <a:t>al </a:t>
            </a:r>
            <a:r>
              <a:rPr lang="en-US" altLang="ja-JP" b="1" i="1" kern="0" dirty="0" smtClean="0">
                <a:solidFill>
                  <a:srgbClr val="FFFF99"/>
                </a:solidFill>
              </a:rPr>
              <a:t>(JGR, 2012b), </a:t>
            </a:r>
            <a:r>
              <a:rPr lang="en-US" altLang="ja-JP" sz="1600" i="1" kern="0" dirty="0" smtClean="0">
                <a:solidFill>
                  <a:srgbClr val="FFFF99"/>
                </a:solidFill>
              </a:rPr>
              <a:t>Springtime high surface ozone events over the WUS: Quantifying the role of stratospheric intrusions</a:t>
            </a:r>
            <a:endParaRPr lang="zh-CN" altLang="en-US" sz="1600" i="1" kern="0" dirty="0">
              <a:solidFill>
                <a:srgbClr val="FFFF99"/>
              </a:solidFill>
            </a:endParaRPr>
          </a:p>
        </p:txBody>
      </p:sp>
      <p:sp>
        <p:nvSpPr>
          <p:cNvPr id="67" name="Rectangle 2"/>
          <p:cNvSpPr>
            <a:spLocks noGrp="1" noChangeArrowheads="1"/>
          </p:cNvSpPr>
          <p:nvPr>
            <p:ph type="title"/>
          </p:nvPr>
        </p:nvSpPr>
        <p:spPr>
          <a:xfrm>
            <a:off x="1545504" y="-76200"/>
            <a:ext cx="6963496" cy="981075"/>
          </a:xfrm>
        </p:spPr>
        <p:txBody>
          <a:bodyPr/>
          <a:lstStyle/>
          <a:p>
            <a:r>
              <a:rPr lang="en-US" altLang="zh-CN" sz="2400" b="1" dirty="0">
                <a:solidFill>
                  <a:schemeClr val="tx1"/>
                </a:solidFill>
                <a:latin typeface="Arial" pitchFamily="34" charset="0"/>
              </a:rPr>
              <a:t>D</a:t>
            </a:r>
            <a:r>
              <a:rPr lang="en-US" altLang="zh-CN" sz="2400" b="1" dirty="0" smtClean="0">
                <a:solidFill>
                  <a:schemeClr val="tx1"/>
                </a:solidFill>
                <a:latin typeface="Arial" pitchFamily="34" charset="0"/>
              </a:rPr>
              <a:t>eep stratospheric intrusions can push surface O</a:t>
            </a:r>
            <a:r>
              <a:rPr lang="en-US" altLang="zh-CN" sz="2400" b="1" baseline="-25000" dirty="0" smtClean="0">
                <a:solidFill>
                  <a:schemeClr val="tx1"/>
                </a:solidFill>
                <a:latin typeface="Arial" pitchFamily="34" charset="0"/>
              </a:rPr>
              <a:t>3 </a:t>
            </a:r>
            <a:r>
              <a:rPr lang="en-US" altLang="zh-CN" sz="2400" b="1" dirty="0" smtClean="0">
                <a:solidFill>
                  <a:schemeClr val="tx1"/>
                </a:solidFill>
                <a:latin typeface="Arial" pitchFamily="34" charset="0"/>
              </a:rPr>
              <a:t>to exceed the NAAQS level</a:t>
            </a:r>
            <a:endParaRPr lang="zh-CN" altLang="en-US" sz="2400" b="1" dirty="0" smtClean="0">
              <a:solidFill>
                <a:schemeClr val="tx1"/>
              </a:solidFill>
              <a:latin typeface="Arial" pitchFamily="34" charset="0"/>
            </a:endParaRPr>
          </a:p>
        </p:txBody>
      </p:sp>
    </p:spTree>
    <p:custDataLst>
      <p:tags r:id="rId1"/>
    </p:custDataLst>
    <p:extLst>
      <p:ext uri="{BB962C8B-B14F-4D97-AF65-F5344CB8AC3E}">
        <p14:creationId xmlns:p14="http://schemas.microsoft.com/office/powerpoint/2010/main" val="1613918116"/>
      </p:ext>
    </p:extLst>
  </p:cSld>
  <p:clrMapOvr>
    <a:masterClrMapping/>
  </p:clrMapOvr>
  <p:transition spd="slow" advTm="90049"/>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6" name="Text Box 7"/>
          <p:cNvSpPr txBox="1">
            <a:spLocks noChangeArrowheads="1"/>
          </p:cNvSpPr>
          <p:nvPr/>
        </p:nvSpPr>
        <p:spPr bwMode="auto">
          <a:xfrm>
            <a:off x="8531225" y="1127124"/>
            <a:ext cx="719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2000" b="1" dirty="0">
                <a:solidFill>
                  <a:srgbClr val="000000"/>
                </a:solidFill>
                <a:latin typeface="Helvetica" pitchFamily="34" charset="0"/>
              </a:rPr>
              <a:t>75</a:t>
            </a:r>
            <a:r>
              <a:rPr lang="en-US" altLang="ja-JP" sz="2000" b="1" baseline="30000" dirty="0">
                <a:solidFill>
                  <a:srgbClr val="000000"/>
                </a:solidFill>
                <a:latin typeface="Helvetica" pitchFamily="34" charset="0"/>
              </a:rPr>
              <a:t>th</a:t>
            </a:r>
            <a:endParaRPr lang="en-US" altLang="zh-CN" sz="2000" b="1" dirty="0">
              <a:solidFill>
                <a:srgbClr val="000000"/>
              </a:solidFill>
              <a:latin typeface="Helvetica" pitchFamily="34" charset="0"/>
            </a:endParaRPr>
          </a:p>
        </p:txBody>
      </p:sp>
      <p:sp>
        <p:nvSpPr>
          <p:cNvPr id="322567" name="Text Box 7"/>
          <p:cNvSpPr txBox="1">
            <a:spLocks noChangeArrowheads="1"/>
          </p:cNvSpPr>
          <p:nvPr/>
        </p:nvSpPr>
        <p:spPr bwMode="auto">
          <a:xfrm>
            <a:off x="8501062" y="2041524"/>
            <a:ext cx="719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2000" b="1" dirty="0">
                <a:solidFill>
                  <a:srgbClr val="000000"/>
                </a:solidFill>
                <a:latin typeface="Helvetica" pitchFamily="34" charset="0"/>
              </a:rPr>
              <a:t>25</a:t>
            </a:r>
            <a:r>
              <a:rPr lang="en-US" altLang="ja-JP" sz="2000" b="1" baseline="30000" dirty="0">
                <a:solidFill>
                  <a:srgbClr val="000000"/>
                </a:solidFill>
                <a:latin typeface="Helvetica" pitchFamily="34" charset="0"/>
              </a:rPr>
              <a:t>th</a:t>
            </a:r>
            <a:endParaRPr lang="en-US" altLang="zh-CN" sz="2000" b="1" dirty="0">
              <a:solidFill>
                <a:srgbClr val="000000"/>
              </a:solidFill>
              <a:latin typeface="Helvetica" pitchFamily="34" charset="0"/>
            </a:endParaRPr>
          </a:p>
        </p:txBody>
      </p:sp>
      <p:sp>
        <p:nvSpPr>
          <p:cNvPr id="322569" name="Line 9"/>
          <p:cNvSpPr>
            <a:spLocks noChangeShapeType="1"/>
          </p:cNvSpPr>
          <p:nvPr/>
        </p:nvSpPr>
        <p:spPr bwMode="auto">
          <a:xfrm flipV="1">
            <a:off x="8531225" y="1246013"/>
            <a:ext cx="0" cy="103998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itchFamily="34" charset="0"/>
            </a:endParaRPr>
          </a:p>
        </p:txBody>
      </p:sp>
      <p:sp>
        <p:nvSpPr>
          <p:cNvPr id="322570" name="Oval 10"/>
          <p:cNvSpPr>
            <a:spLocks noChangeArrowheads="1"/>
          </p:cNvSpPr>
          <p:nvPr/>
        </p:nvSpPr>
        <p:spPr bwMode="auto">
          <a:xfrm>
            <a:off x="8458200" y="1709737"/>
            <a:ext cx="144463" cy="14446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itchFamily="34" charset="0"/>
            </a:endParaRPr>
          </a:p>
        </p:txBody>
      </p:sp>
      <p:sp>
        <p:nvSpPr>
          <p:cNvPr id="322571" name="Text Box 7"/>
          <p:cNvSpPr txBox="1">
            <a:spLocks noChangeArrowheads="1"/>
          </p:cNvSpPr>
          <p:nvPr/>
        </p:nvSpPr>
        <p:spPr bwMode="auto">
          <a:xfrm>
            <a:off x="8531225" y="1601787"/>
            <a:ext cx="719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2000" b="1">
                <a:solidFill>
                  <a:srgbClr val="000000"/>
                </a:solidFill>
                <a:latin typeface="Helvetica" pitchFamily="34" charset="0"/>
              </a:rPr>
              <a:t>50</a:t>
            </a:r>
            <a:r>
              <a:rPr lang="en-US" altLang="ja-JP" sz="2000" b="1" baseline="30000">
                <a:solidFill>
                  <a:srgbClr val="000000"/>
                </a:solidFill>
                <a:latin typeface="Helvetica" pitchFamily="34" charset="0"/>
              </a:rPr>
              <a:t>th</a:t>
            </a:r>
            <a:endParaRPr lang="en-US" altLang="zh-CN" sz="2000" b="1">
              <a:solidFill>
                <a:srgbClr val="000000"/>
              </a:solidFill>
              <a:latin typeface="Helvetica" pitchFamily="34" charset="0"/>
            </a:endParaRPr>
          </a:p>
        </p:txBody>
      </p:sp>
      <p:sp>
        <p:nvSpPr>
          <p:cNvPr id="19" name="Slide Number Placeholder 3"/>
          <p:cNvSpPr txBox="1">
            <a:spLocks noGrp="1"/>
          </p:cNvSpPr>
          <p:nvPr/>
        </p:nvSpPr>
        <p:spPr>
          <a:xfrm>
            <a:off x="8530431" y="6400800"/>
            <a:ext cx="537370"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6</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2" name="Title 1"/>
          <p:cNvSpPr>
            <a:spLocks/>
          </p:cNvSpPr>
          <p:nvPr/>
        </p:nvSpPr>
        <p:spPr bwMode="auto">
          <a:xfrm>
            <a:off x="76201" y="20010"/>
            <a:ext cx="9067799" cy="905830"/>
          </a:xfrm>
          <a:prstGeom prst="rect">
            <a:avLst/>
          </a:prstGeom>
          <a:noFill/>
          <a:ln>
            <a:noFill/>
          </a:ln>
          <a:extLst/>
        </p:spPr>
        <p:txBody>
          <a:bodyPr/>
          <a:lstStyle/>
          <a:p>
            <a:pPr algn="ctr" fontAlgn="base">
              <a:spcBef>
                <a:spcPct val="0"/>
              </a:spcBef>
              <a:spcAft>
                <a:spcPct val="0"/>
              </a:spcAft>
            </a:pPr>
            <a:r>
              <a:rPr lang="en-US" altLang="zh-CN" sz="2400" b="1" dirty="0" smtClean="0">
                <a:solidFill>
                  <a:srgbClr val="FFFFFF"/>
                </a:solidFill>
                <a:latin typeface="Arial" panose="020B0604020202020204" pitchFamily="34" charset="0"/>
                <a:cs typeface="Arial" panose="020B0604020202020204" pitchFamily="34" charset="0"/>
              </a:rPr>
              <a:t>Climate variability </a:t>
            </a:r>
            <a:r>
              <a:rPr lang="en-US" altLang="zh-CN" sz="2400" b="1" dirty="0" smtClean="0">
                <a:solidFill>
                  <a:srgbClr val="FFFFFF"/>
                </a:solidFill>
                <a:latin typeface="Arial" panose="020B0604020202020204" pitchFamily="34" charset="0"/>
                <a:cs typeface="Arial" panose="020B0604020202020204" pitchFamily="34" charset="0"/>
              </a:rPr>
              <a:t>can modulate frequency of deep stratospheric </a:t>
            </a:r>
            <a:r>
              <a:rPr lang="en-US" altLang="zh-CN" sz="2400" b="1" dirty="0" smtClean="0">
                <a:solidFill>
                  <a:srgbClr val="FFFFFF"/>
                </a:solidFill>
                <a:latin typeface="Arial" panose="020B0604020202020204" pitchFamily="34" charset="0"/>
                <a:cs typeface="Arial" panose="020B0604020202020204" pitchFamily="34" charset="0"/>
              </a:rPr>
              <a:t>intrusions</a:t>
            </a:r>
            <a:endParaRPr lang="en-US" altLang="zh-CN" sz="2400" b="1" dirty="0">
              <a:solidFill>
                <a:srgbClr val="FFFFFF"/>
              </a:solidFill>
              <a:latin typeface="Arial" panose="020B0604020202020204" pitchFamily="34" charset="0"/>
              <a:cs typeface="Arial" panose="020B0604020202020204" pitchFamily="34" charset="0"/>
            </a:endParaRPr>
          </a:p>
        </p:txBody>
      </p:sp>
      <p:grpSp>
        <p:nvGrpSpPr>
          <p:cNvPr id="9" name="Group 8"/>
          <p:cNvGrpSpPr/>
          <p:nvPr/>
        </p:nvGrpSpPr>
        <p:grpSpPr>
          <a:xfrm>
            <a:off x="228600" y="1066800"/>
            <a:ext cx="7989332" cy="4423972"/>
            <a:chOff x="228600" y="1154669"/>
            <a:chExt cx="7989332" cy="4423972"/>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54669"/>
              <a:ext cx="7955280" cy="4344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457200" y="1371600"/>
              <a:ext cx="228600" cy="440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5791200" y="1916668"/>
              <a:ext cx="914400" cy="338554"/>
            </a:xfrm>
            <a:prstGeom prst="rect">
              <a:avLst/>
            </a:prstGeom>
            <a:noFill/>
          </p:spPr>
          <p:txBody>
            <a:bodyPr wrap="square" rtlCol="0">
              <a:spAutoFit/>
            </a:bodyPr>
            <a:lstStyle/>
            <a:p>
              <a:r>
                <a:rPr lang="en-US" sz="1600" b="1" dirty="0">
                  <a:solidFill>
                    <a:srgbClr val="0000FF"/>
                  </a:solidFill>
                </a:rPr>
                <a:t>O</a:t>
              </a:r>
              <a:r>
                <a:rPr lang="en-US" sz="1600" b="1" baseline="-25000" dirty="0">
                  <a:solidFill>
                    <a:srgbClr val="0000FF"/>
                  </a:solidFill>
                </a:rPr>
                <a:t>3</a:t>
              </a:r>
              <a:r>
                <a:rPr lang="en-US" sz="1600" b="1" dirty="0">
                  <a:solidFill>
                    <a:srgbClr val="0000FF"/>
                  </a:solidFill>
                </a:rPr>
                <a:t>Strat</a:t>
              </a:r>
            </a:p>
          </p:txBody>
        </p:sp>
        <p:sp>
          <p:nvSpPr>
            <p:cNvPr id="6" name="TextBox 5"/>
            <p:cNvSpPr txBox="1"/>
            <p:nvPr/>
          </p:nvSpPr>
          <p:spPr>
            <a:xfrm>
              <a:off x="847437" y="5209309"/>
              <a:ext cx="762000" cy="369332"/>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1990</a:t>
              </a:r>
            </a:p>
          </p:txBody>
        </p:sp>
        <p:sp>
          <p:nvSpPr>
            <p:cNvPr id="8" name="TextBox 7"/>
            <p:cNvSpPr txBox="1"/>
            <p:nvPr/>
          </p:nvSpPr>
          <p:spPr>
            <a:xfrm>
              <a:off x="1600200" y="2324239"/>
              <a:ext cx="2362200" cy="523220"/>
            </a:xfrm>
            <a:prstGeom prst="rect">
              <a:avLst/>
            </a:prstGeom>
            <a:noFill/>
          </p:spPr>
          <p:txBody>
            <a:bodyPr wrap="square" rtlCol="0">
              <a:spAutoFit/>
            </a:bodyPr>
            <a:lstStyle/>
            <a:p>
              <a:r>
                <a:rPr lang="en-US" sz="1400" b="1" dirty="0">
                  <a:solidFill>
                    <a:srgbClr val="FF0000"/>
                  </a:solidFill>
                </a:rPr>
                <a:t>Emissions held constant</a:t>
              </a:r>
            </a:p>
            <a:p>
              <a:r>
                <a:rPr lang="en-US" sz="1400" b="1" dirty="0">
                  <a:solidFill>
                    <a:srgbClr val="FF0000"/>
                  </a:solidFill>
                </a:rPr>
                <a:t>Nudged to “real” winds</a:t>
              </a:r>
            </a:p>
          </p:txBody>
        </p:sp>
        <p:sp>
          <p:nvSpPr>
            <p:cNvPr id="3" name="Left Brace 2"/>
            <p:cNvSpPr/>
            <p:nvPr/>
          </p:nvSpPr>
          <p:spPr>
            <a:xfrm>
              <a:off x="1524000" y="2416314"/>
              <a:ext cx="152400" cy="288925"/>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cxnSp>
          <p:nvCxnSpPr>
            <p:cNvPr id="10" name="Straight Connector 9"/>
            <p:cNvCxnSpPr>
              <a:endCxn id="3" idx="1"/>
            </p:cNvCxnSpPr>
            <p:nvPr/>
          </p:nvCxnSpPr>
          <p:spPr>
            <a:xfrm>
              <a:off x="1524000" y="2297668"/>
              <a:ext cx="0" cy="2631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6373242" y="3151758"/>
              <a:ext cx="3320048" cy="369332"/>
            </a:xfrm>
            <a:prstGeom prst="rect">
              <a:avLst/>
            </a:prstGeom>
            <a:solidFill>
              <a:schemeClr val="bg1"/>
            </a:solidFill>
          </p:spPr>
          <p:txBody>
            <a:bodyPr wrap="square" rtlCol="0">
              <a:spAutoFit/>
            </a:bodyPr>
            <a:lstStyle/>
            <a:p>
              <a:r>
                <a:rPr lang="en-US" b="1" dirty="0">
                  <a:solidFill>
                    <a:srgbClr val="0000FF"/>
                  </a:solidFill>
                </a:rPr>
                <a:t>Stratospheric  Contribution (ppb)</a:t>
              </a:r>
            </a:p>
          </p:txBody>
        </p:sp>
        <p:sp>
          <p:nvSpPr>
            <p:cNvPr id="23" name="TextBox 22"/>
            <p:cNvSpPr txBox="1"/>
            <p:nvPr/>
          </p:nvSpPr>
          <p:spPr>
            <a:xfrm>
              <a:off x="3733800" y="4876800"/>
              <a:ext cx="1828800" cy="461665"/>
            </a:xfrm>
            <a:prstGeom prst="rect">
              <a:avLst/>
            </a:prstGeom>
            <a:noFill/>
          </p:spPr>
          <p:txBody>
            <a:bodyPr wrap="square" rtlCol="0">
              <a:spAutoFit/>
            </a:bodyPr>
            <a:lstStyle/>
            <a:p>
              <a:pPr algn="ctr"/>
              <a:r>
                <a:rPr lang="en-US" sz="2400" dirty="0" smtClean="0">
                  <a:solidFill>
                    <a:srgbClr val="000000">
                      <a:lumMod val="95000"/>
                      <a:lumOff val="5000"/>
                    </a:srgbClr>
                  </a:solidFill>
                </a:rPr>
                <a:t>April-May</a:t>
              </a:r>
              <a:endParaRPr lang="en-US" sz="2400" dirty="0">
                <a:solidFill>
                  <a:srgbClr val="000000">
                    <a:lumMod val="95000"/>
                    <a:lumOff val="5000"/>
                  </a:srgbClr>
                </a:solidFill>
              </a:endParaRPr>
            </a:p>
          </p:txBody>
        </p:sp>
        <p:sp>
          <p:nvSpPr>
            <p:cNvPr id="11" name="TextBox 10"/>
            <p:cNvSpPr txBox="1"/>
            <p:nvPr/>
          </p:nvSpPr>
          <p:spPr>
            <a:xfrm>
              <a:off x="4130040" y="2433935"/>
              <a:ext cx="1051560" cy="461665"/>
            </a:xfrm>
            <a:prstGeom prst="rect">
              <a:avLst/>
            </a:prstGeom>
            <a:noFill/>
          </p:spPr>
          <p:txBody>
            <a:bodyPr wrap="square" rtlCol="0">
              <a:spAutoFit/>
            </a:bodyPr>
            <a:lstStyle/>
            <a:p>
              <a:r>
                <a:rPr lang="en-US" sz="1200" dirty="0" smtClean="0">
                  <a:solidFill>
                    <a:srgbClr val="000000"/>
                  </a:solidFill>
                  <a:latin typeface="Arial Narrow" panose="020B0606020202030204" pitchFamily="34" charset="0"/>
                </a:rPr>
                <a:t>22 sites </a:t>
              </a:r>
            </a:p>
            <a:p>
              <a:r>
                <a:rPr lang="en-US" sz="1200" dirty="0" smtClean="0">
                  <a:solidFill>
                    <a:srgbClr val="000000"/>
                  </a:solidFill>
                  <a:latin typeface="Arial Narrow" panose="020B0606020202030204" pitchFamily="34" charset="0"/>
                </a:rPr>
                <a:t>(&gt;1.5 km)</a:t>
              </a:r>
              <a:endParaRPr lang="en-US" sz="1200" dirty="0">
                <a:solidFill>
                  <a:srgbClr val="000000"/>
                </a:solidFill>
                <a:latin typeface="Arial Narrow" panose="020B0606020202030204" pitchFamily="34" charset="0"/>
              </a:endParaRPr>
            </a:p>
          </p:txBody>
        </p:sp>
        <p:sp>
          <p:nvSpPr>
            <p:cNvPr id="24" name="TextBox 23"/>
            <p:cNvSpPr txBox="1"/>
            <p:nvPr/>
          </p:nvSpPr>
          <p:spPr>
            <a:xfrm>
              <a:off x="7086600" y="5285601"/>
              <a:ext cx="762000" cy="276999"/>
            </a:xfrm>
            <a:prstGeom prst="rect">
              <a:avLst/>
            </a:prstGeom>
            <a:solidFill>
              <a:schemeClr val="bg1"/>
            </a:solidFill>
          </p:spPr>
          <p:txBody>
            <a:bodyPr wrap="square" tIns="0" bIns="0" rtlCol="0">
              <a:spAutoFit/>
            </a:bodyPr>
            <a:lstStyle/>
            <a:p>
              <a:r>
                <a:rPr lang="en-US" b="1" dirty="0" smtClean="0">
                  <a:solidFill>
                    <a:srgbClr val="000000"/>
                  </a:solidFill>
                  <a:latin typeface="Arial" panose="020B0604020202020204" pitchFamily="34" charset="0"/>
                  <a:cs typeface="Arial" panose="020B0604020202020204" pitchFamily="34" charset="0"/>
                </a:rPr>
                <a:t>2012</a:t>
              </a:r>
              <a:endParaRPr lang="en-US" b="1" dirty="0">
                <a:solidFill>
                  <a:srgbClr val="000000"/>
                </a:solidFill>
                <a:latin typeface="Arial" panose="020B0604020202020204" pitchFamily="34" charset="0"/>
                <a:cs typeface="Arial" panose="020B0604020202020204" pitchFamily="34" charset="0"/>
              </a:endParaRPr>
            </a:p>
          </p:txBody>
        </p:sp>
      </p:grpSp>
      <p:sp>
        <p:nvSpPr>
          <p:cNvPr id="13" name="Rectangle 12"/>
          <p:cNvSpPr/>
          <p:nvPr/>
        </p:nvSpPr>
        <p:spPr>
          <a:xfrm>
            <a:off x="304799" y="5525869"/>
            <a:ext cx="8458201" cy="646331"/>
          </a:xfrm>
          <a:prstGeom prst="rect">
            <a:avLst/>
          </a:prstGeom>
        </p:spPr>
        <p:txBody>
          <a:bodyPr wrap="square">
            <a:spAutoFit/>
          </a:bodyPr>
          <a:lstStyle/>
          <a:p>
            <a:pPr marL="285750" indent="-285750">
              <a:buFont typeface="Arial" panose="020B0604020202020204" pitchFamily="34" charset="0"/>
              <a:buChar char="•"/>
            </a:pPr>
            <a:r>
              <a:rPr lang="en-US" kern="0" dirty="0" smtClean="0">
                <a:solidFill>
                  <a:srgbClr val="0000FF"/>
                </a:solidFill>
                <a:latin typeface="Arial" panose="020B0604020202020204" pitchFamily="34" charset="0"/>
                <a:cs typeface="Arial" panose="020B0604020202020204" pitchFamily="34" charset="0"/>
              </a:rPr>
              <a:t>Strong stratospheric influence on year-to-year variability on WUS surface ozone during spring</a:t>
            </a:r>
            <a:endParaRPr lang="en-US" kern="0" dirty="0">
              <a:solidFill>
                <a:srgbClr val="0000FF"/>
              </a:solidFill>
              <a:latin typeface="Arial" panose="020B0604020202020204" pitchFamily="34" charset="0"/>
              <a:cs typeface="Arial" panose="020B0604020202020204" pitchFamily="34" charset="0"/>
            </a:endParaRPr>
          </a:p>
        </p:txBody>
      </p:sp>
      <p:sp>
        <p:nvSpPr>
          <p:cNvPr id="25" name="TextBox 24"/>
          <p:cNvSpPr txBox="1"/>
          <p:nvPr/>
        </p:nvSpPr>
        <p:spPr>
          <a:xfrm>
            <a:off x="0" y="6381552"/>
            <a:ext cx="8531225" cy="369332"/>
          </a:xfrm>
          <a:prstGeom prst="rect">
            <a:avLst/>
          </a:prstGeom>
          <a:solidFill>
            <a:srgbClr val="002060"/>
          </a:solidFill>
        </p:spPr>
        <p:txBody>
          <a:bodyPr wrap="square" rtlCol="0">
            <a:spAutoFit/>
          </a:bodyPr>
          <a:lstStyle/>
          <a:p>
            <a:pPr defTabSz="457200"/>
            <a:r>
              <a:rPr lang="en-US" i="1" dirty="0" smtClean="0">
                <a:solidFill>
                  <a:srgbClr val="FFFF00"/>
                </a:solidFill>
                <a:latin typeface="Arial" panose="020B0604020202020204" pitchFamily="34" charset="0"/>
                <a:cs typeface="Arial" panose="020B0604020202020204" pitchFamily="34" charset="0"/>
              </a:rPr>
              <a:t>Lin </a:t>
            </a:r>
            <a:r>
              <a:rPr lang="en-US" i="1" dirty="0" smtClean="0">
                <a:solidFill>
                  <a:srgbClr val="FFFF00"/>
                </a:solidFill>
                <a:latin typeface="Arial" panose="020B0604020202020204" pitchFamily="34" charset="0"/>
                <a:cs typeface="Arial" panose="020B0604020202020204" pitchFamily="34" charset="0"/>
              </a:rPr>
              <a:t>M. et al. (Nature </a:t>
            </a:r>
            <a:r>
              <a:rPr lang="en-US" i="1" dirty="0" smtClean="0">
                <a:solidFill>
                  <a:srgbClr val="FFFF00"/>
                </a:solidFill>
                <a:latin typeface="Arial" panose="020B0604020202020204" pitchFamily="34" charset="0"/>
                <a:cs typeface="Arial" panose="020B0604020202020204" pitchFamily="34" charset="0"/>
              </a:rPr>
              <a:t>Communications, </a:t>
            </a:r>
            <a:r>
              <a:rPr lang="en-US" i="1" dirty="0" smtClean="0">
                <a:solidFill>
                  <a:srgbClr val="FFFF00"/>
                </a:solidFill>
                <a:latin typeface="Arial" panose="020B0604020202020204" pitchFamily="34" charset="0"/>
                <a:cs typeface="Arial" panose="020B0604020202020204" pitchFamily="34" charset="0"/>
              </a:rPr>
              <a:t>2015)</a:t>
            </a:r>
            <a:endParaRPr lang="en-US"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97553"/>
      </p:ext>
    </p:extLst>
  </p:cSld>
  <p:clrMapOvr>
    <a:masterClrMapping/>
  </p:clrMapOvr>
  <mc:AlternateContent xmlns:mc="http://schemas.openxmlformats.org/markup-compatibility/2006" xmlns:p14="http://schemas.microsoft.com/office/powerpoint/2010/main">
    <mc:Choice Requires="p14">
      <p:transition spd="slow" p14:dur="2000" advTm="93538"/>
    </mc:Choice>
    <mc:Fallback xmlns="">
      <p:transition spd="slow" advTm="9353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ttp://okapi.berkeley.edu/public-research/wp-content/uploads/2011/02/enso_warm_cool21.jpg"/>
          <p:cNvPicPr>
            <a:picLocks noChangeAspect="1" noChangeArrowheads="1"/>
          </p:cNvPicPr>
          <p:nvPr/>
        </p:nvPicPr>
        <p:blipFill rotWithShape="1">
          <a:blip r:embed="rId4">
            <a:extLst>
              <a:ext uri="{28A0092B-C50C-407E-A947-70E740481C1C}">
                <a14:useLocalDpi xmlns:a14="http://schemas.microsoft.com/office/drawing/2010/main" val="0"/>
              </a:ext>
            </a:extLst>
          </a:blip>
          <a:srcRect l="41999" t="9661"/>
          <a:stretch/>
        </p:blipFill>
        <p:spPr bwMode="auto">
          <a:xfrm>
            <a:off x="353127" y="1346643"/>
            <a:ext cx="2618673" cy="2082357"/>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Calibri" pitchFamily="34" charset="0"/>
                <a:ea typeface="宋体" pitchFamily="2" charset="-122"/>
              </a:defRPr>
            </a:lvl1pPr>
            <a:lvl2pPr>
              <a:defRPr sz="4400">
                <a:solidFill>
                  <a:schemeClr val="tx1"/>
                </a:solidFill>
                <a:latin typeface="Calibri" pitchFamily="34" charset="0"/>
                <a:ea typeface="宋体" pitchFamily="2" charset="-122"/>
              </a:defRPr>
            </a:lvl2pPr>
            <a:lvl3pPr>
              <a:defRPr sz="4400">
                <a:solidFill>
                  <a:schemeClr val="tx1"/>
                </a:solidFill>
                <a:latin typeface="Calibri" pitchFamily="34" charset="0"/>
                <a:ea typeface="宋体" pitchFamily="2" charset="-122"/>
              </a:defRPr>
            </a:lvl3pPr>
            <a:lvl4pPr>
              <a:defRPr sz="4400">
                <a:solidFill>
                  <a:schemeClr val="tx1"/>
                </a:solidFill>
                <a:latin typeface="Calibri" pitchFamily="34" charset="0"/>
                <a:ea typeface="宋体" pitchFamily="2" charset="-122"/>
              </a:defRPr>
            </a:lvl4pPr>
            <a:lvl5pPr>
              <a:defRPr sz="4400">
                <a:solidFill>
                  <a:schemeClr val="tx1"/>
                </a:solidFill>
                <a:latin typeface="Calibri" pitchFamily="34" charset="0"/>
                <a:ea typeface="宋体" pitchFamily="2" charset="-122"/>
              </a:defRPr>
            </a:lvl5pPr>
            <a:lvl6pPr marL="457200" algn="ctr" fontAlgn="base">
              <a:spcBef>
                <a:spcPct val="0"/>
              </a:spcBef>
              <a:spcAft>
                <a:spcPct val="0"/>
              </a:spcAft>
              <a:defRPr sz="4400">
                <a:solidFill>
                  <a:schemeClr val="tx1"/>
                </a:solidFill>
                <a:latin typeface="Calibri" pitchFamily="34" charset="0"/>
                <a:ea typeface="宋体" pitchFamily="2" charset="-122"/>
              </a:defRPr>
            </a:lvl6pPr>
            <a:lvl7pPr marL="914400" algn="ctr" fontAlgn="base">
              <a:spcBef>
                <a:spcPct val="0"/>
              </a:spcBef>
              <a:spcAft>
                <a:spcPct val="0"/>
              </a:spcAft>
              <a:defRPr sz="4400">
                <a:solidFill>
                  <a:schemeClr val="tx1"/>
                </a:solidFill>
                <a:latin typeface="Calibri" pitchFamily="34" charset="0"/>
                <a:ea typeface="宋体" pitchFamily="2" charset="-122"/>
              </a:defRPr>
            </a:lvl7pPr>
            <a:lvl8pPr marL="1371600" algn="ctr" fontAlgn="base">
              <a:spcBef>
                <a:spcPct val="0"/>
              </a:spcBef>
              <a:spcAft>
                <a:spcPct val="0"/>
              </a:spcAft>
              <a:defRPr sz="4400">
                <a:solidFill>
                  <a:schemeClr val="tx1"/>
                </a:solidFill>
                <a:latin typeface="Calibri" pitchFamily="34" charset="0"/>
                <a:ea typeface="宋体" pitchFamily="2" charset="-122"/>
              </a:defRPr>
            </a:lvl8pPr>
            <a:lvl9pPr marL="1828800" algn="ctr" fontAlgn="base">
              <a:spcBef>
                <a:spcPct val="0"/>
              </a:spcBef>
              <a:spcAft>
                <a:spcPct val="0"/>
              </a:spcAft>
              <a:defRPr sz="4400">
                <a:solidFill>
                  <a:schemeClr val="tx1"/>
                </a:solidFill>
                <a:latin typeface="Calibri" pitchFamily="34" charset="0"/>
                <a:ea typeface="宋体" pitchFamily="2" charset="-122"/>
              </a:defRPr>
            </a:lvl9pPr>
          </a:lstStyle>
          <a:p>
            <a:pPr algn="ctr" fontAlgn="base">
              <a:spcBef>
                <a:spcPct val="0"/>
              </a:spcBef>
              <a:spcAft>
                <a:spcPct val="0"/>
              </a:spcAft>
            </a:pPr>
            <a:r>
              <a:rPr lang="en-US" altLang="zh-CN" sz="2400" b="1" dirty="0" smtClean="0">
                <a:solidFill>
                  <a:srgbClr val="FFFFFF"/>
                </a:solidFill>
                <a:latin typeface="Helvetica" pitchFamily="34" charset="0"/>
              </a:rPr>
              <a:t>Developing ozone </a:t>
            </a:r>
            <a:r>
              <a:rPr lang="en-US" altLang="zh-CN" sz="2400" b="1" dirty="0" smtClean="0">
                <a:solidFill>
                  <a:srgbClr val="FFFFFF"/>
                </a:solidFill>
                <a:latin typeface="Helvetica" pitchFamily="34" charset="0"/>
              </a:rPr>
              <a:t>seasonal forecasts to </a:t>
            </a:r>
            <a:r>
              <a:rPr lang="en-US" altLang="zh-CN" sz="2400" b="1" dirty="0" smtClean="0">
                <a:solidFill>
                  <a:srgbClr val="FFFFFF"/>
                </a:solidFill>
                <a:latin typeface="Helvetica" pitchFamily="34" charset="0"/>
              </a:rPr>
              <a:t>aid western </a:t>
            </a:r>
            <a:r>
              <a:rPr lang="en-US" altLang="zh-CN" sz="2400" b="1" dirty="0" smtClean="0">
                <a:solidFill>
                  <a:srgbClr val="FFFFFF"/>
                </a:solidFill>
                <a:latin typeface="Helvetica" pitchFamily="34" charset="0"/>
              </a:rPr>
              <a:t>U.S. </a:t>
            </a:r>
            <a:r>
              <a:rPr lang="en-US" altLang="zh-CN" sz="2400" b="1" dirty="0" smtClean="0">
                <a:solidFill>
                  <a:srgbClr val="FFFFFF"/>
                </a:solidFill>
                <a:latin typeface="Helvetica" pitchFamily="34" charset="0"/>
              </a:rPr>
              <a:t>air quality </a:t>
            </a:r>
            <a:r>
              <a:rPr lang="en-US" altLang="zh-CN" sz="2400" b="1" dirty="0" smtClean="0">
                <a:solidFill>
                  <a:srgbClr val="FFFFFF"/>
                </a:solidFill>
                <a:latin typeface="Helvetica" pitchFamily="34" charset="0"/>
              </a:rPr>
              <a:t>planning</a:t>
            </a:r>
            <a:endParaRPr lang="en-US" altLang="zh-CN" sz="2400" b="1" dirty="0">
              <a:solidFill>
                <a:srgbClr val="FFFFFF"/>
              </a:solidFill>
              <a:latin typeface="Helvetica" pitchFamily="34" charset="0"/>
            </a:endParaRPr>
          </a:p>
        </p:txBody>
      </p:sp>
      <p:sp>
        <p:nvSpPr>
          <p:cNvPr id="3" name="TextBox 2"/>
          <p:cNvSpPr txBox="1"/>
          <p:nvPr/>
        </p:nvSpPr>
        <p:spPr>
          <a:xfrm>
            <a:off x="304800" y="2971800"/>
            <a:ext cx="1143000" cy="369332"/>
          </a:xfrm>
          <a:prstGeom prst="rect">
            <a:avLst/>
          </a:prstGeom>
          <a:noFill/>
        </p:spPr>
        <p:txBody>
          <a:bodyPr wrap="square" rtlCol="0">
            <a:spAutoFit/>
          </a:bodyPr>
          <a:lstStyle/>
          <a:p>
            <a:r>
              <a:rPr lang="en-US" dirty="0">
                <a:solidFill>
                  <a:srgbClr val="000000"/>
                </a:solidFill>
              </a:rPr>
              <a:t>SST (C)</a:t>
            </a:r>
          </a:p>
        </p:txBody>
      </p:sp>
      <p:sp>
        <p:nvSpPr>
          <p:cNvPr id="13" name="Rectangle 12"/>
          <p:cNvSpPr/>
          <p:nvPr/>
        </p:nvSpPr>
        <p:spPr>
          <a:xfrm>
            <a:off x="0" y="5370493"/>
            <a:ext cx="9144000" cy="954107"/>
          </a:xfrm>
          <a:prstGeom prst="rect">
            <a:avLst/>
          </a:prstGeom>
        </p:spPr>
        <p:txBody>
          <a:bodyPr wrap="square">
            <a:spAutoFit/>
          </a:bodyPr>
          <a:lstStyle/>
          <a:p>
            <a:r>
              <a:rPr lang="en-US" sz="20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r>
              <a:rPr lang="en-US" sz="2000" b="1"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egional </a:t>
            </a:r>
            <a:r>
              <a:rPr lang="en-US" sz="2000" b="1"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preparations </a:t>
            </a:r>
            <a:r>
              <a:rPr lang="en-US" sz="2000" b="1"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an active stratospheric intrusion season</a:t>
            </a:r>
            <a:endParaRPr lang="en-US" sz="2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smtClean="0">
                <a:solidFill>
                  <a:srgbClr val="0000FF"/>
                </a:solidFill>
                <a:latin typeface="Arial" panose="020B0604020202020204" pitchFamily="34" charset="0"/>
                <a:cs typeface="Arial" panose="020B0604020202020204" pitchFamily="34" charset="0"/>
              </a:rPr>
              <a:t>Deploy </a:t>
            </a:r>
            <a:r>
              <a:rPr lang="en-US" dirty="0">
                <a:solidFill>
                  <a:srgbClr val="0000FF"/>
                </a:solidFill>
                <a:latin typeface="Arial" panose="020B0604020202020204" pitchFamily="34" charset="0"/>
                <a:cs typeface="Arial" panose="020B0604020202020204" pitchFamily="34" charset="0"/>
              </a:rPr>
              <a:t>targeted measurements aimed at identifying “exceptional events</a:t>
            </a:r>
            <a:r>
              <a:rPr lang="en-US" dirty="0" smtClean="0">
                <a:solidFill>
                  <a:srgbClr val="0000FF"/>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n-US" dirty="0" smtClean="0">
                <a:solidFill>
                  <a:srgbClr val="0000FF"/>
                </a:solidFill>
                <a:latin typeface="Arial" panose="020B0604020202020204" pitchFamily="34" charset="0"/>
                <a:cs typeface="Arial" panose="020B0604020202020204" pitchFamily="34" charset="0"/>
              </a:rPr>
              <a:t>Conduct daily forecast for </a:t>
            </a:r>
            <a:r>
              <a:rPr lang="en-US" dirty="0">
                <a:solidFill>
                  <a:srgbClr val="0000FF"/>
                </a:solidFill>
                <a:latin typeface="Arial" panose="020B0604020202020204" pitchFamily="34" charset="0"/>
                <a:cs typeface="Arial" panose="020B0604020202020204" pitchFamily="34" charset="0"/>
              </a:rPr>
              <a:t>public health </a:t>
            </a:r>
            <a:r>
              <a:rPr lang="en-US" dirty="0" smtClean="0">
                <a:solidFill>
                  <a:srgbClr val="0000FF"/>
                </a:solidFill>
                <a:latin typeface="Arial" panose="020B0604020202020204" pitchFamily="34" charset="0"/>
                <a:cs typeface="Arial" panose="020B0604020202020204" pitchFamily="34" charset="0"/>
              </a:rPr>
              <a:t>alerts</a:t>
            </a:r>
            <a:endParaRPr lang="en-US" dirty="0">
              <a:solidFill>
                <a:srgbClr val="0000FF"/>
              </a:solidFill>
              <a:latin typeface="Arial" panose="020B0604020202020204" pitchFamily="34" charset="0"/>
              <a:cs typeface="Arial" panose="020B0604020202020204" pitchFamily="34" charset="0"/>
            </a:endParaRPr>
          </a:p>
        </p:txBody>
      </p:sp>
      <p:sp>
        <p:nvSpPr>
          <p:cNvPr id="19" name="Rectangle 14"/>
          <p:cNvSpPr>
            <a:spLocks noChangeArrowheads="1"/>
          </p:cNvSpPr>
          <p:nvPr/>
        </p:nvSpPr>
        <p:spPr bwMode="auto">
          <a:xfrm>
            <a:off x="32267" y="838200"/>
            <a:ext cx="3864027" cy="2585323"/>
          </a:xfrm>
          <a:prstGeom prst="rect">
            <a:avLst/>
          </a:prstGeom>
          <a:noFill/>
          <a:ln w="9525">
            <a:noFill/>
            <a:miter lim="800000"/>
            <a:headEnd/>
            <a:tailEnd/>
          </a:ln>
          <a:effectLst/>
          <a:extLst/>
        </p:spPr>
        <p:txBody>
          <a:bodyPr wrap="square">
            <a:spAutoFit/>
          </a:bodyPr>
          <a:lstStyle/>
          <a:p>
            <a:pPr fontAlgn="base">
              <a:spcBef>
                <a:spcPct val="0"/>
              </a:spcBef>
              <a:spcAft>
                <a:spcPct val="0"/>
              </a:spcAft>
            </a:pPr>
            <a:r>
              <a:rPr lang="en-US" altLang="ja-JP" dirty="0">
                <a:solidFill>
                  <a:srgbClr val="0000FF"/>
                </a:solidFill>
                <a:latin typeface="Helvetica" charset="0"/>
                <a:ea typeface="Helvetica" charset="0"/>
                <a:cs typeface="Helvetica" charset="0"/>
              </a:rPr>
              <a:t>Tropical SST cooling </a:t>
            </a:r>
            <a:r>
              <a:rPr lang="en-US" altLang="ja-JP" dirty="0" smtClean="0">
                <a:solidFill>
                  <a:srgbClr val="0000FF"/>
                </a:solidFill>
                <a:latin typeface="Helvetica" charset="0"/>
                <a:ea typeface="Helvetica" charset="0"/>
                <a:cs typeface="Helvetica" charset="0"/>
              </a:rPr>
              <a:t>during La Ni</a:t>
            </a:r>
            <a:r>
              <a:rPr lang="en-US" altLang="zh-CN" dirty="0">
                <a:solidFill>
                  <a:srgbClr val="0000FF"/>
                </a:solidFill>
                <a:latin typeface="Helvetica" charset="0"/>
                <a:ea typeface="Helvetica" charset="0"/>
                <a:cs typeface="Helvetica" charset="0"/>
              </a:rPr>
              <a:t>ñ</a:t>
            </a:r>
            <a:r>
              <a:rPr lang="en-US" altLang="ja-JP" dirty="0" smtClean="0">
                <a:solidFill>
                  <a:srgbClr val="0000FF"/>
                </a:solidFill>
                <a:latin typeface="Helvetica" charset="0"/>
                <a:ea typeface="Helvetica" charset="0"/>
                <a:cs typeface="Helvetica" charset="0"/>
              </a:rPr>
              <a:t>a</a:t>
            </a:r>
            <a:r>
              <a:rPr lang="en-US" altLang="ja-JP" dirty="0" smtClean="0">
                <a:solidFill>
                  <a:srgbClr val="0000FF"/>
                </a:solidFill>
                <a:latin typeface="Helvetica" charset="0"/>
                <a:ea typeface="Helvetica" charset="0"/>
                <a:cs typeface="Helvetica" charset="0"/>
              </a:rPr>
              <a:t> </a:t>
            </a:r>
            <a:r>
              <a:rPr lang="en-US" altLang="ja-JP" dirty="0">
                <a:solidFill>
                  <a:srgbClr val="0000FF"/>
                </a:solidFill>
                <a:latin typeface="Helvetica" charset="0"/>
                <a:ea typeface="Helvetica" charset="0"/>
                <a:cs typeface="Helvetica" charset="0"/>
              </a:rPr>
              <a:t>peaks in </a:t>
            </a:r>
            <a:r>
              <a:rPr lang="en-US" altLang="ja-JP" b="1" u="sng" dirty="0">
                <a:solidFill>
                  <a:srgbClr val="0000FF"/>
                </a:solidFill>
                <a:effectLst>
                  <a:outerShdw blurRad="38100" dist="38100" dir="2700000" algn="tl">
                    <a:srgbClr val="000000">
                      <a:alpha val="43137"/>
                    </a:srgbClr>
                  </a:outerShdw>
                </a:effectLst>
                <a:latin typeface="Helvetica" charset="0"/>
                <a:ea typeface="Helvetica" charset="0"/>
                <a:cs typeface="Helvetica" charset="0"/>
              </a:rPr>
              <a:t>winter</a:t>
            </a: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charset="0"/>
              <a:ea typeface="Helvetica" charset="0"/>
              <a:cs typeface="Helvetica"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charset="0"/>
              <a:ea typeface="Helvetica" charset="0"/>
              <a:cs typeface="Helvetica"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charset="0"/>
              <a:ea typeface="Helvetica" charset="0"/>
              <a:cs typeface="Helvetica"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charset="0"/>
              <a:ea typeface="Helvetica" charset="0"/>
              <a:cs typeface="Helvetica" charset="0"/>
            </a:endParaRPr>
          </a:p>
          <a:p>
            <a:pPr fontAlgn="base">
              <a:spcBef>
                <a:spcPct val="0"/>
              </a:spcBef>
              <a:spcAft>
                <a:spcPct val="0"/>
              </a:spcAft>
            </a:pPr>
            <a:endParaRPr lang="en-US" altLang="zh-CN" sz="2000" b="1" dirty="0">
              <a:solidFill>
                <a:srgbClr val="0000FF"/>
              </a:solidFill>
              <a:effectLst>
                <a:outerShdw blurRad="38100" dist="38100" dir="2700000" algn="tl">
                  <a:srgbClr val="000000">
                    <a:alpha val="43137"/>
                  </a:srgbClr>
                </a:outerShdw>
              </a:effectLst>
              <a:latin typeface="Helvetica" charset="0"/>
              <a:ea typeface="Helvetica" charset="0"/>
              <a:cs typeface="Helvetica" charset="0"/>
            </a:endParaRPr>
          </a:p>
          <a:p>
            <a:pPr fontAlgn="base">
              <a:spcBef>
                <a:spcPct val="0"/>
              </a:spcBef>
              <a:spcAft>
                <a:spcPct val="0"/>
              </a:spcAft>
            </a:pPr>
            <a:endParaRPr lang="en-US" altLang="zh-CN" sz="2000" b="1" dirty="0" smtClean="0">
              <a:solidFill>
                <a:srgbClr val="0000FF"/>
              </a:solidFill>
              <a:effectLst>
                <a:outerShdw blurRad="38100" dist="38100" dir="2700000" algn="tl">
                  <a:srgbClr val="000000">
                    <a:alpha val="43137"/>
                  </a:srgbClr>
                </a:outerShdw>
              </a:effectLst>
              <a:latin typeface="Helvetica" charset="0"/>
              <a:ea typeface="Helvetica" charset="0"/>
              <a:cs typeface="Helvetica" charset="0"/>
            </a:endParaRPr>
          </a:p>
        </p:txBody>
      </p:sp>
      <p:sp>
        <p:nvSpPr>
          <p:cNvPr id="15" name="Slide Number Placeholder 3"/>
          <p:cNvSpPr txBox="1">
            <a:spLocks noGrp="1"/>
          </p:cNvSpPr>
          <p:nvPr/>
        </p:nvSpPr>
        <p:spPr>
          <a:xfrm>
            <a:off x="8559183" y="6400800"/>
            <a:ext cx="508617"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4A7B5DD3-59DB-4EC6-8EAD-56AB16186139}" type="slidenum">
              <a:rPr lang="en-US" sz="2000" b="1">
                <a:solidFill>
                  <a:srgbClr val="000000">
                    <a:lumMod val="10000"/>
                  </a:srgbClr>
                </a:solidFill>
                <a:latin typeface="Arial" panose="020B0604020202020204" pitchFamily="34" charset="0"/>
                <a:cs typeface="Arial" panose="020B0604020202020204" pitchFamily="34" charset="0"/>
              </a:rPr>
              <a:pPr algn="ctr">
                <a:defRPr/>
              </a:pPr>
              <a:t>7</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
        <p:nvSpPr>
          <p:cNvPr id="16" name="Rectangle 55"/>
          <p:cNvSpPr>
            <a:spLocks noChangeArrowheads="1"/>
          </p:cNvSpPr>
          <p:nvPr/>
        </p:nvSpPr>
        <p:spPr bwMode="auto">
          <a:xfrm>
            <a:off x="0" y="6370918"/>
            <a:ext cx="8559183" cy="410882"/>
          </a:xfrm>
          <a:prstGeom prst="rect">
            <a:avLst/>
          </a:prstGeom>
          <a:solidFill>
            <a:schemeClr val="accent1">
              <a:lumMod val="50000"/>
            </a:schemeClr>
          </a:solidFill>
          <a:ln>
            <a:noFill/>
          </a:ln>
          <a:effectLs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fontAlgn="base" hangingPunct="0">
              <a:lnSpc>
                <a:spcPct val="115000"/>
              </a:lnSpc>
              <a:spcBef>
                <a:spcPct val="0"/>
              </a:spcBef>
              <a:spcAft>
                <a:spcPct val="0"/>
              </a:spcAft>
              <a:buClr>
                <a:srgbClr val="3333FF"/>
              </a:buClr>
              <a:defRPr/>
            </a:pPr>
            <a:r>
              <a:rPr lang="en-US" altLang="ja-JP" b="1" i="1" kern="0" dirty="0" smtClean="0">
                <a:solidFill>
                  <a:srgbClr val="FFFF00"/>
                </a:solidFill>
                <a:effectLst>
                  <a:outerShdw blurRad="38100" dist="38100" dir="2700000" algn="tl">
                    <a:srgbClr val="000000">
                      <a:alpha val="43137"/>
                    </a:srgbClr>
                  </a:outerShdw>
                </a:effectLst>
              </a:rPr>
              <a:t>Lin M. et al (Nature </a:t>
            </a:r>
            <a:r>
              <a:rPr lang="en-US" altLang="ja-JP" b="1" i="1" kern="0" dirty="0" smtClean="0">
                <a:solidFill>
                  <a:srgbClr val="FFFF00"/>
                </a:solidFill>
                <a:effectLst>
                  <a:outerShdw blurRad="38100" dist="38100" dir="2700000" algn="tl">
                    <a:srgbClr val="000000">
                      <a:alpha val="43137"/>
                    </a:srgbClr>
                  </a:outerShdw>
                </a:effectLst>
              </a:rPr>
              <a:t>Communications, 2015)</a:t>
            </a:r>
            <a:endParaRPr lang="en-US" altLang="zh-CN" b="1" i="1" kern="0" dirty="0" smtClean="0">
              <a:solidFill>
                <a:srgbClr val="FFFF00"/>
              </a:solidFill>
              <a:effectLst>
                <a:outerShdw blurRad="38100" dist="38100" dir="2700000" algn="tl">
                  <a:srgbClr val="000000">
                    <a:alpha val="43137"/>
                  </a:srgbClr>
                </a:outerShdw>
              </a:effectLst>
            </a:endParaRPr>
          </a:p>
        </p:txBody>
      </p:sp>
      <p:sp>
        <p:nvSpPr>
          <p:cNvPr id="2" name="Rectangle 1"/>
          <p:cNvSpPr/>
          <p:nvPr/>
        </p:nvSpPr>
        <p:spPr>
          <a:xfrm>
            <a:off x="4038600" y="2071385"/>
            <a:ext cx="4539911" cy="392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534"/>
          <a:stretch/>
        </p:blipFill>
        <p:spPr bwMode="auto">
          <a:xfrm>
            <a:off x="4185757" y="2078209"/>
            <a:ext cx="4368563" cy="216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rot="16200000">
            <a:off x="3209875" y="2867212"/>
            <a:ext cx="2202518" cy="369332"/>
          </a:xfrm>
          <a:prstGeom prst="rect">
            <a:avLst/>
          </a:prstGeom>
          <a:solidFill>
            <a:schemeClr val="bg1"/>
          </a:solidFill>
        </p:spPr>
        <p:txBody>
          <a:bodyPr wrap="square" rtlCol="0">
            <a:spAutoFit/>
          </a:bodyPr>
          <a:lstStyle/>
          <a:p>
            <a:r>
              <a:rPr lang="en-US" b="1" dirty="0" smtClean="0">
                <a:solidFill>
                  <a:srgbClr val="000000"/>
                </a:solidFill>
              </a:rPr>
              <a:t>    MDA8 O</a:t>
            </a:r>
            <a:r>
              <a:rPr lang="en-US" b="1" baseline="-25000" dirty="0" smtClean="0">
                <a:solidFill>
                  <a:srgbClr val="000000"/>
                </a:solidFill>
              </a:rPr>
              <a:t>3 </a:t>
            </a:r>
            <a:r>
              <a:rPr lang="en-US" b="1" dirty="0" smtClean="0">
                <a:solidFill>
                  <a:srgbClr val="000000"/>
                </a:solidFill>
              </a:rPr>
              <a:t>(ppb)</a:t>
            </a:r>
            <a:endParaRPr lang="en-US" b="1" dirty="0">
              <a:solidFill>
                <a:srgbClr val="000000"/>
              </a:solidFill>
            </a:endParaRPr>
          </a:p>
        </p:txBody>
      </p:sp>
      <p:sp>
        <p:nvSpPr>
          <p:cNvPr id="199694" name="Rectangle 14"/>
          <p:cNvSpPr>
            <a:spLocks noChangeArrowheads="1"/>
          </p:cNvSpPr>
          <p:nvPr/>
        </p:nvSpPr>
        <p:spPr bwMode="auto">
          <a:xfrm>
            <a:off x="4589812" y="1447800"/>
            <a:ext cx="4114800"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ja-JP" dirty="0">
                <a:solidFill>
                  <a:srgbClr val="0000FF"/>
                </a:solidFill>
                <a:latin typeface="Helvetica" pitchFamily="34" charset="0"/>
              </a:rPr>
              <a:t>More frequent </a:t>
            </a:r>
            <a:r>
              <a:rPr lang="en-US" altLang="ja-JP" dirty="0" smtClean="0">
                <a:solidFill>
                  <a:srgbClr val="0000FF"/>
                </a:solidFill>
                <a:latin typeface="Helvetica" pitchFamily="34" charset="0"/>
              </a:rPr>
              <a:t>intrusions </a:t>
            </a:r>
            <a:r>
              <a:rPr lang="en-US" altLang="ja-JP" dirty="0">
                <a:solidFill>
                  <a:srgbClr val="0000FF"/>
                </a:solidFill>
                <a:latin typeface="Helvetica" pitchFamily="34" charset="0"/>
              </a:rPr>
              <a:t>expected in </a:t>
            </a:r>
            <a:r>
              <a:rPr lang="en-US" altLang="ja-JP" b="1" u="sng" dirty="0">
                <a:solidFill>
                  <a:srgbClr val="0000FF"/>
                </a:solidFill>
                <a:effectLst>
                  <a:outerShdw blurRad="38100" dist="38100" dir="2700000" algn="tl">
                    <a:srgbClr val="000000">
                      <a:alpha val="43137"/>
                    </a:srgbClr>
                  </a:outerShdw>
                </a:effectLst>
                <a:latin typeface="Helvetica" pitchFamily="34" charset="0"/>
              </a:rPr>
              <a:t>the following </a:t>
            </a:r>
            <a:r>
              <a:rPr lang="en-US" altLang="ja-JP" b="1" u="sng" dirty="0" smtClean="0">
                <a:solidFill>
                  <a:srgbClr val="0000FF"/>
                </a:solidFill>
                <a:effectLst>
                  <a:outerShdw blurRad="38100" dist="38100" dir="2700000" algn="tl">
                    <a:srgbClr val="000000">
                      <a:alpha val="43137"/>
                    </a:srgbClr>
                  </a:outerShdw>
                </a:effectLst>
                <a:latin typeface="Helvetica" pitchFamily="34" charset="0"/>
              </a:rPr>
              <a:t>spring</a:t>
            </a:r>
            <a:r>
              <a:rPr lang="en-US" altLang="ja-JP" u="sng" dirty="0" smtClean="0">
                <a:solidFill>
                  <a:srgbClr val="0000FF"/>
                </a:solidFill>
                <a:effectLst>
                  <a:outerShdw blurRad="38100" dist="38100" dir="2700000" algn="tl">
                    <a:srgbClr val="000000">
                      <a:alpha val="43137"/>
                    </a:srgbClr>
                  </a:outerShdw>
                </a:effectLst>
                <a:latin typeface="Helvetica" pitchFamily="34" charset="0"/>
              </a:rPr>
              <a:t> </a:t>
            </a:r>
            <a:r>
              <a:rPr lang="en-US" altLang="ja-JP" dirty="0" smtClean="0">
                <a:solidFill>
                  <a:srgbClr val="0000FF"/>
                </a:solidFill>
                <a:latin typeface="Helvetica" pitchFamily="34" charset="0"/>
              </a:rPr>
              <a:t>over </a:t>
            </a:r>
            <a:r>
              <a:rPr lang="en-US" altLang="ja-JP" dirty="0">
                <a:solidFill>
                  <a:srgbClr val="0000FF"/>
                </a:solidFill>
                <a:latin typeface="Helvetica" pitchFamily="34" charset="0"/>
              </a:rPr>
              <a:t>WUS?</a:t>
            </a:r>
            <a:endParaRPr lang="en-US" altLang="zh-CN" dirty="0">
              <a:solidFill>
                <a:srgbClr val="0000FF"/>
              </a:solidFill>
              <a:latin typeface="Helvetica" pitchFamily="34" charset="0"/>
            </a:endParaRPr>
          </a:p>
        </p:txBody>
      </p:sp>
      <p:pic>
        <p:nvPicPr>
          <p:cNvPr id="22" name="Picture 2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845" b="23498"/>
          <a:stretch/>
        </p:blipFill>
        <p:spPr bwMode="auto">
          <a:xfrm>
            <a:off x="304800" y="3657600"/>
            <a:ext cx="3816913" cy="1554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Line 12"/>
          <p:cNvSpPr>
            <a:spLocks noChangeShapeType="1"/>
          </p:cNvSpPr>
          <p:nvPr/>
        </p:nvSpPr>
        <p:spPr bwMode="auto">
          <a:xfrm flipV="1">
            <a:off x="3091932" y="3237129"/>
            <a:ext cx="1093825" cy="998043"/>
          </a:xfrm>
          <a:prstGeom prst="line">
            <a:avLst/>
          </a:prstGeom>
          <a:noFill/>
          <a:ln w="38100">
            <a:solidFill>
              <a:srgbClr val="0000FF"/>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itchFamily="34" charset="0"/>
            </a:endParaRPr>
          </a:p>
        </p:txBody>
      </p:sp>
      <p:sp>
        <p:nvSpPr>
          <p:cNvPr id="199692" name="Line 12"/>
          <p:cNvSpPr>
            <a:spLocks noChangeShapeType="1"/>
          </p:cNvSpPr>
          <p:nvPr/>
        </p:nvSpPr>
        <p:spPr bwMode="auto">
          <a:xfrm>
            <a:off x="2124485" y="2605001"/>
            <a:ext cx="562256" cy="1382356"/>
          </a:xfrm>
          <a:prstGeom prst="line">
            <a:avLst/>
          </a:prstGeom>
          <a:noFill/>
          <a:ln w="38100">
            <a:solidFill>
              <a:srgbClr val="0000FF"/>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itchFamily="34" charset="0"/>
            </a:endParaRPr>
          </a:p>
        </p:txBody>
      </p:sp>
      <p:sp>
        <p:nvSpPr>
          <p:cNvPr id="25" name="Text Box 10"/>
          <p:cNvSpPr txBox="1">
            <a:spLocks noChangeArrowheads="1"/>
          </p:cNvSpPr>
          <p:nvPr/>
        </p:nvSpPr>
        <p:spPr bwMode="auto">
          <a:xfrm>
            <a:off x="4419600" y="4236619"/>
            <a:ext cx="4553051" cy="400110"/>
          </a:xfrm>
          <a:prstGeom prst="rect">
            <a:avLst/>
          </a:prstGeom>
          <a:noFill/>
          <a:ln>
            <a:noFill/>
          </a:ln>
          <a:effectLst/>
          <a:extLst/>
        </p:spPr>
        <p:txBody>
          <a:bodyPr wrap="square">
            <a:spAutoFit/>
          </a:bodyPr>
          <a:lstStyle/>
          <a:p>
            <a:pPr algn="ctr" fontAlgn="base">
              <a:spcBef>
                <a:spcPct val="50000"/>
              </a:spcBef>
              <a:spcAft>
                <a:spcPct val="0"/>
              </a:spcAft>
            </a:pPr>
            <a:r>
              <a:rPr lang="en-US" altLang="ja-JP" sz="2000" b="1" dirty="0" smtClean="0">
                <a:solidFill>
                  <a:srgbClr val="000000"/>
                </a:solidFill>
                <a:latin typeface="Arial Narrow" panose="020B0606020202030204" pitchFamily="34" charset="0"/>
              </a:rPr>
              <a:t>Gothic </a:t>
            </a:r>
            <a:r>
              <a:rPr lang="en-US" altLang="ja-JP" sz="2000" b="1" smtClean="0">
                <a:solidFill>
                  <a:srgbClr val="000000"/>
                </a:solidFill>
                <a:latin typeface="Arial Narrow" panose="020B0606020202030204" pitchFamily="34" charset="0"/>
              </a:rPr>
              <a:t>Colorado </a:t>
            </a:r>
            <a:r>
              <a:rPr lang="en-US" altLang="ja-JP" sz="2000" b="1" smtClean="0">
                <a:solidFill>
                  <a:srgbClr val="000000"/>
                </a:solidFill>
                <a:latin typeface="Arial Narrow" panose="020B0606020202030204" pitchFamily="34" charset="0"/>
              </a:rPr>
              <a:t>Year 1999 </a:t>
            </a:r>
            <a:r>
              <a:rPr lang="en-US" altLang="ja-JP" sz="2000" b="1" dirty="0" smtClean="0">
                <a:solidFill>
                  <a:srgbClr val="000000"/>
                </a:solidFill>
                <a:latin typeface="Arial Narrow" panose="020B0606020202030204" pitchFamily="34" charset="0"/>
              </a:rPr>
              <a:t>(2.9 km </a:t>
            </a:r>
            <a:r>
              <a:rPr lang="en-US" altLang="ja-JP" sz="2000" b="1" dirty="0" err="1" smtClean="0">
                <a:solidFill>
                  <a:srgbClr val="000000"/>
                </a:solidFill>
                <a:latin typeface="Arial Narrow" panose="020B0606020202030204" pitchFamily="34" charset="0"/>
              </a:rPr>
              <a:t>asl</a:t>
            </a:r>
            <a:r>
              <a:rPr lang="en-US" altLang="ja-JP" sz="2000" b="1" dirty="0" smtClean="0">
                <a:solidFill>
                  <a:srgbClr val="000000"/>
                </a:solidFill>
                <a:latin typeface="Arial Narrow" panose="020B0606020202030204" pitchFamily="34" charset="0"/>
              </a:rPr>
              <a:t>) </a:t>
            </a:r>
            <a:endParaRPr lang="en-US" altLang="ja-JP" sz="2000" b="1" dirty="0">
              <a:solidFill>
                <a:srgbClr val="000000"/>
              </a:solidFill>
              <a:latin typeface="Arial Narrow" panose="020B0606020202030204" pitchFamily="34" charset="0"/>
            </a:endParaRPr>
          </a:p>
        </p:txBody>
      </p:sp>
      <p:sp>
        <p:nvSpPr>
          <p:cNvPr id="26" name="TextBox 25"/>
          <p:cNvSpPr txBox="1"/>
          <p:nvPr/>
        </p:nvSpPr>
        <p:spPr>
          <a:xfrm>
            <a:off x="8382000" y="3733800"/>
            <a:ext cx="990600" cy="369332"/>
          </a:xfrm>
          <a:prstGeom prst="rect">
            <a:avLst/>
          </a:prstGeom>
          <a:noFill/>
        </p:spPr>
        <p:txBody>
          <a:bodyPr wrap="square" rtlCol="0">
            <a:spAutoFit/>
          </a:bodyPr>
          <a:lstStyle/>
          <a:p>
            <a:r>
              <a:rPr lang="en-US" b="1" dirty="0">
                <a:solidFill>
                  <a:srgbClr val="0000FF"/>
                </a:solidFill>
              </a:rPr>
              <a:t>O</a:t>
            </a:r>
            <a:r>
              <a:rPr lang="en-US" b="1" baseline="-25000" dirty="0">
                <a:solidFill>
                  <a:srgbClr val="0000FF"/>
                </a:solidFill>
              </a:rPr>
              <a:t>3</a:t>
            </a:r>
            <a:r>
              <a:rPr lang="en-US" b="1" dirty="0">
                <a:solidFill>
                  <a:srgbClr val="0000FF"/>
                </a:solidFill>
              </a:rPr>
              <a:t>Strat</a:t>
            </a:r>
          </a:p>
        </p:txBody>
      </p:sp>
      <p:sp>
        <p:nvSpPr>
          <p:cNvPr id="27" name="TextBox 26"/>
          <p:cNvSpPr txBox="1"/>
          <p:nvPr/>
        </p:nvSpPr>
        <p:spPr>
          <a:xfrm>
            <a:off x="8382000" y="3248799"/>
            <a:ext cx="762000" cy="369332"/>
          </a:xfrm>
          <a:prstGeom prst="rect">
            <a:avLst/>
          </a:prstGeom>
          <a:noFill/>
        </p:spPr>
        <p:txBody>
          <a:bodyPr wrap="square" rtlCol="0">
            <a:spAutoFit/>
          </a:bodyPr>
          <a:lstStyle/>
          <a:p>
            <a:r>
              <a:rPr lang="en-US" b="1" dirty="0">
                <a:solidFill>
                  <a:srgbClr val="00B050"/>
                </a:solidFill>
              </a:rPr>
              <a:t>BGO</a:t>
            </a:r>
            <a:r>
              <a:rPr lang="en-US" b="1" baseline="-25000" dirty="0">
                <a:solidFill>
                  <a:srgbClr val="00B050"/>
                </a:solidFill>
              </a:rPr>
              <a:t>3</a:t>
            </a:r>
          </a:p>
        </p:txBody>
      </p:sp>
      <p:sp>
        <p:nvSpPr>
          <p:cNvPr id="28" name="TextBox 27"/>
          <p:cNvSpPr txBox="1"/>
          <p:nvPr/>
        </p:nvSpPr>
        <p:spPr>
          <a:xfrm>
            <a:off x="8382000" y="2590800"/>
            <a:ext cx="762000" cy="646331"/>
          </a:xfrm>
          <a:prstGeom prst="rect">
            <a:avLst/>
          </a:prstGeom>
          <a:noFill/>
        </p:spPr>
        <p:txBody>
          <a:bodyPr wrap="square" rtlCol="0">
            <a:spAutoFit/>
          </a:bodyPr>
          <a:lstStyle/>
          <a:p>
            <a:r>
              <a:rPr lang="en-US" b="1" dirty="0" smtClean="0">
                <a:solidFill>
                  <a:srgbClr val="000000"/>
                </a:solidFill>
              </a:rPr>
              <a:t>OBS </a:t>
            </a:r>
            <a:endParaRPr lang="en-US" b="1" dirty="0">
              <a:solidFill>
                <a:srgbClr val="FF0000"/>
              </a:solidFill>
            </a:endParaRPr>
          </a:p>
          <a:p>
            <a:r>
              <a:rPr lang="en-US" b="1" dirty="0" smtClean="0">
                <a:solidFill>
                  <a:srgbClr val="FF0000"/>
                </a:solidFill>
              </a:rPr>
              <a:t>AM3</a:t>
            </a:r>
            <a:endParaRPr lang="en-US" b="1" dirty="0">
              <a:solidFill>
                <a:srgbClr val="FF0000"/>
              </a:solidFill>
            </a:endParaRPr>
          </a:p>
        </p:txBody>
      </p:sp>
      <p:sp>
        <p:nvSpPr>
          <p:cNvPr id="29" name="Rectangle 28"/>
          <p:cNvSpPr/>
          <p:nvPr/>
        </p:nvSpPr>
        <p:spPr>
          <a:xfrm>
            <a:off x="6893257" y="2333766"/>
            <a:ext cx="1371600" cy="271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FFFF"/>
                </a:solidFill>
              </a:rPr>
              <a:t>v</a:t>
            </a:r>
            <a:endParaRPr lang="en-US">
              <a:solidFill>
                <a:srgbClr val="FFFFFF"/>
              </a:solidFill>
            </a:endParaRPr>
          </a:p>
        </p:txBody>
      </p:sp>
      <p:sp>
        <p:nvSpPr>
          <p:cNvPr id="30" name="Rectangle 29"/>
          <p:cNvSpPr/>
          <p:nvPr/>
        </p:nvSpPr>
        <p:spPr>
          <a:xfrm>
            <a:off x="4703377" y="2333767"/>
            <a:ext cx="851262" cy="259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FFFF"/>
                </a:solidFill>
              </a:rPr>
              <a:t>v</a:t>
            </a:r>
            <a:endParaRPr lang="en-US">
              <a:solidFill>
                <a:srgbClr val="FFFFFF"/>
              </a:solidFill>
            </a:endParaRPr>
          </a:p>
        </p:txBody>
      </p:sp>
      <p:sp>
        <p:nvSpPr>
          <p:cNvPr id="31" name="Rectangle 30"/>
          <p:cNvSpPr/>
          <p:nvPr/>
        </p:nvSpPr>
        <p:spPr>
          <a:xfrm>
            <a:off x="6064173" y="2307062"/>
            <a:ext cx="851262" cy="259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FFFF"/>
                </a:solidFill>
              </a:rPr>
              <a:t>v</a:t>
            </a:r>
            <a:endParaRPr lang="en-US">
              <a:solidFill>
                <a:srgbClr val="FFFFFF"/>
              </a:solidFill>
            </a:endParaRPr>
          </a:p>
        </p:txBody>
      </p:sp>
    </p:spTree>
    <p:custDataLst>
      <p:tags r:id="rId1"/>
    </p:custDataLst>
    <p:extLst>
      <p:ext uri="{BB962C8B-B14F-4D97-AF65-F5344CB8AC3E}">
        <p14:creationId xmlns:p14="http://schemas.microsoft.com/office/powerpoint/2010/main" val="1251716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0"/>
            <a:ext cx="8915400" cy="914400"/>
          </a:xfrm>
        </p:spPr>
        <p:txBody>
          <a:bodyPr/>
          <a:lstStyle/>
          <a:p>
            <a:r>
              <a:rPr lang="en-US" sz="2400" b="1" dirty="0" smtClean="0">
                <a:solidFill>
                  <a:schemeClr val="tx1"/>
                </a:solidFill>
                <a:latin typeface="Arial" panose="020B0604020202020204" pitchFamily="34" charset="0"/>
                <a:cs typeface="Arial" panose="020B0604020202020204" pitchFamily="34" charset="0"/>
              </a:rPr>
              <a:t>Role of rising Asian anthropogenic emissions</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193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762001"/>
            <a:ext cx="9144000" cy="52263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endParaRPr lang="en-US" altLang="en-US" smtClean="0">
              <a:solidFill>
                <a:srgbClr val="FFFFFF"/>
              </a:solidFill>
            </a:endParaRPr>
          </a:p>
        </p:txBody>
      </p:sp>
      <p:pic>
        <p:nvPicPr>
          <p:cNvPr id="19464" name="Picture 26"/>
          <p:cNvPicPr>
            <a:picLocks noChangeAspect="1" noChangeArrowheads="1"/>
          </p:cNvPicPr>
          <p:nvPr/>
        </p:nvPicPr>
        <p:blipFill>
          <a:blip r:embed="rId3">
            <a:extLst>
              <a:ext uri="{28A0092B-C50C-407E-A947-70E740481C1C}">
                <a14:useLocalDpi xmlns:a14="http://schemas.microsoft.com/office/drawing/2010/main" val="0"/>
              </a:ext>
            </a:extLst>
          </a:blip>
          <a:srcRect l="12877" t="-15706" r="57910" b="13782"/>
          <a:stretch>
            <a:fillRect/>
          </a:stretch>
        </p:blipFill>
        <p:spPr bwMode="auto">
          <a:xfrm>
            <a:off x="2051050" y="5438775"/>
            <a:ext cx="252095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5" name="Picture 27"/>
          <p:cNvPicPr>
            <a:picLocks noChangeAspect="1" noChangeArrowheads="1"/>
          </p:cNvPicPr>
          <p:nvPr/>
        </p:nvPicPr>
        <p:blipFill>
          <a:blip r:embed="rId3">
            <a:extLst>
              <a:ext uri="{28A0092B-C50C-407E-A947-70E740481C1C}">
                <a14:useLocalDpi xmlns:a14="http://schemas.microsoft.com/office/drawing/2010/main" val="0"/>
              </a:ext>
            </a:extLst>
          </a:blip>
          <a:srcRect l="62509" t="-1602" r="8076" b="-2884"/>
          <a:stretch>
            <a:fillRect/>
          </a:stretch>
        </p:blipFill>
        <p:spPr bwMode="auto">
          <a:xfrm>
            <a:off x="5943600" y="5470826"/>
            <a:ext cx="25384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9" name="Title 1"/>
          <p:cNvSpPr>
            <a:spLocks/>
          </p:cNvSpPr>
          <p:nvPr/>
        </p:nvSpPr>
        <p:spPr bwMode="auto">
          <a:xfrm>
            <a:off x="34925" y="0"/>
            <a:ext cx="9144000" cy="768350"/>
          </a:xfrm>
          <a:prstGeom prst="rect">
            <a:avLst/>
          </a:prstGeom>
          <a:noFill/>
          <a:ln>
            <a:noFill/>
          </a:ln>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zh-CN" sz="2800" b="0" dirty="0" smtClean="0">
                <a:solidFill>
                  <a:srgbClr val="FFFFFF"/>
                </a:solidFill>
                <a:cs typeface="Arial" pitchFamily="34" charset="0"/>
              </a:rPr>
              <a:t>Asian pollution contribution to WUS high-O</a:t>
            </a:r>
            <a:r>
              <a:rPr lang="en-US" altLang="zh-CN" sz="2800" b="0" baseline="-25000" dirty="0" smtClean="0">
                <a:solidFill>
                  <a:srgbClr val="FFFFFF"/>
                </a:solidFill>
                <a:cs typeface="Arial" pitchFamily="34" charset="0"/>
              </a:rPr>
              <a:t>3</a:t>
            </a:r>
            <a:r>
              <a:rPr lang="en-US" altLang="zh-CN" sz="2800" b="0" dirty="0" smtClean="0">
                <a:solidFill>
                  <a:srgbClr val="FFFFFF"/>
                </a:solidFill>
                <a:cs typeface="Arial" pitchFamily="34" charset="0"/>
              </a:rPr>
              <a:t> events</a:t>
            </a:r>
          </a:p>
        </p:txBody>
      </p:sp>
      <p:pic>
        <p:nvPicPr>
          <p:cNvPr id="1947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915" t="45555" r="1932" b="9476"/>
          <a:stretch/>
        </p:blipFill>
        <p:spPr bwMode="auto">
          <a:xfrm>
            <a:off x="3505200" y="3136620"/>
            <a:ext cx="5486400" cy="219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73" name="Content Placeholder 2" descr="updated.png"/>
          <p:cNvPicPr>
            <a:picLocks noChangeAspect="1"/>
          </p:cNvPicPr>
          <p:nvPr/>
        </p:nvPicPr>
        <p:blipFill rotWithShape="1">
          <a:blip r:embed="rId5">
            <a:extLst>
              <a:ext uri="{28A0092B-C50C-407E-A947-70E740481C1C}">
                <a14:useLocalDpi xmlns:a14="http://schemas.microsoft.com/office/drawing/2010/main" val="0"/>
              </a:ext>
            </a:extLst>
          </a:blip>
          <a:srcRect l="12563" t="54753" r="62862" b="29558"/>
          <a:stretch/>
        </p:blipFill>
        <p:spPr bwMode="auto">
          <a:xfrm>
            <a:off x="689342" y="3124200"/>
            <a:ext cx="2663458" cy="220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Text Box 44"/>
          <p:cNvSpPr txBox="1">
            <a:spLocks noChangeArrowheads="1"/>
          </p:cNvSpPr>
          <p:nvPr/>
        </p:nvSpPr>
        <p:spPr bwMode="auto">
          <a:xfrm>
            <a:off x="250825" y="5400976"/>
            <a:ext cx="2058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dirty="0" smtClean="0">
                <a:solidFill>
                  <a:srgbClr val="000000"/>
                </a:solidFill>
              </a:rPr>
              <a:t>Surface MDA8 O</a:t>
            </a:r>
            <a:r>
              <a:rPr lang="en-US" altLang="ja-JP" baseline="-25000" dirty="0" smtClean="0">
                <a:solidFill>
                  <a:srgbClr val="000000"/>
                </a:solidFill>
              </a:rPr>
              <a:t>3</a:t>
            </a:r>
            <a:endParaRPr lang="en-US" altLang="zh-CN" dirty="0" smtClean="0">
              <a:solidFill>
                <a:srgbClr val="000000"/>
              </a:solidFill>
            </a:endParaRPr>
          </a:p>
        </p:txBody>
      </p:sp>
      <p:sp>
        <p:nvSpPr>
          <p:cNvPr id="19475" name="Rectangle 46"/>
          <p:cNvSpPr>
            <a:spLocks noChangeArrowheads="1"/>
          </p:cNvSpPr>
          <p:nvPr/>
        </p:nvSpPr>
        <p:spPr bwMode="auto">
          <a:xfrm>
            <a:off x="4495800" y="5646242"/>
            <a:ext cx="526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1200" b="0" dirty="0" smtClean="0">
                <a:solidFill>
                  <a:srgbClr val="000000"/>
                </a:solidFill>
              </a:rPr>
              <a:t>[ppb]</a:t>
            </a:r>
            <a:endParaRPr lang="en-US" altLang="zh-CN" sz="1200" b="0" dirty="0" smtClean="0">
              <a:solidFill>
                <a:srgbClr val="000000"/>
              </a:solidFill>
            </a:endParaRPr>
          </a:p>
        </p:txBody>
      </p:sp>
      <p:sp>
        <p:nvSpPr>
          <p:cNvPr id="21" name="Rectangle 46"/>
          <p:cNvSpPr>
            <a:spLocks noChangeArrowheads="1"/>
          </p:cNvSpPr>
          <p:nvPr/>
        </p:nvSpPr>
        <p:spPr bwMode="auto">
          <a:xfrm>
            <a:off x="8382000" y="5597843"/>
            <a:ext cx="5261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sz="1200" b="0" dirty="0" smtClean="0">
                <a:solidFill>
                  <a:srgbClr val="000000"/>
                </a:solidFill>
              </a:rPr>
              <a:t>[ppb]</a:t>
            </a:r>
            <a:endParaRPr lang="en-US" altLang="zh-CN" sz="1200" b="0" dirty="0" smtClean="0">
              <a:solidFill>
                <a:srgbClr val="000000"/>
              </a:solidFill>
            </a:endParaRPr>
          </a:p>
        </p:txBody>
      </p:sp>
      <p:sp>
        <p:nvSpPr>
          <p:cNvPr id="24" name="Text Box 16"/>
          <p:cNvSpPr txBox="1">
            <a:spLocks noChangeArrowheads="1"/>
          </p:cNvSpPr>
          <p:nvPr/>
        </p:nvSpPr>
        <p:spPr bwMode="auto">
          <a:xfrm>
            <a:off x="4229100" y="5285095"/>
            <a:ext cx="1943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mtClean="0">
                <a:solidFill>
                  <a:srgbClr val="FF0000"/>
                </a:solidFill>
                <a:latin typeface="Calibri"/>
              </a:rPr>
              <a:t>NAAQS</a:t>
            </a:r>
            <a:endParaRPr lang="en-US" altLang="zh-CN" dirty="0">
              <a:solidFill>
                <a:srgbClr val="FF0000"/>
              </a:solidFill>
              <a:latin typeface="Calibri"/>
            </a:endParaRPr>
          </a:p>
        </p:txBody>
      </p:sp>
      <p:sp>
        <p:nvSpPr>
          <p:cNvPr id="25" name="Line 17"/>
          <p:cNvSpPr>
            <a:spLocks noChangeShapeType="1"/>
          </p:cNvSpPr>
          <p:nvPr/>
        </p:nvSpPr>
        <p:spPr bwMode="auto">
          <a:xfrm flipH="1" flipV="1">
            <a:off x="4206875" y="5334000"/>
            <a:ext cx="28892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latin typeface="Calibri"/>
            </a:endParaRPr>
          </a:p>
        </p:txBody>
      </p:sp>
      <p:sp>
        <p:nvSpPr>
          <p:cNvPr id="26" name="Line 15"/>
          <p:cNvSpPr>
            <a:spLocks noChangeShapeType="1"/>
          </p:cNvSpPr>
          <p:nvPr/>
        </p:nvSpPr>
        <p:spPr bwMode="auto">
          <a:xfrm>
            <a:off x="7391400" y="5517653"/>
            <a:ext cx="0" cy="204789"/>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27" name="Line 15"/>
          <p:cNvSpPr>
            <a:spLocks noChangeShapeType="1"/>
          </p:cNvSpPr>
          <p:nvPr/>
        </p:nvSpPr>
        <p:spPr bwMode="auto">
          <a:xfrm>
            <a:off x="8001000" y="5517653"/>
            <a:ext cx="0" cy="204789"/>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2" name="TextBox 1"/>
          <p:cNvSpPr txBox="1"/>
          <p:nvPr/>
        </p:nvSpPr>
        <p:spPr>
          <a:xfrm>
            <a:off x="117475" y="6336268"/>
            <a:ext cx="902652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Lin M. </a:t>
            </a:r>
            <a:r>
              <a:rPr lang="en-US" b="1" i="1" dirty="0" smtClean="0">
                <a:latin typeface="Arial" panose="020B0604020202020204" pitchFamily="34" charset="0"/>
                <a:cs typeface="Arial" panose="020B0604020202020204" pitchFamily="34" charset="0"/>
              </a:rPr>
              <a:t>et </a:t>
            </a:r>
            <a:r>
              <a:rPr lang="en-US" b="1" i="1" dirty="0">
                <a:latin typeface="Arial" panose="020B0604020202020204" pitchFamily="34" charset="0"/>
                <a:cs typeface="Arial" panose="020B0604020202020204" pitchFamily="34" charset="0"/>
              </a:rPr>
              <a:t>al </a:t>
            </a:r>
            <a:r>
              <a:rPr lang="en-US" b="1" dirty="0">
                <a:latin typeface="Arial" panose="020B0604020202020204" pitchFamily="34" charset="0"/>
                <a:cs typeface="Arial" panose="020B0604020202020204" pitchFamily="34" charset="0"/>
              </a:rPr>
              <a:t>[JGR, 2012a]: </a:t>
            </a:r>
            <a:r>
              <a:rPr lang="en-US" sz="1400" dirty="0">
                <a:latin typeface="Arial" panose="020B0604020202020204" pitchFamily="34" charset="0"/>
                <a:cs typeface="Arial" panose="020B0604020202020204" pitchFamily="34" charset="0"/>
              </a:rPr>
              <a:t>Transport of Asian </a:t>
            </a:r>
            <a:r>
              <a:rPr lang="en-US" sz="1400" dirty="0" smtClean="0">
                <a:latin typeface="Arial" panose="020B0604020202020204" pitchFamily="34" charset="0"/>
                <a:cs typeface="Arial" panose="020B0604020202020204" pitchFamily="34" charset="0"/>
              </a:rPr>
              <a:t>O</a:t>
            </a:r>
            <a:r>
              <a:rPr lang="en-US" sz="1400" baseline="-25000" dirty="0" smtClean="0">
                <a:latin typeface="Arial" panose="020B0604020202020204" pitchFamily="34" charset="0"/>
                <a:cs typeface="Arial" panose="020B0604020202020204" pitchFamily="34" charset="0"/>
              </a:rPr>
              <a:t>3</a:t>
            </a:r>
            <a:r>
              <a:rPr lang="en-US" sz="1400" dirty="0" smtClean="0">
                <a:latin typeface="Arial" panose="020B0604020202020204" pitchFamily="34" charset="0"/>
                <a:cs typeface="Arial" panose="020B0604020202020204" pitchFamily="34" charset="0"/>
              </a:rPr>
              <a:t> pollution </a:t>
            </a:r>
            <a:r>
              <a:rPr lang="en-US" sz="1400" dirty="0">
                <a:latin typeface="Arial" panose="020B0604020202020204" pitchFamily="34" charset="0"/>
                <a:cs typeface="Arial" panose="020B0604020202020204" pitchFamily="34" charset="0"/>
              </a:rPr>
              <a:t>into surface air over the WUS in spring </a:t>
            </a:r>
          </a:p>
        </p:txBody>
      </p:sp>
      <p:sp>
        <p:nvSpPr>
          <p:cNvPr id="23" name="Line 15"/>
          <p:cNvSpPr>
            <a:spLocks noChangeShapeType="1"/>
          </p:cNvSpPr>
          <p:nvPr/>
        </p:nvSpPr>
        <p:spPr bwMode="auto">
          <a:xfrm>
            <a:off x="4259262" y="5257800"/>
            <a:ext cx="7938" cy="46990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19463" name="Text Box 23"/>
          <p:cNvSpPr txBox="1">
            <a:spLocks noChangeArrowheads="1"/>
          </p:cNvSpPr>
          <p:nvPr/>
        </p:nvSpPr>
        <p:spPr bwMode="auto">
          <a:xfrm rot="16200000">
            <a:off x="-440323" y="4097923"/>
            <a:ext cx="1524000" cy="338554"/>
          </a:xfrm>
          <a:prstGeom prst="rect">
            <a:avLst/>
          </a:prstGeom>
          <a:solidFill>
            <a:schemeClr val="tx2">
              <a:lumMod val="75000"/>
            </a:schemeClr>
          </a:solidFill>
          <a:ln>
            <a:noFill/>
          </a:ln>
          <a:effectLst/>
          <a:extLst/>
        </p:spPr>
        <p:txBody>
          <a:bodyPr wrap="squar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eaLnBrk="1" fontAlgn="base" hangingPunct="1">
              <a:spcBef>
                <a:spcPct val="50000"/>
              </a:spcBef>
              <a:spcAft>
                <a:spcPct val="0"/>
              </a:spcAft>
            </a:pPr>
            <a:r>
              <a:rPr lang="en-US" altLang="ja-JP" sz="1600" dirty="0" smtClean="0">
                <a:solidFill>
                  <a:srgbClr val="000000"/>
                </a:solidFill>
              </a:rPr>
              <a:t>22-June-2010</a:t>
            </a:r>
            <a:endParaRPr lang="en-US" altLang="zh-CN" sz="1600" dirty="0" smtClean="0">
              <a:solidFill>
                <a:srgbClr val="000000"/>
              </a:solidFill>
            </a:endParaRPr>
          </a:p>
        </p:txBody>
      </p:sp>
      <p:sp>
        <p:nvSpPr>
          <p:cNvPr id="28" name="TextBox 1"/>
          <p:cNvSpPr txBox="1">
            <a:spLocks noChangeArrowheads="1"/>
          </p:cNvSpPr>
          <p:nvPr/>
        </p:nvSpPr>
        <p:spPr bwMode="auto">
          <a:xfrm>
            <a:off x="152400" y="6000690"/>
            <a:ext cx="88951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marL="0" indent="0" eaLnBrk="1" fontAlgn="base" hangingPunct="1">
              <a:spcBef>
                <a:spcPct val="0"/>
              </a:spcBef>
              <a:spcAft>
                <a:spcPct val="0"/>
              </a:spcAft>
            </a:pPr>
            <a:r>
              <a:rPr lang="en-US" altLang="ja-JP" sz="2000" b="0" dirty="0" smtClean="0">
                <a:solidFill>
                  <a:srgbClr val="FFFF00"/>
                </a:solidFill>
                <a:sym typeface="Wingdings" panose="05000000000000000000" pitchFamily="2" charset="2"/>
              </a:rPr>
              <a:t>Asian pollution can contribute ~20% on days when OBS &gt; </a:t>
            </a:r>
            <a:r>
              <a:rPr lang="en-US" altLang="ja-JP" sz="2000" b="0" dirty="0" smtClean="0">
                <a:solidFill>
                  <a:srgbClr val="FFFF00"/>
                </a:solidFill>
                <a:sym typeface="Wingdings" panose="05000000000000000000" pitchFamily="2" charset="2"/>
              </a:rPr>
              <a:t>60 ppb </a:t>
            </a:r>
            <a:endParaRPr lang="en-US" altLang="ja-JP" sz="2000" b="0" dirty="0" smtClean="0">
              <a:solidFill>
                <a:srgbClr val="FFFF00"/>
              </a:solidFill>
              <a:sym typeface="Wingdings" panose="05000000000000000000" pitchFamily="2" charset="2"/>
            </a:endParaRPr>
          </a:p>
        </p:txBody>
      </p:sp>
      <p:pic>
        <p:nvPicPr>
          <p:cNvPr id="29" name="Picture 49" descr="anima_airsco_0612_2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04676" y="768350"/>
            <a:ext cx="4104238"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831850" y="4950023"/>
            <a:ext cx="768350" cy="307777"/>
          </a:xfrm>
          <a:prstGeom prst="rect">
            <a:avLst/>
          </a:prstGeom>
          <a:solidFill>
            <a:schemeClr val="tx1"/>
          </a:solidFill>
          <a:ln>
            <a:noFill/>
          </a:ln>
          <a:effectLst/>
          <a:extLst/>
        </p:spPr>
        <p:txBody>
          <a:bodyPr wrap="square" lIns="0" tIns="0" rIns="0" bIns="0">
            <a:spAutoFit/>
          </a:bodyPr>
          <a:lstStyle>
            <a:defPPr>
              <a:defRPr lang="en-US"/>
            </a:defPPr>
            <a:lvl1pPr algn="ctr" fontAlgn="base">
              <a:spcBef>
                <a:spcPct val="50000"/>
              </a:spcBef>
              <a:spcAft>
                <a:spcPct val="0"/>
              </a:spcAft>
              <a:defRPr sz="2000" b="1">
                <a:solidFill>
                  <a:srgbClr val="002060"/>
                </a:solidFill>
                <a:latin typeface="Arial" pitchFamily="34" charset="0"/>
                <a:ea typeface="宋体" pitchFamily="2" charset="-122"/>
              </a:defRPr>
            </a:lvl1pPr>
            <a:lvl2pPr marL="742950" indent="-285750" eaLnBrk="0" hangingPunct="0">
              <a:defRPr b="1">
                <a:latin typeface="Arial" pitchFamily="34" charset="0"/>
                <a:ea typeface="宋体" pitchFamily="2" charset="-122"/>
              </a:defRPr>
            </a:lvl2pPr>
            <a:lvl3pPr marL="1143000" indent="-228600" eaLnBrk="0" hangingPunct="0">
              <a:defRPr b="1">
                <a:latin typeface="Arial" pitchFamily="34" charset="0"/>
                <a:ea typeface="宋体" pitchFamily="2" charset="-122"/>
              </a:defRPr>
            </a:lvl3pPr>
            <a:lvl4pPr marL="1600200" indent="-228600" eaLnBrk="0" hangingPunct="0">
              <a:defRPr b="1">
                <a:latin typeface="Arial" pitchFamily="34" charset="0"/>
                <a:ea typeface="宋体" pitchFamily="2" charset="-122"/>
              </a:defRPr>
            </a:lvl4pPr>
            <a:lvl5pPr marL="2057400" indent="-228600" eaLnBrk="0" hangingPunct="0">
              <a:defRPr b="1">
                <a:latin typeface="Arial" pitchFamily="34" charset="0"/>
                <a:ea typeface="宋体" pitchFamily="2" charset="-122"/>
              </a:defRPr>
            </a:lvl5pPr>
            <a:lvl6pPr marL="2514600" indent="-228600" algn="ctr" eaLnBrk="0" fontAlgn="base" hangingPunct="0">
              <a:spcBef>
                <a:spcPct val="0"/>
              </a:spcBef>
              <a:spcAft>
                <a:spcPct val="0"/>
              </a:spcAft>
              <a:defRPr b="1">
                <a:latin typeface="Arial" pitchFamily="34" charset="0"/>
                <a:ea typeface="宋体" pitchFamily="2" charset="-122"/>
              </a:defRPr>
            </a:lvl6pPr>
            <a:lvl7pPr marL="2971800" indent="-228600" algn="ctr" eaLnBrk="0" fontAlgn="base" hangingPunct="0">
              <a:spcBef>
                <a:spcPct val="0"/>
              </a:spcBef>
              <a:spcAft>
                <a:spcPct val="0"/>
              </a:spcAft>
              <a:defRPr b="1">
                <a:latin typeface="Arial" pitchFamily="34" charset="0"/>
                <a:ea typeface="宋体" pitchFamily="2" charset="-122"/>
              </a:defRPr>
            </a:lvl7pPr>
            <a:lvl8pPr marL="3429000" indent="-228600" algn="ctr" eaLnBrk="0" fontAlgn="base" hangingPunct="0">
              <a:spcBef>
                <a:spcPct val="0"/>
              </a:spcBef>
              <a:spcAft>
                <a:spcPct val="0"/>
              </a:spcAft>
              <a:defRPr b="1">
                <a:latin typeface="Arial" pitchFamily="34" charset="0"/>
                <a:ea typeface="宋体" pitchFamily="2" charset="-122"/>
              </a:defRPr>
            </a:lvl8pPr>
            <a:lvl9pPr marL="3886200" indent="-228600" algn="ctr" eaLnBrk="0" fontAlgn="base" hangingPunct="0">
              <a:spcBef>
                <a:spcPct val="0"/>
              </a:spcBef>
              <a:spcAft>
                <a:spcPct val="0"/>
              </a:spcAft>
              <a:defRPr b="1">
                <a:latin typeface="Arial" pitchFamily="34" charset="0"/>
                <a:ea typeface="宋体" pitchFamily="2" charset="-122"/>
              </a:defRPr>
            </a:lvl9pPr>
          </a:lstStyle>
          <a:p>
            <a:r>
              <a:rPr lang="en-US" altLang="ja-JP" dirty="0"/>
              <a:t>OBS </a:t>
            </a:r>
            <a:endParaRPr lang="en-US" altLang="zh-CN" dirty="0"/>
          </a:p>
        </p:txBody>
      </p:sp>
      <p:sp>
        <p:nvSpPr>
          <p:cNvPr id="19460" name="Text Box 6"/>
          <p:cNvSpPr txBox="1">
            <a:spLocks noChangeArrowheads="1"/>
          </p:cNvSpPr>
          <p:nvPr/>
        </p:nvSpPr>
        <p:spPr bwMode="auto">
          <a:xfrm>
            <a:off x="3611950" y="4950023"/>
            <a:ext cx="960050" cy="307777"/>
          </a:xfrm>
          <a:prstGeom prst="rect">
            <a:avLst/>
          </a:prstGeom>
          <a:solidFill>
            <a:schemeClr val="tx1"/>
          </a:solidFill>
          <a:ln>
            <a:noFill/>
          </a:ln>
          <a:effectLst/>
          <a:extLst/>
        </p:spPr>
        <p:txBody>
          <a:bodyPr wrap="square" lIns="0" tIns="0" rIns="0" bIns="0">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50000"/>
              </a:spcBef>
              <a:spcAft>
                <a:spcPct val="0"/>
              </a:spcAft>
            </a:pPr>
            <a:r>
              <a:rPr lang="en-US" altLang="ja-JP" sz="2000" dirty="0" smtClean="0">
                <a:solidFill>
                  <a:srgbClr val="002060"/>
                </a:solidFill>
              </a:rPr>
              <a:t>Model</a:t>
            </a:r>
          </a:p>
        </p:txBody>
      </p:sp>
      <p:sp>
        <p:nvSpPr>
          <p:cNvPr id="19461" name="Text Box 7"/>
          <p:cNvSpPr txBox="1">
            <a:spLocks noChangeArrowheads="1"/>
          </p:cNvSpPr>
          <p:nvPr/>
        </p:nvSpPr>
        <p:spPr bwMode="auto">
          <a:xfrm>
            <a:off x="6268671" y="4950023"/>
            <a:ext cx="741729" cy="307777"/>
          </a:xfrm>
          <a:prstGeom prst="rect">
            <a:avLst/>
          </a:prstGeom>
          <a:solidFill>
            <a:schemeClr val="tx1"/>
          </a:solidFill>
          <a:ln>
            <a:noFill/>
          </a:ln>
          <a:effectLst/>
          <a:extLst/>
        </p:spPr>
        <p:txBody>
          <a:bodyPr wrap="square" lIns="0" tIns="0" rIns="0" bIns="0">
            <a:spAutoFit/>
          </a:bodyPr>
          <a:lstStyle>
            <a:defPPr>
              <a:defRPr lang="en-US"/>
            </a:defPPr>
            <a:lvl1pPr algn="ctr" fontAlgn="base">
              <a:spcBef>
                <a:spcPct val="50000"/>
              </a:spcBef>
              <a:spcAft>
                <a:spcPct val="0"/>
              </a:spcAft>
              <a:defRPr sz="2000" b="1">
                <a:solidFill>
                  <a:srgbClr val="002060"/>
                </a:solidFill>
                <a:latin typeface="Arial" pitchFamily="34" charset="0"/>
                <a:ea typeface="宋体" pitchFamily="2" charset="-122"/>
              </a:defRPr>
            </a:lvl1pPr>
            <a:lvl2pPr marL="742950" indent="-285750" eaLnBrk="0" hangingPunct="0">
              <a:defRPr b="1">
                <a:latin typeface="Arial" pitchFamily="34" charset="0"/>
                <a:ea typeface="宋体" pitchFamily="2" charset="-122"/>
              </a:defRPr>
            </a:lvl2pPr>
            <a:lvl3pPr marL="1143000" indent="-228600" eaLnBrk="0" hangingPunct="0">
              <a:defRPr b="1">
                <a:latin typeface="Arial" pitchFamily="34" charset="0"/>
                <a:ea typeface="宋体" pitchFamily="2" charset="-122"/>
              </a:defRPr>
            </a:lvl3pPr>
            <a:lvl4pPr marL="1600200" indent="-228600" eaLnBrk="0" hangingPunct="0">
              <a:defRPr b="1">
                <a:latin typeface="Arial" pitchFamily="34" charset="0"/>
                <a:ea typeface="宋体" pitchFamily="2" charset="-122"/>
              </a:defRPr>
            </a:lvl4pPr>
            <a:lvl5pPr marL="2057400" indent="-228600" eaLnBrk="0" hangingPunct="0">
              <a:defRPr b="1">
                <a:latin typeface="Arial" pitchFamily="34" charset="0"/>
                <a:ea typeface="宋体" pitchFamily="2" charset="-122"/>
              </a:defRPr>
            </a:lvl5pPr>
            <a:lvl6pPr marL="2514600" indent="-228600" algn="ctr" eaLnBrk="0" fontAlgn="base" hangingPunct="0">
              <a:spcBef>
                <a:spcPct val="0"/>
              </a:spcBef>
              <a:spcAft>
                <a:spcPct val="0"/>
              </a:spcAft>
              <a:defRPr b="1">
                <a:latin typeface="Arial" pitchFamily="34" charset="0"/>
                <a:ea typeface="宋体" pitchFamily="2" charset="-122"/>
              </a:defRPr>
            </a:lvl6pPr>
            <a:lvl7pPr marL="2971800" indent="-228600" algn="ctr" eaLnBrk="0" fontAlgn="base" hangingPunct="0">
              <a:spcBef>
                <a:spcPct val="0"/>
              </a:spcBef>
              <a:spcAft>
                <a:spcPct val="0"/>
              </a:spcAft>
              <a:defRPr b="1">
                <a:latin typeface="Arial" pitchFamily="34" charset="0"/>
                <a:ea typeface="宋体" pitchFamily="2" charset="-122"/>
              </a:defRPr>
            </a:lvl7pPr>
            <a:lvl8pPr marL="3429000" indent="-228600" algn="ctr" eaLnBrk="0" fontAlgn="base" hangingPunct="0">
              <a:spcBef>
                <a:spcPct val="0"/>
              </a:spcBef>
              <a:spcAft>
                <a:spcPct val="0"/>
              </a:spcAft>
              <a:defRPr b="1">
                <a:latin typeface="Arial" pitchFamily="34" charset="0"/>
                <a:ea typeface="宋体" pitchFamily="2" charset="-122"/>
              </a:defRPr>
            </a:lvl8pPr>
            <a:lvl9pPr marL="3886200" indent="-228600" algn="ctr" eaLnBrk="0" fontAlgn="base" hangingPunct="0">
              <a:spcBef>
                <a:spcPct val="0"/>
              </a:spcBef>
              <a:spcAft>
                <a:spcPct val="0"/>
              </a:spcAft>
              <a:defRPr b="1">
                <a:latin typeface="Arial" pitchFamily="34" charset="0"/>
                <a:ea typeface="宋体" pitchFamily="2" charset="-122"/>
              </a:defRPr>
            </a:lvl9pPr>
          </a:lstStyle>
          <a:p>
            <a:r>
              <a:rPr lang="en-US" altLang="ja-JP" dirty="0"/>
              <a:t>Asian</a:t>
            </a:r>
            <a:endParaRPr lang="en-US" altLang="zh-CN" dirty="0"/>
          </a:p>
        </p:txBody>
      </p:sp>
      <p:sp>
        <p:nvSpPr>
          <p:cNvPr id="31" name="Rectangle 53"/>
          <p:cNvSpPr>
            <a:spLocks noChangeArrowheads="1"/>
          </p:cNvSpPr>
          <p:nvPr/>
        </p:nvSpPr>
        <p:spPr bwMode="auto">
          <a:xfrm>
            <a:off x="564514" y="1868269"/>
            <a:ext cx="23310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b="1">
                <a:solidFill>
                  <a:schemeClr val="tx1"/>
                </a:solidFill>
                <a:latin typeface="Arial" pitchFamily="34" charset="0"/>
                <a:ea typeface="宋体" pitchFamily="2" charset="-122"/>
              </a:defRPr>
            </a:lvl9pPr>
          </a:lstStyle>
          <a:p>
            <a:pPr algn="ctr" eaLnBrk="1" fontAlgn="base" hangingPunct="1">
              <a:spcBef>
                <a:spcPct val="0"/>
              </a:spcBef>
              <a:spcAft>
                <a:spcPct val="0"/>
              </a:spcAft>
            </a:pPr>
            <a:r>
              <a:rPr lang="en-US" altLang="ja-JP" dirty="0" smtClean="0">
                <a:solidFill>
                  <a:srgbClr val="000000"/>
                </a:solidFill>
              </a:rPr>
              <a:t>NASA AIRS </a:t>
            </a:r>
            <a:r>
              <a:rPr lang="en-US" altLang="ja-JP" dirty="0" smtClean="0">
                <a:solidFill>
                  <a:srgbClr val="000000"/>
                </a:solidFill>
              </a:rPr>
              <a:t>CO </a:t>
            </a:r>
          </a:p>
          <a:p>
            <a:pPr algn="ctr" eaLnBrk="1" fontAlgn="base" hangingPunct="1">
              <a:spcBef>
                <a:spcPct val="0"/>
              </a:spcBef>
              <a:spcAft>
                <a:spcPct val="0"/>
              </a:spcAft>
            </a:pPr>
            <a:r>
              <a:rPr lang="en-US" altLang="ja-JP" b="0" dirty="0" smtClean="0">
                <a:solidFill>
                  <a:srgbClr val="000000"/>
                </a:solidFill>
              </a:rPr>
              <a:t>[10</a:t>
            </a:r>
            <a:r>
              <a:rPr lang="en-US" altLang="ja-JP" sz="1600" b="0" baseline="30000" dirty="0" smtClean="0">
                <a:solidFill>
                  <a:srgbClr val="000000"/>
                </a:solidFill>
              </a:rPr>
              <a:t>18</a:t>
            </a:r>
            <a:r>
              <a:rPr lang="en-US" altLang="ja-JP" b="0" dirty="0" smtClean="0">
                <a:solidFill>
                  <a:srgbClr val="000000"/>
                </a:solidFill>
              </a:rPr>
              <a:t> molecules cm</a:t>
            </a:r>
            <a:r>
              <a:rPr lang="en-US" altLang="ja-JP" b="0" baseline="30000" dirty="0" smtClean="0">
                <a:solidFill>
                  <a:srgbClr val="000000"/>
                </a:solidFill>
              </a:rPr>
              <a:t>-2</a:t>
            </a:r>
            <a:r>
              <a:rPr lang="en-US" altLang="ja-JP" b="0" dirty="0" smtClean="0">
                <a:solidFill>
                  <a:srgbClr val="000000"/>
                </a:solidFill>
              </a:rPr>
              <a:t>]</a:t>
            </a:r>
            <a:endParaRPr lang="en-US" altLang="zh-CN" b="0" dirty="0" smtClean="0">
              <a:solidFill>
                <a:srgbClr val="000000"/>
              </a:solidFill>
            </a:endParaRPr>
          </a:p>
        </p:txBody>
      </p:sp>
      <p:pic>
        <p:nvPicPr>
          <p:cNvPr id="33" name="Picture 8"/>
          <p:cNvPicPr>
            <a:picLocks noChangeAspect="1" noChangeArrowheads="1"/>
          </p:cNvPicPr>
          <p:nvPr/>
        </p:nvPicPr>
        <p:blipFill>
          <a:blip r:embed="rId7">
            <a:extLst>
              <a:ext uri="{28A0092B-C50C-407E-A947-70E740481C1C}">
                <a14:useLocalDpi xmlns:a14="http://schemas.microsoft.com/office/drawing/2010/main" val="0"/>
              </a:ext>
            </a:extLst>
          </a:blip>
          <a:srcRect l="11357" t="2217" r="3671"/>
          <a:stretch>
            <a:fillRect/>
          </a:stretch>
        </p:blipFill>
        <p:spPr bwMode="auto">
          <a:xfrm>
            <a:off x="1213272" y="990600"/>
            <a:ext cx="949854" cy="69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Slide Number Placeholder 3"/>
          <p:cNvSpPr txBox="1">
            <a:spLocks noGrp="1"/>
          </p:cNvSpPr>
          <p:nvPr/>
        </p:nvSpPr>
        <p:spPr>
          <a:xfrm>
            <a:off x="8610599" y="6435785"/>
            <a:ext cx="533401" cy="36512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fld id="{734CB87C-4E9C-6347-AB57-39BD9F5918BF}" type="slidenum">
              <a:rPr lang="en-US" sz="2000" b="1" smtClean="0">
                <a:solidFill>
                  <a:srgbClr val="000000">
                    <a:lumMod val="10000"/>
                  </a:srgbClr>
                </a:solidFill>
                <a:latin typeface="Arial" panose="020B0604020202020204" pitchFamily="34" charset="0"/>
                <a:cs typeface="Arial" panose="020B0604020202020204" pitchFamily="34" charset="0"/>
              </a:rPr>
              <a:t>9</a:t>
            </a:fld>
            <a:endParaRPr lang="en-US" sz="2000" b="1" dirty="0">
              <a:solidFill>
                <a:srgbClr val="000000">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6557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4"/>
</p:tagLst>
</file>

<file path=ppt/tags/tag2.xml><?xml version="1.0" encoding="utf-8"?>
<p:tagLst xmlns:a="http://schemas.openxmlformats.org/drawingml/2006/main" xmlns:r="http://schemas.openxmlformats.org/officeDocument/2006/relationships" xmlns:p="http://schemas.openxmlformats.org/presentationml/2006/main">
  <p:tag name="TIMING" val="|68.5"/>
</p:tagLst>
</file>

<file path=ppt/tags/tag3.xml><?xml version="1.0" encoding="utf-8"?>
<p:tagLst xmlns:a="http://schemas.openxmlformats.org/drawingml/2006/main" xmlns:r="http://schemas.openxmlformats.org/officeDocument/2006/relationships" xmlns:p="http://schemas.openxmlformats.org/presentationml/2006/main">
  <p:tag name="TIMING" val="|68.5"/>
</p:tagLst>
</file>

<file path=ppt/tags/tag4.xml><?xml version="1.0" encoding="utf-8"?>
<p:tagLst xmlns:a="http://schemas.openxmlformats.org/drawingml/2006/main" xmlns:r="http://schemas.openxmlformats.org/officeDocument/2006/relationships" xmlns:p="http://schemas.openxmlformats.org/presentationml/2006/main">
  <p:tag name="TIMING" val="|51.9|34.4"/>
</p:tagLst>
</file>

<file path=ppt/tags/tag5.xml><?xml version="1.0" encoding="utf-8"?>
<p:tagLst xmlns:a="http://schemas.openxmlformats.org/drawingml/2006/main" xmlns:r="http://schemas.openxmlformats.org/officeDocument/2006/relationships" xmlns:p="http://schemas.openxmlformats.org/presentationml/2006/main">
  <p:tag name="TIMING" val="|26.6|0.7"/>
</p:tagLst>
</file>

<file path=ppt/tags/tag6.xml><?xml version="1.0" encoding="utf-8"?>
<p:tagLst xmlns:a="http://schemas.openxmlformats.org/drawingml/2006/main" xmlns:r="http://schemas.openxmlformats.org/officeDocument/2006/relationships" xmlns:p="http://schemas.openxmlformats.org/presentationml/2006/main">
  <p:tag name="TIMING" val="|26.6|0.7"/>
</p:tagLst>
</file>

<file path=ppt/tags/tag7.xml><?xml version="1.0" encoding="utf-8"?>
<p:tagLst xmlns:a="http://schemas.openxmlformats.org/drawingml/2006/main" xmlns:r="http://schemas.openxmlformats.org/officeDocument/2006/relationships" xmlns:p="http://schemas.openxmlformats.org/presentationml/2006/main">
  <p:tag name="TIMING" val="|26.6|0.7"/>
</p:tagLst>
</file>

<file path=ppt/tags/tag8.xml><?xml version="1.0" encoding="utf-8"?>
<p:tagLst xmlns:a="http://schemas.openxmlformats.org/drawingml/2006/main" xmlns:r="http://schemas.openxmlformats.org/officeDocument/2006/relationships" xmlns:p="http://schemas.openxmlformats.org/presentationml/2006/main">
  <p:tag name="TIMING" val="|68.5"/>
</p:tagLst>
</file>

<file path=ppt/theme/theme1.xml><?xml version="1.0" encoding="utf-8"?>
<a:theme xmlns:a="http://schemas.openxmlformats.org/drawingml/2006/main" name="Ppt0000000">
  <a:themeElements>
    <a:clrScheme name="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Ppt0000000">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Ppt000000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Blank Presentation">
      <a:majorFont>
        <a:latin typeface="Gill Sans Light"/>
        <a:ea typeface="宋体"/>
        <a:cs typeface=""/>
      </a:majorFont>
      <a:minorFont>
        <a:latin typeface="Gill Sans Light"/>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Content slide">
  <a:themeElements>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Content slide">
  <a:themeElements>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Content slide">
  <a:themeElements>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ontent slide">
  <a:themeElements>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Content slide">
  <a:themeElements>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ontent slid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tent slid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108692</TotalTime>
  <Words>2561</Words>
  <Application>Microsoft Macintosh PowerPoint</Application>
  <PresentationFormat>On-screen Show (4:3)</PresentationFormat>
  <Paragraphs>458</Paragraphs>
  <Slides>34</Slides>
  <Notes>29</Notes>
  <HiddenSlides>0</HiddenSlides>
  <MMClips>0</MMClips>
  <ScaleCrop>false</ScaleCrop>
  <HeadingPairs>
    <vt:vector size="8" baseType="variant">
      <vt:variant>
        <vt:lpstr>Fonts Used</vt:lpstr>
      </vt:variant>
      <vt:variant>
        <vt:i4>12</vt:i4>
      </vt:variant>
      <vt:variant>
        <vt:lpstr>Theme</vt:lpstr>
      </vt:variant>
      <vt:variant>
        <vt:i4>22</vt:i4>
      </vt:variant>
      <vt:variant>
        <vt:lpstr>Embedded OLE Servers</vt:lpstr>
      </vt:variant>
      <vt:variant>
        <vt:i4>1</vt:i4>
      </vt:variant>
      <vt:variant>
        <vt:lpstr>Slide Titles</vt:lpstr>
      </vt:variant>
      <vt:variant>
        <vt:i4>34</vt:i4>
      </vt:variant>
    </vt:vector>
  </HeadingPairs>
  <TitlesOfParts>
    <vt:vector size="69" baseType="lpstr">
      <vt:lpstr>Arial Black</vt:lpstr>
      <vt:lpstr>Arial Narrow</vt:lpstr>
      <vt:lpstr>Arial Unicode MS</vt:lpstr>
      <vt:lpstr>Calibri</vt:lpstr>
      <vt:lpstr>Century Gothic</vt:lpstr>
      <vt:lpstr>Gill Sans Light</vt:lpstr>
      <vt:lpstr>Helvetica</vt:lpstr>
      <vt:lpstr>MS PGothic</vt:lpstr>
      <vt:lpstr>ＭＳ Ｐゴシック</vt:lpstr>
      <vt:lpstr>Wingdings</vt:lpstr>
      <vt:lpstr>宋体</vt:lpstr>
      <vt:lpstr>Arial</vt:lpstr>
      <vt:lpstr>Ppt0000000</vt:lpstr>
      <vt:lpstr>3_Content slide</vt:lpstr>
      <vt:lpstr>Content slide</vt:lpstr>
      <vt:lpstr>4_Content slide</vt:lpstr>
      <vt:lpstr>1_Content slide</vt:lpstr>
      <vt:lpstr>2_Content slide</vt:lpstr>
      <vt:lpstr>5_Content slide</vt:lpstr>
      <vt:lpstr>6_Content slide</vt:lpstr>
      <vt:lpstr>7_Content slide</vt:lpstr>
      <vt:lpstr>8_Content slide</vt:lpstr>
      <vt:lpstr>9_Content slide</vt:lpstr>
      <vt:lpstr>10_Content slide</vt:lpstr>
      <vt:lpstr>11_Content slide</vt:lpstr>
      <vt:lpstr>12_Content slide</vt:lpstr>
      <vt:lpstr>Blank Presentation</vt:lpstr>
      <vt:lpstr>13_Content slide</vt:lpstr>
      <vt:lpstr>14_Content slide</vt:lpstr>
      <vt:lpstr>15_Content slide</vt:lpstr>
      <vt:lpstr>16_Content slide</vt:lpstr>
      <vt:lpstr>17_Content slide</vt:lpstr>
      <vt:lpstr>18_Content slide</vt:lpstr>
      <vt:lpstr>19_Content slide</vt:lpstr>
      <vt:lpstr>Photo Editor Photo</vt:lpstr>
      <vt:lpstr>Global dimensions to U.S. ozone pollution: Implications for air quality policy</vt:lpstr>
      <vt:lpstr>PowerPoint Presentation</vt:lpstr>
      <vt:lpstr>PowerPoint Presentation</vt:lpstr>
      <vt:lpstr>PowerPoint Presentation</vt:lpstr>
      <vt:lpstr>Deep stratospheric intrusions can push surface O3 to exceed the NAAQS level</vt:lpstr>
      <vt:lpstr>PowerPoint Presentation</vt:lpstr>
      <vt:lpstr>PowerPoint Presentation</vt:lpstr>
      <vt:lpstr>Role of rising Asian anthropogenic emissions</vt:lpstr>
      <vt:lpstr>PowerPoint Presentation</vt:lpstr>
      <vt:lpstr>PowerPoint Presentation</vt:lpstr>
      <vt:lpstr>Model baseline sampling approach  for evaluating O3 trends at WUS sites</vt:lpstr>
      <vt:lpstr>PowerPoint Presentation</vt:lpstr>
      <vt:lpstr>PowerPoint Presentation</vt:lpstr>
      <vt:lpstr>Median springtime MDA8 O3 trends at Great Basin NP</vt:lpstr>
      <vt:lpstr>PowerPoint Presentation</vt:lpstr>
      <vt:lpstr>PowerPoint Presentation</vt:lpstr>
      <vt:lpstr>PowerPoint Presentation</vt:lpstr>
      <vt:lpstr>Summertime ozone variability and trends</vt:lpstr>
      <vt:lpstr>Wildfires: NOT the primary driver of summer O3 IAV over WUS? </vt:lpstr>
      <vt:lpstr>PowerPoint Presentation</vt:lpstr>
      <vt:lpstr>PowerPoint Presentation</vt:lpstr>
      <vt:lpstr>PowerPoint Presentation</vt:lpstr>
      <vt:lpstr>PowerPoint Presentation</vt:lpstr>
      <vt:lpstr>Some final policy-relevant messages</vt:lpstr>
      <vt:lpstr>Additional Slides for Q &amp; A Discussions </vt:lpstr>
      <vt:lpstr>PowerPoint Presentation</vt:lpstr>
      <vt:lpstr>Lin et al. (JGR2012a, 2012b)</vt:lpstr>
      <vt:lpstr>Springtime ozone observed in Denver has increased at a rate similar to remote rural sites</vt:lpstr>
      <vt:lpstr>Summertime O3 in Denver correlates with temperature</vt:lpstr>
      <vt:lpstr>PowerPoint Presentation</vt:lpstr>
      <vt:lpstr>PowerPoint Presentation</vt:lpstr>
      <vt:lpstr>Influence of measurement sampling biases </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Influence of decadal climate shifts on  hemispheric pollution transport</dc:title>
  <dc:creator>Meiyun Lin</dc:creator>
  <cp:lastModifiedBy>Meiyun Lin</cp:lastModifiedBy>
  <cp:revision>3781</cp:revision>
  <cp:lastPrinted>2017-03-24T22:51:14Z</cp:lastPrinted>
  <dcterms:created xsi:type="dcterms:W3CDTF">2014-05-14T14:13:50Z</dcterms:created>
  <dcterms:modified xsi:type="dcterms:W3CDTF">2017-04-28T22:29:15Z</dcterms:modified>
</cp:coreProperties>
</file>