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3" r:id="rId5"/>
    <p:sldId id="266" r:id="rId6"/>
    <p:sldId id="260" r:id="rId7"/>
    <p:sldId id="265" r:id="rId8"/>
    <p:sldId id="261" r:id="rId9"/>
    <p:sldId id="264" r:id="rId10"/>
    <p:sldId id="262" r:id="rId11"/>
    <p:sldId id="259"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60" d="100"/>
          <a:sy n="60" d="100"/>
        </p:scale>
        <p:origin x="-147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E62912-573C-D949-8883-53DADC0E7510}"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2954461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62912-573C-D949-8883-53DADC0E7510}"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67749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62912-573C-D949-8883-53DADC0E7510}"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339423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62912-573C-D949-8883-53DADC0E7510}"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1275436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E62912-573C-D949-8883-53DADC0E7510}"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1498057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E62912-573C-D949-8883-53DADC0E7510}" type="datetimeFigureOut">
              <a:rPr lang="en-US" smtClean="0"/>
              <a:t>5/1/17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3412947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E62912-573C-D949-8883-53DADC0E7510}" type="datetimeFigureOut">
              <a:rPr lang="en-US" smtClean="0"/>
              <a:t>5/1/17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4249409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E62912-573C-D949-8883-53DADC0E7510}" type="datetimeFigureOut">
              <a:rPr lang="en-US" smtClean="0"/>
              <a:t>5/1/17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112969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62912-573C-D949-8883-53DADC0E7510}" type="datetimeFigureOut">
              <a:rPr lang="en-US" smtClean="0"/>
              <a:t>5/1/17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272549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62912-573C-D949-8883-53DADC0E7510}" type="datetimeFigureOut">
              <a:rPr lang="en-US" smtClean="0"/>
              <a:t>5/1/17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39488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62912-573C-D949-8883-53DADC0E7510}" type="datetimeFigureOut">
              <a:rPr lang="en-US" smtClean="0"/>
              <a:t>5/1/17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82736-608C-7144-9401-C5D1BE5CABC8}" type="slidenum">
              <a:rPr lang="en-US" smtClean="0"/>
              <a:t>‹#›</a:t>
            </a:fld>
            <a:endParaRPr lang="en-US"/>
          </a:p>
        </p:txBody>
      </p:sp>
    </p:spTree>
    <p:extLst>
      <p:ext uri="{BB962C8B-B14F-4D97-AF65-F5344CB8AC3E}">
        <p14:creationId xmlns:p14="http://schemas.microsoft.com/office/powerpoint/2010/main" val="31075740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62912-573C-D949-8883-53DADC0E7510}" type="datetimeFigureOut">
              <a:rPr lang="en-US" smtClean="0"/>
              <a:t>5/1/17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82736-608C-7144-9401-C5D1BE5CABC8}" type="slidenum">
              <a:rPr lang="en-US" smtClean="0"/>
              <a:t>‹#›</a:t>
            </a:fld>
            <a:endParaRPr lang="en-US"/>
          </a:p>
        </p:txBody>
      </p:sp>
    </p:spTree>
    <p:extLst>
      <p:ext uri="{BB962C8B-B14F-4D97-AF65-F5344CB8AC3E}">
        <p14:creationId xmlns:p14="http://schemas.microsoft.com/office/powerpoint/2010/main" val="2978117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Development of time-differencing and grid-nesting schemes in the GFDL hurricane model</a:t>
            </a:r>
            <a:br>
              <a:rPr lang="en-US" dirty="0" smtClean="0"/>
            </a:br>
            <a:r>
              <a:rPr lang="en-US" dirty="0"/>
              <a:t/>
            </a:r>
            <a:br>
              <a:rPr lang="en-US" dirty="0"/>
            </a:br>
            <a:r>
              <a:rPr lang="en-US" dirty="0" smtClean="0"/>
              <a:t/>
            </a:r>
            <a:br>
              <a:rPr lang="en-US" dirty="0" smtClean="0"/>
            </a:br>
            <a:endParaRPr lang="en-US" dirty="0"/>
          </a:p>
        </p:txBody>
      </p:sp>
      <p:sp>
        <p:nvSpPr>
          <p:cNvPr id="3" name="Subtitle 2"/>
          <p:cNvSpPr>
            <a:spLocks noGrp="1"/>
          </p:cNvSpPr>
          <p:nvPr>
            <p:ph type="subTitle" idx="1"/>
          </p:nvPr>
        </p:nvSpPr>
        <p:spPr>
          <a:xfrm>
            <a:off x="685800" y="3886200"/>
            <a:ext cx="7772400" cy="1752600"/>
          </a:xfrm>
        </p:spPr>
        <p:txBody>
          <a:bodyPr>
            <a:normAutofit fontScale="92500" lnSpcReduction="20000"/>
          </a:bodyPr>
          <a:lstStyle/>
          <a:p>
            <a:r>
              <a:rPr lang="en-US" dirty="0" smtClean="0"/>
              <a:t>Gregory J Tripoli</a:t>
            </a:r>
          </a:p>
          <a:p>
            <a:r>
              <a:rPr lang="en-US" dirty="0" smtClean="0"/>
              <a:t>Department of Atmospheric and Oceanic Sciences</a:t>
            </a:r>
          </a:p>
          <a:p>
            <a:r>
              <a:rPr lang="en-US" dirty="0" err="1" smtClean="0"/>
              <a:t>Univeristy</a:t>
            </a:r>
            <a:r>
              <a:rPr lang="en-US" dirty="0" smtClean="0"/>
              <a:t> of Wisconsin - Madison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74199374"/>
              </p:ext>
            </p:extLst>
          </p:nvPr>
        </p:nvGraphicFramePr>
        <p:xfrm>
          <a:off x="3340100" y="3009900"/>
          <a:ext cx="127000" cy="190500"/>
        </p:xfrm>
        <a:graphic>
          <a:graphicData uri="http://schemas.openxmlformats.org/presentationml/2006/ole">
            <mc:AlternateContent xmlns:mc="http://schemas.openxmlformats.org/markup-compatibility/2006">
              <mc:Choice xmlns:v="urn:schemas-microsoft-com:vml" Requires="v">
                <p:oleObj spid="_x0000_s1026" name="Equation" r:id="rId3" imgW="127000" imgH="190500" progId="Equation.DSMT4">
                  <p:embed/>
                </p:oleObj>
              </mc:Choice>
              <mc:Fallback>
                <p:oleObj name="Equation" r:id="rId3" imgW="127000" imgH="190500" progId="Equation.DSMT4">
                  <p:embed/>
                  <p:pic>
                    <p:nvPicPr>
                      <p:cNvPr id="0" name=""/>
                      <p:cNvPicPr/>
                      <p:nvPr/>
                    </p:nvPicPr>
                    <p:blipFill>
                      <a:blip r:embed="rId4"/>
                      <a:stretch>
                        <a:fillRect/>
                      </a:stretch>
                    </p:blipFill>
                    <p:spPr>
                      <a:xfrm>
                        <a:off x="3340100" y="3009900"/>
                        <a:ext cx="127000" cy="190500"/>
                      </a:xfrm>
                      <a:prstGeom prst="rect">
                        <a:avLst/>
                      </a:prstGeom>
                    </p:spPr>
                  </p:pic>
                </p:oleObj>
              </mc:Fallback>
            </mc:AlternateContent>
          </a:graphicData>
        </a:graphic>
      </p:graphicFrame>
    </p:spTree>
    <p:extLst>
      <p:ext uri="{BB962C8B-B14F-4D97-AF65-F5344CB8AC3E}">
        <p14:creationId xmlns:p14="http://schemas.microsoft.com/office/powerpoint/2010/main" val="4234581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Tripoli at GFDL</a:t>
            </a:r>
            <a:endParaRPr lang="en-US" dirty="0"/>
          </a:p>
        </p:txBody>
      </p:sp>
      <p:sp>
        <p:nvSpPr>
          <p:cNvPr id="3" name="Content Placeholder 2"/>
          <p:cNvSpPr>
            <a:spLocks noGrp="1"/>
          </p:cNvSpPr>
          <p:nvPr>
            <p:ph idx="1"/>
          </p:nvPr>
        </p:nvSpPr>
        <p:spPr>
          <a:xfrm>
            <a:off x="457200" y="1417638"/>
            <a:ext cx="8229600" cy="4708525"/>
          </a:xfrm>
        </p:spPr>
        <p:txBody>
          <a:bodyPr>
            <a:normAutofit/>
          </a:bodyPr>
          <a:lstStyle/>
          <a:p>
            <a:r>
              <a:rPr lang="en-US" b="1" dirty="0" smtClean="0"/>
              <a:t>April, 1977</a:t>
            </a:r>
            <a:r>
              <a:rPr lang="en-US" dirty="0" smtClean="0"/>
              <a:t>: Tripoli moves on to CSU to build a new cloud resolving model, but the GFDL hurricane model lives on:</a:t>
            </a:r>
          </a:p>
          <a:p>
            <a:pPr lvl="1"/>
            <a:r>
              <a:rPr lang="en-US" b="1" dirty="0" smtClean="0"/>
              <a:t>April, 1977</a:t>
            </a:r>
            <a:r>
              <a:rPr lang="en-US" dirty="0" smtClean="0"/>
              <a:t>:  the new GFDL model could run, but there were bugs </a:t>
            </a:r>
            <a:r>
              <a:rPr lang="en-US" dirty="0" err="1" smtClean="0"/>
              <a:t>tht</a:t>
            </a:r>
            <a:r>
              <a:rPr lang="en-US" dirty="0" smtClean="0"/>
              <a:t> needed to be fixed before it could be useful</a:t>
            </a:r>
          </a:p>
          <a:p>
            <a:pPr lvl="1"/>
            <a:r>
              <a:rPr lang="en-US" dirty="0" smtClean="0"/>
              <a:t> Bender arrives and debugs the code that Tripoli was working on</a:t>
            </a:r>
          </a:p>
        </p:txBody>
      </p:sp>
    </p:spTree>
    <p:extLst>
      <p:ext uri="{BB962C8B-B14F-4D97-AF65-F5344CB8AC3E}">
        <p14:creationId xmlns:p14="http://schemas.microsoft.com/office/powerpoint/2010/main" val="863551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Epilogue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GFDL  hurricane model evolves and lives on for 40 years!</a:t>
            </a:r>
          </a:p>
          <a:p>
            <a:r>
              <a:rPr lang="en-US" dirty="0" smtClean="0"/>
              <a:t>Tripoli goes on to write CSU mesoscale model that becomes RAMS</a:t>
            </a:r>
          </a:p>
          <a:p>
            <a:r>
              <a:rPr lang="en-US" dirty="0" smtClean="0"/>
              <a:t>Principles of the GFDL grid nesting scheme are the basis of Clark and Farley nesting that becomes the basis of MM5 and WRF grid nesting</a:t>
            </a:r>
          </a:p>
          <a:p>
            <a:r>
              <a:rPr lang="en-US" dirty="0" smtClean="0"/>
              <a:t>Tripoli eventually resets at UW-Madison and develops an entirely new kind of model (UW-NMS) based on conservation solutions to many of the frustrations learned while collaborating with </a:t>
            </a:r>
            <a:r>
              <a:rPr lang="en-US" dirty="0" err="1" smtClean="0"/>
              <a:t>Kuri</a:t>
            </a:r>
            <a:r>
              <a:rPr lang="en-US" dirty="0" smtClean="0"/>
              <a:t> during that very productive 1.3 years.</a:t>
            </a:r>
            <a:endParaRPr lang="en-US" dirty="0"/>
          </a:p>
        </p:txBody>
      </p:sp>
    </p:spTree>
    <p:extLst>
      <p:ext uri="{BB962C8B-B14F-4D97-AF65-F5344CB8AC3E}">
        <p14:creationId xmlns:p14="http://schemas.microsoft.com/office/powerpoint/2010/main" val="1225073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Tripoli at GFDL</a:t>
            </a:r>
            <a:endParaRPr lang="en-US" dirty="0"/>
          </a:p>
        </p:txBody>
      </p:sp>
      <p:sp>
        <p:nvSpPr>
          <p:cNvPr id="3" name="Content Placeholder 2"/>
          <p:cNvSpPr>
            <a:spLocks noGrp="1"/>
          </p:cNvSpPr>
          <p:nvPr>
            <p:ph idx="1"/>
          </p:nvPr>
        </p:nvSpPr>
        <p:spPr/>
        <p:txBody>
          <a:bodyPr/>
          <a:lstStyle/>
          <a:p>
            <a:r>
              <a:rPr lang="en-US" b="1" dirty="0" smtClean="0"/>
              <a:t>September, 1974</a:t>
            </a:r>
            <a:r>
              <a:rPr lang="en-US" dirty="0" smtClean="0"/>
              <a:t>: Arrival at GFDL from Krishnamurti group, Florida State University</a:t>
            </a:r>
          </a:p>
          <a:p>
            <a:pPr lvl="1"/>
            <a:r>
              <a:rPr lang="en-US" b="1" dirty="0" smtClean="0"/>
              <a:t>Initial Assignment</a:t>
            </a:r>
            <a:r>
              <a:rPr lang="en-US" dirty="0" smtClean="0"/>
              <a:t>:  Cover a critical need and work with </a:t>
            </a:r>
            <a:r>
              <a:rPr lang="en-US" b="1" dirty="0" smtClean="0"/>
              <a:t>Bram </a:t>
            </a:r>
            <a:r>
              <a:rPr lang="en-US" b="1" dirty="0" err="1" smtClean="0"/>
              <a:t>Oort</a:t>
            </a:r>
            <a:r>
              <a:rPr lang="en-US" b="1" dirty="0" smtClean="0"/>
              <a:t> </a:t>
            </a:r>
            <a:r>
              <a:rPr lang="en-US" dirty="0" smtClean="0"/>
              <a:t>to build ocean analysis system until some could be hired.</a:t>
            </a:r>
          </a:p>
          <a:p>
            <a:pPr lvl="1"/>
            <a:r>
              <a:rPr lang="en-US" b="1" dirty="0" smtClean="0"/>
              <a:t>December, 1974</a:t>
            </a:r>
            <a:r>
              <a:rPr lang="en-US" dirty="0" smtClean="0"/>
              <a:t>:  Ocean analysis system completed and running</a:t>
            </a:r>
          </a:p>
          <a:p>
            <a:pPr lvl="1"/>
            <a:r>
              <a:rPr lang="en-US" b="1" dirty="0" smtClean="0"/>
              <a:t>December, 1974</a:t>
            </a:r>
            <a:r>
              <a:rPr lang="en-US" dirty="0" smtClean="0"/>
              <a:t>? </a:t>
            </a:r>
            <a:r>
              <a:rPr lang="en-US" dirty="0" err="1" smtClean="0"/>
              <a:t>Syd</a:t>
            </a:r>
            <a:r>
              <a:rPr lang="en-US" dirty="0" smtClean="0"/>
              <a:t> </a:t>
            </a:r>
            <a:r>
              <a:rPr lang="en-US" dirty="0" err="1" smtClean="0"/>
              <a:t>Levitus</a:t>
            </a:r>
            <a:r>
              <a:rPr lang="en-US" dirty="0" smtClean="0"/>
              <a:t> comes on board, Tripoli sent to </a:t>
            </a:r>
            <a:r>
              <a:rPr lang="en-US" b="1" dirty="0" err="1" smtClean="0"/>
              <a:t>Kurihara</a:t>
            </a:r>
            <a:r>
              <a:rPr lang="en-US" dirty="0" smtClean="0"/>
              <a:t> group (Bob and </a:t>
            </a:r>
            <a:r>
              <a:rPr lang="en-US" dirty="0" err="1" smtClean="0"/>
              <a:t>Kuri</a:t>
            </a:r>
            <a:r>
              <a:rPr lang="en-US" dirty="0" smtClean="0"/>
              <a:t>)</a:t>
            </a:r>
          </a:p>
          <a:p>
            <a:pPr lvl="1"/>
            <a:endParaRPr lang="en-US" dirty="0" smtClean="0"/>
          </a:p>
          <a:p>
            <a:endParaRPr lang="en-US" dirty="0"/>
          </a:p>
        </p:txBody>
      </p:sp>
    </p:spTree>
    <p:extLst>
      <p:ext uri="{BB962C8B-B14F-4D97-AF65-F5344CB8AC3E}">
        <p14:creationId xmlns:p14="http://schemas.microsoft.com/office/powerpoint/2010/main" val="704273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Tripoli at GFDL</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January, 1975-June, 1976</a:t>
            </a:r>
            <a:r>
              <a:rPr lang="en-US" dirty="0" smtClean="0"/>
              <a:t>: Work </a:t>
            </a:r>
            <a:r>
              <a:rPr lang="en-US" b="1" dirty="0" smtClean="0"/>
              <a:t>on the development of a new time integration system</a:t>
            </a:r>
            <a:r>
              <a:rPr lang="en-US" dirty="0" smtClean="0"/>
              <a:t> </a:t>
            </a:r>
            <a:r>
              <a:rPr lang="en-US" b="1" dirty="0" smtClean="0"/>
              <a:t>for a future hurricane  model </a:t>
            </a:r>
            <a:r>
              <a:rPr lang="en-US" dirty="0" smtClean="0"/>
              <a:t>to be written explicitly for the new vector processor technology.  Besides lack of </a:t>
            </a:r>
            <a:r>
              <a:rPr lang="en-US" dirty="0" err="1" smtClean="0"/>
              <a:t>vectorizability</a:t>
            </a:r>
            <a:r>
              <a:rPr lang="en-US" dirty="0" smtClean="0"/>
              <a:t>, a problem is that the current code, based on the GFDL general circulation model, running at high resolution to resolve hurricanes,  is limited in </a:t>
            </a:r>
            <a:r>
              <a:rPr lang="en-US" dirty="0" err="1" smtClean="0"/>
              <a:t>timestep</a:t>
            </a:r>
            <a:r>
              <a:rPr lang="en-US" dirty="0" smtClean="0"/>
              <a:t> by fast gravity waves.  New ideas of semi-implicit systems to increase efficiency should be studied</a:t>
            </a:r>
          </a:p>
          <a:p>
            <a:pPr lvl="1"/>
            <a:r>
              <a:rPr lang="en-US" b="1" dirty="0" smtClean="0"/>
              <a:t>Step 1</a:t>
            </a:r>
            <a:r>
              <a:rPr lang="en-US" dirty="0" smtClean="0"/>
              <a:t>:  Build code for shallow water equations system to efficiently consider a system of slow and fast manifold disturbances</a:t>
            </a:r>
          </a:p>
          <a:p>
            <a:pPr lvl="1"/>
            <a:r>
              <a:rPr lang="en-US" b="1" dirty="0" smtClean="0"/>
              <a:t>Step 2: </a:t>
            </a:r>
            <a:r>
              <a:rPr lang="en-US" dirty="0" smtClean="0"/>
              <a:t>Consider the semi-</a:t>
            </a:r>
            <a:r>
              <a:rPr lang="en-US" dirty="0" err="1" smtClean="0"/>
              <a:t>impicit</a:t>
            </a:r>
            <a:r>
              <a:rPr lang="en-US" dirty="0" smtClean="0"/>
              <a:t> but it was not highly </a:t>
            </a:r>
            <a:r>
              <a:rPr lang="en-US" dirty="0" err="1" smtClean="0"/>
              <a:t>vectorizable</a:t>
            </a:r>
            <a:endParaRPr lang="en-US" dirty="0" smtClean="0"/>
          </a:p>
          <a:p>
            <a:pPr lvl="1"/>
            <a:r>
              <a:rPr lang="en-US" b="1" dirty="0" smtClean="0"/>
              <a:t>Step 3:</a:t>
            </a:r>
            <a:r>
              <a:rPr lang="en-US" dirty="0" smtClean="0"/>
              <a:t>  Multiple </a:t>
            </a:r>
            <a:r>
              <a:rPr lang="en-US" dirty="0" err="1" smtClean="0"/>
              <a:t>bsrainstorming</a:t>
            </a:r>
            <a:r>
              <a:rPr lang="en-US" dirty="0" smtClean="0"/>
              <a:t> </a:t>
            </a:r>
            <a:r>
              <a:rPr lang="en-US" dirty="0" err="1" smtClean="0"/>
              <a:t>sessionsand</a:t>
            </a:r>
            <a:r>
              <a:rPr lang="en-US" dirty="0" smtClean="0"/>
              <a:t> testing with the shallow water model resulted in the development of an engineering solutions that combined the advantages  </a:t>
            </a:r>
            <a:r>
              <a:rPr lang="en-US" dirty="0" err="1" smtClean="0"/>
              <a:t>Matsuno</a:t>
            </a:r>
            <a:r>
              <a:rPr lang="en-US" dirty="0" smtClean="0"/>
              <a:t> damping on some terms with the neutrality of a leapfrog scheme on others.</a:t>
            </a:r>
          </a:p>
          <a:p>
            <a:pPr lvl="1"/>
            <a:endParaRPr lang="en-US" dirty="0" smtClean="0"/>
          </a:p>
          <a:p>
            <a:endParaRPr lang="en-US" dirty="0"/>
          </a:p>
        </p:txBody>
      </p:sp>
    </p:spTree>
    <p:extLst>
      <p:ext uri="{BB962C8B-B14F-4D97-AF65-F5344CB8AC3E}">
        <p14:creationId xmlns:p14="http://schemas.microsoft.com/office/powerpoint/2010/main" val="1117430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5666" y="274638"/>
            <a:ext cx="3450167" cy="6392862"/>
          </a:xfrm>
        </p:spPr>
        <p:txBody>
          <a:bodyPr>
            <a:normAutofit/>
          </a:bodyPr>
          <a:lstStyle/>
          <a:p>
            <a:r>
              <a:rPr lang="en-US" sz="2800" dirty="0" smtClean="0"/>
              <a:t>Development of Grid nesting</a:t>
            </a:r>
            <a:endParaRPr lang="en-US" sz="2800" dirty="0"/>
          </a:p>
        </p:txBody>
      </p:sp>
      <p:pic>
        <p:nvPicPr>
          <p:cNvPr id="4" name="Picture 3"/>
          <p:cNvPicPr>
            <a:picLocks noChangeAspect="1"/>
          </p:cNvPicPr>
          <p:nvPr/>
        </p:nvPicPr>
        <p:blipFill>
          <a:blip r:embed="rId2"/>
          <a:stretch>
            <a:fillRect/>
          </a:stretch>
        </p:blipFill>
        <p:spPr>
          <a:xfrm rot="5400000">
            <a:off x="-629432" y="1073400"/>
            <a:ext cx="6390101" cy="4792576"/>
          </a:xfrm>
          <a:prstGeom prst="rect">
            <a:avLst/>
          </a:prstGeom>
        </p:spPr>
      </p:pic>
    </p:spTree>
    <p:extLst>
      <p:ext uri="{BB962C8B-B14F-4D97-AF65-F5344CB8AC3E}">
        <p14:creationId xmlns:p14="http://schemas.microsoft.com/office/powerpoint/2010/main" val="25970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“alpha”</a:t>
            </a:r>
            <a:endParaRPr lang="en-US" dirty="0"/>
          </a:p>
        </p:txBody>
      </p:sp>
      <p:pic>
        <p:nvPicPr>
          <p:cNvPr id="4" name="Content Placeholder 3"/>
          <p:cNvPicPr>
            <a:picLocks noGrp="1" noChangeAspect="1"/>
          </p:cNvPicPr>
          <p:nvPr>
            <p:ph idx="1"/>
          </p:nvPr>
        </p:nvPicPr>
        <p:blipFill>
          <a:blip r:embed="rId2"/>
          <a:srcRect t="13336" b="13336"/>
          <a:stretch>
            <a:fillRect/>
          </a:stretch>
        </p:blipFill>
        <p:spPr/>
      </p:pic>
    </p:spTree>
    <p:extLst>
      <p:ext uri="{BB962C8B-B14F-4D97-AF65-F5344CB8AC3E}">
        <p14:creationId xmlns:p14="http://schemas.microsoft.com/office/powerpoint/2010/main" val="1851929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Tripoli at GFDL</a:t>
            </a:r>
            <a:endParaRPr lang="en-US" dirty="0"/>
          </a:p>
        </p:txBody>
      </p:sp>
      <p:sp>
        <p:nvSpPr>
          <p:cNvPr id="3" name="Content Placeholder 2"/>
          <p:cNvSpPr>
            <a:spLocks noGrp="1"/>
          </p:cNvSpPr>
          <p:nvPr>
            <p:ph idx="1"/>
          </p:nvPr>
        </p:nvSpPr>
        <p:spPr>
          <a:xfrm>
            <a:off x="457200" y="1417638"/>
            <a:ext cx="8229600" cy="4708525"/>
          </a:xfrm>
        </p:spPr>
        <p:txBody>
          <a:bodyPr>
            <a:normAutofit fontScale="62500" lnSpcReduction="20000"/>
          </a:bodyPr>
          <a:lstStyle/>
          <a:p>
            <a:r>
              <a:rPr lang="en-US" b="1" dirty="0" smtClean="0"/>
              <a:t>June 1976- November, 1976</a:t>
            </a:r>
            <a:r>
              <a:rPr lang="en-US" dirty="0" smtClean="0"/>
              <a:t>: Work </a:t>
            </a:r>
            <a:r>
              <a:rPr lang="en-US" b="1" dirty="0" smtClean="0"/>
              <a:t>on the development of a new 2-way grid nesting system</a:t>
            </a:r>
            <a:r>
              <a:rPr lang="en-US" dirty="0" smtClean="0"/>
              <a:t> </a:t>
            </a:r>
            <a:r>
              <a:rPr lang="en-US" b="1" dirty="0" smtClean="0"/>
              <a:t>for a future hurricane  model.</a:t>
            </a:r>
          </a:p>
          <a:p>
            <a:pPr lvl="1"/>
            <a:r>
              <a:rPr lang="en-US" dirty="0" smtClean="0"/>
              <a:t>Other 1-way and 2-way nesting systems were reported in the literature, but the perception is that they were “ad hoc”, not rooted in sound dynamical and numerical proof</a:t>
            </a:r>
          </a:p>
          <a:p>
            <a:pPr lvl="1"/>
            <a:r>
              <a:rPr lang="en-US" dirty="0" err="1" smtClean="0"/>
              <a:t>Kuri</a:t>
            </a:r>
            <a:r>
              <a:rPr lang="en-US" dirty="0" smtClean="0"/>
              <a:t> and Tripoli saw an opportunity to apply the shallow water technology to see how grid nesting affected the solution</a:t>
            </a:r>
          </a:p>
          <a:p>
            <a:pPr lvl="1"/>
            <a:r>
              <a:rPr lang="en-US" dirty="0" smtClean="0"/>
              <a:t>To do </a:t>
            </a:r>
            <a:r>
              <a:rPr lang="en-US" dirty="0" err="1" smtClean="0"/>
              <a:t>this,Tripoli</a:t>
            </a:r>
            <a:r>
              <a:rPr lang="en-US" dirty="0" smtClean="0"/>
              <a:t> had to extend the shallow water model to 2D but initial testing would begin in 1D</a:t>
            </a:r>
          </a:p>
          <a:p>
            <a:pPr lvl="1"/>
            <a:r>
              <a:rPr lang="en-US" b="1" dirty="0" smtClean="0"/>
              <a:t>Step 1: </a:t>
            </a:r>
            <a:r>
              <a:rPr lang="en-US" dirty="0" smtClean="0"/>
              <a:t>1D tests were very useful, showing it difficult to tune the grid nesting conditions to dispersive disturbances because of the tendency of numerical resolution to slow or reflect some waves more than others.</a:t>
            </a:r>
          </a:p>
          <a:p>
            <a:pPr lvl="1"/>
            <a:r>
              <a:rPr lang="en-US" b="1" dirty="0" smtClean="0"/>
              <a:t>Step 2</a:t>
            </a:r>
            <a:r>
              <a:rPr lang="en-US" dirty="0" smtClean="0"/>
              <a:t>:  Finding a solution: Initially we tried to strongly enforce  both mass and energy conservation across the interface, but serious reflection problems persisted</a:t>
            </a:r>
          </a:p>
          <a:p>
            <a:pPr lvl="1"/>
            <a:r>
              <a:rPr lang="en-US" b="1" dirty="0" smtClean="0"/>
              <a:t>Step 3</a:t>
            </a:r>
            <a:r>
              <a:rPr lang="en-US" dirty="0" smtClean="0"/>
              <a:t>: Solution was to conserve mass fluxes only and to use an overlapping “picture frame” boundary condition to ease transition.</a:t>
            </a:r>
          </a:p>
          <a:p>
            <a:pPr lvl="1"/>
            <a:r>
              <a:rPr lang="en-US" b="1" dirty="0" smtClean="0"/>
              <a:t>Step 4</a:t>
            </a:r>
            <a:r>
              <a:rPr lang="en-US" dirty="0" smtClean="0"/>
              <a:t>:  Try this in a 2D shallow water system:  not easy but ultimately we worked out the kinks</a:t>
            </a:r>
          </a:p>
        </p:txBody>
      </p:sp>
    </p:spTree>
    <p:extLst>
      <p:ext uri="{BB962C8B-B14F-4D97-AF65-F5344CB8AC3E}">
        <p14:creationId xmlns:p14="http://schemas.microsoft.com/office/powerpoint/2010/main" val="161212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0" y="274638"/>
            <a:ext cx="3098800" cy="4868862"/>
          </a:xfrm>
        </p:spPr>
        <p:txBody>
          <a:bodyPr/>
          <a:lstStyle/>
          <a:p>
            <a:r>
              <a:rPr lang="en-US" dirty="0" smtClean="0"/>
              <a:t>Mesh design</a:t>
            </a:r>
            <a:endParaRPr lang="en-US" dirty="0"/>
          </a:p>
        </p:txBody>
      </p:sp>
      <p:pic>
        <p:nvPicPr>
          <p:cNvPr id="4" name="Picture 3"/>
          <p:cNvPicPr>
            <a:picLocks noChangeAspect="1"/>
          </p:cNvPicPr>
          <p:nvPr/>
        </p:nvPicPr>
        <p:blipFill>
          <a:blip r:embed="rId2"/>
          <a:stretch>
            <a:fillRect/>
          </a:stretch>
        </p:blipFill>
        <p:spPr>
          <a:xfrm rot="5400000">
            <a:off x="-846668" y="846667"/>
            <a:ext cx="6773334" cy="5080000"/>
          </a:xfrm>
          <a:prstGeom prst="rect">
            <a:avLst/>
          </a:prstGeom>
        </p:spPr>
      </p:pic>
    </p:spTree>
    <p:extLst>
      <p:ext uri="{BB962C8B-B14F-4D97-AF65-F5344CB8AC3E}">
        <p14:creationId xmlns:p14="http://schemas.microsoft.com/office/powerpoint/2010/main" val="41375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Tripoli at GFDL</a:t>
            </a:r>
            <a:endParaRPr lang="en-US" dirty="0"/>
          </a:p>
        </p:txBody>
      </p:sp>
      <p:sp>
        <p:nvSpPr>
          <p:cNvPr id="3" name="Content Placeholder 2"/>
          <p:cNvSpPr>
            <a:spLocks noGrp="1"/>
          </p:cNvSpPr>
          <p:nvPr>
            <p:ph idx="1"/>
          </p:nvPr>
        </p:nvSpPr>
        <p:spPr>
          <a:xfrm>
            <a:off x="457200" y="1417638"/>
            <a:ext cx="8229600" cy="4708525"/>
          </a:xfrm>
        </p:spPr>
        <p:txBody>
          <a:bodyPr>
            <a:normAutofit/>
          </a:bodyPr>
          <a:lstStyle/>
          <a:p>
            <a:r>
              <a:rPr lang="en-US" b="1" dirty="0" smtClean="0"/>
              <a:t>November, 1976- April, 1977</a:t>
            </a:r>
            <a:r>
              <a:rPr lang="en-US" dirty="0" smtClean="0"/>
              <a:t>: Write a new 3D code, based on multiple grid nesting, with arbitrary domain sizes and fully </a:t>
            </a:r>
            <a:r>
              <a:rPr lang="en-US" dirty="0" err="1" smtClean="0"/>
              <a:t>vectorized</a:t>
            </a:r>
            <a:r>
              <a:rPr lang="en-US" dirty="0" smtClean="0"/>
              <a:t> for TI ASC computer</a:t>
            </a:r>
          </a:p>
          <a:p>
            <a:pPr lvl="1"/>
            <a:r>
              <a:rPr lang="en-US" b="1" dirty="0" smtClean="0"/>
              <a:t>Step 1</a:t>
            </a:r>
            <a:r>
              <a:rPr lang="en-US" dirty="0" smtClean="0"/>
              <a:t>: Learn about machine</a:t>
            </a:r>
          </a:p>
          <a:p>
            <a:pPr lvl="1"/>
            <a:r>
              <a:rPr lang="en-US" b="1" dirty="0" smtClean="0"/>
              <a:t>Step 2</a:t>
            </a:r>
            <a:r>
              <a:rPr lang="en-US" dirty="0" smtClean="0"/>
              <a:t>:  Design a model infrastructure around the grid nesting and paging memory row by row for each grid (similar to other hurricane model), but with arbitrary domain (and so grid nest0 size</a:t>
            </a:r>
          </a:p>
        </p:txBody>
      </p:sp>
    </p:spTree>
    <p:extLst>
      <p:ext uri="{BB962C8B-B14F-4D97-AF65-F5344CB8AC3E}">
        <p14:creationId xmlns:p14="http://schemas.microsoft.com/office/powerpoint/2010/main" val="2065240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0" y="274637"/>
            <a:ext cx="3289300" cy="4974695"/>
          </a:xfrm>
        </p:spPr>
        <p:txBody>
          <a:bodyPr/>
          <a:lstStyle/>
          <a:p>
            <a:r>
              <a:rPr lang="en-US" dirty="0" smtClean="0"/>
              <a:t>Grid Nesting</a:t>
            </a:r>
            <a:endParaRPr lang="en-US" dirty="0"/>
          </a:p>
        </p:txBody>
      </p:sp>
      <p:pic>
        <p:nvPicPr>
          <p:cNvPr id="5" name="Picture 4"/>
          <p:cNvPicPr>
            <a:picLocks noChangeAspect="1"/>
          </p:cNvPicPr>
          <p:nvPr/>
        </p:nvPicPr>
        <p:blipFill>
          <a:blip r:embed="rId2"/>
          <a:stretch>
            <a:fillRect/>
          </a:stretch>
        </p:blipFill>
        <p:spPr>
          <a:xfrm rot="5400000">
            <a:off x="-871362" y="871360"/>
            <a:ext cx="6970889" cy="5228167"/>
          </a:xfrm>
          <a:prstGeom prst="rect">
            <a:avLst/>
          </a:prstGeom>
        </p:spPr>
      </p:pic>
    </p:spTree>
    <p:extLst>
      <p:ext uri="{BB962C8B-B14F-4D97-AF65-F5344CB8AC3E}">
        <p14:creationId xmlns:p14="http://schemas.microsoft.com/office/powerpoint/2010/main" val="1102199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1089</TotalTime>
  <Words>732</Words>
  <Application>Microsoft Macintosh PowerPoint</Application>
  <PresentationFormat>On-screen Show (4:3)</PresentationFormat>
  <Paragraphs>40</Paragraphs>
  <Slides>11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3" baseType="lpstr">
      <vt:lpstr>Office Theme</vt:lpstr>
      <vt:lpstr>MathType 6.0 Equation</vt:lpstr>
      <vt:lpstr>Development of time-differencing and grid-nesting schemes in the GFDL hurricane model   </vt:lpstr>
      <vt:lpstr>Timeline of Tripoli at GFDL</vt:lpstr>
      <vt:lpstr>Timeline of Tripoli at GFDL</vt:lpstr>
      <vt:lpstr>Development of Grid nesting</vt:lpstr>
      <vt:lpstr>Finding “alpha”</vt:lpstr>
      <vt:lpstr>Timeline of Tripoli at GFDL</vt:lpstr>
      <vt:lpstr>Mesh design</vt:lpstr>
      <vt:lpstr>Timeline of Tripoli at GFDL</vt:lpstr>
      <vt:lpstr>Grid Nesting</vt:lpstr>
      <vt:lpstr>Timeline of Tripoli at GFDL</vt:lpstr>
      <vt:lpstr>Epilogue</vt:lpstr>
    </vt:vector>
  </TitlesOfParts>
  <Company>University of Wisconsin - 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time-differencing and grid-nesting schemes in the GFDL hurricane model   </dc:title>
  <dc:creator>Gregory Tripoli</dc:creator>
  <cp:lastModifiedBy>Gregory Tripoli</cp:lastModifiedBy>
  <cp:revision>11</cp:revision>
  <dcterms:created xsi:type="dcterms:W3CDTF">2017-05-01T20:30:08Z</dcterms:created>
  <dcterms:modified xsi:type="dcterms:W3CDTF">2017-05-02T14:39:47Z</dcterms:modified>
</cp:coreProperties>
</file>