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11" r:id="rId2"/>
    <p:sldId id="312" r:id="rId3"/>
    <p:sldId id="327" r:id="rId4"/>
    <p:sldId id="328" r:id="rId5"/>
    <p:sldId id="334" r:id="rId6"/>
    <p:sldId id="340" r:id="rId7"/>
    <p:sldId id="341" r:id="rId8"/>
    <p:sldId id="330" r:id="rId9"/>
    <p:sldId id="342" r:id="rId10"/>
    <p:sldId id="331" r:id="rId11"/>
    <p:sldId id="333" r:id="rId12"/>
    <p:sldId id="332" r:id="rId13"/>
    <p:sldId id="336" r:id="rId14"/>
    <p:sldId id="337" r:id="rId15"/>
    <p:sldId id="338" r:id="rId16"/>
    <p:sldId id="339" r:id="rId17"/>
    <p:sldId id="326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FF00"/>
    <a:srgbClr val="FF6600"/>
    <a:srgbClr val="FFCC00"/>
    <a:srgbClr val="FFCC66"/>
    <a:srgbClr val="FF0000"/>
    <a:srgbClr val="0000FF"/>
    <a:srgbClr val="00FFFF"/>
    <a:srgbClr val="FF00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3428" autoAdjust="0"/>
  </p:normalViewPr>
  <p:slideViewPr>
    <p:cSldViewPr>
      <p:cViewPr>
        <p:scale>
          <a:sx n="86" d="100"/>
          <a:sy n="86" d="100"/>
        </p:scale>
        <p:origin x="-994" y="-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E8A01AD-68B1-4670-A868-E9B4865A715A}" type="datetimeFigureOut">
              <a:rPr lang="en-US"/>
              <a:pPr>
                <a:defRPr/>
              </a:pPr>
              <a:t>5/2/2017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0FC38BC-E038-4BD8-A104-54CD1BCA3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5335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FC38BC-E038-4BD8-A104-54CD1BCA30D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61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FC38BC-E038-4BD8-A104-54CD1BCA30D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61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FC38BC-E038-4BD8-A104-54CD1BCA30D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77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A51B0-7D5A-43A4-A6C2-DFC398B8FFCB}" type="datetime1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8D47B-1E94-4F97-A0DA-EE82D41CF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76E5E-B1FF-46D7-89F1-766CC1264C00}" type="datetime1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BD4C6-C3A9-4D3F-9D30-D38B005E7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D050A-999A-4542-BE09-0949B722F48B}" type="datetime1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2F163-F231-4D6E-99D7-D4FCE754A3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6CC9D-0EC5-40A5-A38E-E2A7B915EB84}" type="datetime1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A386C-2136-4658-AEA5-890C90651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37F29-4503-445C-92A2-69C3EE2FD1F0}" type="datetime1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71530-E5FD-4CFE-B4B9-3864042E3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AFC49-4491-41C9-8323-51E4EE884EF5}" type="datetime1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FFE1E-924F-4E5C-BA9A-A7B99984D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F3815-B554-48C1-980A-1D8308160BE4}" type="datetime1">
              <a:rPr lang="en-US" smtClean="0"/>
              <a:t>5/2/2017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DFFEB-C63A-4298-A0C3-6B84E4710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72764-D336-44A8-AD49-E0A7D5B27C9A}" type="datetime1">
              <a:rPr lang="en-US" smtClean="0"/>
              <a:t>5/2/2017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2B947-6E44-4A8E-B361-3A766C1F7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79A8B-E258-482C-AB52-CDD57F66063E}" type="datetime1">
              <a:rPr lang="en-US" smtClean="0"/>
              <a:t>5/2/2017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A9937-1D8D-4815-B991-6587CCE8C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B30B4-A3F2-4686-8CBF-52621493335E}" type="datetime1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FA710-734A-43CE-8595-6BDBE445C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9D868-E6CF-42E0-87F2-7DBDA0DF6557}" type="datetime1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6410B-4000-4132-A137-4C04DB58A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0">
              <a:srgbClr val="030371"/>
            </a:gs>
            <a:gs pos="100000">
              <a:srgbClr val="0000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E779B9F7-1A83-44A9-BEEA-54CBF0BF6378}" type="datetime1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19FA7E6-DCA1-4324-8E99-3F7D8220D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8" descr="NOAA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152400"/>
            <a:ext cx="457200" cy="457200"/>
          </a:xfrm>
          <a:prstGeom prst="rect">
            <a:avLst/>
          </a:prstGeom>
          <a:noFill/>
        </p:spPr>
      </p:pic>
      <p:pic>
        <p:nvPicPr>
          <p:cNvPr id="8" name="Picture 7" descr="WSFO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34400" y="152400"/>
            <a:ext cx="4639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57200"/>
            <a:ext cx="7772400" cy="1470025"/>
          </a:xfrm>
        </p:spPr>
        <p:txBody>
          <a:bodyPr>
            <a:noAutofit/>
          </a:bodyPr>
          <a:lstStyle/>
          <a:p>
            <a:r>
              <a:rPr lang="en-US" sz="4000" dirty="0" smtClean="0"/>
              <a:t>Evolution of Hurricane Track and Intensity Guidance at the National Hurricane Center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667000"/>
            <a:ext cx="7543800" cy="1371600"/>
          </a:xfrm>
        </p:spPr>
        <p:txBody>
          <a:bodyPr/>
          <a:lstStyle/>
          <a:p>
            <a:r>
              <a:rPr lang="en-US" dirty="0" smtClean="0"/>
              <a:t>Mark DeMaria</a:t>
            </a:r>
          </a:p>
          <a:p>
            <a:r>
              <a:rPr lang="en-US" dirty="0" smtClean="0"/>
              <a:t>National Hurricane Center, Miami, FL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GFDL Hurricane Science Symposium</a:t>
            </a:r>
          </a:p>
          <a:p>
            <a:r>
              <a:rPr lang="en-US" dirty="0" smtClean="0"/>
              <a:t>May 2, 2017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8D47B-1E94-4F97-A0DA-EE82D41CF46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3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GFDL Model Innovations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Provided intensity forecasts</a:t>
            </a:r>
          </a:p>
          <a:p>
            <a:r>
              <a:rPr lang="en-US" dirty="0" smtClean="0"/>
              <a:t>Demonstrated utility of output besides ATCF </a:t>
            </a:r>
          </a:p>
          <a:p>
            <a:r>
              <a:rPr lang="en-US" dirty="0" smtClean="0"/>
              <a:t>Special initialization around TC center and near environment</a:t>
            </a:r>
          </a:p>
          <a:p>
            <a:r>
              <a:rPr lang="en-US" dirty="0" smtClean="0"/>
              <a:t>Emphasized need for improved physics</a:t>
            </a:r>
          </a:p>
          <a:p>
            <a:r>
              <a:rPr lang="en-US" dirty="0" smtClean="0"/>
              <a:t>Ocean coupling </a:t>
            </a:r>
          </a:p>
          <a:p>
            <a:r>
              <a:rPr lang="en-US" dirty="0" smtClean="0"/>
              <a:t>Ensemble forecasts </a:t>
            </a:r>
          </a:p>
          <a:p>
            <a:r>
              <a:rPr lang="en-US" dirty="0" smtClean="0"/>
              <a:t>Paved the way for HWRF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A386C-2136-4658-AEA5-890C90651A9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3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Swath Plot for </a:t>
            </a:r>
            <a:br>
              <a:rPr lang="en-US" dirty="0" smtClean="0"/>
            </a:br>
            <a:r>
              <a:rPr lang="en-US" dirty="0" smtClean="0"/>
              <a:t>Hurricane Hernan (1996)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A386C-2136-4658-AEA5-890C90651A9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6" t="12681" r="43574" b="8696"/>
          <a:stretch/>
        </p:blipFill>
        <p:spPr bwMode="auto">
          <a:xfrm>
            <a:off x="1524000" y="1371600"/>
            <a:ext cx="6553200" cy="513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18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Andrew 1992 Forecast 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A386C-2136-4658-AEA5-890C90651A9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5" t="11776" r="24357" b="6928"/>
          <a:stretch/>
        </p:blipFill>
        <p:spPr bwMode="auto">
          <a:xfrm>
            <a:off x="609600" y="990599"/>
            <a:ext cx="7239000" cy="485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76909" y="3810000"/>
            <a:ext cx="6995491" cy="190500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6063734"/>
            <a:ext cx="7990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Note: Three days later Andrew was a category 5 hurricane headed for Miami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60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Intensity Forecast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Statistical Models </a:t>
            </a:r>
          </a:p>
          <a:p>
            <a:pPr lvl="1"/>
            <a:r>
              <a:rPr lang="en-US" u="sng" dirty="0" smtClean="0"/>
              <a:t>SHIFOR/OCD5</a:t>
            </a:r>
            <a:r>
              <a:rPr lang="en-US" dirty="0" smtClean="0"/>
              <a:t> (1988-present), </a:t>
            </a:r>
            <a:r>
              <a:rPr lang="en-US" u="sng" dirty="0" smtClean="0"/>
              <a:t>T-CLIPER</a:t>
            </a:r>
            <a:r>
              <a:rPr lang="en-US" dirty="0" smtClean="0"/>
              <a:t> (2012-present)</a:t>
            </a:r>
          </a:p>
          <a:p>
            <a:r>
              <a:rPr lang="en-US" dirty="0" smtClean="0"/>
              <a:t>Statistical-Dynamical Models</a:t>
            </a:r>
          </a:p>
          <a:p>
            <a:pPr lvl="1"/>
            <a:r>
              <a:rPr lang="en-US" u="sng" dirty="0" smtClean="0"/>
              <a:t>SHIPS</a:t>
            </a:r>
            <a:r>
              <a:rPr lang="en-US" dirty="0" smtClean="0"/>
              <a:t> (1991-present), </a:t>
            </a:r>
            <a:r>
              <a:rPr lang="en-US" u="sng" dirty="0" smtClean="0"/>
              <a:t>LGEM</a:t>
            </a:r>
            <a:r>
              <a:rPr lang="en-US" dirty="0" smtClean="0"/>
              <a:t> (2006-present)</a:t>
            </a:r>
          </a:p>
          <a:p>
            <a:r>
              <a:rPr lang="en-US" dirty="0" smtClean="0"/>
              <a:t>Dynamical Models</a:t>
            </a:r>
          </a:p>
          <a:p>
            <a:pPr lvl="1"/>
            <a:r>
              <a:rPr lang="en-US" u="sng" dirty="0" smtClean="0"/>
              <a:t>GFDL</a:t>
            </a:r>
            <a:r>
              <a:rPr lang="en-US" dirty="0" smtClean="0"/>
              <a:t> (1995-2016, experimental in 1992), </a:t>
            </a:r>
            <a:r>
              <a:rPr lang="en-US" u="sng" dirty="0" smtClean="0"/>
              <a:t>HWRF</a:t>
            </a:r>
            <a:r>
              <a:rPr lang="en-US" dirty="0" smtClean="0"/>
              <a:t> (2007-present), </a:t>
            </a:r>
            <a:r>
              <a:rPr lang="en-US" u="sng" dirty="0" smtClean="0"/>
              <a:t>AVN/GFS</a:t>
            </a:r>
            <a:r>
              <a:rPr lang="en-US" dirty="0" smtClean="0"/>
              <a:t> (1992-present)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A386C-2136-4658-AEA5-890C90651A9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0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48 h Intensity Model Errors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A386C-2136-4658-AEA5-890C90651A9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7086600" cy="52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95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Forecast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30763"/>
          </a:xfrm>
        </p:spPr>
        <p:txBody>
          <a:bodyPr/>
          <a:lstStyle/>
          <a:p>
            <a:r>
              <a:rPr lang="en-US" dirty="0" smtClean="0"/>
              <a:t>Intensity prediction, especially for rapid intensity changes</a:t>
            </a:r>
          </a:p>
          <a:p>
            <a:r>
              <a:rPr lang="en-US" dirty="0" smtClean="0"/>
              <a:t>Tropical cyclone formation</a:t>
            </a:r>
          </a:p>
          <a:p>
            <a:pPr lvl="1"/>
            <a:r>
              <a:rPr lang="en-US" dirty="0" smtClean="0"/>
              <a:t>Greater need to support NHC’s new pre-genesis watch/warning capabilities</a:t>
            </a:r>
          </a:p>
          <a:p>
            <a:r>
              <a:rPr lang="en-US" dirty="0" smtClean="0"/>
              <a:t>Track forecasting</a:t>
            </a:r>
          </a:p>
          <a:p>
            <a:pPr lvl="1"/>
            <a:r>
              <a:rPr lang="en-US" dirty="0" smtClean="0"/>
              <a:t>Joaquin 2015 forecasts</a:t>
            </a:r>
          </a:p>
          <a:p>
            <a:r>
              <a:rPr lang="en-US" dirty="0" smtClean="0"/>
              <a:t>Wind structure and precipitation</a:t>
            </a:r>
          </a:p>
          <a:p>
            <a:r>
              <a:rPr lang="en-US" dirty="0" smtClean="0"/>
              <a:t>Improved ensemble forecast systems</a:t>
            </a:r>
          </a:p>
          <a:p>
            <a:pPr lvl="1"/>
            <a:r>
              <a:rPr lang="en-US" dirty="0" smtClean="0"/>
              <a:t>Coupling with wave/storm surge forecasting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A386C-2136-4658-AEA5-890C90651A9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7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Unified modeling system </a:t>
            </a:r>
          </a:p>
          <a:p>
            <a:pPr lvl="1"/>
            <a:r>
              <a:rPr lang="en-US" dirty="0" smtClean="0"/>
              <a:t>FV3 with embedded high resolution nests</a:t>
            </a:r>
          </a:p>
          <a:p>
            <a:r>
              <a:rPr lang="en-US" dirty="0" smtClean="0"/>
              <a:t>Advanced diagnostics and statistical post-processing</a:t>
            </a:r>
          </a:p>
          <a:p>
            <a:r>
              <a:rPr lang="en-US" dirty="0" smtClean="0"/>
              <a:t>Hurricane track, intensity, structure, wave, storm surge forecast system</a:t>
            </a:r>
          </a:p>
          <a:p>
            <a:pPr lvl="1"/>
            <a:r>
              <a:rPr lang="en-US" dirty="0" smtClean="0"/>
              <a:t>Deterministic and probabilistic </a:t>
            </a:r>
          </a:p>
          <a:p>
            <a:r>
              <a:rPr lang="en-US" dirty="0"/>
              <a:t>Dynamically driven NHC probabilistic </a:t>
            </a:r>
            <a:r>
              <a:rPr lang="en-US" dirty="0" smtClean="0"/>
              <a:t>products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A386C-2136-4658-AEA5-890C90651A9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2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NHC Probabilistic Products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A386C-2136-4658-AEA5-890C90651A9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7" t="11957" r="20453" b="10688"/>
          <a:stretch/>
        </p:blipFill>
        <p:spPr bwMode="auto">
          <a:xfrm>
            <a:off x="280002" y="1676400"/>
            <a:ext cx="408303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676401"/>
            <a:ext cx="4038600" cy="31207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2564" y="4953000"/>
            <a:ext cx="40704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Operational Wind Speed Probability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Product and Prototype Time of Arrival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of 34 </a:t>
            </a:r>
            <a:r>
              <a:rPr lang="en-US" dirty="0" err="1" smtClean="0">
                <a:solidFill>
                  <a:schemeClr val="bg1"/>
                </a:solidFill>
              </a:rPr>
              <a:t>kt</a:t>
            </a:r>
            <a:r>
              <a:rPr lang="en-US" dirty="0" smtClean="0">
                <a:solidFill>
                  <a:schemeClr val="bg1"/>
                </a:solidFill>
              </a:rPr>
              <a:t> winds.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1" y="4956313"/>
            <a:ext cx="4416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Example Potential Storm Surge Flooding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Graphic </a:t>
            </a:r>
          </a:p>
        </p:txBody>
      </p:sp>
    </p:spTree>
    <p:extLst>
      <p:ext uri="{BB962C8B-B14F-4D97-AF65-F5344CB8AC3E}">
        <p14:creationId xmlns:p14="http://schemas.microsoft.com/office/powerpoint/2010/main" val="185845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dirty="0" smtClean="0"/>
              <a:t>Outline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8D47B-1E94-4F97-A0DA-EE82D41CF4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1143000"/>
            <a:ext cx="8077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1954-1975 –  </a:t>
            </a:r>
            <a:r>
              <a:rPr lang="en-US" sz="2800" dirty="0" err="1" smtClean="0">
                <a:solidFill>
                  <a:schemeClr val="bg1"/>
                </a:solidFill>
              </a:rPr>
              <a:t>Barotropic</a:t>
            </a:r>
            <a:r>
              <a:rPr lang="en-US" sz="2800" dirty="0" smtClean="0">
                <a:solidFill>
                  <a:schemeClr val="bg1"/>
                </a:solidFill>
              </a:rPr>
              <a:t> and statistical track         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chemeClr val="bg1"/>
                </a:solidFill>
              </a:rPr>
              <a:t>                          forecast model era</a:t>
            </a:r>
          </a:p>
          <a:p>
            <a:pPr marL="36576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1976-1994 </a:t>
            </a:r>
            <a:r>
              <a:rPr lang="en-US" sz="2800" dirty="0">
                <a:solidFill>
                  <a:schemeClr val="bg1"/>
                </a:solidFill>
              </a:rPr>
              <a:t>– Emergence </a:t>
            </a:r>
            <a:r>
              <a:rPr lang="en-US" sz="2800" dirty="0" smtClean="0">
                <a:solidFill>
                  <a:schemeClr val="bg1"/>
                </a:solidFill>
              </a:rPr>
              <a:t>of dynamical track 		       forecast models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1995-present – Dynamical models for intensity  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spcAft>
                <a:spcPts val="0"/>
              </a:spcAft>
            </a:pPr>
            <a:r>
              <a:rPr lang="en-US" sz="2800" dirty="0" smtClean="0">
                <a:solidFill>
                  <a:schemeClr val="bg1"/>
                </a:solidFill>
              </a:rPr>
              <a:t>                             and storm structure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                     </a:t>
            </a:r>
            <a:r>
              <a:rPr lang="en-US" sz="2800" dirty="0">
                <a:solidFill>
                  <a:schemeClr val="bg1"/>
                </a:solidFill>
              </a:rPr>
              <a:t>–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S</a:t>
            </a:r>
            <a:r>
              <a:rPr lang="en-US" sz="2800" dirty="0" smtClean="0">
                <a:solidFill>
                  <a:schemeClr val="bg1"/>
                </a:solidFill>
              </a:rPr>
              <a:t>tatistical intensity models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Future outlook 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27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National Hurricane Center</a:t>
            </a:r>
            <a:br>
              <a:rPr lang="en-US" sz="4800" dirty="0" smtClean="0"/>
            </a:br>
            <a:r>
              <a:rPr lang="en-US" sz="4800" dirty="0" smtClean="0"/>
              <a:t>Forecast History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8D47B-1E94-4F97-A0DA-EE82D41CF4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1143000"/>
            <a:ext cx="80772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 smtClean="0">
              <a:solidFill>
                <a:schemeClr val="bg1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1954: First quantitative forecasts of 24 </a:t>
            </a:r>
            <a:r>
              <a:rPr lang="en-US" sz="2400" dirty="0" err="1" smtClean="0">
                <a:solidFill>
                  <a:schemeClr val="bg1"/>
                </a:solidFill>
              </a:rPr>
              <a:t>hr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lat</a:t>
            </a:r>
            <a:r>
              <a:rPr lang="en-US" sz="2400" dirty="0" smtClean="0">
                <a:solidFill>
                  <a:schemeClr val="bg1"/>
                </a:solidFill>
              </a:rPr>
              <a:t>/</a:t>
            </a:r>
            <a:r>
              <a:rPr lang="en-US" sz="2400" dirty="0" err="1" smtClean="0">
                <a:solidFill>
                  <a:schemeClr val="bg1"/>
                </a:solidFill>
              </a:rPr>
              <a:t>lon</a:t>
            </a:r>
            <a:r>
              <a:rPr lang="en-US" sz="2400" dirty="0" smtClean="0">
                <a:solidFill>
                  <a:schemeClr val="bg1"/>
                </a:solidFill>
              </a:rPr>
              <a:t> began at the Miami Hurricane Forecast Center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The Hurricane Forecast Center officially became NHC in 1956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1961 - Forecasts extended to 48 </a:t>
            </a:r>
            <a:r>
              <a:rPr lang="en-US" sz="2400" dirty="0" err="1" smtClean="0">
                <a:solidFill>
                  <a:schemeClr val="bg1"/>
                </a:solidFill>
              </a:rPr>
              <a:t>hr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1964 - Forecasts extended to 72 </a:t>
            </a:r>
            <a:r>
              <a:rPr lang="en-US" sz="2400" dirty="0" err="1" smtClean="0">
                <a:solidFill>
                  <a:schemeClr val="bg1"/>
                </a:solidFill>
              </a:rPr>
              <a:t>hr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2003 - Forecasts extended to 120 </a:t>
            </a:r>
            <a:r>
              <a:rPr lang="en-US" sz="2400" dirty="0" err="1" smtClean="0">
                <a:solidFill>
                  <a:schemeClr val="bg1"/>
                </a:solidFill>
              </a:rPr>
              <a:t>hr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Introduction of quantitative forecasts motivated development of statistical and </a:t>
            </a:r>
            <a:r>
              <a:rPr lang="en-US" sz="2400" dirty="0" err="1" smtClean="0">
                <a:solidFill>
                  <a:schemeClr val="bg1"/>
                </a:solidFill>
              </a:rPr>
              <a:t>barotropic</a:t>
            </a:r>
            <a:r>
              <a:rPr lang="en-US" sz="2400" dirty="0" smtClean="0">
                <a:solidFill>
                  <a:schemeClr val="bg1"/>
                </a:solidFill>
              </a:rPr>
              <a:t> track guidance models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48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Track Forecast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Statistical Models</a:t>
            </a:r>
          </a:p>
          <a:p>
            <a:pPr lvl="1"/>
            <a:r>
              <a:rPr lang="en-US" dirty="0" smtClean="0"/>
              <a:t>HURRAN (1970-86), CLIPER (1970-present)</a:t>
            </a:r>
          </a:p>
          <a:p>
            <a:r>
              <a:rPr lang="en-US" dirty="0" smtClean="0"/>
              <a:t>Statistical-Synoptic Models</a:t>
            </a:r>
          </a:p>
          <a:p>
            <a:pPr lvl="1"/>
            <a:r>
              <a:rPr lang="en-US" dirty="0" smtClean="0"/>
              <a:t>Miller-Moore (1959-64), T59/60 (1959-64), NHC64/67/72 (1964-1972)</a:t>
            </a:r>
          </a:p>
          <a:p>
            <a:r>
              <a:rPr lang="en-US" dirty="0" smtClean="0"/>
              <a:t>Statistical-Dynamical Models</a:t>
            </a:r>
          </a:p>
          <a:p>
            <a:pPr lvl="1"/>
            <a:r>
              <a:rPr lang="en-US" dirty="0" smtClean="0"/>
              <a:t>NHC73/83/90/98 (1973-2006)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A386C-2136-4658-AEA5-890C90651A9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1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48 </a:t>
            </a:r>
            <a:r>
              <a:rPr lang="en-US" dirty="0" err="1" smtClean="0"/>
              <a:t>hr</a:t>
            </a:r>
            <a:r>
              <a:rPr lang="en-US" dirty="0" smtClean="0"/>
              <a:t> Statistical Track Model Errors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A386C-2136-4658-AEA5-890C90651A9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391400" cy="5256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74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NHC </a:t>
            </a:r>
            <a:r>
              <a:rPr lang="en-US" dirty="0" err="1" smtClean="0"/>
              <a:t>Barotropic</a:t>
            </a:r>
            <a:r>
              <a:rPr lang="en-US" dirty="0" smtClean="0"/>
              <a:t> Track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30763"/>
          </a:xfrm>
        </p:spPr>
        <p:txBody>
          <a:bodyPr/>
          <a:lstStyle/>
          <a:p>
            <a:r>
              <a:rPr lang="en-US" dirty="0" smtClean="0"/>
              <a:t>NMC </a:t>
            </a:r>
            <a:r>
              <a:rPr lang="en-US" dirty="0" err="1" smtClean="0"/>
              <a:t>barotropic</a:t>
            </a:r>
            <a:r>
              <a:rPr lang="en-US" dirty="0" smtClean="0"/>
              <a:t> model 1959-196?</a:t>
            </a:r>
          </a:p>
          <a:p>
            <a:r>
              <a:rPr lang="en-US" dirty="0" smtClean="0"/>
              <a:t>SANBAR  1971-1989</a:t>
            </a:r>
          </a:p>
          <a:p>
            <a:pPr lvl="1"/>
            <a:r>
              <a:rPr lang="en-US" dirty="0" err="1" smtClean="0"/>
              <a:t>SANders</a:t>
            </a:r>
            <a:r>
              <a:rPr lang="en-US" dirty="0" smtClean="0"/>
              <a:t> </a:t>
            </a:r>
            <a:r>
              <a:rPr lang="en-US" dirty="0" err="1" smtClean="0"/>
              <a:t>BARotropic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VicBAR</a:t>
            </a:r>
            <a:r>
              <a:rPr lang="en-US" dirty="0" smtClean="0"/>
              <a:t>    1989-2002</a:t>
            </a:r>
          </a:p>
          <a:p>
            <a:pPr lvl="1"/>
            <a:r>
              <a:rPr lang="en-US" dirty="0" smtClean="0"/>
              <a:t>Demo of Vic </a:t>
            </a:r>
            <a:r>
              <a:rPr lang="en-US" dirty="0" err="1" smtClean="0"/>
              <a:t>Ooyama</a:t>
            </a:r>
            <a:r>
              <a:rPr lang="en-US" dirty="0" smtClean="0"/>
              <a:t> nested spline method</a:t>
            </a:r>
          </a:p>
          <a:p>
            <a:r>
              <a:rPr lang="en-US" dirty="0" smtClean="0"/>
              <a:t>LBAR        1996-2016</a:t>
            </a:r>
          </a:p>
          <a:p>
            <a:pPr lvl="1"/>
            <a:r>
              <a:rPr lang="en-US" dirty="0" smtClean="0"/>
              <a:t>Limited Area Sine Transform </a:t>
            </a:r>
            <a:r>
              <a:rPr lang="en-US" dirty="0" err="1" smtClean="0"/>
              <a:t>BARotropic</a:t>
            </a:r>
            <a:r>
              <a:rPr lang="en-US" dirty="0" smtClean="0"/>
              <a:t> Model</a:t>
            </a:r>
          </a:p>
          <a:p>
            <a:pPr lvl="2"/>
            <a:r>
              <a:rPr lang="en-US" dirty="0" smtClean="0"/>
              <a:t>LASTBAR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A386C-2136-4658-AEA5-890C90651A9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1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Barotropic</a:t>
            </a:r>
            <a:r>
              <a:rPr lang="en-US" dirty="0" smtClean="0"/>
              <a:t> Model 48 h Track Errors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A386C-2136-4658-AEA5-890C90651A9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543800" cy="4760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02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Dynamical Track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Regional Models</a:t>
            </a:r>
          </a:p>
          <a:p>
            <a:pPr lvl="1"/>
            <a:r>
              <a:rPr lang="en-US" dirty="0" smtClean="0"/>
              <a:t>Moveable Fine Mesh (MFM) (1976-1988)</a:t>
            </a:r>
          </a:p>
          <a:p>
            <a:pPr lvl="1"/>
            <a:r>
              <a:rPr lang="en-US" dirty="0" smtClean="0"/>
              <a:t>Quasi-</a:t>
            </a:r>
            <a:r>
              <a:rPr lang="en-US" dirty="0" err="1" smtClean="0"/>
              <a:t>Lagrangian</a:t>
            </a:r>
            <a:r>
              <a:rPr lang="en-US" dirty="0" smtClean="0"/>
              <a:t> Model (QLM) (1988-1994)</a:t>
            </a:r>
          </a:p>
          <a:p>
            <a:pPr lvl="1"/>
            <a:r>
              <a:rPr lang="en-US" dirty="0" smtClean="0"/>
              <a:t>GFDL (1995-2016, experimental runs 92-94)</a:t>
            </a:r>
          </a:p>
          <a:p>
            <a:pPr lvl="1"/>
            <a:r>
              <a:rPr lang="en-US" dirty="0" smtClean="0"/>
              <a:t>HWRF (2007-present) </a:t>
            </a:r>
          </a:p>
          <a:p>
            <a:pPr lvl="1"/>
            <a:r>
              <a:rPr lang="en-US" dirty="0" smtClean="0"/>
              <a:t>HMON (beginning in 2017)</a:t>
            </a:r>
          </a:p>
          <a:p>
            <a:r>
              <a:rPr lang="en-US" dirty="0" smtClean="0"/>
              <a:t>Global Models </a:t>
            </a:r>
          </a:p>
          <a:p>
            <a:pPr lvl="1"/>
            <a:r>
              <a:rPr lang="en-US" dirty="0" smtClean="0"/>
              <a:t>AVN/GFS (1992-present), </a:t>
            </a:r>
            <a:r>
              <a:rPr lang="en-US" dirty="0" err="1" smtClean="0"/>
              <a:t>UKMet</a:t>
            </a:r>
            <a:r>
              <a:rPr lang="en-US" dirty="0" smtClean="0"/>
              <a:t> (1995-present), NOGAPS/NAVGEM (1995-present), ECMWF (2006-present)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A386C-2136-4658-AEA5-890C90651A9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7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Dynamical Model 48 h Track Errors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A386C-2136-4658-AEA5-890C90651A9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877434" cy="485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10695</TotalTime>
  <Words>474</Words>
  <Application>Microsoft Office PowerPoint</Application>
  <PresentationFormat>On-screen Show (4:3)</PresentationFormat>
  <Paragraphs>115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Evolution of Hurricane Track and Intensity Guidance at the National Hurricane Center</vt:lpstr>
      <vt:lpstr>Outline</vt:lpstr>
      <vt:lpstr>National Hurricane Center Forecast History</vt:lpstr>
      <vt:lpstr>Statistical Track Forecast Models</vt:lpstr>
      <vt:lpstr>48 hr Statistical Track Model Errors</vt:lpstr>
      <vt:lpstr>NHC Barotropic Track Models</vt:lpstr>
      <vt:lpstr>Barotropic Model 48 h Track Errors</vt:lpstr>
      <vt:lpstr>Dynamical Track Models</vt:lpstr>
      <vt:lpstr>Dynamical Model 48 h Track Errors</vt:lpstr>
      <vt:lpstr>GFDL Model Innovations</vt:lpstr>
      <vt:lpstr>Wind Swath Plot for  Hurricane Hernan (1996)</vt:lpstr>
      <vt:lpstr>Andrew 1992 Forecast Discussion</vt:lpstr>
      <vt:lpstr>Intensity Forecast Models</vt:lpstr>
      <vt:lpstr>48 h Intensity Model Errors</vt:lpstr>
      <vt:lpstr>Current Forecast Challenges</vt:lpstr>
      <vt:lpstr>Future Directions</vt:lpstr>
      <vt:lpstr>NHC Probabilistic Products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Strengths and Limitations of Tropical Cyclone Model Guidance</dc:title>
  <dc:creator>Michael J. Brennan</dc:creator>
  <cp:lastModifiedBy>Tim Marchok</cp:lastModifiedBy>
  <cp:revision>414</cp:revision>
  <dcterms:created xsi:type="dcterms:W3CDTF">2009-03-06T16:05:55Z</dcterms:created>
  <dcterms:modified xsi:type="dcterms:W3CDTF">2017-05-02T15:06:23Z</dcterms:modified>
</cp:coreProperties>
</file>