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5" r:id="rId1"/>
    <p:sldMasterId id="2147484167" r:id="rId2"/>
    <p:sldMasterId id="2147484874" r:id="rId3"/>
  </p:sldMasterIdLst>
  <p:notesMasterIdLst>
    <p:notesMasterId r:id="rId17"/>
  </p:notesMasterIdLst>
  <p:handoutMasterIdLst>
    <p:handoutMasterId r:id="rId18"/>
  </p:handoutMasterIdLst>
  <p:sldIdLst>
    <p:sldId id="1258" r:id="rId4"/>
    <p:sldId id="1388" r:id="rId5"/>
    <p:sldId id="1442" r:id="rId6"/>
    <p:sldId id="1443" r:id="rId7"/>
    <p:sldId id="1441" r:id="rId8"/>
    <p:sldId id="1444" r:id="rId9"/>
    <p:sldId id="1450" r:id="rId10"/>
    <p:sldId id="1449" r:id="rId11"/>
    <p:sldId id="1452" r:id="rId12"/>
    <p:sldId id="1453" r:id="rId13"/>
    <p:sldId id="1446" r:id="rId14"/>
    <p:sldId id="1447" r:id="rId15"/>
    <p:sldId id="1448" r:id="rId16"/>
  </p:sldIdLst>
  <p:sldSz cx="9144000" cy="6858000" type="letter"/>
  <p:notesSz cx="6934200" cy="92329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5613" indent="1588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2813" indent="1588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013" indent="1588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213" indent="1588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99">
          <p15:clr>
            <a:srgbClr val="A4A3A4"/>
          </p15:clr>
        </p15:guide>
        <p15:guide id="2" pos="2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0066FF"/>
    <a:srgbClr val="FF3300"/>
    <a:srgbClr val="008000"/>
    <a:srgbClr val="EBE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2" autoAdjust="0"/>
    <p:restoredTop sz="97306" autoAdjust="0"/>
  </p:normalViewPr>
  <p:slideViewPr>
    <p:cSldViewPr snapToGrid="0" showGuides="1">
      <p:cViewPr>
        <p:scale>
          <a:sx n="90" d="100"/>
          <a:sy n="90" d="100"/>
        </p:scale>
        <p:origin x="-1080" y="-19"/>
      </p:cViewPr>
      <p:guideLst>
        <p:guide orient="horz" pos="799"/>
        <p:guide pos="2885"/>
      </p:guideLst>
    </p:cSldViewPr>
  </p:slideViewPr>
  <p:outlineViewPr>
    <p:cViewPr>
      <p:scale>
        <a:sx n="33" d="100"/>
        <a:sy n="33" d="100"/>
      </p:scale>
      <p:origin x="0" y="132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2" tIns="45700" rIns="91402" bIns="4570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2" tIns="45700" rIns="91402" bIns="4570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6175"/>
            <a:ext cx="30051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2" tIns="45700" rIns="91402" bIns="4570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66175"/>
            <a:ext cx="30051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2" tIns="45700" rIns="91402" bIns="4570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4311B64-8F33-4842-8A24-E4F8D3D22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42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4" tIns="46173" rIns="92344" bIns="46173" numCol="1" anchor="t" anchorCtr="0" compatLnSpc="1">
            <a:prstTxWarp prst="textNoShape">
              <a:avLst/>
            </a:prstTxWarp>
          </a:bodyPr>
          <a:lstStyle>
            <a:lvl1pPr algn="l" defTabSz="923804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4" tIns="46173" rIns="92344" bIns="46173" numCol="1" anchor="t" anchorCtr="0" compatLnSpc="1">
            <a:prstTxWarp prst="textNoShape">
              <a:avLst/>
            </a:prstTxWarp>
          </a:bodyPr>
          <a:lstStyle>
            <a:lvl1pPr algn="r" defTabSz="923804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3638" y="690563"/>
            <a:ext cx="4614862" cy="3460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4" tIns="46173" rIns="92344" bIns="461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6175"/>
            <a:ext cx="30051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4" tIns="46173" rIns="92344" bIns="46173" numCol="1" anchor="b" anchorCtr="0" compatLnSpc="1">
            <a:prstTxWarp prst="textNoShape">
              <a:avLst/>
            </a:prstTxWarp>
          </a:bodyPr>
          <a:lstStyle>
            <a:lvl1pPr algn="l" defTabSz="923804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66175"/>
            <a:ext cx="30051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4" tIns="46173" rIns="92344" bIns="46173" numCol="1" anchor="b" anchorCtr="0" compatLnSpc="1">
            <a:prstTxWarp prst="textNoShape">
              <a:avLst/>
            </a:prstTxWarp>
          </a:bodyPr>
          <a:lstStyle>
            <a:lvl1pPr algn="r" defTabSz="923804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AE6D130-AF0B-441C-BC0E-5E9B13886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73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verbalize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F26029-B14C-427D-8130-89DEBBCC4EC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64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14272">
              <a:tabLst>
                <a:tab pos="660293" algn="l"/>
                <a:tab pos="1320587" algn="l"/>
                <a:tab pos="1980880" algn="l"/>
                <a:tab pos="2641175" algn="l"/>
              </a:tabLst>
            </a:pPr>
            <a:fld id="{5D3C185D-155D-4DF7-9340-8154A1D560DE}" type="slidenum">
              <a:rPr lang="en-US" smtClean="0">
                <a:solidFill>
                  <a:prstClr val="black"/>
                </a:solidFill>
                <a:latin typeface="Times New Roman" pitchFamily="18" charset="0"/>
                <a:ea typeface="DejaVu LGC Sans"/>
                <a:cs typeface="DejaVu LGC Sans"/>
              </a:rPr>
              <a:pPr defTabSz="414272">
                <a:tabLst>
                  <a:tab pos="660293" algn="l"/>
                  <a:tab pos="1320587" algn="l"/>
                  <a:tab pos="1980880" algn="l"/>
                  <a:tab pos="2641175" algn="l"/>
                </a:tabLst>
              </a:pPr>
              <a:t>7</a:t>
            </a:fld>
            <a:endParaRPr lang="en-US" dirty="0">
              <a:solidFill>
                <a:prstClr val="black"/>
              </a:solidFill>
              <a:latin typeface="Times New Roman" pitchFamily="18" charset="0"/>
              <a:ea typeface="DejaVu LGC Sans"/>
              <a:cs typeface="DejaVu LGC Sans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956050" y="8815389"/>
            <a:ext cx="30273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93" tIns="46448" rIns="92893" bIns="46448" anchor="b"/>
          <a:lstStyle/>
          <a:p>
            <a:pPr algn="r" defTabSz="1019011" hangingPunct="0">
              <a:lnSpc>
                <a:spcPct val="93000"/>
              </a:lnSpc>
              <a:buClr>
                <a:srgbClr val="000000"/>
              </a:buClr>
              <a:buSzPct val="100000"/>
            </a:pPr>
            <a:fld id="{8072E297-CA53-43B5-A1C7-64F59647750C}" type="slidenum">
              <a:rPr lang="en-US" sz="1200">
                <a:solidFill>
                  <a:prstClr val="black"/>
                </a:solidFill>
              </a:rPr>
              <a:pPr algn="r" defTabSz="1019011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t>7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5604" name="Rectangle 7"/>
          <p:cNvSpPr txBox="1">
            <a:spLocks noGrp="1" noChangeArrowheads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63" tIns="45934" rIns="91863" bIns="45934" anchor="b"/>
          <a:lstStyle/>
          <a:p>
            <a:pPr algn="r" defTabSz="1006313" hangingPunct="0">
              <a:lnSpc>
                <a:spcPct val="93000"/>
              </a:lnSpc>
              <a:buClr>
                <a:srgbClr val="000000"/>
              </a:buClr>
              <a:buSzPct val="100000"/>
            </a:pPr>
            <a:fld id="{62CDD752-8213-418F-99B6-9A3D8A060F6D}" type="slidenum">
              <a:rPr lang="en-US" sz="1200">
                <a:solidFill>
                  <a:prstClr val="black"/>
                </a:solidFill>
              </a:rPr>
              <a:pPr algn="r" defTabSz="1006313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t>7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1675"/>
            <a:ext cx="4624388" cy="3468688"/>
          </a:xfrm>
          <a:ln w="12700" cap="flat">
            <a:solidFill>
              <a:schemeClr val="tx1"/>
            </a:solidFill>
          </a:ln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7" y="4408490"/>
            <a:ext cx="5060950" cy="4181475"/>
          </a:xfrm>
          <a:noFill/>
          <a:ln/>
        </p:spPr>
        <p:txBody>
          <a:bodyPr lIns="93322" tIns="45870" rIns="93322" bIns="45870"/>
          <a:lstStyle/>
          <a:p>
            <a:pPr eaLnBrk="1" hangingPunct="1"/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166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DB392-079D-468C-AF79-5735A2B033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64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DCDDE-65B7-4087-966B-21B4D91C5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4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F82F3-AD48-44CA-8252-18F4CEF03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8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0487C-BC35-4625-BF4E-5E8927E56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18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4BE83-9F90-4BE7-B6F7-7547D84C7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11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CCF8B-E598-423E-A608-A9A7B7EB7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43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83920-BCD3-454E-895B-3A08F7691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06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ADD44-21A7-4A68-AFEE-6EE4BEAC3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81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C03D1-312D-4029-AE59-0494C57B1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97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808A7-6606-493F-A24F-AB038431D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21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63AF0-DD21-4897-AF9A-4848A74E9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90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635CB-A590-4E90-89EA-ED005976B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4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E4598-CC38-46C4-8946-09C4CDF19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82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C9687-0D96-4696-A275-DE14521AF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24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B9AF6-6139-4C16-B10D-DAF32F946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81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7E36D-9669-4B39-BD6A-454A771DF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97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233D-17DD-49EA-9571-2FD80C04B220}" type="datetime1">
              <a:rPr lang="en-US" smtClean="0"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C4E2-FBBE-4B40-A572-50256CDD3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39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40A7-60A8-4D98-B1AB-F2C50B02D1FA}" type="datetime1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C4E2-FBBE-4B40-A572-50256CDD3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50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BA75-A7E9-4C73-A80A-187B0C5C4CCD}" type="datetime1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C4E2-FBBE-4B40-A572-50256CDD3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19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A7CF-015D-41D4-9832-8CB699ADB00A}" type="datetime1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C4E2-FBBE-4B40-A572-50256CDD3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16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B3CE-6870-4B92-9465-5D7E689D9F44}" type="datetime1">
              <a:rPr lang="en-US" smtClean="0"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C4E2-FBBE-4B40-A572-50256CDD3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46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F7EC-B15C-444C-A9ED-46488E006F79}" type="datetime1">
              <a:rPr lang="en-US" smtClean="0"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C4E2-FBBE-4B40-A572-50256CDD3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89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E8A1-309F-4D48-9CB3-2830F29E043E}" type="datetime1">
              <a:rPr lang="en-US" smtClean="0"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C4E2-FBBE-4B40-A572-50256CDD3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6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E409-4E35-4513-A9A6-61168D447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27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8DC8-1914-4092-8E82-3E00A97F15E6}" type="datetime1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C4E2-FBBE-4B40-A572-50256CDD3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46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D8B2-8287-4CF3-92C9-CDF3B5142164}" type="datetime1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C4E2-FBBE-4B40-A572-50256CDD3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43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53CC-860C-4D88-83B0-C5072799A175}" type="datetime1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C4E2-FBBE-4B40-A572-50256CDD3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793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60EE-007F-4BC0-ACC8-69104FC018C7}" type="datetime1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C4E2-FBBE-4B40-A572-50256CDD3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61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189D-CB97-404F-BE9B-3C7D8CCE6362}" type="datetime1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C4E2-FBBE-4B40-A572-50256CDD39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04757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64CD-85CF-4700-A8C1-724A3A7ADA41}" type="datetime1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C4E2-FBBE-4B40-A572-50256CDD3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57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257A-2930-4D0B-8087-2EB575BBC1CB}" type="datetime1">
              <a:rPr lang="en-US" smtClean="0"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C4E2-FBBE-4B40-A572-50256CDD3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94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2A37-05A3-4098-9855-C3CF9E09E086}" type="datetime1">
              <a:rPr lang="en-US" smtClean="0"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C4E2-FBBE-4B40-A572-50256CDD3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420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B549-06E6-4282-9DF6-E95BA50726E0}" type="datetime1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C4E2-FBBE-4B40-A572-50256CDD3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367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D76E-2280-4F04-8829-EF19B2B46447}" type="datetime1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C4E2-FBBE-4B40-A572-50256CDD3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2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0A58-1A8E-4C5D-8A6A-C0D59176F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29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5ADCF-193E-44FA-8D68-F43FA1DC0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4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B8AE4-3548-48DC-9DF0-0D5D310A2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347BB-2AEF-42AA-88B4-439FF396F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1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E99E6-8714-45E1-9EB7-D43AE0B59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6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D0428-AFBF-4D24-A1D9-FEBDE14BE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5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3863" y="2301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987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83AB977-1896-4353-B65A-D2E49AE74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43" descr="DOC_LOGO_1X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0188"/>
            <a:ext cx="838200" cy="83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4" descr="Noaa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228601"/>
            <a:ext cx="8366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45"/>
          <p:cNvSpPr>
            <a:spLocks noChangeShapeType="1"/>
          </p:cNvSpPr>
          <p:nvPr userDrawn="1"/>
        </p:nvSpPr>
        <p:spPr bwMode="auto">
          <a:xfrm>
            <a:off x="690563" y="1143000"/>
            <a:ext cx="76962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2" r:id="rId1"/>
    <p:sldLayoutId id="2147484853" r:id="rId2"/>
    <p:sldLayoutId id="2147484854" r:id="rId3"/>
    <p:sldLayoutId id="2147484855" r:id="rId4"/>
    <p:sldLayoutId id="2147484856" r:id="rId5"/>
    <p:sldLayoutId id="2147484857" r:id="rId6"/>
    <p:sldLayoutId id="2147484858" r:id="rId7"/>
    <p:sldLayoutId id="2147484859" r:id="rId8"/>
    <p:sldLayoutId id="2147484860" r:id="rId9"/>
    <p:sldLayoutId id="2147484861" r:id="rId10"/>
    <p:sldLayoutId id="21474848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3863" y="2301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987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4212644-5351-48D7-8714-404F314C4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43" descr="DOC_LOGO_1X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0188"/>
            <a:ext cx="838200" cy="83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4" descr="Noaa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228601"/>
            <a:ext cx="8366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Line 45"/>
          <p:cNvSpPr>
            <a:spLocks noChangeShapeType="1"/>
          </p:cNvSpPr>
          <p:nvPr userDrawn="1"/>
        </p:nvSpPr>
        <p:spPr bwMode="auto">
          <a:xfrm>
            <a:off x="690563" y="1143000"/>
            <a:ext cx="76962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3" r:id="rId1"/>
    <p:sldLayoutId id="2147484864" r:id="rId2"/>
    <p:sldLayoutId id="2147484865" r:id="rId3"/>
    <p:sldLayoutId id="2147484866" r:id="rId4"/>
    <p:sldLayoutId id="2147484867" r:id="rId5"/>
    <p:sldLayoutId id="2147484868" r:id="rId6"/>
    <p:sldLayoutId id="2147484869" r:id="rId7"/>
    <p:sldLayoutId id="2147484870" r:id="rId8"/>
    <p:sldLayoutId id="2147484871" r:id="rId9"/>
    <p:sldLayoutId id="2147484872" r:id="rId10"/>
    <p:sldLayoutId id="21474848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34658A5-EBDF-4875-9C32-0D07180EA678}" type="datetime1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F70C4E2-FBBE-4B40-A572-50256CDD3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432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75" r:id="rId1"/>
    <p:sldLayoutId id="2147484876" r:id="rId2"/>
    <p:sldLayoutId id="2147484877" r:id="rId3"/>
    <p:sldLayoutId id="2147484878" r:id="rId4"/>
    <p:sldLayoutId id="2147484879" r:id="rId5"/>
    <p:sldLayoutId id="2147484880" r:id="rId6"/>
    <p:sldLayoutId id="2147484881" r:id="rId7"/>
    <p:sldLayoutId id="2147484882" r:id="rId8"/>
    <p:sldLayoutId id="2147484883" r:id="rId9"/>
    <p:sldLayoutId id="2147484884" r:id="rId10"/>
    <p:sldLayoutId id="2147484885" r:id="rId11"/>
    <p:sldLayoutId id="2147484886" r:id="rId12"/>
    <p:sldLayoutId id="2147484887" r:id="rId13"/>
    <p:sldLayoutId id="2147484888" r:id="rId14"/>
    <p:sldLayoutId id="2147484889" r:id="rId15"/>
    <p:sldLayoutId id="2147484890" r:id="rId16"/>
    <p:sldLayoutId id="2147484891" r:id="rId1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F577802-7188-4AE0-8BF7-657170E61663}" type="slidenum">
              <a:rPr lang="en-US" altLang="en-US" sz="1400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564" y="3951513"/>
            <a:ext cx="9032875" cy="2776311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chemeClr val="tx1"/>
                </a:solidFill>
              </a:rPr>
              <a:t>Vijay Tallapragada</a:t>
            </a:r>
            <a:br>
              <a:rPr lang="en-US" altLang="en-US" sz="3200" b="1" dirty="0">
                <a:solidFill>
                  <a:schemeClr val="tx1"/>
                </a:solidFill>
              </a:rPr>
            </a:br>
            <a:r>
              <a:rPr lang="en-US" altLang="en-US" sz="2400" b="1" dirty="0">
                <a:solidFill>
                  <a:schemeClr val="tx1"/>
                </a:solidFill>
              </a:rPr>
              <a:t>Chief, Modeling and Data Assimilation Branch</a:t>
            </a:r>
            <a:br>
              <a:rPr lang="en-US" altLang="en-US" sz="2400" b="1" dirty="0">
                <a:solidFill>
                  <a:schemeClr val="tx1"/>
                </a:solidFill>
              </a:rPr>
            </a:br>
            <a:r>
              <a:rPr lang="en-US" altLang="en-US" sz="2400" b="1" dirty="0">
                <a:solidFill>
                  <a:schemeClr val="tx1"/>
                </a:solidFill>
              </a:rPr>
              <a:t>&amp; </a:t>
            </a:r>
            <a:r>
              <a:rPr lang="en-US" altLang="en-US" sz="2400" b="1">
                <a:solidFill>
                  <a:schemeClr val="tx1"/>
                </a:solidFill>
              </a:rPr>
              <a:t>HFIP Development Co-Manager</a:t>
            </a:r>
            <a:r>
              <a:rPr lang="en-US" altLang="en-US" sz="2400" b="1" dirty="0">
                <a:solidFill>
                  <a:schemeClr val="tx1"/>
                </a:solidFill>
              </a:rPr>
              <a:t/>
            </a:r>
            <a:br>
              <a:rPr lang="en-US" altLang="en-US" sz="2400" b="1" dirty="0">
                <a:solidFill>
                  <a:schemeClr val="tx1"/>
                </a:solidFill>
              </a:rPr>
            </a:br>
            <a:r>
              <a:rPr lang="en-US" altLang="en-US" sz="2400" b="1" dirty="0">
                <a:solidFill>
                  <a:schemeClr val="tx1"/>
                </a:solidFill>
              </a:rPr>
              <a:t>Environmental Modeling Center </a:t>
            </a:r>
            <a:br>
              <a:rPr lang="en-US" altLang="en-US" sz="2400" b="1" dirty="0">
                <a:solidFill>
                  <a:schemeClr val="tx1"/>
                </a:solidFill>
              </a:rPr>
            </a:br>
            <a:r>
              <a:rPr lang="en-US" altLang="en-US" sz="2400" b="1" dirty="0">
                <a:solidFill>
                  <a:schemeClr val="tx1"/>
                </a:solidFill>
              </a:rPr>
              <a:t>NOAA/NWS/NCEP</a:t>
            </a:r>
            <a:br>
              <a:rPr lang="en-US" altLang="en-US" sz="2400" b="1" dirty="0">
                <a:solidFill>
                  <a:schemeClr val="tx1"/>
                </a:solidFill>
              </a:rPr>
            </a:br>
            <a:r>
              <a:rPr lang="en-US" altLang="en-US" sz="2400" b="1" dirty="0">
                <a:solidFill>
                  <a:schemeClr val="tx1"/>
                </a:solidFill>
              </a:rPr>
              <a:t/>
            </a:r>
            <a:br>
              <a:rPr lang="en-US" altLang="en-US" sz="2400" b="1" dirty="0">
                <a:solidFill>
                  <a:schemeClr val="tx1"/>
                </a:solidFill>
              </a:rPr>
            </a:br>
            <a:r>
              <a:rPr lang="en-US" altLang="en-US" sz="2400" b="1" dirty="0">
                <a:solidFill>
                  <a:schemeClr val="tx1"/>
                </a:solidFill>
              </a:rPr>
              <a:t/>
            </a:r>
            <a:br>
              <a:rPr lang="en-US" altLang="en-US" sz="2400" b="1" dirty="0">
                <a:solidFill>
                  <a:schemeClr val="tx1"/>
                </a:solidFill>
              </a:rPr>
            </a:br>
            <a:r>
              <a:rPr lang="en-US" altLang="en-US" sz="2400" i="1" dirty="0">
                <a:solidFill>
                  <a:schemeClr val="tx1"/>
                </a:solidFill>
              </a:rPr>
              <a:t>GFDL Hurricane Symposium, May 2, 2017</a:t>
            </a:r>
            <a:endParaRPr lang="en-US" altLang="en-US" sz="2800" i="1" dirty="0">
              <a:solidFill>
                <a:srgbClr val="000000"/>
              </a:solidFill>
            </a:endParaRPr>
          </a:p>
        </p:txBody>
      </p:sp>
      <p:graphicFrame>
        <p:nvGraphicFramePr>
          <p:cNvPr id="3789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457549"/>
              </p:ext>
            </p:extLst>
          </p:nvPr>
        </p:nvGraphicFramePr>
        <p:xfrm>
          <a:off x="3192583" y="0"/>
          <a:ext cx="2087563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9" name="Drawing" r:id="rId3" imgW="2857500" imgH="1569720" progId="">
                  <p:embed/>
                </p:oleObj>
              </mc:Choice>
              <mc:Fallback>
                <p:oleObj name="Drawing" r:id="rId3" imgW="2857500" imgH="15697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583" y="0"/>
                        <a:ext cx="2087563" cy="106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528917" y="1345131"/>
            <a:ext cx="7987553" cy="156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</a:rPr>
              <a:t>Impact of GFDL hurricane model on NCEP Operations and TC community modeling efforts</a:t>
            </a:r>
            <a:endParaRPr lang="en-US" altLang="en-US" sz="20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63301" y="169924"/>
            <a:ext cx="6797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2014-16 East Pacific Basin: Relative to GFDL 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(Interpolated)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0100" y="4914901"/>
            <a:ext cx="7359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HMON has improved track and intensity skills as compared to GFDL but still needs to close gap  with official skill especially for longer lead times for intensity.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865988"/>
            <a:ext cx="3765293" cy="2721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74" y="1865988"/>
            <a:ext cx="3765293" cy="27217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58200" y="5772151"/>
            <a:ext cx="400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1208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29988" y="872701"/>
            <a:ext cx="9111330" cy="844044"/>
          </a:xfrm>
        </p:spPr>
        <p:txBody>
          <a:bodyPr>
            <a:normAutofit/>
          </a:bodyPr>
          <a:lstStyle/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Morris Bender, Jan-Huey Chen, Matthew Morin and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Shian-Jiann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Lin </a:t>
            </a:r>
            <a:endParaRPr lang="en-US" sz="21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Image result for noa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47" y="5382470"/>
            <a:ext cx="1895959" cy="147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3" t="-2411" r="21169" b="9128"/>
          <a:stretch/>
        </p:blipFill>
        <p:spPr>
          <a:xfrm>
            <a:off x="3639898" y="1669344"/>
            <a:ext cx="5426608" cy="3708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07637"/>
            <a:ext cx="3697941" cy="30338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70C4E2-FBBE-4B40-A572-50256CDD394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409" y="265537"/>
            <a:ext cx="8976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Evaluation of Tropical Cyclone Forecasts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 with the GFDL FV3 Dynamical Core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99" y="2715491"/>
            <a:ext cx="3619902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The Journey Continues…….</a:t>
            </a:r>
          </a:p>
        </p:txBody>
      </p:sp>
    </p:spTree>
    <p:extLst>
      <p:ext uri="{BB962C8B-B14F-4D97-AF65-F5344CB8AC3E}">
        <p14:creationId xmlns:p14="http://schemas.microsoft.com/office/powerpoint/2010/main" val="71038893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61807"/>
            <a:ext cx="7886700" cy="1076216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Late Model Intensity Guidance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C4E2-FBBE-4B40-A572-50256CDD3942}" type="slidenum">
              <a:rPr lang="en-US" sz="1500" b="1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" t="3052" r="4802" b="8387"/>
          <a:stretch/>
        </p:blipFill>
        <p:spPr>
          <a:xfrm>
            <a:off x="0" y="619227"/>
            <a:ext cx="4330717" cy="32101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" t="3355" r="1652" b="8639"/>
          <a:stretch/>
        </p:blipFill>
        <p:spPr>
          <a:xfrm>
            <a:off x="4608162" y="593396"/>
            <a:ext cx="4520339" cy="31985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" t="3849" r="1485" b="7570"/>
          <a:stretch/>
        </p:blipFill>
        <p:spPr>
          <a:xfrm>
            <a:off x="0" y="3858016"/>
            <a:ext cx="4330717" cy="29844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2520" r="625" b="6862"/>
          <a:stretch/>
        </p:blipFill>
        <p:spPr>
          <a:xfrm>
            <a:off x="4608161" y="3829356"/>
            <a:ext cx="4520339" cy="302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16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a personal note…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962255" cy="4848656"/>
          </a:xfrm>
        </p:spPr>
        <p:txBody>
          <a:bodyPr>
            <a:noAutofit/>
          </a:bodyPr>
          <a:lstStyle/>
          <a:p>
            <a:r>
              <a:rPr lang="en-US" sz="2800" b="1" dirty="0"/>
              <a:t>THANK YOU MORRIS FOR YOUR KINDNESS, SUPPORT, AND GUIDANCE FOR ALL THESE YEARS!</a:t>
            </a:r>
          </a:p>
          <a:p>
            <a:endParaRPr lang="en-US" sz="2800" b="1" dirty="0"/>
          </a:p>
          <a:p>
            <a:r>
              <a:rPr lang="en-US" sz="2800" b="1" dirty="0"/>
              <a:t>YOUR COMMITMENT FOR ADVANCING OPERTIONAL HURRICANE FORECASTS AND SERVICE TO THE NATION IS UNPARALLEL!!</a:t>
            </a:r>
          </a:p>
          <a:p>
            <a:endParaRPr lang="en-US" sz="2800" b="1" dirty="0"/>
          </a:p>
          <a:p>
            <a:r>
              <a:rPr lang="en-US" sz="2800" b="1" dirty="0"/>
              <a:t>LOOKING FORWARD TO HAVING CONTINUED INTERACTIONS WITH YOU IN YOUR NEW ROLE!!!</a:t>
            </a:r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C4E2-FBBE-4B40-A572-50256CDD39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16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7010400" y="661987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C46EFBE-2029-40D8-862F-051BF8D568D8}" type="slidenum">
              <a:rPr lang="en-US" altLang="en-US" sz="14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4025" y="160337"/>
            <a:ext cx="7237413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5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0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45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61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800" b="1" kern="0" dirty="0">
                <a:cs typeface="Arial" pitchFamily="34" charset="0"/>
              </a:rPr>
              <a:t>Hurricane Modeling: </a:t>
            </a:r>
          </a:p>
          <a:p>
            <a:r>
              <a:rPr lang="en-US" altLang="en-US" sz="2800" b="1" kern="0" dirty="0">
                <a:cs typeface="Arial" pitchFamily="34" charset="0"/>
              </a:rPr>
              <a:t>State-of-the-art in 2006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347BB-2AEF-42AA-88B4-439FF396F65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0363"/>
          <a:stretch/>
        </p:blipFill>
        <p:spPr>
          <a:xfrm>
            <a:off x="0" y="1287656"/>
            <a:ext cx="9144000" cy="49930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984" y="6488668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Naomi </a:t>
            </a:r>
            <a:r>
              <a:rPr lang="en-US" dirty="0" err="1"/>
              <a:t>Surgi</a:t>
            </a:r>
            <a:r>
              <a:rPr lang="en-US" dirty="0"/>
              <a:t>, NPSR December 2006</a:t>
            </a:r>
          </a:p>
        </p:txBody>
      </p:sp>
    </p:spTree>
    <p:extLst>
      <p:ext uri="{BB962C8B-B14F-4D97-AF65-F5344CB8AC3E}">
        <p14:creationId xmlns:p14="http://schemas.microsoft.com/office/powerpoint/2010/main" val="1202570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347BB-2AEF-42AA-88B4-439FF396F65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0" r="13214"/>
          <a:stretch/>
        </p:blipFill>
        <p:spPr>
          <a:xfrm>
            <a:off x="45807" y="1332878"/>
            <a:ext cx="4289616" cy="5232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7" r="10304"/>
          <a:stretch/>
        </p:blipFill>
        <p:spPr>
          <a:xfrm>
            <a:off x="4396509" y="1193511"/>
            <a:ext cx="4545974" cy="52324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914025" y="160337"/>
            <a:ext cx="7237413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5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0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45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61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800" b="1" kern="0" dirty="0">
                <a:cs typeface="Arial" pitchFamily="34" charset="0"/>
              </a:rPr>
              <a:t>A great beginning of my interaction with Morris Bender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53407" y="6488668"/>
            <a:ext cx="580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Personal Communication, Morris Bender, 8/10/2006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t="7801" b="7124"/>
          <a:stretch/>
        </p:blipFill>
        <p:spPr>
          <a:xfrm>
            <a:off x="1080654" y="1270121"/>
            <a:ext cx="7264544" cy="5218547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644094" y="1694180"/>
            <a:ext cx="4373070" cy="2554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 Unicode MS" panose="020B0604020202020204" pitchFamily="34" charset="-128"/>
              </a:rPr>
              <a:t>Vijay and Gopal: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 Unicode MS" panose="020B0604020202020204" pitchFamily="34" charset="-128"/>
              </a:rPr>
              <a:t>Here is a forecast from the September 12th,  for the operational GFDL  (Mom Mix. 1.0). The GFDL run with (Mom Mix= .5)  206X and Vijay's latest result,  of HWRF with Mom mix=.5 --- </a:t>
            </a:r>
            <a:r>
              <a:rPr lang="en-US" altLang="en-US" sz="1600" i="1" dirty="0">
                <a:solidFill>
                  <a:srgbClr val="0000FF"/>
                </a:solidFill>
                <a:latin typeface="Arial Unicode MS" panose="020B0604020202020204" pitchFamily="34" charset="-128"/>
              </a:rPr>
              <a:t>That is why I  introduced the scheme of ONLY reducing</a:t>
            </a:r>
            <a:br>
              <a:rPr lang="en-US" altLang="en-US" sz="1600" i="1" dirty="0">
                <a:solidFill>
                  <a:srgbClr val="0000FF"/>
                </a:solidFill>
                <a:latin typeface="Arial Unicode MS" panose="020B0604020202020204" pitchFamily="34" charset="-128"/>
              </a:rPr>
            </a:br>
            <a:r>
              <a:rPr lang="en-US" altLang="en-US" sz="1600" i="1" dirty="0">
                <a:solidFill>
                  <a:srgbClr val="0000FF"/>
                </a:solidFill>
                <a:latin typeface="Arial Unicode MS" panose="020B0604020202020204" pitchFamily="34" charset="-128"/>
              </a:rPr>
              <a:t>the momentum mixing in the storm core,  but making it unity elsewhere.</a:t>
            </a:r>
            <a:r>
              <a:rPr lang="en-US" altLang="en-US" sz="1400" i="1" dirty="0">
                <a:solidFill>
                  <a:srgbClr val="0000FF"/>
                </a:solidFill>
              </a:rPr>
              <a:t>  </a:t>
            </a:r>
          </a:p>
          <a:p>
            <a:pPr algn="l" eaLnBrk="0" hangingPunct="0"/>
            <a:r>
              <a:rPr lang="en-US" altLang="en-US" sz="1400" b="1" i="1" dirty="0">
                <a:solidFill>
                  <a:srgbClr val="0000FF"/>
                </a:solidFill>
              </a:rPr>
              <a:t>Morris Bender, --- 9/26/2006</a:t>
            </a:r>
            <a:endParaRPr lang="en-US" altLang="en-US" sz="200" b="1" i="1" dirty="0">
              <a:solidFill>
                <a:srgbClr val="0000FF"/>
              </a:solidFill>
            </a:endParaRPr>
          </a:p>
          <a:p>
            <a:pPr algn="l" eaLnBrk="0" hangingPunct="0"/>
            <a:r>
              <a:rPr lang="en-US" altLang="en-US" sz="200" i="1" dirty="0">
                <a:solidFill>
                  <a:srgbClr val="0000FF"/>
                </a:solidFill>
              </a:rPr>
              <a:t>9/2</a:t>
            </a:r>
            <a:endParaRPr lang="en-US" altLang="en-US" sz="66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9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436" y="0"/>
            <a:ext cx="1104687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741218" y="5867692"/>
            <a:ext cx="10626436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Morris Bender, Timothy </a:t>
            </a:r>
            <a:r>
              <a:rPr lang="en-US" dirty="0" err="1">
                <a:solidFill>
                  <a:srgbClr val="0000FF"/>
                </a:solidFill>
              </a:rPr>
              <a:t>Marchok</a:t>
            </a:r>
            <a:r>
              <a:rPr lang="en-US" dirty="0">
                <a:solidFill>
                  <a:srgbClr val="0000FF"/>
                </a:solidFill>
              </a:rPr>
              <a:t>, Naomi </a:t>
            </a:r>
            <a:r>
              <a:rPr lang="en-US" dirty="0" err="1">
                <a:solidFill>
                  <a:srgbClr val="0000FF"/>
                </a:solidFill>
              </a:rPr>
              <a:t>Surgi</a:t>
            </a:r>
            <a:r>
              <a:rPr lang="en-US" dirty="0">
                <a:solidFill>
                  <a:srgbClr val="0000FF"/>
                </a:solidFill>
              </a:rPr>
              <a:t> &amp; David Michaud (2006) – “For development of critical improvements to the Geophysical Fluid Dynamics Laboratory Hurricane Predictions System, and its implementation into operational hurricane forecasts”</a:t>
            </a:r>
          </a:p>
        </p:txBody>
      </p:sp>
    </p:spTree>
    <p:extLst>
      <p:ext uri="{BB962C8B-B14F-4D97-AF65-F5344CB8AC3E}">
        <p14:creationId xmlns:p14="http://schemas.microsoft.com/office/powerpoint/2010/main" val="147905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77637"/>
            <a:ext cx="8608226" cy="5118982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1800" b="1" dirty="0"/>
              <a:t>Fundamental and Advanced Research transitioned from GFDL to HWRF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1800" dirty="0"/>
              <a:t>Idealized capability for advanced research 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1800" dirty="0"/>
              <a:t>Vortex relocation and initialization 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1800" dirty="0"/>
              <a:t>Sophisticated nesting techniques, storm tracking and advanced physics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1800" dirty="0"/>
              <a:t>Coupling to ocean and waves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1800" dirty="0"/>
              <a:t>Knowledge transfer and shared testing and evaluation strategies for over a decade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1800" dirty="0"/>
              <a:t>Advanced model diagnostics (and tools) to aid forecasters and researchers alike</a:t>
            </a:r>
          </a:p>
          <a:p>
            <a:pPr marL="0" lvl="1" indent="0">
              <a:buNone/>
            </a:pPr>
            <a:r>
              <a:rPr lang="en-US" sz="1800" b="1" dirty="0"/>
              <a:t>GFDL Contributions to operations, JHT and HFIP (and NGGPS)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Continuous upgrades to GFDL hurricane model for more than a decade past it’s life time – almost done single handedly by Morris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High-resolution multi-model regional ensembles with GFDL, HWRF and COAMPS-TC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Expansion of GFDL forecasts to Navy for all NH basins (in addition to GFDN)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Great R2O contributions in collaboration with URI and EMC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Transition of hurricane modeling techniques to FV3 for future advancements in TC forecasts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indent="-457200">
              <a:buFont typeface="+mj-lt"/>
              <a:buAutoNum type="arabicPeriod" startAt="3"/>
            </a:pPr>
            <a:endParaRPr lang="en-US" sz="18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2" name="Shape 120"/>
          <p:cNvSpPr/>
          <p:nvPr/>
        </p:nvSpPr>
        <p:spPr>
          <a:xfrm>
            <a:off x="1163781" y="334009"/>
            <a:ext cx="6696363" cy="58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Influence of GFDL on Operational and Community </a:t>
            </a:r>
            <a:r>
              <a:rPr lang="en-US" sz="3200" b="1" dirty="0">
                <a:solidFill>
                  <a:schemeClr val="tx2"/>
                </a:solidFill>
              </a:rPr>
              <a:t>TC </a:t>
            </a:r>
            <a: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Modeling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CCF8B-E598-423E-A608-A9A7B7EB77D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00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28" y="1390361"/>
            <a:ext cx="8801100" cy="47053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28" y="1279524"/>
            <a:ext cx="8968570" cy="538682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914025" y="160337"/>
            <a:ext cx="7237413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5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0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45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61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800" b="1" kern="0" dirty="0">
                <a:cs typeface="Arial" pitchFamily="34" charset="0"/>
              </a:rPr>
              <a:t>Hurricane Modeling: </a:t>
            </a:r>
          </a:p>
          <a:p>
            <a:r>
              <a:rPr lang="en-US" altLang="en-US" sz="2800" b="1" kern="0" dirty="0">
                <a:cs typeface="Arial" pitchFamily="34" charset="0"/>
              </a:rPr>
              <a:t>State-of-the-art in 2017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7671" y="3281371"/>
            <a:ext cx="5851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After 22 years of glorious service, GFDL Hurricane model is being retired in 2017!  </a:t>
            </a:r>
          </a:p>
        </p:txBody>
      </p:sp>
    </p:spTree>
    <p:extLst>
      <p:ext uri="{BB962C8B-B14F-4D97-AF65-F5344CB8AC3E}">
        <p14:creationId xmlns:p14="http://schemas.microsoft.com/office/powerpoint/2010/main" val="188042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F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6068" y="5291300"/>
            <a:ext cx="4630197" cy="59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BC5B-148B-4219-9C71-EEA48E8D9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429235" y="3204340"/>
            <a:ext cx="6449209" cy="1248703"/>
          </a:xfrm>
        </p:spPr>
        <p:txBody>
          <a:bodyPr vert="horz" wrap="square" lIns="69049" tIns="34526" rIns="69049" bIns="34526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800"/>
              </a:lnSpc>
              <a:spcBef>
                <a:spcPts val="0"/>
              </a:spcBef>
              <a:tabLst>
                <a:tab pos="491408" algn="l"/>
                <a:tab pos="983895" algn="l"/>
                <a:tab pos="1476383" algn="l"/>
                <a:tab pos="1968869" algn="l"/>
                <a:tab pos="2461357" algn="l"/>
                <a:tab pos="2953844" algn="l"/>
                <a:tab pos="3446331" algn="l"/>
                <a:tab pos="3938819" algn="l"/>
                <a:tab pos="4431306" algn="l"/>
                <a:tab pos="4923793" algn="l"/>
                <a:tab pos="5416280" algn="l"/>
                <a:tab pos="5908768" algn="l"/>
              </a:tabLst>
            </a:pPr>
            <a:r>
              <a:rPr lang="en-US" sz="21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1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1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2017 HMON V1.0.0</a:t>
            </a:r>
            <a:br>
              <a:rPr lang="en-US" sz="2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2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2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18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(A new Operational Hurricane Model at NCEP replacing GFDL Hurricane Model)</a:t>
            </a:r>
            <a:r>
              <a:rPr lang="en-US" sz="2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2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en-US" sz="27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857250" y="1455165"/>
            <a:ext cx="7543800" cy="4950256"/>
          </a:xfrm>
          <a:prstGeom prst="rect">
            <a:avLst/>
          </a:prstGeom>
          <a:noFill/>
          <a:ln w="5715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lIns="68573" tIns="34286" rIns="68573" bIns="34286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9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30" y="5291300"/>
            <a:ext cx="1300992" cy="576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91" y="5291300"/>
            <a:ext cx="592692" cy="615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372" y="1460906"/>
            <a:ext cx="2686937" cy="1383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9795" y="4502839"/>
            <a:ext cx="2848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HISTORY REPEATS ……</a:t>
            </a:r>
          </a:p>
        </p:txBody>
      </p:sp>
    </p:spTree>
    <p:extLst>
      <p:ext uri="{BB962C8B-B14F-4D97-AF65-F5344CB8AC3E}">
        <p14:creationId xmlns:p14="http://schemas.microsoft.com/office/powerpoint/2010/main" val="4165830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4307" y="1278759"/>
            <a:ext cx="6000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HWRF vs GFDL vs HMON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31839" y="1950105"/>
          <a:ext cx="8605686" cy="434782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404785">
                  <a:extLst>
                    <a:ext uri="{9D8B030D-6E8A-4147-A177-3AD203B41FA5}">
                      <a16:colId xmlns:a16="http://schemas.microsoft.com/office/drawing/2014/main" xmlns="" val="3639300672"/>
                    </a:ext>
                  </a:extLst>
                </a:gridCol>
                <a:gridCol w="26868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01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339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HWRF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GFDL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HMON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3963">
                <a:tc>
                  <a:txBody>
                    <a:bodyPr/>
                    <a:lstStyle/>
                    <a:p>
                      <a:r>
                        <a:rPr lang="en-US" sz="1400" dirty="0" err="1"/>
                        <a:t>Dycore</a:t>
                      </a:r>
                      <a:endParaRPr lang="en-US" sz="1400" dirty="0"/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Non-hydrostatic,</a:t>
                      </a:r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 NMM-E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Hydrostatic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Non-hydrostatic,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 NMM-B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/>
                        <a:t>Nesting</a:t>
                      </a: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18/6/2</a:t>
                      </a:r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rgbClr val="00B050"/>
                          </a:solidFill>
                        </a:rPr>
                        <a:t>kms</a:t>
                      </a:r>
                      <a:r>
                        <a:rPr lang="en-US" sz="1400" baseline="0" dirty="0"/>
                        <a:t>; 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75°/25°/8.3°,</a:t>
                      </a:r>
                    </a:p>
                    <a:p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Full two-way moving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½.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°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,1/6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°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,1/18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°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; 75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°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/11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°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/5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°,</a:t>
                      </a:r>
                    </a:p>
                    <a:p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Two-way moving with </a:t>
                      </a:r>
                      <a:r>
                        <a:rPr lang="en-US" sz="1400" baseline="0" dirty="0" err="1">
                          <a:solidFill>
                            <a:srgbClr val="FF0000"/>
                          </a:solidFill>
                        </a:rPr>
                        <a:t>bc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18/6/2 </a:t>
                      </a:r>
                      <a:r>
                        <a:rPr lang="en-US" sz="1400" dirty="0" err="1">
                          <a:solidFill>
                            <a:srgbClr val="00B050"/>
                          </a:solidFill>
                        </a:rPr>
                        <a:t>kms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75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°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/12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°/8°,</a:t>
                      </a:r>
                    </a:p>
                    <a:p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Full two-way moving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lang="en-US" sz="1400" dirty="0"/>
                        <a:t>Data Assimilation and Initialization</a:t>
                      </a: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Self-cycled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 t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wo-way HWRF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EnKF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-GSI with inner core DA (TDR); Vortex relocation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 &amp;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adjustment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Spin-up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 using idealized axisymmetric vortex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NDAS, NLDAS with partial cycling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;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 Vortex relocation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 &amp;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adjustment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/>
                        <a:t>Physics</a:t>
                      </a: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Updated surface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 (GFDL),GFS-EDMF PBL, Scale-aware SAS, </a:t>
                      </a:r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NOAH LSM, RRTM, Ferrier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Surface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 (GFDL), GFS PBL(2014), SAS, GFDL LSM, </a:t>
                      </a:r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RRTM, Ferrier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Surface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 (GFDL), GFS PBL (2015), SAS,  </a:t>
                      </a:r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NOAH LSM,</a:t>
                      </a:r>
                    </a:p>
                    <a:p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RRTM, Ferrier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/>
                        <a:t>Coupling</a:t>
                      </a: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MPIPOM,</a:t>
                      </a:r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  RTOFS/GDEM </a:t>
                      </a:r>
                      <a:r>
                        <a:rPr lang="en-US" sz="1400" baseline="0" dirty="0" err="1">
                          <a:solidFill>
                            <a:srgbClr val="FF0000"/>
                          </a:solidFill>
                        </a:rPr>
                        <a:t>Wavewatch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-III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MPIPOM, RTOFS/GDEM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No waves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HYCOM,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 RTOFS/NCODA,</a:t>
                      </a:r>
                    </a:p>
                    <a:p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No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4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waves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7668">
                <a:tc>
                  <a:txBody>
                    <a:bodyPr/>
                    <a:lstStyle/>
                    <a:p>
                      <a:r>
                        <a:rPr lang="en-US" sz="1400" dirty="0"/>
                        <a:t>Post-processing</a:t>
                      </a: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NHC interpolation method,</a:t>
                      </a:r>
                    </a:p>
                    <a:p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GFDL tracker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NHC interpolation Method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In-line tracker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NHC interpolation method,</a:t>
                      </a:r>
                    </a:p>
                    <a:p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GFDL tracker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8655">
                <a:tc>
                  <a:txBody>
                    <a:bodyPr/>
                    <a:lstStyle/>
                    <a:p>
                      <a:r>
                        <a:rPr lang="en-US" sz="1400" dirty="0"/>
                        <a:t>NEMS/NUOPC</a:t>
                      </a: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No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No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Yes with moving nests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708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08754" y="226164"/>
            <a:ext cx="61869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2014-16 Atlantic Basin: Relative to GFDL 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(Interpolated)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2951" y="4925432"/>
            <a:ext cx="7216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HMON has improved track skills as compared to GFDL at all lead times with an average improvement of  more than 5%. It also has improved intensity skills with a mean improvement of  &gt;10%. Both tracks and intensity need to close gap with the official skill.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1895791"/>
            <a:ext cx="3829050" cy="2767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895791"/>
            <a:ext cx="3912404" cy="2828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500" y="5772151"/>
            <a:ext cx="28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1312467553"/>
      </p:ext>
    </p:extLst>
  </p:cSld>
  <p:clrMapOvr>
    <a:masterClrMapping/>
  </p:clrMapOvr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54841</TotalTime>
  <Words>636</Words>
  <Application>Microsoft Office PowerPoint</Application>
  <PresentationFormat>Letter Paper (8.5x11 in)</PresentationFormat>
  <Paragraphs>105</Paragraphs>
  <Slides>13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5_Default Design</vt:lpstr>
      <vt:lpstr>6_Default Design</vt:lpstr>
      <vt:lpstr>Depth</vt:lpstr>
      <vt:lpstr>Drawing</vt:lpstr>
      <vt:lpstr>Vijay Tallapragada Chief, Modeling and Data Assimilation Branch &amp; HFIP Development Co-Manager Environmental Modeling Center  NOAA/NWS/NCEP   GFDL Hurricane Symposium, May 2,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2017 HMON V1.0.0  (A new Operational Hurricane Model at NCEP replacing GFDL Hurricane Model) </vt:lpstr>
      <vt:lpstr>PowerPoint Presentation</vt:lpstr>
      <vt:lpstr>PowerPoint Presentation</vt:lpstr>
      <vt:lpstr>PowerPoint Presentation</vt:lpstr>
      <vt:lpstr>PowerPoint Presentation</vt:lpstr>
      <vt:lpstr>Late Model Intensity Guidance</vt:lpstr>
      <vt:lpstr>On a personal note…</vt:lpstr>
    </vt:vector>
  </TitlesOfParts>
  <Company>DOC/NOAA/NWS/NCEP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Vijay Tallapragada</dc:creator>
  <cp:lastModifiedBy>Tim Marchok</cp:lastModifiedBy>
  <cp:revision>1040</cp:revision>
  <cp:lastPrinted>2013-08-05T11:41:34Z</cp:lastPrinted>
  <dcterms:created xsi:type="dcterms:W3CDTF">2007-07-10T11:41:03Z</dcterms:created>
  <dcterms:modified xsi:type="dcterms:W3CDTF">2017-05-02T19:29:02Z</dcterms:modified>
</cp:coreProperties>
</file>