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8" r:id="rId2"/>
    <p:sldId id="326" r:id="rId3"/>
    <p:sldId id="303" r:id="rId4"/>
    <p:sldId id="293" r:id="rId5"/>
    <p:sldId id="305" r:id="rId6"/>
    <p:sldId id="306" r:id="rId7"/>
    <p:sldId id="307" r:id="rId8"/>
    <p:sldId id="308" r:id="rId9"/>
    <p:sldId id="295" r:id="rId10"/>
    <p:sldId id="310" r:id="rId11"/>
    <p:sldId id="325" r:id="rId12"/>
    <p:sldId id="276" r:id="rId13"/>
    <p:sldId id="320" r:id="rId14"/>
    <p:sldId id="321" r:id="rId15"/>
    <p:sldId id="322" r:id="rId16"/>
    <p:sldId id="291" r:id="rId17"/>
    <p:sldId id="280" r:id="rId18"/>
    <p:sldId id="299" r:id="rId19"/>
    <p:sldId id="264" r:id="rId20"/>
    <p:sldId id="266" r:id="rId21"/>
    <p:sldId id="329" r:id="rId22"/>
    <p:sldId id="267" r:id="rId23"/>
    <p:sldId id="323" r:id="rId24"/>
    <p:sldId id="324" r:id="rId25"/>
    <p:sldId id="312" r:id="rId26"/>
    <p:sldId id="313" r:id="rId27"/>
    <p:sldId id="318"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tuleya" initials="r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72" y="300"/>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30T14:22:13.836" idx="1">
    <p:pos x="10" y="10"/>
    <p:text>Intensities range from 975hPa to 915hPa for storm bogus 
As seen previously, overall pattern of intensity similar to Shen et al and  weak and intense initial conditions results also similar…i.e. stronger storms for cold upper anomalies and high SST.
For GFDL 2014 model, weak initial bogus yields less intense storms (~10hPa) at intense region of SST-stability space.  
Implication for global warming scenarios..  1.5C anomalies  5hPa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1-30T14:40:33.971" idx="2">
    <p:pos x="10" y="10"/>
    <p:text>Relationship similar to that of intensity with high rainfall at high SSTs and cold upper anomalies shaded strong vortex
contour weak vortex Storm Area total rainfall pattern (shaded) quite smooth…  
Maximum total rainfall in storm area (contour) has more variation but displays similar pattern  
Variation as function of SST ??? 
Implications for climate change… % change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79403"/>
          </a:xfrm>
          <a:prstGeom prst="rect">
            <a:avLst/>
          </a:prstGeom>
        </p:spPr>
        <p:txBody>
          <a:bodyPr vert="horz" lIns="95079" tIns="47540" rIns="95079" bIns="47540" rtlCol="0"/>
          <a:lstStyle>
            <a:lvl1pPr algn="l">
              <a:defRPr sz="1200"/>
            </a:lvl1pPr>
          </a:lstStyle>
          <a:p>
            <a:endParaRPr lang="en-US"/>
          </a:p>
        </p:txBody>
      </p:sp>
      <p:sp>
        <p:nvSpPr>
          <p:cNvPr id="3" name="Date Placeholder 2"/>
          <p:cNvSpPr>
            <a:spLocks noGrp="1"/>
          </p:cNvSpPr>
          <p:nvPr>
            <p:ph type="dt" sz="quarter" idx="1"/>
          </p:nvPr>
        </p:nvSpPr>
        <p:spPr>
          <a:xfrm>
            <a:off x="4143064" y="0"/>
            <a:ext cx="3170475" cy="479403"/>
          </a:xfrm>
          <a:prstGeom prst="rect">
            <a:avLst/>
          </a:prstGeom>
        </p:spPr>
        <p:txBody>
          <a:bodyPr vert="horz" lIns="95079" tIns="47540" rIns="95079" bIns="47540" rtlCol="0"/>
          <a:lstStyle>
            <a:lvl1pPr algn="r">
              <a:defRPr sz="1200"/>
            </a:lvl1pPr>
          </a:lstStyle>
          <a:p>
            <a:fld id="{668F888A-A7F6-4788-9313-824CE22E4877}" type="datetimeFigureOut">
              <a:rPr lang="en-US" smtClean="0"/>
              <a:t>6/1/2017</a:t>
            </a:fld>
            <a:endParaRPr lang="en-US"/>
          </a:p>
        </p:txBody>
      </p:sp>
      <p:sp>
        <p:nvSpPr>
          <p:cNvPr id="4" name="Footer Placeholder 3"/>
          <p:cNvSpPr>
            <a:spLocks noGrp="1"/>
          </p:cNvSpPr>
          <p:nvPr>
            <p:ph type="ftr" sz="quarter" idx="2"/>
          </p:nvPr>
        </p:nvSpPr>
        <p:spPr>
          <a:xfrm>
            <a:off x="0" y="9120156"/>
            <a:ext cx="3170475" cy="479403"/>
          </a:xfrm>
          <a:prstGeom prst="rect">
            <a:avLst/>
          </a:prstGeom>
        </p:spPr>
        <p:txBody>
          <a:bodyPr vert="horz" lIns="95079" tIns="47540" rIns="95079" bIns="47540" rtlCol="0" anchor="b"/>
          <a:lstStyle>
            <a:lvl1pPr algn="l">
              <a:defRPr sz="1200"/>
            </a:lvl1pPr>
          </a:lstStyle>
          <a:p>
            <a:endParaRPr lang="en-US"/>
          </a:p>
        </p:txBody>
      </p:sp>
      <p:sp>
        <p:nvSpPr>
          <p:cNvPr id="5" name="Slide Number Placeholder 4"/>
          <p:cNvSpPr>
            <a:spLocks noGrp="1"/>
          </p:cNvSpPr>
          <p:nvPr>
            <p:ph type="sldNum" sz="quarter" idx="3"/>
          </p:nvPr>
        </p:nvSpPr>
        <p:spPr>
          <a:xfrm>
            <a:off x="4143064" y="9120156"/>
            <a:ext cx="3170475" cy="479403"/>
          </a:xfrm>
          <a:prstGeom prst="rect">
            <a:avLst/>
          </a:prstGeom>
        </p:spPr>
        <p:txBody>
          <a:bodyPr vert="horz" lIns="95079" tIns="47540" rIns="95079" bIns="47540" rtlCol="0" anchor="b"/>
          <a:lstStyle>
            <a:lvl1pPr algn="r">
              <a:defRPr sz="1200"/>
            </a:lvl1pPr>
          </a:lstStyle>
          <a:p>
            <a:fld id="{6DF9C0BB-5D39-4BAF-B2FC-BA3B9F4BB966}" type="slidenum">
              <a:rPr lang="en-US" smtClean="0"/>
              <a:t>‹#›</a:t>
            </a:fld>
            <a:endParaRPr lang="en-US"/>
          </a:p>
        </p:txBody>
      </p:sp>
    </p:spTree>
    <p:extLst>
      <p:ext uri="{BB962C8B-B14F-4D97-AF65-F5344CB8AC3E}">
        <p14:creationId xmlns:p14="http://schemas.microsoft.com/office/powerpoint/2010/main" val="16960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E6760167-F18E-460F-8215-120EE2D74E3F}" type="datetimeFigureOut">
              <a:rPr lang="en-US" smtClean="0"/>
              <a:t>6/1/2017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3B8313A6-17BA-4AFC-B6E8-3C42E9A5051F}" type="slidenum">
              <a:rPr lang="en-US" smtClean="0"/>
              <a:t>‹#›</a:t>
            </a:fld>
            <a:endParaRPr lang="en-US"/>
          </a:p>
        </p:txBody>
      </p:sp>
    </p:spTree>
    <p:extLst>
      <p:ext uri="{BB962C8B-B14F-4D97-AF65-F5344CB8AC3E}">
        <p14:creationId xmlns:p14="http://schemas.microsoft.com/office/powerpoint/2010/main" val="296839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C967D0D-FBFF-46E9-A576-16A8B44814BC}" type="slidenum">
              <a:rPr lang="en-US" smtClean="0"/>
              <a:pPr/>
              <a:t>11</a:t>
            </a:fld>
            <a:endParaRPr lang="en-US" smtClean="0"/>
          </a:p>
        </p:txBody>
      </p:sp>
      <p:sp>
        <p:nvSpPr>
          <p:cNvPr id="121859" name="Rectangle 7"/>
          <p:cNvSpPr txBox="1">
            <a:spLocks noGrp="1" noChangeArrowheads="1"/>
          </p:cNvSpPr>
          <p:nvPr/>
        </p:nvSpPr>
        <p:spPr bwMode="auto">
          <a:xfrm>
            <a:off x="4143844" y="9120156"/>
            <a:ext cx="3169699" cy="479403"/>
          </a:xfrm>
          <a:prstGeom prst="rect">
            <a:avLst/>
          </a:prstGeom>
          <a:noFill/>
          <a:ln w="9525">
            <a:noFill/>
            <a:miter lim="800000"/>
            <a:headEnd/>
            <a:tailEnd/>
          </a:ln>
        </p:spPr>
        <p:txBody>
          <a:bodyPr lIns="96658" tIns="48329" rIns="96658" bIns="48329" anchor="b"/>
          <a:lstStyle/>
          <a:p>
            <a:pPr algn="r" defTabSz="967300"/>
            <a:fld id="{050F873D-A4F1-4C21-BBED-A538FC8E3F07}" type="slidenum">
              <a:rPr lang="en-US" sz="1200"/>
              <a:pPr algn="r" defTabSz="967300"/>
              <a:t>11</a:t>
            </a:fld>
            <a:endParaRPr lang="en-US" sz="1200"/>
          </a:p>
        </p:txBody>
      </p:sp>
      <p:sp>
        <p:nvSpPr>
          <p:cNvPr id="121860" name="Rectangle 2"/>
          <p:cNvSpPr>
            <a:spLocks noGrp="1" noRot="1" noChangeAspect="1" noChangeArrowheads="1" noTextEdit="1"/>
          </p:cNvSpPr>
          <p:nvPr>
            <p:ph type="sldImg"/>
          </p:nvPr>
        </p:nvSpPr>
        <p:spPr>
          <a:xfrm>
            <a:off x="1257300" y="722313"/>
            <a:ext cx="4800600" cy="3600450"/>
          </a:xfrm>
          <a:ln/>
        </p:spPr>
      </p:sp>
      <p:sp>
        <p:nvSpPr>
          <p:cNvPr id="121861" name="Rectangle 3"/>
          <p:cNvSpPr>
            <a:spLocks noGrp="1" noChangeArrowheads="1"/>
          </p:cNvSpPr>
          <p:nvPr>
            <p:ph type="body" idx="1"/>
          </p:nvPr>
        </p:nvSpPr>
        <p:spPr>
          <a:xfrm>
            <a:off x="975803" y="4560901"/>
            <a:ext cx="5363595" cy="4317913"/>
          </a:xfrm>
          <a:noFill/>
          <a:ln/>
        </p:spPr>
        <p:txBody>
          <a:bodyPr lIns="96658" tIns="48329" rIns="96658" bIns="48329"/>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3AC814A-84D0-4CD6-9127-19AD961CD598}" type="slidenum">
              <a:rPr lang="en-US" smtClean="0"/>
              <a:pPr/>
              <a:t>18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9785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37AE2-7CAE-4EAA-BFD9-BC5D064E4268}"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423305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37AE2-7CAE-4EAA-BFD9-BC5D064E4268}"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20190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37AE2-7CAE-4EAA-BFD9-BC5D064E4268}"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256017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37AE2-7CAE-4EAA-BFD9-BC5D064E4268}"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272447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37AE2-7CAE-4EAA-BFD9-BC5D064E4268}"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225092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37AE2-7CAE-4EAA-BFD9-BC5D064E4268}"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59934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37AE2-7CAE-4EAA-BFD9-BC5D064E4268}"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352780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37AE2-7CAE-4EAA-BFD9-BC5D064E4268}"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319407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37AE2-7CAE-4EAA-BFD9-BC5D064E4268}"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149604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37AE2-7CAE-4EAA-BFD9-BC5D064E4268}"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141681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37AE2-7CAE-4EAA-BFD9-BC5D064E4268}"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939B-EEA0-43E7-9AE4-69A37B59ACF8}" type="slidenum">
              <a:rPr lang="en-US" smtClean="0"/>
              <a:t>‹#›</a:t>
            </a:fld>
            <a:endParaRPr lang="en-US"/>
          </a:p>
        </p:txBody>
      </p:sp>
    </p:spTree>
    <p:extLst>
      <p:ext uri="{BB962C8B-B14F-4D97-AF65-F5344CB8AC3E}">
        <p14:creationId xmlns:p14="http://schemas.microsoft.com/office/powerpoint/2010/main" val="100885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37AE2-7CAE-4EAA-BFD9-BC5D064E4268}"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939B-EEA0-43E7-9AE4-69A37B59ACF8}" type="slidenum">
              <a:rPr lang="en-US" smtClean="0"/>
              <a:t>‹#›</a:t>
            </a:fld>
            <a:endParaRPr lang="en-US"/>
          </a:p>
        </p:txBody>
      </p:sp>
    </p:spTree>
    <p:extLst>
      <p:ext uri="{BB962C8B-B14F-4D97-AF65-F5344CB8AC3E}">
        <p14:creationId xmlns:p14="http://schemas.microsoft.com/office/powerpoint/2010/main" val="267857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fdl.noaa.gov/bibliography/results.php?author=1042" TargetMode="External"/><Relationship Id="rId3" Type="http://schemas.openxmlformats.org/officeDocument/2006/relationships/hyperlink" Target="https://www.gfdl.noaa.gov/bibliography/results.php?author=1101" TargetMode="External"/><Relationship Id="rId7" Type="http://schemas.openxmlformats.org/officeDocument/2006/relationships/hyperlink" Target="https://www.gfdl.noaa.gov/bibliography/results.php?author=1103" TargetMode="External"/><Relationship Id="rId2" Type="http://schemas.openxmlformats.org/officeDocument/2006/relationships/hyperlink" Target="https://www.gfdl.noaa.gov/bibliography/results.php?author=1060" TargetMode="External"/><Relationship Id="rId1" Type="http://schemas.openxmlformats.org/officeDocument/2006/relationships/slideLayout" Target="../slideLayouts/slideLayout2.xml"/><Relationship Id="rId6" Type="http://schemas.openxmlformats.org/officeDocument/2006/relationships/hyperlink" Target="https://www.gfdl.noaa.gov/bibliography/results.php?author=1093" TargetMode="External"/><Relationship Id="rId5" Type="http://schemas.openxmlformats.org/officeDocument/2006/relationships/hyperlink" Target="https://www.gfdl.noaa.gov/bibliography/results.php?author=1001" TargetMode="External"/><Relationship Id="rId10" Type="http://schemas.openxmlformats.org/officeDocument/2006/relationships/hyperlink" Target="https://www.gfdl.noaa.gov/bibliography/results.php?author=1158" TargetMode="External"/><Relationship Id="rId4" Type="http://schemas.openxmlformats.org/officeDocument/2006/relationships/hyperlink" Target="https://www.gfdl.noaa.gov/bibliography/results.php?author=1061" TargetMode="External"/><Relationship Id="rId9" Type="http://schemas.openxmlformats.org/officeDocument/2006/relationships/hyperlink" Target="https://www.gfdl.noaa.gov/bibliography/results.php?author=105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9067800" cy="1470025"/>
          </a:xfrm>
        </p:spPr>
        <p:txBody>
          <a:bodyPr>
            <a:normAutofit/>
          </a:bodyPr>
          <a:lstStyle/>
          <a:p>
            <a:r>
              <a:rPr lang="en-US" sz="3600" dirty="0" smtClean="0"/>
              <a:t>Using the GFDL Hurricane Model to Explore Tropical Cyclones and Climate Change</a:t>
            </a:r>
            <a:endParaRPr lang="en-US" sz="3600" dirty="0"/>
          </a:p>
        </p:txBody>
      </p:sp>
      <p:sp>
        <p:nvSpPr>
          <p:cNvPr id="3" name="Subtitle 2"/>
          <p:cNvSpPr>
            <a:spLocks noGrp="1"/>
          </p:cNvSpPr>
          <p:nvPr>
            <p:ph type="subTitle" idx="1"/>
          </p:nvPr>
        </p:nvSpPr>
        <p:spPr>
          <a:xfrm>
            <a:off x="4572000" y="1981200"/>
            <a:ext cx="4495800" cy="1752600"/>
          </a:xfrm>
        </p:spPr>
        <p:txBody>
          <a:bodyPr>
            <a:normAutofit fontScale="77500" lnSpcReduction="20000"/>
          </a:bodyPr>
          <a:lstStyle/>
          <a:p>
            <a:r>
              <a:rPr lang="en-US" dirty="0" smtClean="0">
                <a:solidFill>
                  <a:schemeClr val="tx1"/>
                </a:solidFill>
              </a:rPr>
              <a:t>Tom Knutson</a:t>
            </a:r>
          </a:p>
          <a:p>
            <a:r>
              <a:rPr lang="en-US" sz="2600" dirty="0" smtClean="0">
                <a:solidFill>
                  <a:schemeClr val="tx1"/>
                </a:solidFill>
              </a:rPr>
              <a:t>NOAA/GFDL</a:t>
            </a:r>
          </a:p>
          <a:p>
            <a:r>
              <a:rPr lang="en-US" sz="2200" dirty="0" smtClean="0">
                <a:solidFill>
                  <a:schemeClr val="tx1"/>
                </a:solidFill>
              </a:rPr>
              <a:t>Climate Impacts and Extremes Group</a:t>
            </a:r>
          </a:p>
          <a:p>
            <a:endParaRPr lang="en-US" sz="2200" dirty="0" smtClean="0">
              <a:solidFill>
                <a:schemeClr val="tx1"/>
              </a:solidFill>
            </a:endParaRPr>
          </a:p>
          <a:p>
            <a:r>
              <a:rPr lang="en-US" sz="2000" dirty="0" smtClean="0">
                <a:solidFill>
                  <a:schemeClr val="tx1"/>
                </a:solidFill>
              </a:rPr>
              <a:t>GFDL/NOAA, Princeton, New Jersey</a:t>
            </a:r>
          </a:p>
          <a:p>
            <a:r>
              <a:rPr lang="en-US" sz="1900" dirty="0" smtClean="0">
                <a:solidFill>
                  <a:schemeClr val="tx1"/>
                </a:solidFill>
              </a:rPr>
              <a:t>May 2017</a:t>
            </a:r>
            <a:endParaRPr lang="en-US" sz="1900" dirty="0">
              <a:solidFill>
                <a:schemeClr val="tx1"/>
              </a:solidFill>
            </a:endParaRPr>
          </a:p>
        </p:txBody>
      </p:sp>
      <p:sp>
        <p:nvSpPr>
          <p:cNvPr id="4" name="Text Box 6"/>
          <p:cNvSpPr txBox="1">
            <a:spLocks noChangeArrowheads="1"/>
          </p:cNvSpPr>
          <p:nvPr/>
        </p:nvSpPr>
        <p:spPr bwMode="auto">
          <a:xfrm>
            <a:off x="1752600" y="5562600"/>
            <a:ext cx="2615909" cy="307777"/>
          </a:xfrm>
          <a:prstGeom prst="rect">
            <a:avLst/>
          </a:prstGeom>
          <a:noFill/>
          <a:ln w="9525">
            <a:noFill/>
            <a:miter lim="800000"/>
            <a:headEnd/>
            <a:tailEnd/>
          </a:ln>
        </p:spPr>
        <p:txBody>
          <a:bodyPr wrap="none">
            <a:spAutoFit/>
          </a:bodyPr>
          <a:lstStyle/>
          <a:p>
            <a:pPr eaLnBrk="1" hangingPunct="1"/>
            <a:r>
              <a:rPr lang="en-US" sz="1400" b="1" dirty="0" smtClean="0"/>
              <a:t>Super Typhoon </a:t>
            </a:r>
            <a:r>
              <a:rPr lang="en-US" sz="1400" b="1" dirty="0" err="1" smtClean="0"/>
              <a:t>Haiyan</a:t>
            </a:r>
            <a:r>
              <a:rPr lang="en-US" sz="1400" b="1" dirty="0" smtClean="0"/>
              <a:t>, 2013</a:t>
            </a:r>
            <a:endParaRPr lang="en-US" sz="1400" b="1" dirty="0"/>
          </a:p>
        </p:txBody>
      </p:sp>
      <p:pic>
        <p:nvPicPr>
          <p:cNvPr id="5" name="Picture 2" descr="C:\Documents and Settings\tk.GFDL-NOAA.014\Desktop\1461780_624520054271903_149824911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71675"/>
            <a:ext cx="4267200" cy="3514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0" y="4161472"/>
            <a:ext cx="3048000" cy="2031325"/>
          </a:xfrm>
          <a:prstGeom prst="rect">
            <a:avLst/>
          </a:prstGeom>
          <a:noFill/>
        </p:spPr>
        <p:txBody>
          <a:bodyPr wrap="square" rtlCol="0">
            <a:spAutoFit/>
          </a:bodyPr>
          <a:lstStyle/>
          <a:p>
            <a:pPr algn="ctr"/>
            <a:r>
              <a:rPr lang="en-US" u="sng" dirty="0" smtClean="0"/>
              <a:t>Collaborators :</a:t>
            </a:r>
            <a:r>
              <a:rPr lang="en-US" dirty="0" smtClean="0"/>
              <a:t>  </a:t>
            </a:r>
          </a:p>
          <a:p>
            <a:pPr algn="ctr"/>
            <a:r>
              <a:rPr lang="en-US" dirty="0" smtClean="0"/>
              <a:t>Bob </a:t>
            </a:r>
            <a:r>
              <a:rPr lang="en-US" dirty="0" err="1" smtClean="0"/>
              <a:t>Tuleya</a:t>
            </a:r>
            <a:endParaRPr lang="en-US" dirty="0" smtClean="0"/>
          </a:p>
          <a:p>
            <a:pPr algn="ctr"/>
            <a:r>
              <a:rPr lang="en-US" dirty="0" smtClean="0"/>
              <a:t>Joe </a:t>
            </a:r>
            <a:r>
              <a:rPr lang="en-US" dirty="0" err="1" smtClean="0"/>
              <a:t>Sirutis</a:t>
            </a:r>
            <a:endParaRPr lang="en-US" dirty="0" smtClean="0"/>
          </a:p>
          <a:p>
            <a:pPr algn="ctr"/>
            <a:r>
              <a:rPr lang="en-US" dirty="0" smtClean="0"/>
              <a:t>Morris Bender</a:t>
            </a:r>
          </a:p>
          <a:p>
            <a:pPr algn="ctr"/>
            <a:r>
              <a:rPr lang="en-US" dirty="0" smtClean="0"/>
              <a:t>Isaac </a:t>
            </a:r>
            <a:r>
              <a:rPr lang="en-US" dirty="0" err="1" smtClean="0"/>
              <a:t>Ginis</a:t>
            </a:r>
            <a:endParaRPr lang="en-US" dirty="0" smtClean="0"/>
          </a:p>
          <a:p>
            <a:pPr algn="ctr"/>
            <a:r>
              <a:rPr lang="en-US" dirty="0" err="1" smtClean="0"/>
              <a:t>Weixing</a:t>
            </a:r>
            <a:r>
              <a:rPr lang="en-US" dirty="0" smtClean="0"/>
              <a:t> Shen</a:t>
            </a:r>
          </a:p>
          <a:p>
            <a:pPr algn="ctr"/>
            <a:r>
              <a:rPr lang="en-US" dirty="0"/>
              <a:t>a</a:t>
            </a:r>
            <a:r>
              <a:rPr lang="en-US" dirty="0" smtClean="0"/>
              <a:t>nd many others…</a:t>
            </a:r>
            <a:endParaRPr lang="en-US" dirty="0"/>
          </a:p>
        </p:txBody>
      </p:sp>
    </p:spTree>
    <p:extLst>
      <p:ext uri="{BB962C8B-B14F-4D97-AF65-F5344CB8AC3E}">
        <p14:creationId xmlns:p14="http://schemas.microsoft.com/office/powerpoint/2010/main" val="2874338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0" y="4572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buFont typeface="Wingdings" pitchFamily="2" charset="2"/>
              <a:buNone/>
            </a:pPr>
            <a:r>
              <a:rPr lang="en-US" altLang="en-US" sz="2000"/>
              <a:t>  </a:t>
            </a:r>
            <a:endParaRPr lang="en-US" altLang="en-US" sz="2000">
              <a:solidFill>
                <a:srgbClr val="003399"/>
              </a:solidFill>
            </a:endParaRPr>
          </a:p>
        </p:txBody>
      </p:sp>
      <p:pic>
        <p:nvPicPr>
          <p:cNvPr id="38917" name="Picture 5" descr="N:\DC_RoundTable\1pan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8125"/>
            <a:ext cx="8172450" cy="6315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6368533"/>
            <a:ext cx="3728521" cy="307777"/>
          </a:xfrm>
          <a:prstGeom prst="rect">
            <a:avLst/>
          </a:prstGeom>
          <a:noFill/>
        </p:spPr>
        <p:txBody>
          <a:bodyPr wrap="none" rtlCol="0">
            <a:spAutoFit/>
          </a:bodyPr>
          <a:lstStyle/>
          <a:p>
            <a:r>
              <a:rPr lang="en-US" sz="1400" dirty="0" smtClean="0"/>
              <a:t>Source:  Knutson et al., Journal of Climate (2001)</a:t>
            </a:r>
            <a:endParaRPr lang="en-US" sz="1400" dirty="0"/>
          </a:p>
        </p:txBody>
      </p:sp>
    </p:spTree>
    <p:extLst>
      <p:ext uri="{BB962C8B-B14F-4D97-AF65-F5344CB8AC3E}">
        <p14:creationId xmlns:p14="http://schemas.microsoft.com/office/powerpoint/2010/main" val="428583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9" descr="slp_all_w_cat_Rev_Axis"/>
          <p:cNvPicPr>
            <a:picLocks noChangeAspect="1" noChangeArrowheads="1"/>
          </p:cNvPicPr>
          <p:nvPr/>
        </p:nvPicPr>
        <p:blipFill>
          <a:blip r:embed="rId3" cstate="print"/>
          <a:srcRect/>
          <a:stretch>
            <a:fillRect/>
          </a:stretch>
        </p:blipFill>
        <p:spPr bwMode="auto">
          <a:xfrm>
            <a:off x="1524000" y="1350963"/>
            <a:ext cx="5292725" cy="4089400"/>
          </a:xfrm>
          <a:prstGeom prst="rect">
            <a:avLst/>
          </a:prstGeom>
          <a:noFill/>
          <a:ln w="9525">
            <a:noFill/>
            <a:miter lim="800000"/>
            <a:headEnd/>
            <a:tailEnd/>
          </a:ln>
        </p:spPr>
      </p:pic>
      <p:sp>
        <p:nvSpPr>
          <p:cNvPr id="70659" name="Text Box 3"/>
          <p:cNvSpPr txBox="1">
            <a:spLocks noChangeArrowheads="1"/>
          </p:cNvSpPr>
          <p:nvPr/>
        </p:nvSpPr>
        <p:spPr bwMode="auto">
          <a:xfrm>
            <a:off x="1330325" y="304771"/>
            <a:ext cx="6248400" cy="1015663"/>
          </a:xfrm>
          <a:prstGeom prst="rect">
            <a:avLst/>
          </a:prstGeom>
          <a:solidFill>
            <a:schemeClr val="bg1"/>
          </a:solidFill>
          <a:ln w="9525">
            <a:noFill/>
            <a:miter lim="800000"/>
            <a:headEnd/>
            <a:tailEnd/>
          </a:ln>
        </p:spPr>
        <p:txBody>
          <a:bodyPr>
            <a:spAutoFit/>
          </a:bodyPr>
          <a:lstStyle/>
          <a:p>
            <a:pPr eaLnBrk="1" hangingPunct="1"/>
            <a:r>
              <a:rPr lang="en-US" sz="2000" dirty="0" smtClean="0">
                <a:solidFill>
                  <a:srgbClr val="003399"/>
                </a:solidFill>
                <a:latin typeface="Tahoma" pitchFamily="34" charset="0"/>
              </a:rPr>
              <a:t>Projected </a:t>
            </a:r>
            <a:r>
              <a:rPr lang="en-US" sz="2000" u="sng" dirty="0">
                <a:solidFill>
                  <a:srgbClr val="003399"/>
                </a:solidFill>
                <a:latin typeface="Tahoma" pitchFamily="34" charset="0"/>
              </a:rPr>
              <a:t>increasing hurricane intensities </a:t>
            </a:r>
            <a:r>
              <a:rPr lang="en-US" sz="2000" dirty="0" smtClean="0">
                <a:solidFill>
                  <a:srgbClr val="003399"/>
                </a:solidFill>
                <a:latin typeface="Tahoma" pitchFamily="34" charset="0"/>
              </a:rPr>
              <a:t>with </a:t>
            </a:r>
            <a:r>
              <a:rPr lang="en-US" sz="2000" dirty="0">
                <a:solidFill>
                  <a:srgbClr val="003399"/>
                </a:solidFill>
                <a:latin typeface="Tahoma" pitchFamily="34" charset="0"/>
              </a:rPr>
              <a:t>climate warming… </a:t>
            </a:r>
            <a:r>
              <a:rPr lang="en-US" sz="2000" dirty="0" smtClean="0">
                <a:solidFill>
                  <a:srgbClr val="003399"/>
                </a:solidFill>
                <a:latin typeface="Tahoma" pitchFamily="34" charset="0"/>
              </a:rPr>
              <a:t>robust to choice of different “parent” climate models and of convective parameterization.</a:t>
            </a:r>
            <a:endParaRPr lang="en-US" sz="2000" dirty="0">
              <a:solidFill>
                <a:srgbClr val="003399"/>
              </a:solidFill>
              <a:latin typeface="Tahoma" pitchFamily="34" charset="0"/>
            </a:endParaRPr>
          </a:p>
        </p:txBody>
      </p:sp>
      <p:sp>
        <p:nvSpPr>
          <p:cNvPr id="70660" name="Text Box 4"/>
          <p:cNvSpPr txBox="1">
            <a:spLocks noChangeArrowheads="1"/>
          </p:cNvSpPr>
          <p:nvPr/>
        </p:nvSpPr>
        <p:spPr bwMode="auto">
          <a:xfrm>
            <a:off x="1711325" y="6324600"/>
            <a:ext cx="184150" cy="274638"/>
          </a:xfrm>
          <a:prstGeom prst="rect">
            <a:avLst/>
          </a:prstGeom>
          <a:solidFill>
            <a:schemeClr val="bg1"/>
          </a:solidFill>
          <a:ln w="9525">
            <a:noFill/>
            <a:miter lim="800000"/>
            <a:headEnd/>
            <a:tailEnd/>
          </a:ln>
        </p:spPr>
        <p:txBody>
          <a:bodyPr wrap="none">
            <a:spAutoFit/>
          </a:bodyPr>
          <a:lstStyle/>
          <a:p>
            <a:pPr eaLnBrk="1" hangingPunct="1"/>
            <a:endParaRPr lang="en-US" sz="1200">
              <a:solidFill>
                <a:srgbClr val="003399"/>
              </a:solidFill>
              <a:latin typeface="Tahoma" pitchFamily="34" charset="0"/>
            </a:endParaRPr>
          </a:p>
        </p:txBody>
      </p:sp>
      <p:sp>
        <p:nvSpPr>
          <p:cNvPr id="70661" name="Text Box 5"/>
          <p:cNvSpPr txBox="1">
            <a:spLocks noChangeArrowheads="1"/>
          </p:cNvSpPr>
          <p:nvPr/>
        </p:nvSpPr>
        <p:spPr bwMode="auto">
          <a:xfrm>
            <a:off x="1558925" y="1371600"/>
            <a:ext cx="4876800" cy="396875"/>
          </a:xfrm>
          <a:prstGeom prst="rect">
            <a:avLst/>
          </a:prstGeom>
          <a:solidFill>
            <a:schemeClr val="bg1"/>
          </a:solidFill>
          <a:ln w="9525">
            <a:noFill/>
            <a:miter lim="800000"/>
            <a:headEnd/>
            <a:tailEnd/>
          </a:ln>
        </p:spPr>
        <p:txBody>
          <a:bodyPr>
            <a:spAutoFit/>
          </a:bodyPr>
          <a:lstStyle/>
          <a:p>
            <a:pPr eaLnBrk="1" hangingPunct="1"/>
            <a:endParaRPr lang="en-US" sz="2000">
              <a:solidFill>
                <a:srgbClr val="003399"/>
              </a:solidFill>
              <a:latin typeface="Tahoma" pitchFamily="34" charset="0"/>
            </a:endParaRPr>
          </a:p>
        </p:txBody>
      </p:sp>
      <p:sp>
        <p:nvSpPr>
          <p:cNvPr id="70662" name="Text Box 6"/>
          <p:cNvSpPr txBox="1">
            <a:spLocks noChangeArrowheads="1"/>
          </p:cNvSpPr>
          <p:nvPr/>
        </p:nvSpPr>
        <p:spPr bwMode="auto">
          <a:xfrm>
            <a:off x="5334000" y="6201168"/>
            <a:ext cx="3618042" cy="308419"/>
          </a:xfrm>
          <a:prstGeom prst="rect">
            <a:avLst/>
          </a:prstGeom>
          <a:noFill/>
          <a:ln w="9525">
            <a:noFill/>
            <a:miter lim="800000"/>
            <a:headEnd/>
            <a:tailEnd/>
          </a:ln>
        </p:spPr>
        <p:txBody>
          <a:bodyPr wrap="none" lIns="92075" tIns="46038" rIns="92075" bIns="46038">
            <a:spAutoFit/>
          </a:bodyPr>
          <a:lstStyle/>
          <a:p>
            <a:pPr marL="342900" indent="-342900" eaLnBrk="1" hangingPunct="1">
              <a:spcBef>
                <a:spcPct val="20000"/>
              </a:spcBef>
              <a:buClr>
                <a:schemeClr val="hlink"/>
              </a:buClr>
              <a:buSzPct val="60000"/>
              <a:buFont typeface="Wingdings" pitchFamily="2" charset="2"/>
              <a:buNone/>
            </a:pPr>
            <a:r>
              <a:rPr lang="en-US" sz="1400" dirty="0" smtClean="0"/>
              <a:t>Source:  </a:t>
            </a:r>
            <a:r>
              <a:rPr lang="en-US" sz="1400" dirty="0"/>
              <a:t>Knutson and </a:t>
            </a:r>
            <a:r>
              <a:rPr lang="en-US" sz="1400" dirty="0" err="1"/>
              <a:t>Tuleya</a:t>
            </a:r>
            <a:r>
              <a:rPr lang="en-US" sz="1400" dirty="0"/>
              <a:t>, </a:t>
            </a:r>
            <a:r>
              <a:rPr lang="en-US" sz="1400" i="1" dirty="0"/>
              <a:t>J. Climate</a:t>
            </a:r>
            <a:r>
              <a:rPr lang="en-US" sz="1400" dirty="0"/>
              <a:t>, 2004 </a:t>
            </a:r>
            <a:r>
              <a:rPr lang="en-US" sz="1400" dirty="0" smtClean="0"/>
              <a:t> </a:t>
            </a:r>
            <a:endParaRPr lang="en-US" sz="1400" dirty="0"/>
          </a:p>
        </p:txBody>
      </p:sp>
      <p:sp>
        <p:nvSpPr>
          <p:cNvPr id="70663" name="Line 11"/>
          <p:cNvSpPr>
            <a:spLocks noChangeShapeType="1"/>
          </p:cNvSpPr>
          <p:nvPr/>
        </p:nvSpPr>
        <p:spPr bwMode="auto">
          <a:xfrm>
            <a:off x="2701925" y="2819400"/>
            <a:ext cx="381000" cy="304800"/>
          </a:xfrm>
          <a:prstGeom prst="line">
            <a:avLst/>
          </a:prstGeom>
          <a:noFill/>
          <a:ln w="9525">
            <a:solidFill>
              <a:schemeClr val="tx1"/>
            </a:solidFill>
            <a:round/>
            <a:headEnd/>
            <a:tailEnd type="triangle" w="med" len="med"/>
          </a:ln>
        </p:spPr>
        <p:txBody>
          <a:bodyPr/>
          <a:lstStyle/>
          <a:p>
            <a:endParaRPr lang="en-US"/>
          </a:p>
        </p:txBody>
      </p:sp>
      <p:sp>
        <p:nvSpPr>
          <p:cNvPr id="70664" name="Text Box 12"/>
          <p:cNvSpPr txBox="1">
            <a:spLocks noChangeArrowheads="1"/>
          </p:cNvSpPr>
          <p:nvPr/>
        </p:nvSpPr>
        <p:spPr bwMode="auto">
          <a:xfrm>
            <a:off x="4149725" y="2971800"/>
            <a:ext cx="1196975" cy="244475"/>
          </a:xfrm>
          <a:prstGeom prst="rect">
            <a:avLst/>
          </a:prstGeom>
          <a:noFill/>
          <a:ln w="9525">
            <a:noFill/>
            <a:miter lim="800000"/>
            <a:headEnd/>
            <a:tailEnd/>
          </a:ln>
        </p:spPr>
        <p:txBody>
          <a:bodyPr wrap="none">
            <a:spAutoFit/>
          </a:bodyPr>
          <a:lstStyle/>
          <a:p>
            <a:pPr eaLnBrk="1" hangingPunct="1"/>
            <a:r>
              <a:rPr lang="en-US" sz="1000" dirty="0"/>
              <a:t>~Late 21</a:t>
            </a:r>
            <a:r>
              <a:rPr lang="en-US" sz="1000" baseline="30000" dirty="0"/>
              <a:t>st</a:t>
            </a:r>
            <a:r>
              <a:rPr lang="en-US" sz="1000" dirty="0"/>
              <a:t> century</a:t>
            </a:r>
          </a:p>
        </p:txBody>
      </p:sp>
      <p:sp>
        <p:nvSpPr>
          <p:cNvPr id="70665" name="Line 14"/>
          <p:cNvSpPr>
            <a:spLocks noChangeShapeType="1"/>
          </p:cNvSpPr>
          <p:nvPr/>
        </p:nvSpPr>
        <p:spPr bwMode="auto">
          <a:xfrm flipH="1">
            <a:off x="4225925" y="3200400"/>
            <a:ext cx="457200" cy="381000"/>
          </a:xfrm>
          <a:prstGeom prst="line">
            <a:avLst/>
          </a:prstGeom>
          <a:noFill/>
          <a:ln w="9525">
            <a:solidFill>
              <a:schemeClr val="tx1"/>
            </a:solidFill>
            <a:round/>
            <a:headEnd/>
            <a:tailEnd type="triangle" w="med" len="med"/>
          </a:ln>
        </p:spPr>
        <p:txBody>
          <a:bodyPr/>
          <a:lstStyle/>
          <a:p>
            <a:endParaRPr lang="en-US"/>
          </a:p>
        </p:txBody>
      </p:sp>
      <p:sp>
        <p:nvSpPr>
          <p:cNvPr id="70666" name="Text Box 15"/>
          <p:cNvSpPr txBox="1">
            <a:spLocks noChangeArrowheads="1"/>
          </p:cNvSpPr>
          <p:nvPr/>
        </p:nvSpPr>
        <p:spPr bwMode="auto">
          <a:xfrm>
            <a:off x="2344738" y="2590800"/>
            <a:ext cx="1042987" cy="244475"/>
          </a:xfrm>
          <a:prstGeom prst="rect">
            <a:avLst/>
          </a:prstGeom>
          <a:noFill/>
          <a:ln w="9525">
            <a:noFill/>
            <a:miter lim="800000"/>
            <a:headEnd/>
            <a:tailEnd/>
          </a:ln>
        </p:spPr>
        <p:txBody>
          <a:bodyPr wrap="none">
            <a:spAutoFit/>
          </a:bodyPr>
          <a:lstStyle/>
          <a:p>
            <a:pPr eaLnBrk="1" hangingPunct="1"/>
            <a:r>
              <a:rPr lang="en-US" sz="1000"/>
              <a:t>Current climate</a:t>
            </a:r>
          </a:p>
        </p:txBody>
      </p:sp>
      <p:sp>
        <p:nvSpPr>
          <p:cNvPr id="70668" name="Text Box 22"/>
          <p:cNvSpPr txBox="1">
            <a:spLocks noChangeArrowheads="1"/>
          </p:cNvSpPr>
          <p:nvPr/>
        </p:nvSpPr>
        <p:spPr bwMode="auto">
          <a:xfrm>
            <a:off x="2320925" y="1568450"/>
            <a:ext cx="3192463" cy="336550"/>
          </a:xfrm>
          <a:prstGeom prst="rect">
            <a:avLst/>
          </a:prstGeom>
          <a:solidFill>
            <a:schemeClr val="bg1"/>
          </a:solidFill>
          <a:ln w="9525">
            <a:noFill/>
            <a:miter lim="800000"/>
            <a:headEnd/>
            <a:tailEnd/>
          </a:ln>
        </p:spPr>
        <p:txBody>
          <a:bodyPr wrap="none">
            <a:spAutoFit/>
          </a:bodyPr>
          <a:lstStyle/>
          <a:p>
            <a:r>
              <a:rPr lang="en-US" sz="1600"/>
              <a:t>         Hurricane Intensity              </a:t>
            </a:r>
          </a:p>
        </p:txBody>
      </p:sp>
      <p:sp>
        <p:nvSpPr>
          <p:cNvPr id="70675" name="Text Box 29"/>
          <p:cNvSpPr txBox="1">
            <a:spLocks noChangeArrowheads="1"/>
          </p:cNvSpPr>
          <p:nvPr/>
        </p:nvSpPr>
        <p:spPr bwMode="auto">
          <a:xfrm>
            <a:off x="2168524" y="5470525"/>
            <a:ext cx="4841875" cy="307777"/>
          </a:xfrm>
          <a:prstGeom prst="rect">
            <a:avLst/>
          </a:prstGeom>
          <a:noFill/>
          <a:ln w="9525">
            <a:noFill/>
            <a:miter lim="800000"/>
            <a:headEnd/>
            <a:tailEnd/>
          </a:ln>
        </p:spPr>
        <p:txBody>
          <a:bodyPr wrap="square">
            <a:spAutoFit/>
          </a:bodyPr>
          <a:lstStyle/>
          <a:p>
            <a:r>
              <a:rPr lang="en-US" sz="1400" dirty="0"/>
              <a:t>Sensitivity:  ~4% increase in wind </a:t>
            </a:r>
            <a:r>
              <a:rPr lang="en-US" sz="1400" dirty="0" smtClean="0"/>
              <a:t>speed per </a:t>
            </a:r>
            <a:r>
              <a:rPr lang="en-US" sz="1400" baseline="30000" dirty="0" err="1"/>
              <a:t>o</a:t>
            </a:r>
            <a:r>
              <a:rPr lang="en-US" sz="1400" dirty="0" err="1"/>
              <a:t>C</a:t>
            </a:r>
            <a:r>
              <a:rPr lang="en-US" sz="1400" dirty="0"/>
              <a:t> SST increase</a:t>
            </a:r>
          </a:p>
        </p:txBody>
      </p:sp>
      <p:sp>
        <p:nvSpPr>
          <p:cNvPr id="70677" name="Text Box 31"/>
          <p:cNvSpPr txBox="1">
            <a:spLocks noChangeArrowheads="1"/>
          </p:cNvSpPr>
          <p:nvPr/>
        </p:nvSpPr>
        <p:spPr bwMode="auto">
          <a:xfrm>
            <a:off x="10001250" y="36513"/>
            <a:ext cx="438150" cy="366712"/>
          </a:xfrm>
          <a:prstGeom prst="rect">
            <a:avLst/>
          </a:prstGeom>
          <a:noFill/>
          <a:ln w="9525">
            <a:noFill/>
            <a:miter lim="800000"/>
            <a:headEnd/>
            <a:tailEnd/>
          </a:ln>
        </p:spPr>
        <p:txBody>
          <a:bodyPr wrap="none">
            <a:spAutoFit/>
          </a:bodyPr>
          <a:lstStyle/>
          <a:p>
            <a:fld id="{1E924B41-62BF-4046-96A5-680BE605C45C}" type="slidenum">
              <a:rPr lang="en-US"/>
              <a:pPr/>
              <a:t>11</a:t>
            </a:fld>
            <a:endParaRPr lang="en-US"/>
          </a:p>
        </p:txBody>
      </p:sp>
    </p:spTree>
    <p:extLst>
      <p:ext uri="{BB962C8B-B14F-4D97-AF65-F5344CB8AC3E}">
        <p14:creationId xmlns:p14="http://schemas.microsoft.com/office/powerpoint/2010/main" val="3902725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274638"/>
            <a:ext cx="8534400" cy="1173162"/>
          </a:xfrm>
        </p:spPr>
        <p:txBody>
          <a:bodyPr/>
          <a:lstStyle/>
          <a:p>
            <a:pPr eaLnBrk="1" hangingPunct="1"/>
            <a:r>
              <a:rPr lang="en-US" sz="1800" b="1" dirty="0" smtClean="0"/>
              <a:t>Modeling approach:  Downscale tropical cyclones from lower resolution models into the GFDL hurricane model for improved storm intensity and structure</a:t>
            </a:r>
            <a:endParaRPr lang="en-US" sz="1400" b="1" i="1" dirty="0" smtClean="0"/>
          </a:p>
        </p:txBody>
      </p:sp>
      <p:pic>
        <p:nvPicPr>
          <p:cNvPr id="2051" name="Picture 4" descr="method_illust_big.png"/>
          <p:cNvPicPr>
            <a:picLocks noChangeAspect="1"/>
          </p:cNvPicPr>
          <p:nvPr/>
        </p:nvPicPr>
        <p:blipFill>
          <a:blip r:embed="rId2" cstate="print"/>
          <a:srcRect/>
          <a:stretch>
            <a:fillRect/>
          </a:stretch>
        </p:blipFill>
        <p:spPr bwMode="auto">
          <a:xfrm>
            <a:off x="1371600" y="1233488"/>
            <a:ext cx="6638925" cy="5624512"/>
          </a:xfrm>
          <a:prstGeom prst="rect">
            <a:avLst/>
          </a:prstGeom>
          <a:noFill/>
          <a:ln w="9525">
            <a:noFill/>
            <a:miter lim="800000"/>
            <a:headEnd/>
            <a:tailEnd/>
          </a:ln>
        </p:spPr>
      </p:pic>
    </p:spTree>
    <p:extLst>
      <p:ext uri="{BB962C8B-B14F-4D97-AF65-F5344CB8AC3E}">
        <p14:creationId xmlns:p14="http://schemas.microsoft.com/office/powerpoint/2010/main" val="52161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3" name="TextBox 18"/>
          <p:cNvSpPr txBox="1">
            <a:spLocks noChangeArrowheads="1"/>
          </p:cNvSpPr>
          <p:nvPr/>
        </p:nvSpPr>
        <p:spPr bwMode="auto">
          <a:xfrm>
            <a:off x="304800" y="228600"/>
            <a:ext cx="8077200" cy="646331"/>
          </a:xfrm>
          <a:prstGeom prst="rect">
            <a:avLst/>
          </a:prstGeom>
          <a:noFill/>
          <a:ln w="9525">
            <a:noFill/>
            <a:miter lim="800000"/>
            <a:headEnd/>
            <a:tailEnd/>
          </a:ln>
        </p:spPr>
        <p:txBody>
          <a:bodyPr wrap="square">
            <a:spAutoFit/>
          </a:bodyPr>
          <a:lstStyle/>
          <a:p>
            <a:r>
              <a:rPr lang="en-US" dirty="0"/>
              <a:t>Late 21</a:t>
            </a:r>
            <a:r>
              <a:rPr lang="en-US" baseline="30000" dirty="0"/>
              <a:t>st</a:t>
            </a:r>
            <a:r>
              <a:rPr lang="en-US" dirty="0"/>
              <a:t> Century </a:t>
            </a:r>
            <a:r>
              <a:rPr lang="en-US" dirty="0" smtClean="0"/>
              <a:t>Climate Warming Projection-- Average </a:t>
            </a:r>
            <a:r>
              <a:rPr lang="en-US" dirty="0"/>
              <a:t>of 18 CMIP3 Models</a:t>
            </a:r>
          </a:p>
          <a:p>
            <a:endParaRPr lang="en-US" dirty="0"/>
          </a:p>
        </p:txBody>
      </p:sp>
      <p:sp>
        <p:nvSpPr>
          <p:cNvPr id="31764" name="TextBox 19"/>
          <p:cNvSpPr txBox="1">
            <a:spLocks noChangeArrowheads="1"/>
          </p:cNvSpPr>
          <p:nvPr/>
        </p:nvSpPr>
        <p:spPr bwMode="auto">
          <a:xfrm>
            <a:off x="457200" y="6488112"/>
            <a:ext cx="8382000" cy="307777"/>
          </a:xfrm>
          <a:prstGeom prst="rect">
            <a:avLst/>
          </a:prstGeom>
          <a:noFill/>
          <a:ln w="9525">
            <a:noFill/>
            <a:miter lim="800000"/>
            <a:headEnd/>
            <a:tailEnd/>
          </a:ln>
        </p:spPr>
        <p:txBody>
          <a:bodyPr wrap="square">
            <a:spAutoFit/>
          </a:bodyPr>
          <a:lstStyle/>
          <a:p>
            <a:r>
              <a:rPr lang="en-US" sz="1400" b="1" dirty="0"/>
              <a:t>(27 Simulated Hurricane Seasons</a:t>
            </a:r>
            <a:r>
              <a:rPr lang="en-US" sz="1400" b="1" dirty="0" smtClean="0"/>
              <a:t>)                                                                                         </a:t>
            </a:r>
            <a:r>
              <a:rPr lang="en-US" sz="1100" b="1" dirty="0" smtClean="0"/>
              <a:t>Source:  Bender et al., Science, 2010</a:t>
            </a:r>
            <a:endParaRPr lang="en-US" sz="1100" b="1" dirty="0"/>
          </a:p>
        </p:txBody>
      </p:sp>
      <p:pic>
        <p:nvPicPr>
          <p:cNvPr id="21" name="Picture 20" descr="mb_science_a.png"/>
          <p:cNvPicPr>
            <a:picLocks noChangeAspect="1"/>
          </p:cNvPicPr>
          <p:nvPr/>
        </p:nvPicPr>
        <p:blipFill>
          <a:blip r:embed="rId2" cstate="print"/>
          <a:stretch>
            <a:fillRect/>
          </a:stretch>
        </p:blipFill>
        <p:spPr>
          <a:xfrm>
            <a:off x="228602" y="1629787"/>
            <a:ext cx="4696977" cy="4466213"/>
          </a:xfrm>
          <a:prstGeom prst="rect">
            <a:avLst/>
          </a:prstGeom>
        </p:spPr>
      </p:pic>
      <p:pic>
        <p:nvPicPr>
          <p:cNvPr id="5" name="Picture 2" descr="histogram_wind_ts"/>
          <p:cNvPicPr>
            <a:picLocks noChangeAspect="1" noChangeArrowheads="1"/>
          </p:cNvPicPr>
          <p:nvPr/>
        </p:nvPicPr>
        <p:blipFill>
          <a:blip r:embed="rId3" cstate="print"/>
          <a:srcRect/>
          <a:stretch>
            <a:fillRect/>
          </a:stretch>
        </p:blipFill>
        <p:spPr bwMode="auto">
          <a:xfrm>
            <a:off x="5257798" y="4131183"/>
            <a:ext cx="3326225" cy="2345817"/>
          </a:xfrm>
          <a:prstGeom prst="rect">
            <a:avLst/>
          </a:prstGeom>
          <a:noFill/>
          <a:ln w="9525">
            <a:noFill/>
            <a:miter lim="800000"/>
            <a:headEnd/>
            <a:tailEnd/>
          </a:ln>
        </p:spPr>
      </p:pic>
      <p:pic>
        <p:nvPicPr>
          <p:cNvPr id="8" name="Picture 3" descr="zetac"/>
          <p:cNvPicPr>
            <a:picLocks noChangeAspect="1" noChangeArrowheads="1"/>
          </p:cNvPicPr>
          <p:nvPr/>
        </p:nvPicPr>
        <p:blipFill>
          <a:blip r:embed="rId4" cstate="print"/>
          <a:srcRect/>
          <a:stretch>
            <a:fillRect/>
          </a:stretch>
        </p:blipFill>
        <p:spPr bwMode="auto">
          <a:xfrm>
            <a:off x="5181502" y="1169182"/>
            <a:ext cx="3402521" cy="2645283"/>
          </a:xfrm>
          <a:prstGeom prst="rect">
            <a:avLst/>
          </a:prstGeom>
          <a:noFill/>
          <a:ln w="9525">
            <a:noFill/>
            <a:miter lim="800000"/>
            <a:headEnd/>
            <a:tailEnd/>
          </a:ln>
        </p:spPr>
      </p:pic>
      <p:sp>
        <p:nvSpPr>
          <p:cNvPr id="9" name="Rectangle 4"/>
          <p:cNvSpPr>
            <a:spLocks noChangeArrowheads="1"/>
          </p:cNvSpPr>
          <p:nvPr/>
        </p:nvSpPr>
        <p:spPr bwMode="auto">
          <a:xfrm>
            <a:off x="5486400" y="914400"/>
            <a:ext cx="3124200" cy="646331"/>
          </a:xfrm>
          <a:prstGeom prst="rect">
            <a:avLst/>
          </a:prstGeom>
          <a:solidFill>
            <a:schemeClr val="bg1"/>
          </a:solidFill>
          <a:ln w="9525">
            <a:noFill/>
            <a:miter lim="800000"/>
            <a:headEnd/>
            <a:tailEnd/>
          </a:ln>
        </p:spPr>
        <p:txBody>
          <a:bodyPr wrap="square">
            <a:spAutoFit/>
          </a:bodyPr>
          <a:lstStyle/>
          <a:p>
            <a:pPr eaLnBrk="1" hangingPunct="1"/>
            <a:r>
              <a:rPr lang="en-US" sz="1200" b="1" dirty="0">
                <a:cs typeface="Arial" charset="0"/>
              </a:rPr>
              <a:t>Simulated distributions of </a:t>
            </a:r>
            <a:r>
              <a:rPr lang="en-US" sz="1200" b="1" dirty="0" smtClean="0">
                <a:cs typeface="Arial" charset="0"/>
              </a:rPr>
              <a:t>present-day </a:t>
            </a:r>
            <a:r>
              <a:rPr lang="en-US" sz="1200" b="1" dirty="0" err="1" smtClean="0">
                <a:cs typeface="Arial" charset="0"/>
              </a:rPr>
              <a:t>intensitiess</a:t>
            </a:r>
            <a:r>
              <a:rPr lang="en-US" sz="1200" b="1" dirty="0" smtClean="0">
                <a:cs typeface="Arial" charset="0"/>
              </a:rPr>
              <a:t>, </a:t>
            </a:r>
            <a:r>
              <a:rPr lang="en-US" sz="1200" b="1" dirty="0">
                <a:cs typeface="Arial" charset="0"/>
              </a:rPr>
              <a:t>downscaling from NCEP Reanalysis </a:t>
            </a:r>
          </a:p>
        </p:txBody>
      </p:sp>
      <p:sp>
        <p:nvSpPr>
          <p:cNvPr id="10" name="Rectangle 6"/>
          <p:cNvSpPr>
            <a:spLocks noChangeArrowheads="1"/>
          </p:cNvSpPr>
          <p:nvPr/>
        </p:nvSpPr>
        <p:spPr bwMode="auto">
          <a:xfrm>
            <a:off x="6705600" y="1909465"/>
            <a:ext cx="1878423" cy="430887"/>
          </a:xfrm>
          <a:prstGeom prst="rect">
            <a:avLst/>
          </a:prstGeom>
          <a:noFill/>
          <a:ln w="9525">
            <a:noFill/>
            <a:miter lim="800000"/>
            <a:headEnd/>
            <a:tailEnd/>
          </a:ln>
        </p:spPr>
        <p:txBody>
          <a:bodyPr wrap="square">
            <a:spAutoFit/>
          </a:bodyPr>
          <a:lstStyle/>
          <a:p>
            <a:r>
              <a:rPr lang="en-US" sz="1100" b="1" dirty="0">
                <a:cs typeface="Arial" charset="0"/>
              </a:rPr>
              <a:t>9 km GFDL hurricane model (2nd downscaling step) </a:t>
            </a:r>
          </a:p>
        </p:txBody>
      </p:sp>
      <p:sp>
        <p:nvSpPr>
          <p:cNvPr id="11" name="Line 7"/>
          <p:cNvSpPr>
            <a:spLocks noChangeShapeType="1"/>
          </p:cNvSpPr>
          <p:nvPr/>
        </p:nvSpPr>
        <p:spPr bwMode="auto">
          <a:xfrm flipH="1">
            <a:off x="6934200" y="2290465"/>
            <a:ext cx="304800" cy="533400"/>
          </a:xfrm>
          <a:prstGeom prst="line">
            <a:avLst/>
          </a:prstGeom>
          <a:noFill/>
          <a:ln w="9525">
            <a:solidFill>
              <a:schemeClr val="tx1"/>
            </a:solidFill>
            <a:round/>
            <a:headEnd/>
            <a:tailEnd type="triangle" w="med" len="med"/>
          </a:ln>
        </p:spPr>
        <p:txBody>
          <a:bodyPr/>
          <a:lstStyle/>
          <a:p>
            <a:endParaRPr lang="en-US"/>
          </a:p>
        </p:txBody>
      </p:sp>
      <p:sp>
        <p:nvSpPr>
          <p:cNvPr id="12" name="Rectangle 8"/>
          <p:cNvSpPr>
            <a:spLocks noChangeArrowheads="1"/>
          </p:cNvSpPr>
          <p:nvPr/>
        </p:nvSpPr>
        <p:spPr bwMode="auto">
          <a:xfrm>
            <a:off x="7772400" y="2460327"/>
            <a:ext cx="724878" cy="261610"/>
          </a:xfrm>
          <a:prstGeom prst="rect">
            <a:avLst/>
          </a:prstGeom>
          <a:noFill/>
          <a:ln w="9525">
            <a:noFill/>
            <a:miter lim="800000"/>
            <a:headEnd/>
            <a:tailEnd/>
          </a:ln>
        </p:spPr>
        <p:txBody>
          <a:bodyPr wrap="none">
            <a:spAutoFit/>
          </a:bodyPr>
          <a:lstStyle/>
          <a:p>
            <a:pPr eaLnBrk="1" hangingPunct="1"/>
            <a:r>
              <a:rPr lang="en-US" sz="1100" b="1" dirty="0">
                <a:cs typeface="Arial" charset="0"/>
              </a:rPr>
              <a:t>observed</a:t>
            </a:r>
          </a:p>
        </p:txBody>
      </p:sp>
      <p:sp>
        <p:nvSpPr>
          <p:cNvPr id="13" name="Line 9"/>
          <p:cNvSpPr>
            <a:spLocks noChangeShapeType="1"/>
          </p:cNvSpPr>
          <p:nvPr/>
        </p:nvSpPr>
        <p:spPr bwMode="auto">
          <a:xfrm flipH="1">
            <a:off x="7543800" y="2688927"/>
            <a:ext cx="381000" cy="457200"/>
          </a:xfrm>
          <a:prstGeom prst="line">
            <a:avLst/>
          </a:prstGeom>
          <a:noFill/>
          <a:ln w="9525">
            <a:solidFill>
              <a:schemeClr val="tx1"/>
            </a:solidFill>
            <a:round/>
            <a:headEnd/>
            <a:tailEnd type="triangle" w="med" len="med"/>
          </a:ln>
        </p:spPr>
        <p:txBody>
          <a:bodyPr/>
          <a:lstStyle/>
          <a:p>
            <a:endParaRPr lang="en-US"/>
          </a:p>
        </p:txBody>
      </p:sp>
      <p:sp>
        <p:nvSpPr>
          <p:cNvPr id="14" name="Rectangle 10"/>
          <p:cNvSpPr>
            <a:spLocks noChangeArrowheads="1"/>
          </p:cNvSpPr>
          <p:nvPr/>
        </p:nvSpPr>
        <p:spPr bwMode="auto">
          <a:xfrm>
            <a:off x="5419725" y="1469727"/>
            <a:ext cx="1133475" cy="415498"/>
          </a:xfrm>
          <a:prstGeom prst="rect">
            <a:avLst/>
          </a:prstGeom>
          <a:noFill/>
          <a:ln w="9525">
            <a:noFill/>
            <a:miter lim="800000"/>
            <a:headEnd/>
            <a:tailEnd/>
          </a:ln>
        </p:spPr>
        <p:txBody>
          <a:bodyPr wrap="square">
            <a:spAutoFit/>
          </a:bodyPr>
          <a:lstStyle/>
          <a:p>
            <a:r>
              <a:rPr lang="en-US" sz="1050" b="1" dirty="0">
                <a:cs typeface="Arial" charset="0"/>
              </a:rPr>
              <a:t>18km grid </a:t>
            </a:r>
            <a:r>
              <a:rPr lang="en-US" sz="1050" b="1" dirty="0" err="1">
                <a:cs typeface="Arial" charset="0"/>
              </a:rPr>
              <a:t>Zetac</a:t>
            </a:r>
            <a:r>
              <a:rPr lang="en-US" sz="1050" b="1" dirty="0">
                <a:cs typeface="Arial" charset="0"/>
              </a:rPr>
              <a:t> </a:t>
            </a:r>
            <a:r>
              <a:rPr lang="en-US" sz="1050" b="1" dirty="0" smtClean="0">
                <a:cs typeface="Arial" charset="0"/>
              </a:rPr>
              <a:t>model</a:t>
            </a:r>
            <a:endParaRPr lang="en-US" sz="1050" b="1" dirty="0">
              <a:cs typeface="Arial" charset="0"/>
            </a:endParaRPr>
          </a:p>
        </p:txBody>
      </p:sp>
      <p:sp>
        <p:nvSpPr>
          <p:cNvPr id="15" name="Line 11"/>
          <p:cNvSpPr>
            <a:spLocks noChangeShapeType="1"/>
          </p:cNvSpPr>
          <p:nvPr/>
        </p:nvSpPr>
        <p:spPr bwMode="auto">
          <a:xfrm>
            <a:off x="5867400" y="1774527"/>
            <a:ext cx="304800" cy="304800"/>
          </a:xfrm>
          <a:prstGeom prst="line">
            <a:avLst/>
          </a:prstGeom>
          <a:noFill/>
          <a:ln w="9525">
            <a:solidFill>
              <a:schemeClr val="tx1"/>
            </a:solidFill>
            <a:round/>
            <a:headEnd/>
            <a:tailEnd type="triangle" w="med" len="med"/>
          </a:ln>
        </p:spPr>
        <p:txBody>
          <a:bodyPr/>
          <a:lstStyle/>
          <a:p>
            <a:endParaRPr lang="en-US"/>
          </a:p>
        </p:txBody>
      </p:sp>
      <p:sp>
        <p:nvSpPr>
          <p:cNvPr id="3" name="TextBox 2"/>
          <p:cNvSpPr txBox="1"/>
          <p:nvPr/>
        </p:nvSpPr>
        <p:spPr>
          <a:xfrm>
            <a:off x="5181600" y="4038600"/>
            <a:ext cx="3324243" cy="276999"/>
          </a:xfrm>
          <a:prstGeom prst="rect">
            <a:avLst/>
          </a:prstGeom>
          <a:solidFill>
            <a:schemeClr val="bg1"/>
          </a:solidFill>
        </p:spPr>
        <p:txBody>
          <a:bodyPr wrap="none" rtlCol="0">
            <a:spAutoFit/>
          </a:bodyPr>
          <a:lstStyle/>
          <a:p>
            <a:r>
              <a:rPr lang="en-US" sz="1200" b="1" dirty="0" smtClean="0"/>
              <a:t>More Very Intense Storms in Warm Climate (Red)</a:t>
            </a:r>
            <a:endParaRPr lang="en-US" sz="1200" b="1" dirty="0"/>
          </a:p>
        </p:txBody>
      </p:sp>
    </p:spTree>
    <p:extLst>
      <p:ext uri="{BB962C8B-B14F-4D97-AF65-F5344CB8AC3E}">
        <p14:creationId xmlns:p14="http://schemas.microsoft.com/office/powerpoint/2010/main" val="88969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A97866-CB54-48DE-B24C-559CF9375FC2}" type="slidenum">
              <a:rPr lang="en-US" smtClean="0"/>
              <a:pPr>
                <a:defRPr/>
              </a:pPr>
              <a:t>14</a:t>
            </a:fld>
            <a:endParaRPr lang="en-US"/>
          </a:p>
        </p:txBody>
      </p:sp>
      <p:pic>
        <p:nvPicPr>
          <p:cNvPr id="1026" name="Picture 2" descr="C:\Documents and Settings\tk\Desktop\OBSnPROJ.png"/>
          <p:cNvPicPr>
            <a:picLocks noChangeAspect="1" noChangeArrowheads="1"/>
          </p:cNvPicPr>
          <p:nvPr/>
        </p:nvPicPr>
        <p:blipFill>
          <a:blip r:embed="rId2" cstate="print"/>
          <a:srcRect/>
          <a:stretch>
            <a:fillRect/>
          </a:stretch>
        </p:blipFill>
        <p:spPr bwMode="auto">
          <a:xfrm>
            <a:off x="304800" y="2092383"/>
            <a:ext cx="8422190" cy="3622617"/>
          </a:xfrm>
          <a:prstGeom prst="rect">
            <a:avLst/>
          </a:prstGeom>
          <a:noFill/>
        </p:spPr>
      </p:pic>
      <p:sp>
        <p:nvSpPr>
          <p:cNvPr id="4" name="TextBox 3"/>
          <p:cNvSpPr txBox="1"/>
          <p:nvPr/>
        </p:nvSpPr>
        <p:spPr>
          <a:xfrm>
            <a:off x="0" y="990600"/>
            <a:ext cx="9143999" cy="646331"/>
          </a:xfrm>
          <a:prstGeom prst="rect">
            <a:avLst/>
          </a:prstGeom>
          <a:noFill/>
        </p:spPr>
        <p:txBody>
          <a:bodyPr wrap="square" rtlCol="0">
            <a:spAutoFit/>
          </a:bodyPr>
          <a:lstStyle/>
          <a:p>
            <a:pPr algn="ctr"/>
            <a:r>
              <a:rPr lang="en-US" dirty="0" smtClean="0"/>
              <a:t>Comparison of Recent Atlantic Hurricane Trends </a:t>
            </a:r>
            <a:r>
              <a:rPr lang="en-US" dirty="0" err="1" smtClean="0"/>
              <a:t>vs</a:t>
            </a:r>
            <a:r>
              <a:rPr lang="en-US" dirty="0" smtClean="0"/>
              <a:t> 21</a:t>
            </a:r>
            <a:r>
              <a:rPr lang="en-US" baseline="30000" dirty="0" smtClean="0"/>
              <a:t>st</a:t>
            </a:r>
            <a:r>
              <a:rPr lang="en-US" dirty="0" smtClean="0"/>
              <a:t> Century Projected Trend Rates (in percent per decade)</a:t>
            </a:r>
            <a:endParaRPr lang="en-US" dirty="0"/>
          </a:p>
        </p:txBody>
      </p:sp>
      <p:sp>
        <p:nvSpPr>
          <p:cNvPr id="5" name="TextBox 4"/>
          <p:cNvSpPr txBox="1"/>
          <p:nvPr/>
        </p:nvSpPr>
        <p:spPr>
          <a:xfrm>
            <a:off x="685800" y="6629400"/>
            <a:ext cx="2674130" cy="246221"/>
          </a:xfrm>
          <a:prstGeom prst="rect">
            <a:avLst/>
          </a:prstGeom>
          <a:noFill/>
        </p:spPr>
        <p:txBody>
          <a:bodyPr wrap="none" rtlCol="0">
            <a:spAutoFit/>
          </a:bodyPr>
          <a:lstStyle/>
          <a:p>
            <a:r>
              <a:rPr lang="en-US" sz="1000" dirty="0" smtClean="0"/>
              <a:t>Figure courtesy Gabe </a:t>
            </a:r>
            <a:r>
              <a:rPr lang="en-US" sz="1000" dirty="0" err="1" smtClean="0"/>
              <a:t>Vecchi</a:t>
            </a:r>
            <a:r>
              <a:rPr lang="en-US" sz="1000" dirty="0" smtClean="0"/>
              <a:t>, GFDL./NOAA</a:t>
            </a:r>
            <a:endParaRPr lang="en-US" sz="1000" dirty="0"/>
          </a:p>
        </p:txBody>
      </p:sp>
    </p:spTree>
    <p:extLst>
      <p:ext uri="{BB962C8B-B14F-4D97-AF65-F5344CB8AC3E}">
        <p14:creationId xmlns:p14="http://schemas.microsoft.com/office/powerpoint/2010/main" val="1586931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533400" y="457200"/>
            <a:ext cx="5867400" cy="1754326"/>
          </a:xfrm>
          <a:prstGeom prst="rect">
            <a:avLst/>
          </a:prstGeom>
          <a:noFill/>
          <a:ln w="9525">
            <a:solidFill>
              <a:schemeClr val="tx1"/>
            </a:solidFill>
            <a:miter lim="800000"/>
            <a:headEnd/>
            <a:tailEnd/>
          </a:ln>
        </p:spPr>
        <p:txBody>
          <a:bodyPr>
            <a:spAutoFit/>
          </a:bodyPr>
          <a:lstStyle/>
          <a:p>
            <a:r>
              <a:rPr lang="en-US" b="1" u="sng" dirty="0"/>
              <a:t>Emergence Time Scale</a:t>
            </a:r>
            <a:r>
              <a:rPr lang="en-US" dirty="0"/>
              <a:t>:  </a:t>
            </a:r>
            <a:r>
              <a:rPr lang="en-US" dirty="0" smtClean="0"/>
              <a:t>Assume </a:t>
            </a:r>
            <a:r>
              <a:rPr lang="en-US" dirty="0"/>
              <a:t>the observed Cat 4+5 data since 1944 represents the noise (e.g. through bootstrap resampling</a:t>
            </a:r>
            <a:r>
              <a:rPr lang="en-US" dirty="0" smtClean="0"/>
              <a:t>).  Add a 10% per decade trend to samples of this noise and determine the timescale at which 95% of the resulting series have a positive trend.  Estimate:   </a:t>
            </a:r>
            <a:r>
              <a:rPr lang="en-US" b="1" dirty="0"/>
              <a:t>~60 </a:t>
            </a:r>
            <a:r>
              <a:rPr lang="en-US" b="1" dirty="0" err="1" smtClean="0"/>
              <a:t>yr</a:t>
            </a:r>
            <a:endParaRPr lang="en-US" dirty="0"/>
          </a:p>
        </p:txBody>
      </p:sp>
      <p:sp>
        <p:nvSpPr>
          <p:cNvPr id="41987" name="Slide Number Placeholder 4"/>
          <p:cNvSpPr>
            <a:spLocks noGrp="1"/>
          </p:cNvSpPr>
          <p:nvPr>
            <p:ph type="sldNum" sz="quarter" idx="12"/>
          </p:nvPr>
        </p:nvSpPr>
        <p:spPr>
          <a:xfrm>
            <a:off x="6553200" y="304800"/>
            <a:ext cx="2133600" cy="476250"/>
          </a:xfrm>
          <a:noFill/>
        </p:spPr>
        <p:txBody>
          <a:bodyPr/>
          <a:lstStyle/>
          <a:p>
            <a:fld id="{BCDA2B64-7C4B-46C8-83A9-76815E8D91BE}" type="slidenum">
              <a:rPr lang="en-US" sz="1800" smtClean="0"/>
              <a:pPr/>
              <a:t>15</a:t>
            </a:fld>
            <a:endParaRPr lang="en-US" sz="1800" smtClean="0"/>
          </a:p>
        </p:txBody>
      </p:sp>
      <p:pic>
        <p:nvPicPr>
          <p:cNvPr id="41988" name="Picture 2" descr="C:\Documents and Settings\tk\Desktop\cat45_linear_4th.png"/>
          <p:cNvPicPr>
            <a:picLocks noChangeAspect="1" noChangeArrowheads="1"/>
          </p:cNvPicPr>
          <p:nvPr/>
        </p:nvPicPr>
        <p:blipFill>
          <a:blip r:embed="rId2" cstate="print"/>
          <a:srcRect/>
          <a:stretch>
            <a:fillRect/>
          </a:stretch>
        </p:blipFill>
        <p:spPr bwMode="auto">
          <a:xfrm>
            <a:off x="76200" y="2253234"/>
            <a:ext cx="4677156" cy="3614166"/>
          </a:xfrm>
          <a:prstGeom prst="rect">
            <a:avLst/>
          </a:prstGeom>
          <a:noFill/>
          <a:ln w="9525">
            <a:noFill/>
            <a:miter lim="800000"/>
            <a:headEnd/>
            <a:tailEnd/>
          </a:ln>
        </p:spPr>
      </p:pic>
      <p:sp>
        <p:nvSpPr>
          <p:cNvPr id="41989" name="TextBox 3"/>
          <p:cNvSpPr txBox="1">
            <a:spLocks noChangeArrowheads="1"/>
          </p:cNvSpPr>
          <p:nvPr/>
        </p:nvSpPr>
        <p:spPr bwMode="auto">
          <a:xfrm>
            <a:off x="6061075" y="6553200"/>
            <a:ext cx="2555508" cy="261610"/>
          </a:xfrm>
          <a:prstGeom prst="rect">
            <a:avLst/>
          </a:prstGeom>
          <a:noFill/>
          <a:ln w="9525">
            <a:noFill/>
            <a:miter lim="800000"/>
            <a:headEnd/>
            <a:tailEnd/>
          </a:ln>
        </p:spPr>
        <p:txBody>
          <a:bodyPr wrap="none">
            <a:spAutoFit/>
          </a:bodyPr>
          <a:lstStyle/>
          <a:p>
            <a:r>
              <a:rPr lang="en-US" sz="1100" dirty="0"/>
              <a:t>Source:  Bender et al., </a:t>
            </a:r>
            <a:r>
              <a:rPr lang="en-US" sz="1100" i="1" dirty="0"/>
              <a:t>Science</a:t>
            </a:r>
            <a:r>
              <a:rPr lang="en-US" sz="1100" dirty="0"/>
              <a:t>, </a:t>
            </a:r>
            <a:r>
              <a:rPr lang="en-US" sz="1100" dirty="0" smtClean="0"/>
              <a:t>2010</a:t>
            </a:r>
            <a:r>
              <a:rPr lang="en-US" sz="1100" dirty="0"/>
              <a:t>.</a:t>
            </a:r>
          </a:p>
        </p:txBody>
      </p:sp>
      <p:sp>
        <p:nvSpPr>
          <p:cNvPr id="41990" name="TextBox 6"/>
          <p:cNvSpPr txBox="1">
            <a:spLocks noChangeArrowheads="1"/>
          </p:cNvSpPr>
          <p:nvPr/>
        </p:nvSpPr>
        <p:spPr bwMode="auto">
          <a:xfrm>
            <a:off x="533400" y="5966936"/>
            <a:ext cx="5070475" cy="738664"/>
          </a:xfrm>
          <a:prstGeom prst="rect">
            <a:avLst/>
          </a:prstGeom>
          <a:noFill/>
          <a:ln w="28575">
            <a:solidFill>
              <a:schemeClr val="tx1"/>
            </a:solidFill>
            <a:miter lim="800000"/>
            <a:headEnd/>
            <a:tailEnd/>
          </a:ln>
        </p:spPr>
        <p:txBody>
          <a:bodyPr wrap="square">
            <a:spAutoFit/>
          </a:bodyPr>
          <a:lstStyle/>
          <a:p>
            <a:r>
              <a:rPr lang="en-US" sz="1400" b="1" dirty="0" smtClean="0"/>
              <a:t>Sensitivity tests: </a:t>
            </a:r>
          </a:p>
          <a:p>
            <a:r>
              <a:rPr lang="en-US" sz="1400" b="1" dirty="0" smtClean="0"/>
              <a:t> </a:t>
            </a:r>
            <a:r>
              <a:rPr lang="en-US" sz="1400" b="1" dirty="0" err="1" smtClean="0"/>
              <a:t>i</a:t>
            </a:r>
            <a:r>
              <a:rPr lang="en-US" sz="1400" b="1" dirty="0" smtClean="0"/>
              <a:t>) assume </a:t>
            </a:r>
            <a:r>
              <a:rPr lang="en-US" sz="1400" b="1" dirty="0"/>
              <a:t>residuals from  a 4</a:t>
            </a:r>
            <a:r>
              <a:rPr lang="en-US" sz="1400" b="1" baseline="30000" dirty="0"/>
              <a:t>th</a:t>
            </a:r>
            <a:r>
              <a:rPr lang="en-US" sz="1400" b="1" dirty="0"/>
              <a:t> order polynomial:  55 </a:t>
            </a:r>
            <a:r>
              <a:rPr lang="en-US" sz="1400" b="1" dirty="0" err="1" smtClean="0"/>
              <a:t>yr</a:t>
            </a:r>
            <a:r>
              <a:rPr lang="en-US" sz="1400" b="1" dirty="0"/>
              <a:t>; </a:t>
            </a:r>
            <a:endParaRPr lang="en-US" sz="1400" b="1" dirty="0" smtClean="0"/>
          </a:p>
          <a:p>
            <a:r>
              <a:rPr lang="en-US" sz="1400" b="1" dirty="0" smtClean="0"/>
              <a:t>ii) resample </a:t>
            </a:r>
            <a:r>
              <a:rPr lang="en-US" sz="1400" b="1" dirty="0"/>
              <a:t>chunks of length 3-7 </a:t>
            </a:r>
            <a:r>
              <a:rPr lang="en-US" sz="1400" b="1" dirty="0" err="1"/>
              <a:t>yr</a:t>
            </a:r>
            <a:r>
              <a:rPr lang="en-US" sz="1400" b="1" dirty="0"/>
              <a:t>:  65-70 </a:t>
            </a:r>
            <a:r>
              <a:rPr lang="en-US" sz="1400" b="1" dirty="0" err="1"/>
              <a:t>yr</a:t>
            </a:r>
            <a:endParaRPr lang="en-US" sz="1400" b="1" dirty="0"/>
          </a:p>
        </p:txBody>
      </p:sp>
      <p:pic>
        <p:nvPicPr>
          <p:cNvPr id="8" name="Picture 2" descr="C:\Documents and Settings\tk\Desktop\time_series_lf_hur45.png"/>
          <p:cNvPicPr>
            <a:picLocks noChangeAspect="1" noChangeArrowheads="1"/>
          </p:cNvPicPr>
          <p:nvPr/>
        </p:nvPicPr>
        <p:blipFill>
          <a:blip r:embed="rId3" cstate="print"/>
          <a:srcRect/>
          <a:stretch>
            <a:fillRect/>
          </a:stretch>
        </p:blipFill>
        <p:spPr bwMode="auto">
          <a:xfrm>
            <a:off x="4648200" y="2346334"/>
            <a:ext cx="4556674" cy="3521066"/>
          </a:xfrm>
          <a:prstGeom prst="rect">
            <a:avLst/>
          </a:prstGeom>
          <a:noFill/>
        </p:spPr>
      </p:pic>
    </p:spTree>
    <p:extLst>
      <p:ext uri="{BB962C8B-B14F-4D97-AF65-F5344CB8AC3E}">
        <p14:creationId xmlns:p14="http://schemas.microsoft.com/office/powerpoint/2010/main" val="970088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hange_Counts.png"/>
          <p:cNvPicPr>
            <a:picLocks noChangeAspect="1"/>
          </p:cNvPicPr>
          <p:nvPr/>
        </p:nvPicPr>
        <p:blipFill rotWithShape="1">
          <a:blip r:embed="rId2" cstate="print">
            <a:extLst>
              <a:ext uri="{28A0092B-C50C-407E-A947-70E740481C1C}">
                <a14:useLocalDpi xmlns:a14="http://schemas.microsoft.com/office/drawing/2010/main" val="0"/>
              </a:ext>
            </a:extLst>
          </a:blip>
          <a:srcRect l="-1064" r="-761" b="4099"/>
          <a:stretch/>
        </p:blipFill>
        <p:spPr>
          <a:xfrm>
            <a:off x="1929389" y="1600200"/>
            <a:ext cx="5157211" cy="3657600"/>
          </a:xfrm>
          <a:prstGeom prst="rect">
            <a:avLst/>
          </a:prstGeom>
        </p:spPr>
      </p:pic>
      <p:sp>
        <p:nvSpPr>
          <p:cNvPr id="3" name="TextBox 2"/>
          <p:cNvSpPr txBox="1"/>
          <p:nvPr/>
        </p:nvSpPr>
        <p:spPr>
          <a:xfrm>
            <a:off x="0" y="5715000"/>
            <a:ext cx="9372600" cy="646331"/>
          </a:xfrm>
          <a:prstGeom prst="rect">
            <a:avLst/>
          </a:prstGeom>
          <a:noFill/>
        </p:spPr>
        <p:txBody>
          <a:bodyPr wrap="square" rtlCol="0">
            <a:spAutoFit/>
          </a:bodyPr>
          <a:lstStyle/>
          <a:p>
            <a:r>
              <a:rPr lang="en-US" i="1" dirty="0" smtClean="0"/>
              <a:t>Adapted from Knutson et al. (2013, J. </a:t>
            </a:r>
            <a:r>
              <a:rPr lang="en-US" i="1" dirty="0" err="1" smtClean="0"/>
              <a:t>Clim</a:t>
            </a:r>
            <a:r>
              <a:rPr lang="en-US" i="1" dirty="0" smtClean="0"/>
              <a:t>.). See also: Knutson et al. (2009), Zhao et al. (2009), Bender et al. (2010), </a:t>
            </a:r>
            <a:r>
              <a:rPr lang="en-US" i="1" dirty="0" err="1" smtClean="0"/>
              <a:t>Villarini</a:t>
            </a:r>
            <a:r>
              <a:rPr lang="en-US" i="1" dirty="0" smtClean="0"/>
              <a:t> et al. (2011), </a:t>
            </a:r>
            <a:r>
              <a:rPr lang="en-US" i="1" dirty="0" err="1" smtClean="0"/>
              <a:t>Villarini</a:t>
            </a:r>
            <a:r>
              <a:rPr lang="en-US" i="1" dirty="0" smtClean="0"/>
              <a:t> and Vecchi (2012, 2013)</a:t>
            </a:r>
            <a:endParaRPr lang="en-US" i="1" dirty="0"/>
          </a:p>
        </p:txBody>
      </p:sp>
      <p:sp>
        <p:nvSpPr>
          <p:cNvPr id="4" name="TextBox 3"/>
          <p:cNvSpPr txBox="1"/>
          <p:nvPr/>
        </p:nvSpPr>
        <p:spPr>
          <a:xfrm>
            <a:off x="762000" y="685800"/>
            <a:ext cx="7525906" cy="400110"/>
          </a:xfrm>
          <a:prstGeom prst="rect">
            <a:avLst/>
          </a:prstGeom>
          <a:noFill/>
        </p:spPr>
        <p:txBody>
          <a:bodyPr wrap="none" rtlCol="0">
            <a:spAutoFit/>
          </a:bodyPr>
          <a:lstStyle/>
          <a:p>
            <a:r>
              <a:rPr lang="en-US" sz="2000" dirty="0" smtClean="0"/>
              <a:t>Summary of Atlantic Tropical Cyclone Projections over the 21</a:t>
            </a:r>
            <a:r>
              <a:rPr lang="en-US" sz="2000" baseline="30000" dirty="0" smtClean="0"/>
              <a:t>st</a:t>
            </a:r>
            <a:r>
              <a:rPr lang="en-US" sz="2000" dirty="0" smtClean="0"/>
              <a:t> Century</a:t>
            </a:r>
            <a:endParaRPr lang="en-US" sz="2400" dirty="0"/>
          </a:p>
        </p:txBody>
      </p:sp>
    </p:spTree>
    <p:extLst>
      <p:ext uri="{BB962C8B-B14F-4D97-AF65-F5344CB8AC3E}">
        <p14:creationId xmlns:p14="http://schemas.microsoft.com/office/powerpoint/2010/main" val="365437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tk\Desktop\fig07abc_traj_hur45_GFDL.png"/>
          <p:cNvPicPr>
            <a:picLocks noChangeAspect="1" noChangeArrowheads="1"/>
          </p:cNvPicPr>
          <p:nvPr/>
        </p:nvPicPr>
        <p:blipFill>
          <a:blip r:embed="rId2">
            <a:extLst>
              <a:ext uri="{28A0092B-C50C-407E-A947-70E740481C1C}">
                <a14:useLocalDpi xmlns:a14="http://schemas.microsoft.com/office/drawing/2010/main" val="0"/>
              </a:ext>
            </a:extLst>
          </a:blip>
          <a:srcRect l="17555" t="7680" r="20107" b="50111"/>
          <a:stretch>
            <a:fillRect/>
          </a:stretch>
        </p:blipFill>
        <p:spPr bwMode="auto">
          <a:xfrm>
            <a:off x="120650" y="1633538"/>
            <a:ext cx="47244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6613" y="52388"/>
            <a:ext cx="7927975" cy="954087"/>
          </a:xfrm>
          <a:prstGeom prst="rect">
            <a:avLst/>
          </a:prstGeom>
          <a:noFill/>
        </p:spPr>
        <p:txBody>
          <a:bodyPr>
            <a:spAutoFit/>
          </a:bodyPr>
          <a:lstStyle/>
          <a:p>
            <a:pPr algn="ctr">
              <a:defRPr/>
            </a:pPr>
            <a:r>
              <a:rPr lang="en-US" sz="2800" dirty="0">
                <a:solidFill>
                  <a:srgbClr val="000066"/>
                </a:solidFill>
                <a:latin typeface="+mj-lt"/>
                <a:ea typeface="+mj-ea"/>
                <a:cs typeface="+mj-cs"/>
              </a:rPr>
              <a:t>GFDL Hurricane Model:  Category 4 &amp; 5 Hurricane Tracks (27 years)</a:t>
            </a:r>
            <a:endParaRPr lang="en-US" sz="2000" b="1" dirty="0">
              <a:latin typeface="Times New Roman" pitchFamily="18" charset="0"/>
              <a:cs typeface="Times New Roman" pitchFamily="18" charset="0"/>
            </a:endParaRPr>
          </a:p>
        </p:txBody>
      </p:sp>
      <p:pic>
        <p:nvPicPr>
          <p:cNvPr id="12292" name="Picture 2" descr="C:\Documents and Settings\tk\Desktop\fig07abc_traj_hur45_GFDL.png"/>
          <p:cNvPicPr>
            <a:picLocks noChangeAspect="1" noChangeArrowheads="1"/>
          </p:cNvPicPr>
          <p:nvPr/>
        </p:nvPicPr>
        <p:blipFill>
          <a:blip r:embed="rId2">
            <a:extLst>
              <a:ext uri="{28A0092B-C50C-407E-A947-70E740481C1C}">
                <a14:useLocalDpi xmlns:a14="http://schemas.microsoft.com/office/drawing/2010/main" val="0"/>
              </a:ext>
            </a:extLst>
          </a:blip>
          <a:srcRect l="24367" t="48447" r="21831" b="5824"/>
          <a:stretch>
            <a:fillRect/>
          </a:stretch>
        </p:blipFill>
        <p:spPr bwMode="auto">
          <a:xfrm>
            <a:off x="4962525" y="1430338"/>
            <a:ext cx="407670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p:cNvSpPr>
            <a:spLocks noChangeArrowheads="1"/>
          </p:cNvSpPr>
          <p:nvPr/>
        </p:nvSpPr>
        <p:spPr bwMode="auto">
          <a:xfrm>
            <a:off x="5338763" y="6488113"/>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Source:  Knutson et al. (J. </a:t>
            </a:r>
            <a:r>
              <a:rPr lang="en-US" sz="1200" dirty="0" smtClean="0"/>
              <a:t>Climate, </a:t>
            </a:r>
            <a:r>
              <a:rPr lang="en-US" sz="1200" dirty="0"/>
              <a:t>2013).</a:t>
            </a:r>
          </a:p>
        </p:txBody>
      </p:sp>
    </p:spTree>
    <p:extLst>
      <p:ext uri="{BB962C8B-B14F-4D97-AF65-F5344CB8AC3E}">
        <p14:creationId xmlns:p14="http://schemas.microsoft.com/office/powerpoint/2010/main" val="2474790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7"/>
          <p:cNvSpPr txBox="1">
            <a:spLocks noChangeArrowheads="1"/>
          </p:cNvSpPr>
          <p:nvPr/>
        </p:nvSpPr>
        <p:spPr bwMode="auto">
          <a:xfrm>
            <a:off x="8594725" y="112713"/>
            <a:ext cx="311150" cy="366712"/>
          </a:xfrm>
          <a:prstGeom prst="rect">
            <a:avLst/>
          </a:prstGeom>
          <a:noFill/>
          <a:ln w="9525">
            <a:noFill/>
            <a:miter lim="800000"/>
            <a:headEnd/>
            <a:tailEnd/>
          </a:ln>
        </p:spPr>
        <p:txBody>
          <a:bodyPr wrap="none">
            <a:spAutoFit/>
          </a:bodyPr>
          <a:lstStyle/>
          <a:p>
            <a:fld id="{1CCEBE79-EFED-4683-BEB5-7988EE42A8BC}" type="slidenum">
              <a:rPr lang="en-US"/>
              <a:pPr/>
              <a:t>18</a:t>
            </a:fld>
            <a:endParaRPr lang="en-US"/>
          </a:p>
        </p:txBody>
      </p:sp>
      <p:sp>
        <p:nvSpPr>
          <p:cNvPr id="30726" name="Rectangle 9"/>
          <p:cNvSpPr>
            <a:spLocks noChangeArrowheads="1"/>
          </p:cNvSpPr>
          <p:nvPr/>
        </p:nvSpPr>
        <p:spPr bwMode="auto">
          <a:xfrm>
            <a:off x="5181600" y="6488113"/>
            <a:ext cx="3397533" cy="276999"/>
          </a:xfrm>
          <a:prstGeom prst="rect">
            <a:avLst/>
          </a:prstGeom>
          <a:noFill/>
          <a:ln w="9525">
            <a:noFill/>
            <a:miter lim="800000"/>
            <a:headEnd/>
            <a:tailEnd/>
          </a:ln>
        </p:spPr>
        <p:txBody>
          <a:bodyPr wrap="none">
            <a:spAutoFit/>
          </a:bodyPr>
          <a:lstStyle/>
          <a:p>
            <a:r>
              <a:rPr lang="en-US" sz="1200" dirty="0" smtClean="0"/>
              <a:t>Sources:  Adapted from Zhao et al. J. Climate, 2009.</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4876800" y="1690687"/>
            <a:ext cx="3671888" cy="3643313"/>
          </a:xfrm>
          <a:prstGeom prst="rect">
            <a:avLst/>
          </a:prstGeom>
          <a:noFill/>
          <a:ln w="9525">
            <a:noFill/>
            <a:miter lim="800000"/>
            <a:headEnd/>
            <a:tailEnd/>
          </a:ln>
        </p:spPr>
      </p:pic>
      <p:sp>
        <p:nvSpPr>
          <p:cNvPr id="9" name="Rectangle 2"/>
          <p:cNvSpPr>
            <a:spLocks noChangeArrowheads="1"/>
          </p:cNvSpPr>
          <p:nvPr/>
        </p:nvSpPr>
        <p:spPr bwMode="auto">
          <a:xfrm>
            <a:off x="4419600" y="1166336"/>
            <a:ext cx="5029200" cy="738664"/>
          </a:xfrm>
          <a:prstGeom prst="rect">
            <a:avLst/>
          </a:prstGeom>
          <a:noFill/>
          <a:ln w="9525">
            <a:noFill/>
            <a:miter lim="800000"/>
            <a:headEnd/>
            <a:tailEnd/>
          </a:ln>
        </p:spPr>
        <p:txBody>
          <a:bodyPr wrap="square">
            <a:spAutoFit/>
          </a:bodyPr>
          <a:lstStyle/>
          <a:p>
            <a:pPr algn="ctr"/>
            <a:r>
              <a:rPr lang="en-US" sz="2400" dirty="0" smtClean="0"/>
              <a:t> </a:t>
            </a:r>
            <a:r>
              <a:rPr lang="en-US" sz="1400" dirty="0" smtClean="0"/>
              <a:t>GFDL  HIRAM </a:t>
            </a:r>
            <a:r>
              <a:rPr lang="en-US" sz="1400" dirty="0"/>
              <a:t>50km </a:t>
            </a:r>
            <a:r>
              <a:rPr lang="en-US" sz="1400" dirty="0" smtClean="0"/>
              <a:t>grid global model:</a:t>
            </a:r>
            <a:r>
              <a:rPr lang="en-US" sz="1100" dirty="0" smtClean="0"/>
              <a:t> </a:t>
            </a:r>
          </a:p>
          <a:p>
            <a:pPr algn="ctr"/>
            <a:r>
              <a:rPr lang="en-US" sz="1100" dirty="0" smtClean="0"/>
              <a:t>Simulated </a:t>
            </a:r>
            <a:r>
              <a:rPr lang="en-US" sz="1100" dirty="0" err="1" smtClean="0"/>
              <a:t>vs</a:t>
            </a:r>
            <a:r>
              <a:rPr lang="en-US" sz="1100" dirty="0" smtClean="0"/>
              <a:t> Observed Tropical Storm Tracks (1981-2005</a:t>
            </a:r>
            <a:r>
              <a:rPr lang="en-US" dirty="0" smtClean="0"/>
              <a:t>)</a:t>
            </a:r>
            <a:endParaRPr lang="en-US" dirty="0"/>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776"/>
          <a:stretch/>
        </p:blipFill>
        <p:spPr bwMode="auto">
          <a:xfrm>
            <a:off x="228600" y="609600"/>
            <a:ext cx="4482438" cy="233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3"/>
          <p:cNvGrpSpPr>
            <a:grpSpLocks noChangeAspect="1"/>
          </p:cNvGrpSpPr>
          <p:nvPr/>
        </p:nvGrpSpPr>
        <p:grpSpPr bwMode="auto">
          <a:xfrm>
            <a:off x="609600" y="3124200"/>
            <a:ext cx="3645251" cy="3264408"/>
            <a:chOff x="2544" y="1440"/>
            <a:chExt cx="3216" cy="2880"/>
          </a:xfrm>
        </p:grpSpPr>
        <p:pic>
          <p:nvPicPr>
            <p:cNvPr id="13" name="Picture 4" descr="c180_ts_normalized_EP_new_ibtracs_1min"/>
            <p:cNvPicPr>
              <a:picLocks noChangeAspect="1" noChangeArrowheads="1"/>
            </p:cNvPicPr>
            <p:nvPr/>
          </p:nvPicPr>
          <p:blipFill>
            <a:blip r:embed="rId5" cstate="print"/>
            <a:srcRect/>
            <a:stretch>
              <a:fillRect/>
            </a:stretch>
          </p:blipFill>
          <p:spPr bwMode="auto">
            <a:xfrm>
              <a:off x="2544" y="1440"/>
              <a:ext cx="3216" cy="1463"/>
            </a:xfrm>
            <a:prstGeom prst="rect">
              <a:avLst/>
            </a:prstGeom>
            <a:noFill/>
            <a:ln w="9525">
              <a:noFill/>
              <a:miter lim="800000"/>
              <a:headEnd/>
              <a:tailEnd/>
            </a:ln>
          </p:spPr>
        </p:pic>
        <p:pic>
          <p:nvPicPr>
            <p:cNvPr id="15" name="Picture 6" descr="c180_ts_normalized_WP_new_ibtracs_1min"/>
            <p:cNvPicPr>
              <a:picLocks noChangeAspect="1" noChangeArrowheads="1"/>
            </p:cNvPicPr>
            <p:nvPr/>
          </p:nvPicPr>
          <p:blipFill>
            <a:blip r:embed="rId6" cstate="print"/>
            <a:srcRect/>
            <a:stretch>
              <a:fillRect/>
            </a:stretch>
          </p:blipFill>
          <p:spPr bwMode="auto">
            <a:xfrm>
              <a:off x="2544" y="2856"/>
              <a:ext cx="3216" cy="1464"/>
            </a:xfrm>
            <a:prstGeom prst="rect">
              <a:avLst/>
            </a:prstGeom>
            <a:noFill/>
            <a:ln w="9525">
              <a:noFill/>
              <a:miter lim="800000"/>
              <a:headEnd/>
              <a:tailEnd/>
            </a:ln>
          </p:spPr>
        </p:pic>
      </p:grpSp>
      <p:sp>
        <p:nvSpPr>
          <p:cNvPr id="16" name="Text Box 8"/>
          <p:cNvSpPr txBox="1">
            <a:spLocks noChangeArrowheads="1"/>
          </p:cNvSpPr>
          <p:nvPr/>
        </p:nvSpPr>
        <p:spPr bwMode="auto">
          <a:xfrm>
            <a:off x="1828800" y="2879725"/>
            <a:ext cx="1354138" cy="396875"/>
          </a:xfrm>
          <a:prstGeom prst="rect">
            <a:avLst/>
          </a:prstGeom>
          <a:solidFill>
            <a:schemeClr val="bg1"/>
          </a:solidFill>
          <a:ln w="9525">
            <a:noFill/>
            <a:miter lim="800000"/>
            <a:headEnd/>
            <a:tailEnd/>
          </a:ln>
        </p:spPr>
        <p:txBody>
          <a:bodyPr wrap="none">
            <a:spAutoFit/>
          </a:bodyPr>
          <a:lstStyle/>
          <a:p>
            <a:pPr eaLnBrk="1" hangingPunct="1"/>
            <a:r>
              <a:rPr lang="en-US" sz="2000" b="1" dirty="0">
                <a:latin typeface="Arial Narrow" pitchFamily="34" charset="0"/>
              </a:rPr>
              <a:t>East Pacific</a:t>
            </a:r>
          </a:p>
        </p:txBody>
      </p:sp>
      <p:sp>
        <p:nvSpPr>
          <p:cNvPr id="17" name="Text Box 9"/>
          <p:cNvSpPr txBox="1">
            <a:spLocks noChangeArrowheads="1"/>
          </p:cNvSpPr>
          <p:nvPr/>
        </p:nvSpPr>
        <p:spPr bwMode="auto">
          <a:xfrm>
            <a:off x="1828800" y="4648200"/>
            <a:ext cx="1411288" cy="396875"/>
          </a:xfrm>
          <a:prstGeom prst="rect">
            <a:avLst/>
          </a:prstGeom>
          <a:solidFill>
            <a:schemeClr val="bg1"/>
          </a:solidFill>
          <a:ln w="9525">
            <a:noFill/>
            <a:miter lim="800000"/>
            <a:headEnd/>
            <a:tailEnd/>
          </a:ln>
        </p:spPr>
        <p:txBody>
          <a:bodyPr wrap="none">
            <a:spAutoFit/>
          </a:bodyPr>
          <a:lstStyle/>
          <a:p>
            <a:pPr eaLnBrk="1" hangingPunct="1"/>
            <a:r>
              <a:rPr lang="en-US" sz="2000" b="1" dirty="0">
                <a:latin typeface="Arial Narrow" pitchFamily="34" charset="0"/>
              </a:rPr>
              <a:t>West Pacific</a:t>
            </a:r>
          </a:p>
        </p:txBody>
      </p:sp>
      <p:sp>
        <p:nvSpPr>
          <p:cNvPr id="18" name="Text Box 12"/>
          <p:cNvSpPr txBox="1">
            <a:spLocks noChangeArrowheads="1"/>
          </p:cNvSpPr>
          <p:nvPr/>
        </p:nvSpPr>
        <p:spPr bwMode="auto">
          <a:xfrm>
            <a:off x="3538167" y="3148376"/>
            <a:ext cx="1034257" cy="369332"/>
          </a:xfrm>
          <a:prstGeom prst="rect">
            <a:avLst/>
          </a:prstGeom>
          <a:noFill/>
          <a:ln w="9525">
            <a:noFill/>
            <a:miter lim="800000"/>
            <a:headEnd/>
            <a:tailEnd/>
          </a:ln>
        </p:spPr>
        <p:txBody>
          <a:bodyPr wrap="none">
            <a:spAutoFit/>
          </a:bodyPr>
          <a:lstStyle/>
          <a:p>
            <a:pPr eaLnBrk="1" hangingPunct="1"/>
            <a:r>
              <a:rPr lang="en-US" b="1" dirty="0" err="1">
                <a:latin typeface="Arial Narrow" pitchFamily="34" charset="0"/>
              </a:rPr>
              <a:t>corr</a:t>
            </a:r>
            <a:r>
              <a:rPr lang="en-US" b="1" dirty="0">
                <a:latin typeface="Arial Narrow" pitchFamily="34" charset="0"/>
              </a:rPr>
              <a:t>=0.62</a:t>
            </a:r>
          </a:p>
        </p:txBody>
      </p:sp>
      <p:sp>
        <p:nvSpPr>
          <p:cNvPr id="19" name="Text Box 13"/>
          <p:cNvSpPr txBox="1">
            <a:spLocks noChangeArrowheads="1"/>
          </p:cNvSpPr>
          <p:nvPr/>
        </p:nvSpPr>
        <p:spPr bwMode="auto">
          <a:xfrm>
            <a:off x="3617423" y="4860409"/>
            <a:ext cx="1034257" cy="369332"/>
          </a:xfrm>
          <a:prstGeom prst="rect">
            <a:avLst/>
          </a:prstGeom>
          <a:noFill/>
          <a:ln w="9525">
            <a:noFill/>
            <a:miter lim="800000"/>
            <a:headEnd/>
            <a:tailEnd/>
          </a:ln>
        </p:spPr>
        <p:txBody>
          <a:bodyPr wrap="none">
            <a:spAutoFit/>
          </a:bodyPr>
          <a:lstStyle/>
          <a:p>
            <a:pPr eaLnBrk="1" hangingPunct="1"/>
            <a:r>
              <a:rPr lang="en-US" b="1" dirty="0" err="1">
                <a:latin typeface="Arial Narrow" pitchFamily="34" charset="0"/>
              </a:rPr>
              <a:t>corr</a:t>
            </a:r>
            <a:r>
              <a:rPr lang="en-US" b="1" dirty="0">
                <a:latin typeface="Arial Narrow" pitchFamily="34" charset="0"/>
              </a:rPr>
              <a:t>=0.52</a:t>
            </a:r>
          </a:p>
        </p:txBody>
      </p:sp>
      <p:sp>
        <p:nvSpPr>
          <p:cNvPr id="2" name="TextBox 1"/>
          <p:cNvSpPr txBox="1"/>
          <p:nvPr/>
        </p:nvSpPr>
        <p:spPr>
          <a:xfrm>
            <a:off x="1600200" y="152400"/>
            <a:ext cx="5944448" cy="369332"/>
          </a:xfrm>
          <a:prstGeom prst="rect">
            <a:avLst/>
          </a:prstGeom>
          <a:noFill/>
        </p:spPr>
        <p:txBody>
          <a:bodyPr wrap="none" rtlCol="0">
            <a:spAutoFit/>
          </a:bodyPr>
          <a:lstStyle/>
          <a:p>
            <a:r>
              <a:rPr lang="en-US" dirty="0" smtClean="0"/>
              <a:t>Simulating global tropical cyclone activity at higher resolution</a:t>
            </a:r>
            <a:endParaRPr lang="en-US" dirty="0"/>
          </a:p>
        </p:txBody>
      </p:sp>
      <p:sp>
        <p:nvSpPr>
          <p:cNvPr id="3" name="TextBox 2"/>
          <p:cNvSpPr txBox="1"/>
          <p:nvPr/>
        </p:nvSpPr>
        <p:spPr>
          <a:xfrm>
            <a:off x="3048000" y="2209800"/>
            <a:ext cx="1192634" cy="369332"/>
          </a:xfrm>
          <a:prstGeom prst="rect">
            <a:avLst/>
          </a:prstGeom>
          <a:noFill/>
        </p:spPr>
        <p:txBody>
          <a:bodyPr wrap="none" rtlCol="0">
            <a:spAutoFit/>
          </a:bodyPr>
          <a:lstStyle/>
          <a:p>
            <a:r>
              <a:rPr lang="en-US" b="1" dirty="0" err="1"/>
              <a:t>c</a:t>
            </a:r>
            <a:r>
              <a:rPr lang="en-US" b="1" dirty="0" err="1" smtClean="0"/>
              <a:t>orr</a:t>
            </a:r>
            <a:r>
              <a:rPr lang="en-US" b="1" dirty="0" smtClean="0"/>
              <a:t> = 0.69</a:t>
            </a:r>
            <a:endParaRPr lang="en-US" b="1" dirty="0"/>
          </a:p>
        </p:txBody>
      </p:sp>
    </p:spTree>
    <p:extLst>
      <p:ext uri="{BB962C8B-B14F-4D97-AF65-F5344CB8AC3E}">
        <p14:creationId xmlns:p14="http://schemas.microsoft.com/office/powerpoint/2010/main" val="111570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A97866-CB54-48DE-B24C-559CF9375FC2}" type="slidenum">
              <a:rPr lang="en-US" smtClean="0"/>
              <a:pPr>
                <a:defRPr/>
              </a:pPr>
              <a:t>19</a:t>
            </a:fld>
            <a:endParaRPr lang="en-US"/>
          </a:p>
        </p:txBody>
      </p:sp>
      <p:pic>
        <p:nvPicPr>
          <p:cNvPr id="3074" name="Picture 2" descr="C:\Documents and Settings\tk.GFDL-NOAA.014\Desktop\traj_ts.png"/>
          <p:cNvPicPr>
            <a:picLocks noChangeAspect="1" noChangeArrowheads="1"/>
          </p:cNvPicPr>
          <p:nvPr/>
        </p:nvPicPr>
        <p:blipFill rotWithShape="1">
          <a:blip r:embed="rId2">
            <a:extLst>
              <a:ext uri="{28A0092B-C50C-407E-A947-70E740481C1C}">
                <a14:useLocalDpi xmlns:a14="http://schemas.microsoft.com/office/drawing/2010/main" val="0"/>
              </a:ext>
            </a:extLst>
          </a:blip>
          <a:srcRect b="16931"/>
          <a:stretch/>
        </p:blipFill>
        <p:spPr bwMode="auto">
          <a:xfrm>
            <a:off x="1447800" y="58003"/>
            <a:ext cx="5829300" cy="62665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raj_hur_1980-2008_GL_GFDL2012e.ps"/>
          <p:cNvPicPr>
            <a:picLocks noChangeAspect="1"/>
          </p:cNvPicPr>
          <p:nvPr/>
        </p:nvPicPr>
        <p:blipFill rotWithShape="1">
          <a:blip r:embed="rId3">
            <a:extLst>
              <a:ext uri="{28A0092B-C50C-407E-A947-70E740481C1C}">
                <a14:useLocalDpi xmlns:a14="http://schemas.microsoft.com/office/drawing/2010/main" val="0"/>
              </a:ext>
            </a:extLst>
          </a:blip>
          <a:srcRect l="79202" t="10063" r="10399" b="75608"/>
          <a:stretch/>
        </p:blipFill>
        <p:spPr bwMode="auto">
          <a:xfrm>
            <a:off x="7467600" y="2459440"/>
            <a:ext cx="1301123" cy="23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467600" y="1905000"/>
            <a:ext cx="1083695" cy="646331"/>
          </a:xfrm>
          <a:prstGeom prst="rect">
            <a:avLst/>
          </a:prstGeom>
          <a:noFill/>
        </p:spPr>
        <p:txBody>
          <a:bodyPr wrap="none" rtlCol="0">
            <a:spAutoFit/>
          </a:bodyPr>
          <a:lstStyle/>
          <a:p>
            <a:r>
              <a:rPr lang="en-US" dirty="0" smtClean="0"/>
              <a:t> Storm </a:t>
            </a:r>
          </a:p>
          <a:p>
            <a:r>
              <a:rPr lang="en-US" dirty="0" smtClean="0"/>
              <a:t>Category:</a:t>
            </a:r>
            <a:endParaRPr lang="en-US" dirty="0"/>
          </a:p>
        </p:txBody>
      </p:sp>
      <p:sp>
        <p:nvSpPr>
          <p:cNvPr id="5" name="TextBox 4"/>
          <p:cNvSpPr txBox="1"/>
          <p:nvPr/>
        </p:nvSpPr>
        <p:spPr>
          <a:xfrm>
            <a:off x="6172200" y="304800"/>
            <a:ext cx="2124941" cy="369332"/>
          </a:xfrm>
          <a:prstGeom prst="rect">
            <a:avLst/>
          </a:prstGeom>
          <a:noFill/>
        </p:spPr>
        <p:txBody>
          <a:bodyPr wrap="none" rtlCol="0">
            <a:spAutoFit/>
          </a:bodyPr>
          <a:lstStyle/>
          <a:p>
            <a:r>
              <a:rPr lang="en-US" b="1" dirty="0" smtClean="0"/>
              <a:t>Present-Day Climate</a:t>
            </a:r>
            <a:endParaRPr lang="en-US" b="1" dirty="0"/>
          </a:p>
        </p:txBody>
      </p:sp>
      <p:sp>
        <p:nvSpPr>
          <p:cNvPr id="6" name="TextBox 5"/>
          <p:cNvSpPr txBox="1"/>
          <p:nvPr/>
        </p:nvSpPr>
        <p:spPr>
          <a:xfrm>
            <a:off x="533400" y="1371600"/>
            <a:ext cx="1232870" cy="4524315"/>
          </a:xfrm>
          <a:prstGeom prst="rect">
            <a:avLst/>
          </a:prstGeom>
          <a:noFill/>
        </p:spPr>
        <p:txBody>
          <a:bodyPr wrap="square" rtlCol="0">
            <a:spAutoFit/>
          </a:bodyPr>
          <a:lstStyle/>
          <a:p>
            <a:r>
              <a:rPr lang="en-US" dirty="0" smtClean="0"/>
              <a:t>Observed</a:t>
            </a:r>
          </a:p>
          <a:p>
            <a:endParaRPr lang="en-US" dirty="0"/>
          </a:p>
          <a:p>
            <a:endParaRPr lang="en-US" dirty="0" smtClean="0"/>
          </a:p>
          <a:p>
            <a:endParaRPr lang="en-US" dirty="0"/>
          </a:p>
          <a:p>
            <a:endParaRPr lang="en-US" dirty="0" smtClean="0"/>
          </a:p>
          <a:p>
            <a:endParaRPr lang="en-US" dirty="0"/>
          </a:p>
          <a:p>
            <a:r>
              <a:rPr lang="en-US" dirty="0" smtClean="0"/>
              <a:t>50-km grid global model</a:t>
            </a:r>
          </a:p>
          <a:p>
            <a:endParaRPr lang="en-US" dirty="0"/>
          </a:p>
          <a:p>
            <a:endParaRPr lang="en-US" dirty="0" smtClean="0"/>
          </a:p>
          <a:p>
            <a:endParaRPr lang="en-US" dirty="0"/>
          </a:p>
          <a:p>
            <a:endParaRPr lang="en-US" dirty="0" smtClean="0"/>
          </a:p>
          <a:p>
            <a:r>
              <a:rPr lang="en-US" dirty="0" smtClean="0"/>
              <a:t>6-km grid dynamical downscale</a:t>
            </a:r>
            <a:endParaRPr lang="en-US" dirty="0"/>
          </a:p>
        </p:txBody>
      </p:sp>
      <p:sp>
        <p:nvSpPr>
          <p:cNvPr id="7" name="Rectangle 6"/>
          <p:cNvSpPr/>
          <p:nvPr/>
        </p:nvSpPr>
        <p:spPr>
          <a:xfrm>
            <a:off x="1478280" y="6550223"/>
            <a:ext cx="4572000" cy="307777"/>
          </a:xfrm>
          <a:prstGeom prst="rect">
            <a:avLst/>
          </a:prstGeom>
        </p:spPr>
        <p:txBody>
          <a:bodyPr>
            <a:spAutoFit/>
          </a:bodyPr>
          <a:lstStyle/>
          <a:p>
            <a:r>
              <a:rPr lang="en-US" sz="1400" dirty="0"/>
              <a:t>Source:  Knutson et al., J. of Climate, </a:t>
            </a:r>
            <a:r>
              <a:rPr lang="en-US" sz="1400" dirty="0" smtClean="0"/>
              <a:t>2015.</a:t>
            </a:r>
            <a:endParaRPr lang="en-US" sz="1400" dirty="0"/>
          </a:p>
        </p:txBody>
      </p:sp>
    </p:spTree>
    <p:extLst>
      <p:ext uri="{BB962C8B-B14F-4D97-AF65-F5344CB8AC3E}">
        <p14:creationId xmlns:p14="http://schemas.microsoft.com/office/powerpoint/2010/main" val="63888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Publications (partial list)</a:t>
            </a:r>
            <a:endParaRPr lang="en-US" dirty="0"/>
          </a:p>
        </p:txBody>
      </p:sp>
      <p:sp>
        <p:nvSpPr>
          <p:cNvPr id="3" name="Content Placeholder 2"/>
          <p:cNvSpPr>
            <a:spLocks noGrp="1"/>
          </p:cNvSpPr>
          <p:nvPr>
            <p:ph idx="1"/>
          </p:nvPr>
        </p:nvSpPr>
        <p:spPr>
          <a:xfrm>
            <a:off x="457200" y="762000"/>
            <a:ext cx="8229600" cy="4525963"/>
          </a:xfrm>
        </p:spPr>
        <p:txBody>
          <a:bodyPr>
            <a:noAutofit/>
          </a:bodyPr>
          <a:lstStyle/>
          <a:p>
            <a:r>
              <a:rPr lang="en-US" sz="1400" dirty="0">
                <a:hlinkClick r:id="rId2"/>
              </a:rPr>
              <a:t>Knutson, Thomas R.</a:t>
            </a:r>
            <a:r>
              <a:rPr lang="en-US" sz="1400" dirty="0"/>
              <a:t>, </a:t>
            </a:r>
            <a:r>
              <a:rPr lang="en-US" sz="1400" dirty="0">
                <a:hlinkClick r:id="rId3"/>
              </a:rPr>
              <a:t>Robert E </a:t>
            </a:r>
            <a:r>
              <a:rPr lang="en-US" sz="1400" dirty="0" err="1">
                <a:hlinkClick r:id="rId3"/>
              </a:rPr>
              <a:t>Tuleya</a:t>
            </a:r>
            <a:r>
              <a:rPr lang="en-US" sz="1400" dirty="0"/>
              <a:t>, and </a:t>
            </a:r>
            <a:r>
              <a:rPr lang="en-US" sz="1400" dirty="0">
                <a:hlinkClick r:id="rId4"/>
              </a:rPr>
              <a:t>Yoshio </a:t>
            </a:r>
            <a:r>
              <a:rPr lang="en-US" sz="1400" dirty="0" err="1">
                <a:hlinkClick r:id="rId4"/>
              </a:rPr>
              <a:t>Kurihara</a:t>
            </a:r>
            <a:r>
              <a:rPr lang="en-US" sz="1400" dirty="0"/>
              <a:t>, 1998: </a:t>
            </a:r>
            <a:r>
              <a:rPr lang="en-US" sz="1400" b="1" dirty="0"/>
              <a:t>Simulated increase of hurricane intensities in a CO2-warmed climate</a:t>
            </a:r>
            <a:r>
              <a:rPr lang="en-US" sz="1400" dirty="0"/>
              <a:t>. </a:t>
            </a:r>
            <a:r>
              <a:rPr lang="en-US" sz="1400" i="1" dirty="0"/>
              <a:t>Science</a:t>
            </a:r>
            <a:r>
              <a:rPr lang="en-US" sz="1400" dirty="0"/>
              <a:t>, </a:t>
            </a:r>
            <a:r>
              <a:rPr lang="en-US" sz="1400" b="1" dirty="0"/>
              <a:t>279(5353)</a:t>
            </a:r>
            <a:r>
              <a:rPr lang="en-US" sz="1400" dirty="0"/>
              <a:t>, 1018-1020.</a:t>
            </a:r>
          </a:p>
          <a:p>
            <a:r>
              <a:rPr lang="en-US" sz="1400" dirty="0">
                <a:hlinkClick r:id="rId2"/>
              </a:rPr>
              <a:t>Knutson, Thomas R.</a:t>
            </a:r>
            <a:r>
              <a:rPr lang="en-US" sz="1400" dirty="0"/>
              <a:t>, and </a:t>
            </a:r>
            <a:r>
              <a:rPr lang="en-US" sz="1400" dirty="0">
                <a:hlinkClick r:id="rId3"/>
              </a:rPr>
              <a:t>Robert E </a:t>
            </a:r>
            <a:r>
              <a:rPr lang="en-US" sz="1400" dirty="0" err="1">
                <a:hlinkClick r:id="rId3"/>
              </a:rPr>
              <a:t>Tuleya</a:t>
            </a:r>
            <a:r>
              <a:rPr lang="en-US" sz="1400" dirty="0"/>
              <a:t>, 1999: </a:t>
            </a:r>
            <a:r>
              <a:rPr lang="en-US" sz="1400" b="1" dirty="0"/>
              <a:t>Increased hurricane intensities with CO</a:t>
            </a:r>
            <a:r>
              <a:rPr lang="en-US" sz="1400" b="1" baseline="-25000" dirty="0"/>
              <a:t>2</a:t>
            </a:r>
            <a:r>
              <a:rPr lang="en-US" sz="1400" b="1" dirty="0"/>
              <a:t> -induced global warming as simulated using the GFDL hurricane prediction system</a:t>
            </a:r>
            <a:r>
              <a:rPr lang="en-US" sz="1400" dirty="0"/>
              <a:t>. </a:t>
            </a:r>
            <a:r>
              <a:rPr lang="en-US" sz="1400" i="1" dirty="0"/>
              <a:t>Climate Dynamics</a:t>
            </a:r>
            <a:r>
              <a:rPr lang="en-US" sz="1400" dirty="0"/>
              <a:t>, </a:t>
            </a:r>
            <a:r>
              <a:rPr lang="en-US" sz="1400" b="1" dirty="0"/>
              <a:t>15</a:t>
            </a:r>
            <a:r>
              <a:rPr lang="en-US" sz="1400" dirty="0"/>
              <a:t>, 503-519.</a:t>
            </a:r>
          </a:p>
          <a:p>
            <a:r>
              <a:rPr lang="en-US" sz="1400" dirty="0"/>
              <a:t>Shen, W, </a:t>
            </a:r>
            <a:r>
              <a:rPr lang="en-US" sz="1400" dirty="0">
                <a:hlinkClick r:id="rId3"/>
              </a:rPr>
              <a:t>Robert E </a:t>
            </a:r>
            <a:r>
              <a:rPr lang="en-US" sz="1400" dirty="0" err="1">
                <a:hlinkClick r:id="rId3"/>
              </a:rPr>
              <a:t>Tuleya</a:t>
            </a:r>
            <a:r>
              <a:rPr lang="en-US" sz="1400" dirty="0"/>
              <a:t>, and I </a:t>
            </a:r>
            <a:r>
              <a:rPr lang="en-US" sz="1400" dirty="0" err="1"/>
              <a:t>Ginis</a:t>
            </a:r>
            <a:r>
              <a:rPr lang="en-US" sz="1400" dirty="0"/>
              <a:t>, 2000: </a:t>
            </a:r>
            <a:r>
              <a:rPr lang="en-US" sz="1400" b="1" dirty="0"/>
              <a:t>A sensitivity study of the thermodynamic environment on GFDL model hurricane intensity: Implications for global warming</a:t>
            </a:r>
            <a:r>
              <a:rPr lang="en-US" sz="1400" dirty="0"/>
              <a:t>. </a:t>
            </a:r>
            <a:r>
              <a:rPr lang="en-US" sz="1400" i="1" dirty="0"/>
              <a:t>Journal of Climate</a:t>
            </a:r>
            <a:r>
              <a:rPr lang="en-US" sz="1400" dirty="0"/>
              <a:t>, </a:t>
            </a:r>
            <a:r>
              <a:rPr lang="en-US" sz="1400" b="1" dirty="0"/>
              <a:t>13(1)</a:t>
            </a:r>
            <a:r>
              <a:rPr lang="en-US" sz="1400" dirty="0"/>
              <a:t>, 109-121.  </a:t>
            </a:r>
            <a:endParaRPr lang="en-US" sz="1400" dirty="0">
              <a:hlinkClick r:id="rId2"/>
            </a:endParaRPr>
          </a:p>
          <a:p>
            <a:r>
              <a:rPr lang="en-US" sz="1400" dirty="0">
                <a:hlinkClick r:id="rId2"/>
              </a:rPr>
              <a:t>Knutson, Thomas R.</a:t>
            </a:r>
            <a:r>
              <a:rPr lang="en-US" sz="1400" dirty="0"/>
              <a:t>, </a:t>
            </a:r>
            <a:r>
              <a:rPr lang="en-US" sz="1400" dirty="0">
                <a:hlinkClick r:id="rId3"/>
              </a:rPr>
              <a:t>Robert E </a:t>
            </a:r>
            <a:r>
              <a:rPr lang="en-US" sz="1400" dirty="0" err="1">
                <a:hlinkClick r:id="rId3"/>
              </a:rPr>
              <a:t>Tuleya</a:t>
            </a:r>
            <a:r>
              <a:rPr lang="en-US" sz="1400" dirty="0"/>
              <a:t>, W Shen, and I </a:t>
            </a:r>
            <a:r>
              <a:rPr lang="en-US" sz="1400" dirty="0" err="1"/>
              <a:t>Ginis</a:t>
            </a:r>
            <a:r>
              <a:rPr lang="en-US" sz="1400" dirty="0"/>
              <a:t>, 2001: </a:t>
            </a:r>
            <a:r>
              <a:rPr lang="en-US" sz="1400" b="1" dirty="0"/>
              <a:t>Impact of CO</a:t>
            </a:r>
            <a:r>
              <a:rPr lang="en-US" sz="1400" b="1" baseline="-25000" dirty="0"/>
              <a:t>2</a:t>
            </a:r>
            <a:r>
              <a:rPr lang="en-US" sz="1400" b="1" dirty="0"/>
              <a:t>-induced warming on hurricane intensities simulated in a hurricane model with ocean coupling</a:t>
            </a:r>
            <a:r>
              <a:rPr lang="en-US" sz="1400" dirty="0"/>
              <a:t>. </a:t>
            </a:r>
            <a:r>
              <a:rPr lang="en-US" sz="1400" i="1" dirty="0"/>
              <a:t>Journal of Climate</a:t>
            </a:r>
            <a:r>
              <a:rPr lang="en-US" sz="1400" dirty="0"/>
              <a:t>, </a:t>
            </a:r>
            <a:r>
              <a:rPr lang="en-US" sz="1400" b="1" dirty="0"/>
              <a:t>14(11)</a:t>
            </a:r>
            <a:r>
              <a:rPr lang="en-US" sz="1400" dirty="0"/>
              <a:t>, 2458-2468.</a:t>
            </a:r>
          </a:p>
          <a:p>
            <a:r>
              <a:rPr lang="en-US" sz="1400" dirty="0">
                <a:hlinkClick r:id="rId2"/>
              </a:rPr>
              <a:t>Knutson, Thomas R.</a:t>
            </a:r>
            <a:r>
              <a:rPr lang="en-US" sz="1400" dirty="0"/>
              <a:t>, and </a:t>
            </a:r>
            <a:r>
              <a:rPr lang="en-US" sz="1400" dirty="0">
                <a:hlinkClick r:id="rId3"/>
              </a:rPr>
              <a:t>Robert E </a:t>
            </a:r>
            <a:r>
              <a:rPr lang="en-US" sz="1400" dirty="0" err="1">
                <a:hlinkClick r:id="rId3"/>
              </a:rPr>
              <a:t>Tuleya</a:t>
            </a:r>
            <a:r>
              <a:rPr lang="en-US" sz="1400" dirty="0"/>
              <a:t>, 2004: </a:t>
            </a:r>
            <a:r>
              <a:rPr lang="en-US" sz="1400" b="1" dirty="0"/>
              <a:t>Impact of CO2-induced warming on simulated hurricane intensity and precipitation: Sensitivity to the choice of climate model and convective parameterization</a:t>
            </a:r>
            <a:r>
              <a:rPr lang="en-US" sz="1400" dirty="0"/>
              <a:t>. </a:t>
            </a:r>
            <a:r>
              <a:rPr lang="en-US" sz="1400" i="1" dirty="0"/>
              <a:t>Journal of Climate</a:t>
            </a:r>
            <a:r>
              <a:rPr lang="en-US" sz="1400" dirty="0"/>
              <a:t>, </a:t>
            </a:r>
            <a:r>
              <a:rPr lang="en-US" sz="1400" b="1" dirty="0"/>
              <a:t>17(18)</a:t>
            </a:r>
            <a:r>
              <a:rPr lang="en-US" sz="1400" dirty="0"/>
              <a:t>, 3477-3495.</a:t>
            </a:r>
          </a:p>
          <a:p>
            <a:r>
              <a:rPr lang="en-US" sz="1400" dirty="0">
                <a:hlinkClick r:id="rId5"/>
              </a:rPr>
              <a:t>Bender, Morris A.</a:t>
            </a:r>
            <a:r>
              <a:rPr lang="en-US" sz="1400" dirty="0"/>
              <a:t>, </a:t>
            </a:r>
            <a:r>
              <a:rPr lang="en-US" sz="1400" dirty="0">
                <a:hlinkClick r:id="rId2"/>
              </a:rPr>
              <a:t>Thomas R Knutson</a:t>
            </a:r>
            <a:r>
              <a:rPr lang="en-US" sz="1400" dirty="0"/>
              <a:t>, </a:t>
            </a:r>
            <a:r>
              <a:rPr lang="en-US" sz="1400" dirty="0">
                <a:hlinkClick r:id="rId3"/>
              </a:rPr>
              <a:t>Robert E </a:t>
            </a:r>
            <a:r>
              <a:rPr lang="en-US" sz="1400" dirty="0" err="1">
                <a:hlinkClick r:id="rId3"/>
              </a:rPr>
              <a:t>Tuleya</a:t>
            </a:r>
            <a:r>
              <a:rPr lang="en-US" sz="1400" dirty="0"/>
              <a:t>, </a:t>
            </a:r>
            <a:r>
              <a:rPr lang="en-US" sz="1400" dirty="0">
                <a:hlinkClick r:id="rId6"/>
              </a:rPr>
              <a:t>Joseph J </a:t>
            </a:r>
            <a:r>
              <a:rPr lang="en-US" sz="1400" dirty="0" err="1">
                <a:hlinkClick r:id="rId6"/>
              </a:rPr>
              <a:t>Sirutis</a:t>
            </a:r>
            <a:r>
              <a:rPr lang="en-US" sz="1400" dirty="0"/>
              <a:t>, </a:t>
            </a:r>
            <a:r>
              <a:rPr lang="en-US" sz="1400" dirty="0">
                <a:hlinkClick r:id="rId7"/>
              </a:rPr>
              <a:t>Gabriel A </a:t>
            </a:r>
            <a:r>
              <a:rPr lang="en-US" sz="1400" dirty="0" err="1">
                <a:hlinkClick r:id="rId7"/>
              </a:rPr>
              <a:t>Vecchi</a:t>
            </a:r>
            <a:r>
              <a:rPr lang="en-US" sz="1400" dirty="0"/>
              <a:t>, </a:t>
            </a:r>
            <a:r>
              <a:rPr lang="en-US" sz="1400" dirty="0">
                <a:hlinkClick r:id="rId8"/>
              </a:rPr>
              <a:t>Stephen T Garner</a:t>
            </a:r>
            <a:r>
              <a:rPr lang="en-US" sz="1400" dirty="0"/>
              <a:t>, and </a:t>
            </a:r>
            <a:r>
              <a:rPr lang="en-US" sz="1400" dirty="0">
                <a:hlinkClick r:id="rId9"/>
              </a:rPr>
              <a:t>Isaac M Held</a:t>
            </a:r>
            <a:r>
              <a:rPr lang="en-US" sz="1400" dirty="0"/>
              <a:t>, 2010: </a:t>
            </a:r>
            <a:r>
              <a:rPr lang="en-US" sz="1400" b="1" dirty="0"/>
              <a:t>Modeled impact of anthropogenic warming on the frequency of intense Atlantic hurricanes</a:t>
            </a:r>
            <a:r>
              <a:rPr lang="en-US" sz="1400" dirty="0"/>
              <a:t>. </a:t>
            </a:r>
            <a:r>
              <a:rPr lang="en-US" sz="1400" i="1" dirty="0"/>
              <a:t>Science</a:t>
            </a:r>
            <a:r>
              <a:rPr lang="en-US" sz="1400" dirty="0"/>
              <a:t>, </a:t>
            </a:r>
            <a:r>
              <a:rPr lang="en-US" sz="1400" b="1" dirty="0"/>
              <a:t>327(5964)</a:t>
            </a:r>
            <a:r>
              <a:rPr lang="en-US" sz="1400" dirty="0"/>
              <a:t>.</a:t>
            </a:r>
          </a:p>
          <a:p>
            <a:r>
              <a:rPr lang="en-US" sz="1400" dirty="0">
                <a:hlinkClick r:id="rId2"/>
              </a:rPr>
              <a:t>Knutson, Thomas R.</a:t>
            </a:r>
            <a:r>
              <a:rPr lang="en-US" sz="1400" dirty="0"/>
              <a:t>, </a:t>
            </a:r>
            <a:r>
              <a:rPr lang="en-US" sz="1400" dirty="0">
                <a:hlinkClick r:id="rId6"/>
              </a:rPr>
              <a:t>Joseph J </a:t>
            </a:r>
            <a:r>
              <a:rPr lang="en-US" sz="1400" dirty="0" err="1">
                <a:hlinkClick r:id="rId6"/>
              </a:rPr>
              <a:t>Sirutis</a:t>
            </a:r>
            <a:r>
              <a:rPr lang="en-US" sz="1400" dirty="0"/>
              <a:t>, </a:t>
            </a:r>
            <a:r>
              <a:rPr lang="en-US" sz="1400" dirty="0">
                <a:hlinkClick r:id="rId7"/>
              </a:rPr>
              <a:t>Gabriel A </a:t>
            </a:r>
            <a:r>
              <a:rPr lang="en-US" sz="1400" dirty="0" err="1">
                <a:hlinkClick r:id="rId7"/>
              </a:rPr>
              <a:t>Vecchi</a:t>
            </a:r>
            <a:r>
              <a:rPr lang="en-US" sz="1400" dirty="0"/>
              <a:t>, </a:t>
            </a:r>
            <a:r>
              <a:rPr lang="en-US" sz="1400" dirty="0">
                <a:hlinkClick r:id="rId8"/>
              </a:rPr>
              <a:t>Stephen T Garner</a:t>
            </a:r>
            <a:r>
              <a:rPr lang="en-US" sz="1400" dirty="0"/>
              <a:t>, </a:t>
            </a:r>
            <a:r>
              <a:rPr lang="en-US" sz="1400" dirty="0">
                <a:hlinkClick r:id="rId10"/>
              </a:rPr>
              <a:t>Ming Zhao</a:t>
            </a:r>
            <a:r>
              <a:rPr lang="en-US" sz="1400" dirty="0"/>
              <a:t>, </a:t>
            </a:r>
            <a:r>
              <a:rPr lang="en-US" sz="1400" dirty="0" err="1"/>
              <a:t>Hyeong-Seog</a:t>
            </a:r>
            <a:r>
              <a:rPr lang="en-US" sz="1400" dirty="0"/>
              <a:t> Kim, </a:t>
            </a:r>
            <a:r>
              <a:rPr lang="en-US" sz="1400" dirty="0">
                <a:hlinkClick r:id="rId5"/>
              </a:rPr>
              <a:t>Morris A Bender</a:t>
            </a:r>
            <a:r>
              <a:rPr lang="en-US" sz="1400" dirty="0"/>
              <a:t>, </a:t>
            </a:r>
            <a:r>
              <a:rPr lang="en-US" sz="1400" dirty="0">
                <a:hlinkClick r:id="rId3"/>
              </a:rPr>
              <a:t>Robert E </a:t>
            </a:r>
            <a:r>
              <a:rPr lang="en-US" sz="1400" dirty="0" err="1">
                <a:hlinkClick r:id="rId3"/>
              </a:rPr>
              <a:t>Tuleya</a:t>
            </a:r>
            <a:r>
              <a:rPr lang="en-US" sz="1400" dirty="0"/>
              <a:t>, </a:t>
            </a:r>
            <a:r>
              <a:rPr lang="en-US" sz="1400" dirty="0">
                <a:hlinkClick r:id="rId9"/>
              </a:rPr>
              <a:t>Isaac M Held</a:t>
            </a:r>
            <a:r>
              <a:rPr lang="en-US" sz="1400" dirty="0"/>
              <a:t>, and G </a:t>
            </a:r>
            <a:r>
              <a:rPr lang="en-US" sz="1400" dirty="0" err="1"/>
              <a:t>Villarini</a:t>
            </a:r>
            <a:r>
              <a:rPr lang="en-US" sz="1400" dirty="0"/>
              <a:t>, 2013: </a:t>
            </a:r>
            <a:r>
              <a:rPr lang="en-US" sz="1400" b="1" dirty="0"/>
              <a:t>Dynamical downscaling projections of 21st century Atlantic hurricane activity: CMIP3 and CMIP5 model-based scenario</a:t>
            </a:r>
            <a:r>
              <a:rPr lang="en-US" sz="1400" dirty="0"/>
              <a:t>. </a:t>
            </a:r>
            <a:r>
              <a:rPr lang="en-US" sz="1400" i="1" dirty="0"/>
              <a:t>Journal of Climate</a:t>
            </a:r>
            <a:r>
              <a:rPr lang="en-US" sz="1400" dirty="0"/>
              <a:t>, </a:t>
            </a:r>
            <a:r>
              <a:rPr lang="en-US" sz="1400" b="1" dirty="0"/>
              <a:t>26(17)</a:t>
            </a:r>
            <a:r>
              <a:rPr lang="en-US" sz="1400" dirty="0"/>
              <a:t> .</a:t>
            </a:r>
            <a:r>
              <a:rPr lang="en-US" sz="1400" dirty="0">
                <a:hlinkClick r:id="rId5"/>
              </a:rPr>
              <a:t> </a:t>
            </a:r>
          </a:p>
          <a:p>
            <a:r>
              <a:rPr lang="en-US" sz="1400" dirty="0">
                <a:hlinkClick r:id="rId2"/>
              </a:rPr>
              <a:t>Knutson, Thomas R.</a:t>
            </a:r>
            <a:r>
              <a:rPr lang="en-US" sz="1400" dirty="0"/>
              <a:t>, </a:t>
            </a:r>
            <a:r>
              <a:rPr lang="en-US" sz="1400" dirty="0">
                <a:hlinkClick r:id="rId6"/>
              </a:rPr>
              <a:t>Joseph J </a:t>
            </a:r>
            <a:r>
              <a:rPr lang="en-US" sz="1400" dirty="0" err="1">
                <a:hlinkClick r:id="rId6"/>
              </a:rPr>
              <a:t>Sirutis</a:t>
            </a:r>
            <a:r>
              <a:rPr lang="en-US" sz="1400" dirty="0"/>
              <a:t>, </a:t>
            </a:r>
            <a:r>
              <a:rPr lang="en-US" sz="1400" dirty="0">
                <a:hlinkClick r:id="rId10"/>
              </a:rPr>
              <a:t>Ming Zhao</a:t>
            </a:r>
            <a:r>
              <a:rPr lang="en-US" sz="1400" dirty="0"/>
              <a:t>, </a:t>
            </a:r>
            <a:r>
              <a:rPr lang="en-US" sz="1400" dirty="0">
                <a:hlinkClick r:id="rId3"/>
              </a:rPr>
              <a:t>Robert E </a:t>
            </a:r>
            <a:r>
              <a:rPr lang="en-US" sz="1400" dirty="0" err="1">
                <a:hlinkClick r:id="rId3"/>
              </a:rPr>
              <a:t>Tuleya</a:t>
            </a:r>
            <a:r>
              <a:rPr lang="en-US" sz="1400" dirty="0"/>
              <a:t>, </a:t>
            </a:r>
            <a:r>
              <a:rPr lang="en-US" sz="1400" dirty="0">
                <a:hlinkClick r:id="rId5"/>
              </a:rPr>
              <a:t>Morris A Bender</a:t>
            </a:r>
            <a:r>
              <a:rPr lang="en-US" sz="1400" dirty="0"/>
              <a:t>, </a:t>
            </a:r>
            <a:r>
              <a:rPr lang="en-US" sz="1400" dirty="0">
                <a:hlinkClick r:id="rId7"/>
              </a:rPr>
              <a:t>Gabriel A </a:t>
            </a:r>
            <a:r>
              <a:rPr lang="en-US" sz="1400" dirty="0" err="1">
                <a:hlinkClick r:id="rId7"/>
              </a:rPr>
              <a:t>Vecchi</a:t>
            </a:r>
            <a:r>
              <a:rPr lang="en-US" sz="1400" dirty="0"/>
              <a:t>, G </a:t>
            </a:r>
            <a:r>
              <a:rPr lang="en-US" sz="1400" dirty="0" err="1"/>
              <a:t>Villarini</a:t>
            </a:r>
            <a:r>
              <a:rPr lang="en-US" sz="1400" dirty="0"/>
              <a:t>, and D </a:t>
            </a:r>
            <a:r>
              <a:rPr lang="en-US" sz="1400" dirty="0" err="1"/>
              <a:t>Chavas</a:t>
            </a:r>
            <a:r>
              <a:rPr lang="en-US" sz="1400" dirty="0"/>
              <a:t>,  2015: </a:t>
            </a:r>
            <a:r>
              <a:rPr lang="en-US" sz="1400" b="1" dirty="0"/>
              <a:t>Global Projections of Intense Tropical Cyclone Activity for the Late Twenty-First Century from Dynamical Downscaling of CMIP5/RCP4.5 Scenarios</a:t>
            </a:r>
            <a:r>
              <a:rPr lang="en-US" sz="1400" dirty="0"/>
              <a:t>. </a:t>
            </a:r>
            <a:r>
              <a:rPr lang="en-US" sz="1400" i="1" dirty="0"/>
              <a:t>Journal of Climate</a:t>
            </a:r>
            <a:r>
              <a:rPr lang="en-US" sz="1400" dirty="0"/>
              <a:t>, </a:t>
            </a:r>
            <a:r>
              <a:rPr lang="en-US" sz="1400" b="1" dirty="0"/>
              <a:t>28(18)</a:t>
            </a:r>
            <a:r>
              <a:rPr lang="en-US" sz="1400" dirty="0"/>
              <a:t> .</a:t>
            </a:r>
            <a:r>
              <a:rPr lang="en-US" sz="1400" dirty="0">
                <a:hlinkClick r:id="rId2"/>
              </a:rPr>
              <a:t> </a:t>
            </a:r>
          </a:p>
          <a:p>
            <a:r>
              <a:rPr lang="en-US" sz="1400" dirty="0" err="1" smtClean="0">
                <a:hlinkClick r:id="rId3"/>
              </a:rPr>
              <a:t>Tuleya</a:t>
            </a:r>
            <a:r>
              <a:rPr lang="en-US" sz="1400" dirty="0">
                <a:hlinkClick r:id="rId3"/>
              </a:rPr>
              <a:t>, Robert E.</a:t>
            </a:r>
            <a:r>
              <a:rPr lang="en-US" sz="1400" dirty="0"/>
              <a:t>, </a:t>
            </a:r>
            <a:r>
              <a:rPr lang="en-US" sz="1400" dirty="0">
                <a:hlinkClick r:id="rId5"/>
              </a:rPr>
              <a:t>Morris A Bender</a:t>
            </a:r>
            <a:r>
              <a:rPr lang="en-US" sz="1400" dirty="0"/>
              <a:t>, </a:t>
            </a:r>
            <a:r>
              <a:rPr lang="en-US" sz="1400" dirty="0">
                <a:hlinkClick r:id="rId2"/>
              </a:rPr>
              <a:t>Thomas R Knutson</a:t>
            </a:r>
            <a:r>
              <a:rPr lang="en-US" sz="1400" dirty="0"/>
              <a:t>, </a:t>
            </a:r>
            <a:r>
              <a:rPr lang="en-US" sz="1400" dirty="0">
                <a:hlinkClick r:id="rId6"/>
              </a:rPr>
              <a:t>Joseph J </a:t>
            </a:r>
            <a:r>
              <a:rPr lang="en-US" sz="1400" dirty="0" err="1">
                <a:hlinkClick r:id="rId6"/>
              </a:rPr>
              <a:t>Sirutis</a:t>
            </a:r>
            <a:r>
              <a:rPr lang="en-US" sz="1400" dirty="0"/>
              <a:t>, B Thomas, and I </a:t>
            </a:r>
            <a:r>
              <a:rPr lang="en-US" sz="1400" dirty="0" err="1"/>
              <a:t>Ginis</a:t>
            </a:r>
            <a:r>
              <a:rPr lang="en-US" sz="1400" dirty="0"/>
              <a:t>, </a:t>
            </a:r>
            <a:r>
              <a:rPr lang="en-US" sz="1400" dirty="0" smtClean="0"/>
              <a:t> </a:t>
            </a:r>
            <a:r>
              <a:rPr lang="en-US" sz="1400" dirty="0"/>
              <a:t>2016: </a:t>
            </a:r>
            <a:r>
              <a:rPr lang="en-US" sz="1400" b="1" dirty="0"/>
              <a:t>Impact of upper tropospheric temperature anomalies and vertical wind shear on tropical cyclone evolution using an idealized version of the operational GFDL hurricane model</a:t>
            </a:r>
            <a:r>
              <a:rPr lang="en-US" sz="1400" dirty="0"/>
              <a:t>. </a:t>
            </a:r>
            <a:r>
              <a:rPr lang="en-US" sz="1400" i="1" dirty="0"/>
              <a:t>Journal of the Atmospheric Sciences</a:t>
            </a:r>
            <a:r>
              <a:rPr lang="en-US" sz="1400" dirty="0"/>
              <a:t>, </a:t>
            </a:r>
            <a:r>
              <a:rPr lang="en-US" sz="1400" b="1" dirty="0" smtClean="0"/>
              <a:t>73(10)</a:t>
            </a:r>
            <a:r>
              <a:rPr lang="en-US" sz="1400" dirty="0" smtClean="0"/>
              <a:t>.</a:t>
            </a:r>
          </a:p>
        </p:txBody>
      </p:sp>
    </p:spTree>
    <p:extLst>
      <p:ext uri="{BB962C8B-B14F-4D97-AF65-F5344CB8AC3E}">
        <p14:creationId xmlns:p14="http://schemas.microsoft.com/office/powerpoint/2010/main" val="176471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tk\Desktop\diff_map_freq_traj_ts.ag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08" b="19508"/>
          <a:stretch/>
        </p:blipFill>
        <p:spPr bwMode="auto">
          <a:xfrm>
            <a:off x="1454101" y="839689"/>
            <a:ext cx="6089699" cy="541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07923" y="763489"/>
            <a:ext cx="2337178" cy="369332"/>
          </a:xfrm>
          <a:prstGeom prst="rect">
            <a:avLst/>
          </a:prstGeom>
          <a:solidFill>
            <a:schemeClr val="bg1"/>
          </a:solidFill>
        </p:spPr>
        <p:txBody>
          <a:bodyPr wrap="none" rtlCol="0">
            <a:spAutoFit/>
          </a:bodyPr>
          <a:lstStyle/>
          <a:p>
            <a:r>
              <a:rPr lang="en-US" dirty="0" smtClean="0"/>
              <a:t>Present-day simulation</a:t>
            </a:r>
            <a:endParaRPr lang="en-US" dirty="0"/>
          </a:p>
        </p:txBody>
      </p:sp>
      <p:sp>
        <p:nvSpPr>
          <p:cNvPr id="5" name="Rectangle 4"/>
          <p:cNvSpPr/>
          <p:nvPr/>
        </p:nvSpPr>
        <p:spPr>
          <a:xfrm>
            <a:off x="2286000" y="2603957"/>
            <a:ext cx="4523739" cy="369332"/>
          </a:xfrm>
          <a:prstGeom prst="rect">
            <a:avLst/>
          </a:prstGeom>
          <a:solidFill>
            <a:schemeClr val="bg1"/>
          </a:solidFill>
        </p:spPr>
        <p:txBody>
          <a:bodyPr wrap="none">
            <a:spAutoFit/>
          </a:bodyPr>
          <a:lstStyle/>
          <a:p>
            <a:r>
              <a:rPr lang="en-US" dirty="0" smtClean="0"/>
              <a:t>RCP4.5 Ensemble: Late </a:t>
            </a:r>
            <a:r>
              <a:rPr lang="en-US" dirty="0"/>
              <a:t>21</a:t>
            </a:r>
            <a:r>
              <a:rPr lang="en-US" baseline="30000" dirty="0"/>
              <a:t>st</a:t>
            </a:r>
            <a:r>
              <a:rPr lang="en-US" dirty="0"/>
              <a:t> Century </a:t>
            </a:r>
            <a:r>
              <a:rPr lang="en-US" dirty="0" smtClean="0"/>
              <a:t>Projection</a:t>
            </a:r>
            <a:endParaRPr lang="en-US" dirty="0"/>
          </a:p>
        </p:txBody>
      </p:sp>
      <p:sp>
        <p:nvSpPr>
          <p:cNvPr id="6" name="TextBox 5"/>
          <p:cNvSpPr txBox="1"/>
          <p:nvPr/>
        </p:nvSpPr>
        <p:spPr>
          <a:xfrm>
            <a:off x="2286000" y="4432757"/>
            <a:ext cx="4443139" cy="369332"/>
          </a:xfrm>
          <a:prstGeom prst="rect">
            <a:avLst/>
          </a:prstGeom>
          <a:solidFill>
            <a:schemeClr val="bg1"/>
          </a:solidFill>
        </p:spPr>
        <p:txBody>
          <a:bodyPr wrap="none" rtlCol="0">
            <a:spAutoFit/>
          </a:bodyPr>
          <a:lstStyle/>
          <a:p>
            <a:r>
              <a:rPr lang="en-US" dirty="0" smtClean="0"/>
              <a:t>         Late 21</a:t>
            </a:r>
            <a:r>
              <a:rPr lang="en-US" baseline="30000" dirty="0" smtClean="0"/>
              <a:t>st</a:t>
            </a:r>
            <a:r>
              <a:rPr lang="en-US" dirty="0" smtClean="0"/>
              <a:t> century minus present-day       </a:t>
            </a:r>
            <a:endParaRPr lang="en-US" dirty="0"/>
          </a:p>
        </p:txBody>
      </p:sp>
      <p:sp>
        <p:nvSpPr>
          <p:cNvPr id="11" name="TextBox 10"/>
          <p:cNvSpPr txBox="1"/>
          <p:nvPr/>
        </p:nvSpPr>
        <p:spPr>
          <a:xfrm>
            <a:off x="1828800" y="316468"/>
            <a:ext cx="5755999" cy="677108"/>
          </a:xfrm>
          <a:prstGeom prst="rect">
            <a:avLst/>
          </a:prstGeom>
          <a:noFill/>
        </p:spPr>
        <p:txBody>
          <a:bodyPr wrap="none" rtlCol="0">
            <a:spAutoFit/>
          </a:bodyPr>
          <a:lstStyle/>
          <a:p>
            <a:r>
              <a:rPr lang="en-US" sz="2000" dirty="0" smtClean="0"/>
              <a:t>Tropical Storm Occurrence Simulations (Category 0-5)</a:t>
            </a:r>
          </a:p>
          <a:p>
            <a:endParaRPr lang="en-US" dirty="0"/>
          </a:p>
        </p:txBody>
      </p:sp>
      <p:sp>
        <p:nvSpPr>
          <p:cNvPr id="2" name="TextBox 1"/>
          <p:cNvSpPr txBox="1"/>
          <p:nvPr/>
        </p:nvSpPr>
        <p:spPr>
          <a:xfrm>
            <a:off x="7391400" y="1295400"/>
            <a:ext cx="1371599" cy="738664"/>
          </a:xfrm>
          <a:prstGeom prst="rect">
            <a:avLst/>
          </a:prstGeom>
          <a:noFill/>
        </p:spPr>
        <p:txBody>
          <a:bodyPr wrap="square" rtlCol="0">
            <a:spAutoFit/>
          </a:bodyPr>
          <a:lstStyle/>
          <a:p>
            <a:r>
              <a:rPr lang="en-US" sz="1400" dirty="0" smtClean="0"/>
              <a:t>Unit:  Number of storm days per 20 years  </a:t>
            </a:r>
            <a:endParaRPr lang="en-US" sz="1400" dirty="0"/>
          </a:p>
        </p:txBody>
      </p:sp>
      <p:sp>
        <p:nvSpPr>
          <p:cNvPr id="7" name="TextBox 6"/>
          <p:cNvSpPr txBox="1"/>
          <p:nvPr/>
        </p:nvSpPr>
        <p:spPr>
          <a:xfrm>
            <a:off x="7391400" y="4876800"/>
            <a:ext cx="1696810" cy="923330"/>
          </a:xfrm>
          <a:prstGeom prst="rect">
            <a:avLst/>
          </a:prstGeom>
          <a:noFill/>
        </p:spPr>
        <p:txBody>
          <a:bodyPr wrap="square" rtlCol="0">
            <a:spAutoFit/>
          </a:bodyPr>
          <a:lstStyle/>
          <a:p>
            <a:r>
              <a:rPr lang="en-US" dirty="0" smtClean="0"/>
              <a:t>16% reduction by late 21</a:t>
            </a:r>
            <a:r>
              <a:rPr lang="en-US" baseline="30000" dirty="0" smtClean="0"/>
              <a:t>st</a:t>
            </a:r>
            <a:r>
              <a:rPr lang="en-US" dirty="0" smtClean="0"/>
              <a:t> century </a:t>
            </a:r>
            <a:endParaRPr lang="en-US" dirty="0"/>
          </a:p>
        </p:txBody>
      </p:sp>
      <p:sp>
        <p:nvSpPr>
          <p:cNvPr id="12" name="Rectangle 11"/>
          <p:cNvSpPr/>
          <p:nvPr/>
        </p:nvSpPr>
        <p:spPr>
          <a:xfrm>
            <a:off x="1066800" y="6400800"/>
            <a:ext cx="6172200" cy="307777"/>
          </a:xfrm>
          <a:prstGeom prst="rect">
            <a:avLst/>
          </a:prstGeom>
        </p:spPr>
        <p:txBody>
          <a:bodyPr wrap="square">
            <a:spAutoFit/>
          </a:bodyPr>
          <a:lstStyle/>
          <a:p>
            <a:r>
              <a:rPr lang="en-US" sz="1400" dirty="0"/>
              <a:t>Source:  Knutson et al., J. of Climate, </a:t>
            </a:r>
            <a:r>
              <a:rPr lang="en-US" sz="1400" dirty="0" smtClean="0"/>
              <a:t>2015.</a:t>
            </a:r>
            <a:endParaRPr lang="en-US" sz="1400" dirty="0"/>
          </a:p>
        </p:txBody>
      </p:sp>
    </p:spTree>
    <p:extLst>
      <p:ext uri="{BB962C8B-B14F-4D97-AF65-F5344CB8AC3E}">
        <p14:creationId xmlns:p14="http://schemas.microsoft.com/office/powerpoint/2010/main" val="76944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714"/>
          <a:stretch/>
        </p:blipFill>
        <p:spPr bwMode="auto">
          <a:xfrm>
            <a:off x="1565275" y="1328856"/>
            <a:ext cx="6011863" cy="38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81200" y="533400"/>
            <a:ext cx="4508863" cy="400110"/>
          </a:xfrm>
          <a:prstGeom prst="rect">
            <a:avLst/>
          </a:prstGeom>
          <a:noFill/>
        </p:spPr>
        <p:txBody>
          <a:bodyPr wrap="none" rtlCol="0">
            <a:spAutoFit/>
          </a:bodyPr>
          <a:lstStyle/>
          <a:p>
            <a:r>
              <a:rPr lang="en-US" sz="2000" dirty="0" smtClean="0"/>
              <a:t>Category 4-5 Tropical Cyclone Occurrence</a:t>
            </a:r>
            <a:endParaRPr lang="en-US" sz="2000" dirty="0"/>
          </a:p>
        </p:txBody>
      </p:sp>
      <p:sp>
        <p:nvSpPr>
          <p:cNvPr id="8" name="TextBox 7"/>
          <p:cNvSpPr txBox="1"/>
          <p:nvPr/>
        </p:nvSpPr>
        <p:spPr>
          <a:xfrm>
            <a:off x="838200" y="6248400"/>
            <a:ext cx="3278077" cy="307777"/>
          </a:xfrm>
          <a:prstGeom prst="rect">
            <a:avLst/>
          </a:prstGeom>
          <a:noFill/>
        </p:spPr>
        <p:txBody>
          <a:bodyPr wrap="none" rtlCol="0">
            <a:spAutoFit/>
          </a:bodyPr>
          <a:lstStyle/>
          <a:p>
            <a:r>
              <a:rPr lang="en-US" sz="1400" dirty="0" smtClean="0"/>
              <a:t>Source:  Knutson et al., J. of Climate, 2015.</a:t>
            </a:r>
            <a:endParaRPr lang="en-US" sz="1400" dirty="0"/>
          </a:p>
        </p:txBody>
      </p:sp>
      <p:sp>
        <p:nvSpPr>
          <p:cNvPr id="9" name="TextBox 8"/>
          <p:cNvSpPr txBox="1"/>
          <p:nvPr/>
        </p:nvSpPr>
        <p:spPr>
          <a:xfrm>
            <a:off x="6934200" y="3971835"/>
            <a:ext cx="1524000" cy="1200329"/>
          </a:xfrm>
          <a:prstGeom prst="rect">
            <a:avLst/>
          </a:prstGeom>
          <a:noFill/>
          <a:ln>
            <a:solidFill>
              <a:schemeClr val="tx1"/>
            </a:solidFill>
          </a:ln>
        </p:spPr>
        <p:txBody>
          <a:bodyPr wrap="square" rtlCol="0">
            <a:spAutoFit/>
          </a:bodyPr>
          <a:lstStyle/>
          <a:p>
            <a:r>
              <a:rPr lang="en-US" dirty="0" smtClean="0"/>
              <a:t>34% increase projected globally in </a:t>
            </a:r>
          </a:p>
          <a:p>
            <a:r>
              <a:rPr lang="en-US" dirty="0" smtClean="0"/>
              <a:t>Cat 4-5 days</a:t>
            </a:r>
            <a:endParaRPr lang="en-US" dirty="0"/>
          </a:p>
        </p:txBody>
      </p:sp>
    </p:spTree>
    <p:extLst>
      <p:ext uri="{BB962C8B-B14F-4D97-AF65-F5344CB8AC3E}">
        <p14:creationId xmlns:p14="http://schemas.microsoft.com/office/powerpoint/2010/main" val="391625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k\Desktop\fig_cat_4-5_occur.png"/>
          <p:cNvPicPr>
            <a:picLocks noChangeAspect="1" noChangeArrowheads="1"/>
          </p:cNvPicPr>
          <p:nvPr/>
        </p:nvPicPr>
        <p:blipFill rotWithShape="1">
          <a:blip r:embed="rId2">
            <a:extLst>
              <a:ext uri="{28A0092B-C50C-407E-A947-70E740481C1C}">
                <a14:useLocalDpi xmlns:a14="http://schemas.microsoft.com/office/drawing/2010/main" val="0"/>
              </a:ext>
            </a:extLst>
          </a:blip>
          <a:srcRect t="4104" b="18551"/>
          <a:stretch/>
        </p:blipFill>
        <p:spPr bwMode="auto">
          <a:xfrm>
            <a:off x="1250457" y="206752"/>
            <a:ext cx="6217143" cy="6223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0157" y="-133529"/>
            <a:ext cx="3276600"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r>
              <a:rPr lang="en-US" dirty="0" smtClean="0"/>
              <a:t>Present-day simulation      </a:t>
            </a:r>
            <a:endParaRPr lang="en-US" dirty="0"/>
          </a:p>
        </p:txBody>
      </p:sp>
      <p:sp>
        <p:nvSpPr>
          <p:cNvPr id="4" name="Rectangle 3"/>
          <p:cNvSpPr/>
          <p:nvPr/>
        </p:nvSpPr>
        <p:spPr>
          <a:xfrm>
            <a:off x="2057400" y="2602468"/>
            <a:ext cx="4523739" cy="369332"/>
          </a:xfrm>
          <a:prstGeom prst="rect">
            <a:avLst/>
          </a:prstGeom>
          <a:solidFill>
            <a:schemeClr val="bg1"/>
          </a:solidFill>
        </p:spPr>
        <p:txBody>
          <a:bodyPr wrap="none">
            <a:spAutoFit/>
          </a:bodyPr>
          <a:lstStyle/>
          <a:p>
            <a:r>
              <a:rPr lang="en-US" dirty="0" smtClean="0"/>
              <a:t>RCP4.5 Ensemble: Late </a:t>
            </a:r>
            <a:r>
              <a:rPr lang="en-US" dirty="0"/>
              <a:t>21</a:t>
            </a:r>
            <a:r>
              <a:rPr lang="en-US" baseline="30000" dirty="0"/>
              <a:t>st</a:t>
            </a:r>
            <a:r>
              <a:rPr lang="en-US" dirty="0"/>
              <a:t> Century </a:t>
            </a:r>
            <a:r>
              <a:rPr lang="en-US" dirty="0" smtClean="0"/>
              <a:t>Projection</a:t>
            </a:r>
            <a:endParaRPr lang="en-US" dirty="0"/>
          </a:p>
        </p:txBody>
      </p:sp>
      <p:sp>
        <p:nvSpPr>
          <p:cNvPr id="5" name="TextBox 4"/>
          <p:cNvSpPr txBox="1"/>
          <p:nvPr/>
        </p:nvSpPr>
        <p:spPr>
          <a:xfrm>
            <a:off x="2050557" y="4507468"/>
            <a:ext cx="4443139" cy="369332"/>
          </a:xfrm>
          <a:prstGeom prst="rect">
            <a:avLst/>
          </a:prstGeom>
          <a:solidFill>
            <a:schemeClr val="bg1"/>
          </a:solidFill>
        </p:spPr>
        <p:txBody>
          <a:bodyPr wrap="none" rtlCol="0">
            <a:spAutoFit/>
          </a:bodyPr>
          <a:lstStyle/>
          <a:p>
            <a:r>
              <a:rPr lang="en-US" dirty="0" smtClean="0"/>
              <a:t>         Late 21</a:t>
            </a:r>
            <a:r>
              <a:rPr lang="en-US" baseline="30000" dirty="0" smtClean="0"/>
              <a:t>st</a:t>
            </a:r>
            <a:r>
              <a:rPr lang="en-US" dirty="0" smtClean="0"/>
              <a:t> century minus present-day       </a:t>
            </a:r>
            <a:endParaRPr lang="en-US" dirty="0"/>
          </a:p>
        </p:txBody>
      </p:sp>
      <p:sp>
        <p:nvSpPr>
          <p:cNvPr id="10" name="TextBox 9"/>
          <p:cNvSpPr txBox="1"/>
          <p:nvPr/>
        </p:nvSpPr>
        <p:spPr>
          <a:xfrm>
            <a:off x="2362200" y="152400"/>
            <a:ext cx="4508863" cy="400110"/>
          </a:xfrm>
          <a:prstGeom prst="rect">
            <a:avLst/>
          </a:prstGeom>
          <a:noFill/>
        </p:spPr>
        <p:txBody>
          <a:bodyPr wrap="none" rtlCol="0">
            <a:spAutoFit/>
          </a:bodyPr>
          <a:lstStyle/>
          <a:p>
            <a:r>
              <a:rPr lang="en-US" sz="2000" dirty="0" smtClean="0"/>
              <a:t>Category 4-5 Tropical Cyclone Occurrence</a:t>
            </a:r>
            <a:endParaRPr lang="en-US" sz="2000" dirty="0"/>
          </a:p>
        </p:txBody>
      </p:sp>
      <p:sp>
        <p:nvSpPr>
          <p:cNvPr id="6" name="Rectangle 5"/>
          <p:cNvSpPr/>
          <p:nvPr/>
        </p:nvSpPr>
        <p:spPr>
          <a:xfrm>
            <a:off x="7391401" y="1318736"/>
            <a:ext cx="1371599" cy="738664"/>
          </a:xfrm>
          <a:prstGeom prst="rect">
            <a:avLst/>
          </a:prstGeom>
        </p:spPr>
        <p:txBody>
          <a:bodyPr wrap="square">
            <a:spAutoFit/>
          </a:bodyPr>
          <a:lstStyle/>
          <a:p>
            <a:r>
              <a:rPr lang="en-US" sz="1400" dirty="0"/>
              <a:t>Unit:  Number of storm days per 20 years  </a:t>
            </a:r>
          </a:p>
        </p:txBody>
      </p:sp>
      <p:sp>
        <p:nvSpPr>
          <p:cNvPr id="11" name="TextBox 10"/>
          <p:cNvSpPr txBox="1"/>
          <p:nvPr/>
        </p:nvSpPr>
        <p:spPr>
          <a:xfrm>
            <a:off x="1066800" y="6477000"/>
            <a:ext cx="3278077" cy="307777"/>
          </a:xfrm>
          <a:prstGeom prst="rect">
            <a:avLst/>
          </a:prstGeom>
          <a:noFill/>
        </p:spPr>
        <p:txBody>
          <a:bodyPr wrap="none" rtlCol="0">
            <a:spAutoFit/>
          </a:bodyPr>
          <a:lstStyle/>
          <a:p>
            <a:r>
              <a:rPr lang="en-US" sz="1400" dirty="0" smtClean="0"/>
              <a:t>Source:  Knutson et al., J. of Climate, 2015.</a:t>
            </a:r>
            <a:endParaRPr lang="en-US" sz="1400" dirty="0"/>
          </a:p>
        </p:txBody>
      </p:sp>
      <p:sp>
        <p:nvSpPr>
          <p:cNvPr id="12" name="TextBox 11"/>
          <p:cNvSpPr txBox="1"/>
          <p:nvPr/>
        </p:nvSpPr>
        <p:spPr>
          <a:xfrm>
            <a:off x="7391400" y="4876800"/>
            <a:ext cx="1524000" cy="1200329"/>
          </a:xfrm>
          <a:prstGeom prst="rect">
            <a:avLst/>
          </a:prstGeom>
          <a:noFill/>
          <a:ln>
            <a:solidFill>
              <a:schemeClr val="tx1"/>
            </a:solidFill>
          </a:ln>
        </p:spPr>
        <p:txBody>
          <a:bodyPr wrap="square" rtlCol="0">
            <a:spAutoFit/>
          </a:bodyPr>
          <a:lstStyle/>
          <a:p>
            <a:r>
              <a:rPr lang="en-US" dirty="0" smtClean="0"/>
              <a:t>34% increase projected globally in </a:t>
            </a:r>
          </a:p>
          <a:p>
            <a:r>
              <a:rPr lang="en-US" dirty="0" smtClean="0"/>
              <a:t>Cat 4-5 days</a:t>
            </a:r>
            <a:endParaRPr lang="en-US" dirty="0"/>
          </a:p>
        </p:txBody>
      </p:sp>
    </p:spTree>
    <p:extLst>
      <p:ext uri="{BB962C8B-B14F-4D97-AF65-F5344CB8AC3E}">
        <p14:creationId xmlns:p14="http://schemas.microsoft.com/office/powerpoint/2010/main" val="176137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k\Desktop\rain_G.graph.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 t="26819" r="7084" b="19800"/>
          <a:stretch/>
        </p:blipFill>
        <p:spPr bwMode="auto">
          <a:xfrm>
            <a:off x="1524000" y="1752600"/>
            <a:ext cx="6479171" cy="29872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1143000"/>
            <a:ext cx="3748847" cy="369332"/>
          </a:xfrm>
          <a:prstGeom prst="rect">
            <a:avLst/>
          </a:prstGeom>
          <a:noFill/>
        </p:spPr>
        <p:txBody>
          <a:bodyPr wrap="none" rtlCol="0">
            <a:spAutoFit/>
          </a:bodyPr>
          <a:lstStyle/>
          <a:p>
            <a:r>
              <a:rPr lang="en-US" dirty="0" smtClean="0"/>
              <a:t>Tropical Cyclone-related Rainfall Rates</a:t>
            </a:r>
            <a:endParaRPr lang="en-US" dirty="0"/>
          </a:p>
        </p:txBody>
      </p:sp>
      <p:sp>
        <p:nvSpPr>
          <p:cNvPr id="4" name="TextBox 3"/>
          <p:cNvSpPr txBox="1"/>
          <p:nvPr/>
        </p:nvSpPr>
        <p:spPr>
          <a:xfrm>
            <a:off x="1143001" y="5587425"/>
            <a:ext cx="7086600" cy="584775"/>
          </a:xfrm>
          <a:prstGeom prst="rect">
            <a:avLst/>
          </a:prstGeom>
          <a:noFill/>
        </p:spPr>
        <p:txBody>
          <a:bodyPr wrap="square" rtlCol="0">
            <a:spAutoFit/>
          </a:bodyPr>
          <a:lstStyle/>
          <a:p>
            <a:r>
              <a:rPr lang="en-US" sz="1600" dirty="0" smtClean="0"/>
              <a:t>Note:  TC rainfall rates (averaged over the storm lifetime) are based on the 10% rainiest tropical cyclones, restricting analysis to 30N-30S.</a:t>
            </a:r>
            <a:endParaRPr lang="en-US" sz="1600" dirty="0"/>
          </a:p>
        </p:txBody>
      </p:sp>
      <p:sp>
        <p:nvSpPr>
          <p:cNvPr id="5" name="Rectangle 4"/>
          <p:cNvSpPr/>
          <p:nvPr/>
        </p:nvSpPr>
        <p:spPr>
          <a:xfrm>
            <a:off x="5766237" y="6400800"/>
            <a:ext cx="3278077" cy="307777"/>
          </a:xfrm>
          <a:prstGeom prst="rect">
            <a:avLst/>
          </a:prstGeom>
        </p:spPr>
        <p:txBody>
          <a:bodyPr wrap="none">
            <a:spAutoFit/>
          </a:bodyPr>
          <a:lstStyle/>
          <a:p>
            <a:r>
              <a:rPr lang="en-US" sz="1400" dirty="0"/>
              <a:t>Source:  Knutson et al., J. of Climate, 2015.</a:t>
            </a:r>
          </a:p>
        </p:txBody>
      </p:sp>
    </p:spTree>
    <p:extLst>
      <p:ext uri="{BB962C8B-B14F-4D97-AF65-F5344CB8AC3E}">
        <p14:creationId xmlns:p14="http://schemas.microsoft.com/office/powerpoint/2010/main" val="54614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tk\Desktop\rain_EP.png"/>
          <p:cNvPicPr>
            <a:picLocks noChangeAspect="1" noChangeArrowheads="1"/>
          </p:cNvPicPr>
          <p:nvPr/>
        </p:nvPicPr>
        <p:blipFill rotWithShape="1">
          <a:blip r:embed="rId2">
            <a:extLst>
              <a:ext uri="{28A0092B-C50C-407E-A947-70E740481C1C}">
                <a14:useLocalDpi xmlns:a14="http://schemas.microsoft.com/office/drawing/2010/main" val="0"/>
              </a:ext>
            </a:extLst>
          </a:blip>
          <a:srcRect l="7912" t="21896" r="20034" b="19934"/>
          <a:stretch/>
        </p:blipFill>
        <p:spPr bwMode="auto">
          <a:xfrm>
            <a:off x="787680" y="4114800"/>
            <a:ext cx="2536301" cy="1582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Documents and Settings\tk\Desktop\rain_WP.png"/>
          <p:cNvPicPr>
            <a:picLocks noChangeAspect="1" noChangeArrowheads="1"/>
          </p:cNvPicPr>
          <p:nvPr/>
        </p:nvPicPr>
        <p:blipFill rotWithShape="1">
          <a:blip r:embed="rId3">
            <a:extLst>
              <a:ext uri="{28A0092B-C50C-407E-A947-70E740481C1C}">
                <a14:useLocalDpi xmlns:a14="http://schemas.microsoft.com/office/drawing/2010/main" val="0"/>
              </a:ext>
            </a:extLst>
          </a:blip>
          <a:srcRect l="8754" t="21896" r="19023" b="19281"/>
          <a:stretch/>
        </p:blipFill>
        <p:spPr bwMode="auto">
          <a:xfrm>
            <a:off x="6324600" y="909452"/>
            <a:ext cx="2542250" cy="15999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tk\Desktop\rain_SP.png"/>
          <p:cNvPicPr>
            <a:picLocks noChangeAspect="1" noChangeArrowheads="1"/>
          </p:cNvPicPr>
          <p:nvPr/>
        </p:nvPicPr>
        <p:blipFill rotWithShape="1">
          <a:blip r:embed="rId4">
            <a:extLst>
              <a:ext uri="{28A0092B-C50C-407E-A947-70E740481C1C}">
                <a14:useLocalDpi xmlns:a14="http://schemas.microsoft.com/office/drawing/2010/main" val="0"/>
              </a:ext>
            </a:extLst>
          </a:blip>
          <a:srcRect l="8249" t="21577" r="19192" b="19935"/>
          <a:stretch/>
        </p:blipFill>
        <p:spPr bwMode="auto">
          <a:xfrm>
            <a:off x="3541923" y="4124126"/>
            <a:ext cx="2554077" cy="1590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tk\Desktop\rain_G.png"/>
          <p:cNvPicPr>
            <a:picLocks noChangeAspect="1" noChangeArrowheads="1"/>
          </p:cNvPicPr>
          <p:nvPr/>
        </p:nvPicPr>
        <p:blipFill rotWithShape="1">
          <a:blip r:embed="rId5">
            <a:extLst>
              <a:ext uri="{28A0092B-C50C-407E-A947-70E740481C1C}">
                <a14:useLocalDpi xmlns:a14="http://schemas.microsoft.com/office/drawing/2010/main" val="0"/>
              </a:ext>
            </a:extLst>
          </a:blip>
          <a:srcRect l="8090" t="21529" r="18836" b="18863"/>
          <a:stretch/>
        </p:blipFill>
        <p:spPr bwMode="auto">
          <a:xfrm>
            <a:off x="799863" y="914400"/>
            <a:ext cx="2572205" cy="162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ocuments and Settings\tk\Desktop\rain_AL.png"/>
          <p:cNvPicPr>
            <a:picLocks noChangeAspect="1" noChangeArrowheads="1"/>
          </p:cNvPicPr>
          <p:nvPr/>
        </p:nvPicPr>
        <p:blipFill rotWithShape="1">
          <a:blip r:embed="rId6">
            <a:extLst>
              <a:ext uri="{28A0092B-C50C-407E-A947-70E740481C1C}">
                <a14:useLocalDpi xmlns:a14="http://schemas.microsoft.com/office/drawing/2010/main" val="0"/>
              </a:ext>
            </a:extLst>
          </a:blip>
          <a:srcRect l="7932" t="22442" r="17782" b="19071"/>
          <a:stretch/>
        </p:blipFill>
        <p:spPr bwMode="auto">
          <a:xfrm>
            <a:off x="787680" y="2535738"/>
            <a:ext cx="2614868" cy="1590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Documents and Settings\tk\Desktop\rain_NI.png"/>
          <p:cNvPicPr>
            <a:picLocks noChangeAspect="1" noChangeArrowheads="1"/>
          </p:cNvPicPr>
          <p:nvPr/>
        </p:nvPicPr>
        <p:blipFill rotWithShape="1">
          <a:blip r:embed="rId7">
            <a:extLst>
              <a:ext uri="{28A0092B-C50C-407E-A947-70E740481C1C}">
                <a14:useLocalDpi xmlns:a14="http://schemas.microsoft.com/office/drawing/2010/main" val="0"/>
              </a:ext>
            </a:extLst>
          </a:blip>
          <a:srcRect l="8097" t="22442" r="19868" b="19070"/>
          <a:stretch/>
        </p:blipFill>
        <p:spPr bwMode="auto">
          <a:xfrm>
            <a:off x="3543063" y="944864"/>
            <a:ext cx="2535632" cy="1590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Documents and Settings\tk\Desktop\rain_SI.png"/>
          <p:cNvPicPr>
            <a:picLocks noChangeAspect="1" noChangeArrowheads="1"/>
          </p:cNvPicPr>
          <p:nvPr/>
        </p:nvPicPr>
        <p:blipFill rotWithShape="1">
          <a:blip r:embed="rId8">
            <a:extLst>
              <a:ext uri="{28A0092B-C50C-407E-A947-70E740481C1C}">
                <a14:useLocalDpi xmlns:a14="http://schemas.microsoft.com/office/drawing/2010/main" val="0"/>
              </a:ext>
            </a:extLst>
          </a:blip>
          <a:srcRect l="8967" t="22426" r="18998" b="19310"/>
          <a:stretch/>
        </p:blipFill>
        <p:spPr bwMode="auto">
          <a:xfrm>
            <a:off x="3558303" y="2541804"/>
            <a:ext cx="2535632" cy="1584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12109" y="301823"/>
            <a:ext cx="3917291" cy="307777"/>
          </a:xfrm>
          <a:prstGeom prst="rect">
            <a:avLst/>
          </a:prstGeom>
          <a:noFill/>
        </p:spPr>
        <p:txBody>
          <a:bodyPr wrap="none" rtlCol="0">
            <a:spAutoFit/>
          </a:bodyPr>
          <a:lstStyle/>
          <a:p>
            <a:r>
              <a:rPr lang="en-US" sz="1400" dirty="0" smtClean="0"/>
              <a:t>Tropical Cyclone Precipitation Changes (%) by Basin</a:t>
            </a:r>
            <a:endParaRPr lang="en-US" sz="1400" dirty="0"/>
          </a:p>
        </p:txBody>
      </p:sp>
      <p:sp>
        <p:nvSpPr>
          <p:cNvPr id="10" name="TextBox 9"/>
          <p:cNvSpPr txBox="1"/>
          <p:nvPr/>
        </p:nvSpPr>
        <p:spPr>
          <a:xfrm>
            <a:off x="858272" y="804446"/>
            <a:ext cx="391454" cy="338554"/>
          </a:xfrm>
          <a:prstGeom prst="rect">
            <a:avLst/>
          </a:prstGeom>
          <a:noFill/>
        </p:spPr>
        <p:txBody>
          <a:bodyPr wrap="none" rtlCol="0">
            <a:spAutoFit/>
          </a:bodyPr>
          <a:lstStyle/>
          <a:p>
            <a:r>
              <a:rPr lang="en-US" sz="1600" dirty="0" smtClean="0"/>
              <a:t>a) </a:t>
            </a:r>
            <a:endParaRPr lang="en-US" sz="1600" dirty="0"/>
          </a:p>
        </p:txBody>
      </p:sp>
      <p:sp>
        <p:nvSpPr>
          <p:cNvPr id="11" name="TextBox 10"/>
          <p:cNvSpPr txBox="1"/>
          <p:nvPr/>
        </p:nvSpPr>
        <p:spPr>
          <a:xfrm>
            <a:off x="838200" y="2438400"/>
            <a:ext cx="401072" cy="338554"/>
          </a:xfrm>
          <a:prstGeom prst="rect">
            <a:avLst/>
          </a:prstGeom>
          <a:noFill/>
        </p:spPr>
        <p:txBody>
          <a:bodyPr wrap="none" rtlCol="0">
            <a:spAutoFit/>
          </a:bodyPr>
          <a:lstStyle/>
          <a:p>
            <a:r>
              <a:rPr lang="en-US" sz="1600" dirty="0"/>
              <a:t>b</a:t>
            </a:r>
            <a:r>
              <a:rPr lang="en-US" sz="1600" dirty="0" smtClean="0"/>
              <a:t>) </a:t>
            </a:r>
            <a:endParaRPr lang="en-US" sz="1600" dirty="0"/>
          </a:p>
        </p:txBody>
      </p:sp>
      <p:sp>
        <p:nvSpPr>
          <p:cNvPr id="12" name="TextBox 11"/>
          <p:cNvSpPr txBox="1"/>
          <p:nvPr/>
        </p:nvSpPr>
        <p:spPr>
          <a:xfrm>
            <a:off x="858272" y="4004846"/>
            <a:ext cx="391454" cy="338554"/>
          </a:xfrm>
          <a:prstGeom prst="rect">
            <a:avLst/>
          </a:prstGeom>
          <a:noFill/>
        </p:spPr>
        <p:txBody>
          <a:bodyPr wrap="none" rtlCol="0">
            <a:spAutoFit/>
          </a:bodyPr>
          <a:lstStyle/>
          <a:p>
            <a:r>
              <a:rPr lang="en-US" sz="1600" dirty="0" smtClean="0"/>
              <a:t>c) </a:t>
            </a:r>
            <a:endParaRPr lang="en-US" sz="1600" dirty="0"/>
          </a:p>
        </p:txBody>
      </p:sp>
      <p:sp>
        <p:nvSpPr>
          <p:cNvPr id="13" name="TextBox 12"/>
          <p:cNvSpPr txBox="1"/>
          <p:nvPr/>
        </p:nvSpPr>
        <p:spPr>
          <a:xfrm>
            <a:off x="6304528" y="838200"/>
            <a:ext cx="401072" cy="338554"/>
          </a:xfrm>
          <a:prstGeom prst="rect">
            <a:avLst/>
          </a:prstGeom>
          <a:noFill/>
        </p:spPr>
        <p:txBody>
          <a:bodyPr wrap="none" rtlCol="0">
            <a:spAutoFit/>
          </a:bodyPr>
          <a:lstStyle/>
          <a:p>
            <a:r>
              <a:rPr lang="en-US" sz="1600" dirty="0" smtClean="0"/>
              <a:t>d) </a:t>
            </a:r>
            <a:endParaRPr lang="en-US" sz="1600" dirty="0"/>
          </a:p>
        </p:txBody>
      </p:sp>
      <p:sp>
        <p:nvSpPr>
          <p:cNvPr id="14" name="TextBox 13"/>
          <p:cNvSpPr txBox="1"/>
          <p:nvPr/>
        </p:nvSpPr>
        <p:spPr>
          <a:xfrm>
            <a:off x="3581400" y="880646"/>
            <a:ext cx="396262" cy="338554"/>
          </a:xfrm>
          <a:prstGeom prst="rect">
            <a:avLst/>
          </a:prstGeom>
          <a:noFill/>
        </p:spPr>
        <p:txBody>
          <a:bodyPr wrap="none" rtlCol="0">
            <a:spAutoFit/>
          </a:bodyPr>
          <a:lstStyle/>
          <a:p>
            <a:r>
              <a:rPr lang="en-US" sz="1600" dirty="0" smtClean="0"/>
              <a:t>e) </a:t>
            </a:r>
            <a:endParaRPr lang="en-US" sz="1600" dirty="0"/>
          </a:p>
        </p:txBody>
      </p:sp>
      <p:sp>
        <p:nvSpPr>
          <p:cNvPr id="15" name="TextBox 14"/>
          <p:cNvSpPr txBox="1"/>
          <p:nvPr/>
        </p:nvSpPr>
        <p:spPr>
          <a:xfrm>
            <a:off x="3603199" y="2480846"/>
            <a:ext cx="359201" cy="338554"/>
          </a:xfrm>
          <a:prstGeom prst="rect">
            <a:avLst/>
          </a:prstGeom>
          <a:noFill/>
        </p:spPr>
        <p:txBody>
          <a:bodyPr wrap="none" rtlCol="0">
            <a:spAutoFit/>
          </a:bodyPr>
          <a:lstStyle/>
          <a:p>
            <a:r>
              <a:rPr lang="en-US" sz="1600" dirty="0" smtClean="0"/>
              <a:t>f) </a:t>
            </a:r>
            <a:endParaRPr lang="en-US" sz="1600" dirty="0"/>
          </a:p>
        </p:txBody>
      </p:sp>
      <p:sp>
        <p:nvSpPr>
          <p:cNvPr id="16" name="TextBox 15"/>
          <p:cNvSpPr txBox="1"/>
          <p:nvPr/>
        </p:nvSpPr>
        <p:spPr>
          <a:xfrm>
            <a:off x="3581400" y="4081046"/>
            <a:ext cx="389850" cy="338554"/>
          </a:xfrm>
          <a:prstGeom prst="rect">
            <a:avLst/>
          </a:prstGeom>
          <a:noFill/>
        </p:spPr>
        <p:txBody>
          <a:bodyPr wrap="none" rtlCol="0">
            <a:spAutoFit/>
          </a:bodyPr>
          <a:lstStyle/>
          <a:p>
            <a:r>
              <a:rPr lang="en-US" sz="1600" dirty="0"/>
              <a:t>g</a:t>
            </a:r>
            <a:r>
              <a:rPr lang="en-US" sz="1600" dirty="0" smtClean="0"/>
              <a:t>) </a:t>
            </a:r>
            <a:endParaRPr lang="en-US" sz="1600" dirty="0"/>
          </a:p>
        </p:txBody>
      </p:sp>
      <p:sp>
        <p:nvSpPr>
          <p:cNvPr id="17" name="Rectangle 16"/>
          <p:cNvSpPr/>
          <p:nvPr/>
        </p:nvSpPr>
        <p:spPr>
          <a:xfrm>
            <a:off x="5588773" y="6172200"/>
            <a:ext cx="3278077" cy="307777"/>
          </a:xfrm>
          <a:prstGeom prst="rect">
            <a:avLst/>
          </a:prstGeom>
        </p:spPr>
        <p:txBody>
          <a:bodyPr wrap="none">
            <a:spAutoFit/>
          </a:bodyPr>
          <a:lstStyle/>
          <a:p>
            <a:r>
              <a:rPr lang="en-US" sz="1400" dirty="0"/>
              <a:t>Source:  Knutson et al., J. of Climate, 2015.</a:t>
            </a:r>
          </a:p>
        </p:txBody>
      </p:sp>
    </p:spTree>
    <p:extLst>
      <p:ext uri="{BB962C8B-B14F-4D97-AF65-F5344CB8AC3E}">
        <p14:creationId xmlns:p14="http://schemas.microsoft.com/office/powerpoint/2010/main" val="119825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3200" dirty="0" smtClean="0"/>
              <a:t>Impact for range of SSTs and upper level thermal anomalies</a:t>
            </a:r>
          </a:p>
        </p:txBody>
      </p:sp>
      <p:pic>
        <p:nvPicPr>
          <p:cNvPr id="35843"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b="3534"/>
          <a:stretch/>
        </p:blipFill>
        <p:spPr>
          <a:xfrm>
            <a:off x="990600" y="1330325"/>
            <a:ext cx="7010400" cy="5070475"/>
          </a:xfrm>
        </p:spPr>
      </p:pic>
      <p:sp>
        <p:nvSpPr>
          <p:cNvPr id="2" name="TextBox 1"/>
          <p:cNvSpPr txBox="1"/>
          <p:nvPr/>
        </p:nvSpPr>
        <p:spPr>
          <a:xfrm>
            <a:off x="1295400" y="1676400"/>
            <a:ext cx="1527021" cy="369332"/>
          </a:xfrm>
          <a:prstGeom prst="rect">
            <a:avLst/>
          </a:prstGeom>
          <a:noFill/>
        </p:spPr>
        <p:txBody>
          <a:bodyPr wrap="none" rtlCol="0">
            <a:spAutoFit/>
          </a:bodyPr>
          <a:lstStyle/>
          <a:p>
            <a:r>
              <a:rPr lang="en-US" dirty="0" smtClean="0"/>
              <a:t>Weak storms</a:t>
            </a:r>
            <a:endParaRPr lang="en-US" dirty="0"/>
          </a:p>
        </p:txBody>
      </p:sp>
      <p:cxnSp>
        <p:nvCxnSpPr>
          <p:cNvPr id="4" name="Straight Arrow Connector 3"/>
          <p:cNvCxnSpPr/>
          <p:nvPr/>
        </p:nvCxnSpPr>
        <p:spPr>
          <a:xfrm>
            <a:off x="2822421" y="1981200"/>
            <a:ext cx="301779"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400800" y="6400800"/>
            <a:ext cx="1697901" cy="369332"/>
          </a:xfrm>
          <a:prstGeom prst="rect">
            <a:avLst/>
          </a:prstGeom>
          <a:noFill/>
        </p:spPr>
        <p:txBody>
          <a:bodyPr wrap="none" rtlCol="0">
            <a:spAutoFit/>
          </a:bodyPr>
          <a:lstStyle/>
          <a:p>
            <a:r>
              <a:rPr lang="en-US" dirty="0" smtClean="0"/>
              <a:t>Intense storms</a:t>
            </a:r>
            <a:endParaRPr lang="en-US" dirty="0"/>
          </a:p>
        </p:txBody>
      </p:sp>
      <p:cxnSp>
        <p:nvCxnSpPr>
          <p:cNvPr id="7" name="Straight Arrow Connector 6"/>
          <p:cNvCxnSpPr/>
          <p:nvPr/>
        </p:nvCxnSpPr>
        <p:spPr>
          <a:xfrm flipH="1" flipV="1">
            <a:off x="6055290" y="5899666"/>
            <a:ext cx="381000" cy="685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506562" y="6397823"/>
            <a:ext cx="2455224" cy="307777"/>
          </a:xfrm>
          <a:prstGeom prst="rect">
            <a:avLst/>
          </a:prstGeom>
        </p:spPr>
        <p:txBody>
          <a:bodyPr wrap="none">
            <a:spAutoFit/>
          </a:bodyPr>
          <a:lstStyle/>
          <a:p>
            <a:r>
              <a:rPr lang="en-US" sz="1400" dirty="0"/>
              <a:t>Source:  </a:t>
            </a:r>
            <a:r>
              <a:rPr lang="en-US" sz="1400" dirty="0" err="1"/>
              <a:t>Tuleya</a:t>
            </a:r>
            <a:r>
              <a:rPr lang="en-US" sz="1400" dirty="0"/>
              <a:t> et al., </a:t>
            </a:r>
            <a:r>
              <a:rPr lang="en-US" sz="1400" i="1" dirty="0"/>
              <a:t>JAS</a:t>
            </a:r>
            <a:r>
              <a:rPr lang="en-US" sz="1400" dirty="0"/>
              <a:t>, 2016</a:t>
            </a:r>
          </a:p>
        </p:txBody>
      </p:sp>
    </p:spTree>
    <p:extLst>
      <p:ext uri="{BB962C8B-B14F-4D97-AF65-F5344CB8AC3E}">
        <p14:creationId xmlns:p14="http://schemas.microsoft.com/office/powerpoint/2010/main" val="2126694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normAutofit fontScale="90000"/>
          </a:bodyPr>
          <a:lstStyle/>
          <a:p>
            <a:pPr eaLnBrk="1" fontAlgn="auto" hangingPunct="1">
              <a:spcAft>
                <a:spcPts val="0"/>
              </a:spcAft>
              <a:defRPr/>
            </a:pPr>
            <a:r>
              <a:rPr lang="en-US" altLang="en-US" sz="3600" smtClean="0"/>
              <a:t>Impact on rainfall for range of SSTs and upper thermal anomalies</a:t>
            </a:r>
          </a:p>
        </p:txBody>
      </p:sp>
      <p:pic>
        <p:nvPicPr>
          <p:cNvPr id="44035" name="Content Placeholder 4" descr="C:\Users\robert\Documents\dad\consult\avgrainsb_wb_space_p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2" name="Rectangle 1"/>
          <p:cNvSpPr/>
          <p:nvPr/>
        </p:nvSpPr>
        <p:spPr>
          <a:xfrm>
            <a:off x="838200" y="6248400"/>
            <a:ext cx="2455224" cy="307777"/>
          </a:xfrm>
          <a:prstGeom prst="rect">
            <a:avLst/>
          </a:prstGeom>
        </p:spPr>
        <p:txBody>
          <a:bodyPr wrap="none">
            <a:spAutoFit/>
          </a:bodyPr>
          <a:lstStyle/>
          <a:p>
            <a:r>
              <a:rPr lang="en-US" sz="1400" dirty="0"/>
              <a:t>Source:  </a:t>
            </a:r>
            <a:r>
              <a:rPr lang="en-US" sz="1400" dirty="0" err="1"/>
              <a:t>Tuleya</a:t>
            </a:r>
            <a:r>
              <a:rPr lang="en-US" sz="1400" dirty="0"/>
              <a:t> et al., </a:t>
            </a:r>
            <a:r>
              <a:rPr lang="en-US" sz="1400" i="1" dirty="0"/>
              <a:t>JAS</a:t>
            </a:r>
            <a:r>
              <a:rPr lang="en-US" sz="1400" dirty="0"/>
              <a:t>, 2016</a:t>
            </a:r>
          </a:p>
        </p:txBody>
      </p:sp>
    </p:spTree>
    <p:extLst>
      <p:ext uri="{BB962C8B-B14F-4D97-AF65-F5344CB8AC3E}">
        <p14:creationId xmlns:p14="http://schemas.microsoft.com/office/powerpoint/2010/main" val="3106034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52400"/>
            <a:ext cx="1775230" cy="584775"/>
          </a:xfrm>
          <a:prstGeom prst="rect">
            <a:avLst/>
          </a:prstGeom>
          <a:noFill/>
        </p:spPr>
        <p:txBody>
          <a:bodyPr wrap="none" rtlCol="0">
            <a:spAutoFit/>
          </a:bodyPr>
          <a:lstStyle/>
          <a:p>
            <a:r>
              <a:rPr lang="en-US" sz="3200" dirty="0" smtClean="0"/>
              <a:t>Summary</a:t>
            </a:r>
            <a:endParaRPr lang="en-US" sz="3200" dirty="0"/>
          </a:p>
        </p:txBody>
      </p:sp>
      <p:sp>
        <p:nvSpPr>
          <p:cNvPr id="3" name="TextBox 2"/>
          <p:cNvSpPr txBox="1"/>
          <p:nvPr/>
        </p:nvSpPr>
        <p:spPr>
          <a:xfrm>
            <a:off x="1066800" y="990600"/>
            <a:ext cx="6934200" cy="6186309"/>
          </a:xfrm>
          <a:prstGeom prst="rect">
            <a:avLst/>
          </a:prstGeom>
          <a:noFill/>
        </p:spPr>
        <p:txBody>
          <a:bodyPr wrap="square" rtlCol="0">
            <a:spAutoFit/>
          </a:bodyPr>
          <a:lstStyle/>
          <a:p>
            <a:r>
              <a:rPr lang="en-US" dirty="0" smtClean="0"/>
              <a:t>1) GFDL Hurricane Model has proven to be useful for “early looks” at hurricane intensity, size, structure, and precipitation behavior under global warming scenarios, by simulating  hurricanes at higher spatial resolution than possible within typical global climate models and with available computing resources.</a:t>
            </a:r>
          </a:p>
          <a:p>
            <a:endParaRPr lang="en-US" dirty="0"/>
          </a:p>
          <a:p>
            <a:r>
              <a:rPr lang="en-US" dirty="0" smtClean="0"/>
              <a:t>2) The model simulates more intense hurricanes and higher tropical cyclone rainfall rates with global warming.  The intensification  due of increased sea surface temperatures outpaces the decreasing intensity tendency from enhanced upper tropospheric warming (stability).  </a:t>
            </a:r>
          </a:p>
          <a:p>
            <a:endParaRPr lang="en-US" dirty="0"/>
          </a:p>
          <a:p>
            <a:r>
              <a:rPr lang="en-US" dirty="0" smtClean="0"/>
              <a:t>3) The negative feedback from ocean coupling (cold wakes) does not prevent the storm intensification from occurring under CMIP global warming scenarios according to the coupled Hurricane </a:t>
            </a:r>
            <a:r>
              <a:rPr lang="en-US" dirty="0"/>
              <a:t>M</a:t>
            </a:r>
            <a:r>
              <a:rPr lang="en-US" dirty="0" smtClean="0"/>
              <a:t>odel simulations.</a:t>
            </a:r>
          </a:p>
          <a:p>
            <a:endParaRPr lang="en-US" dirty="0"/>
          </a:p>
          <a:p>
            <a:r>
              <a:rPr lang="en-US" dirty="0" smtClean="0"/>
              <a:t>4) The Hurricane Model in idealized mode suggests how </a:t>
            </a:r>
            <a:r>
              <a:rPr lang="en-US" dirty="0" err="1" smtClean="0"/>
              <a:t>windshear</a:t>
            </a:r>
            <a:r>
              <a:rPr lang="en-US" dirty="0" smtClean="0"/>
              <a:t> can also modulate intensities, subject to other factors such as initial storm intensity and the favorability of the thermodynamic environment for storm intensification.</a:t>
            </a:r>
          </a:p>
          <a:p>
            <a:endParaRPr lang="en-US" dirty="0" smtClean="0"/>
          </a:p>
          <a:p>
            <a:endParaRPr lang="en-US" dirty="0"/>
          </a:p>
        </p:txBody>
      </p:sp>
    </p:spTree>
    <p:extLst>
      <p:ext uri="{BB962C8B-B14F-4D97-AF65-F5344CB8AC3E}">
        <p14:creationId xmlns:p14="http://schemas.microsoft.com/office/powerpoint/2010/main" val="218731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R30_vs_hurr_ws_pro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49563"/>
            <a:ext cx="4808538" cy="3389312"/>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N:\hurrmod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113" y="838200"/>
            <a:ext cx="4205287" cy="5440363"/>
          </a:xfrm>
          <a:prstGeom prst="rect">
            <a:avLst/>
          </a:prstGeom>
          <a:noFill/>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441325" y="381000"/>
            <a:ext cx="3597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buFont typeface="Wingdings" pitchFamily="2" charset="2"/>
              <a:buNone/>
            </a:pPr>
            <a:r>
              <a:rPr lang="en-US" altLang="en-US" sz="2000"/>
              <a:t>     </a:t>
            </a:r>
            <a:r>
              <a:rPr lang="en-US" altLang="en-US" sz="2000">
                <a:solidFill>
                  <a:srgbClr val="003399"/>
                </a:solidFill>
              </a:rPr>
              <a:t>Hurricanes simulated in high resolution (1/6</a:t>
            </a:r>
            <a:r>
              <a:rPr lang="en-US" altLang="en-US" sz="2000" baseline="30000">
                <a:solidFill>
                  <a:srgbClr val="003399"/>
                </a:solidFill>
              </a:rPr>
              <a:t>o</a:t>
            </a:r>
            <a:r>
              <a:rPr lang="en-US" altLang="en-US" sz="2000">
                <a:solidFill>
                  <a:srgbClr val="003399"/>
                </a:solidFill>
              </a:rPr>
              <a:t>) nested models have more realistic intensity and structure than global model tropical storms…</a:t>
            </a:r>
          </a:p>
        </p:txBody>
      </p:sp>
      <p:sp>
        <p:nvSpPr>
          <p:cNvPr id="48133" name="Text Box 5"/>
          <p:cNvSpPr txBox="1">
            <a:spLocks noChangeArrowheads="1"/>
          </p:cNvSpPr>
          <p:nvPr/>
        </p:nvSpPr>
        <p:spPr bwMode="auto">
          <a:xfrm>
            <a:off x="4800600" y="1066800"/>
            <a:ext cx="398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1600">
                <a:solidFill>
                  <a:srgbClr val="003399"/>
                </a:solidFill>
              </a:rPr>
              <a:t>Simulated precipitation and surface winds </a:t>
            </a:r>
          </a:p>
        </p:txBody>
      </p:sp>
      <p:sp>
        <p:nvSpPr>
          <p:cNvPr id="48134" name="Rectangle 6"/>
          <p:cNvSpPr>
            <a:spLocks noChangeArrowheads="1"/>
          </p:cNvSpPr>
          <p:nvPr/>
        </p:nvSpPr>
        <p:spPr bwMode="auto">
          <a:xfrm>
            <a:off x="685800" y="381000"/>
            <a:ext cx="3352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8135" name="Rectangle 7"/>
          <p:cNvSpPr>
            <a:spLocks noChangeArrowheads="1"/>
          </p:cNvSpPr>
          <p:nvPr/>
        </p:nvSpPr>
        <p:spPr bwMode="auto">
          <a:xfrm>
            <a:off x="609600" y="304800"/>
            <a:ext cx="3581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extLst>
      <p:ext uri="{BB962C8B-B14F-4D97-AF65-F5344CB8AC3E}">
        <p14:creationId xmlns:p14="http://schemas.microsoft.com/office/powerpoint/2010/main" val="9962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fld id="{DCAA7F17-8477-421A-8C60-DE2AF2EC310C}" type="datetime1">
              <a:rPr lang="en-US" altLang="en-US"/>
              <a:pPr/>
              <a:t>6/1/2017</a:t>
            </a:fld>
            <a:endParaRPr lang="en-US" altLang="en-US"/>
          </a:p>
        </p:txBody>
      </p:sp>
      <p:sp>
        <p:nvSpPr>
          <p:cNvPr id="10" name="Slide Number Placeholder 4"/>
          <p:cNvSpPr>
            <a:spLocks noGrp="1"/>
          </p:cNvSpPr>
          <p:nvPr>
            <p:ph type="sldNum" sz="quarter" idx="12"/>
          </p:nvPr>
        </p:nvSpPr>
        <p:spPr/>
        <p:txBody>
          <a:bodyPr/>
          <a:lstStyle/>
          <a:p>
            <a:fld id="{2141F3B3-A3F3-4F89-ADE3-DF7BA78D7E87}" type="slidenum">
              <a:rPr lang="en-US" altLang="en-US"/>
              <a:pPr/>
              <a:t>4</a:t>
            </a:fld>
            <a:endParaRPr lang="en-US" altLang="en-US"/>
          </a:p>
        </p:txBody>
      </p:sp>
      <p:pic>
        <p:nvPicPr>
          <p:cNvPr id="31747" name="Picture 1027" descr="N:\max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78180"/>
            <a:ext cx="6412230" cy="8298180"/>
          </a:xfrm>
          <a:prstGeom prst="rect">
            <a:avLst/>
          </a:prstGeom>
          <a:noFill/>
          <a:extLst>
            <a:ext uri="{909E8E84-426E-40DD-AFC4-6F175D3DCCD1}">
              <a14:hiddenFill xmlns:a14="http://schemas.microsoft.com/office/drawing/2010/main">
                <a:solidFill>
                  <a:srgbClr val="FFFFFF"/>
                </a:solidFill>
              </a14:hiddenFill>
            </a:ext>
          </a:extLst>
        </p:spPr>
      </p:pic>
      <p:sp>
        <p:nvSpPr>
          <p:cNvPr id="31748" name="Text Box 1028"/>
          <p:cNvSpPr txBox="1">
            <a:spLocks noChangeArrowheads="1"/>
          </p:cNvSpPr>
          <p:nvPr/>
        </p:nvSpPr>
        <p:spPr bwMode="auto">
          <a:xfrm>
            <a:off x="304800" y="1295400"/>
            <a:ext cx="2590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Font typeface="Wingdings" pitchFamily="2" charset="2"/>
              <a:buNone/>
            </a:pPr>
            <a:r>
              <a:rPr lang="en-US" altLang="en-US" sz="2400">
                <a:solidFill>
                  <a:srgbClr val="003399"/>
                </a:solidFill>
              </a:rPr>
              <a:t>Simulated maximum surface wind speeds –- NW Pacific:</a:t>
            </a:r>
          </a:p>
        </p:txBody>
      </p:sp>
      <p:sp>
        <p:nvSpPr>
          <p:cNvPr id="31751" name="Text Box 1031"/>
          <p:cNvSpPr txBox="1">
            <a:spLocks noChangeArrowheads="1"/>
          </p:cNvSpPr>
          <p:nvPr/>
        </p:nvSpPr>
        <p:spPr bwMode="auto">
          <a:xfrm>
            <a:off x="5791200" y="954088"/>
            <a:ext cx="20732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457200" indent="-457200" eaLnBrk="0" hangingPunct="0">
              <a:spcBef>
                <a:spcPct val="0"/>
              </a:spcBef>
              <a:defRPr kumimoji="1" sz="2400">
                <a:solidFill>
                  <a:schemeClr val="tx1"/>
                </a:solidFill>
                <a:latin typeface="Times New Roman" charset="0"/>
              </a:defRPr>
            </a:lvl1pPr>
            <a:lvl2pPr marL="914400" indent="-457200" eaLnBrk="0" hangingPunct="0">
              <a:spcBef>
                <a:spcPct val="0"/>
              </a:spcBef>
              <a:defRPr kumimoji="1" sz="2400">
                <a:solidFill>
                  <a:schemeClr val="tx1"/>
                </a:solidFill>
                <a:latin typeface="Times New Roman" charset="0"/>
              </a:defRPr>
            </a:lvl2pPr>
            <a:lvl3pPr marL="1371600" indent="-457200" eaLnBrk="0" hangingPunct="0">
              <a:spcBef>
                <a:spcPct val="0"/>
              </a:spcBef>
              <a:defRPr kumimoji="1" sz="2400">
                <a:solidFill>
                  <a:schemeClr val="tx1"/>
                </a:solidFill>
                <a:latin typeface="Times New Roman" charset="0"/>
              </a:defRPr>
            </a:lvl3pPr>
            <a:lvl4pPr marL="1828800" indent="-457200" eaLnBrk="0" hangingPunct="0">
              <a:spcBef>
                <a:spcPct val="0"/>
              </a:spcBef>
              <a:defRPr kumimoji="1" sz="2400">
                <a:solidFill>
                  <a:schemeClr val="tx1"/>
                </a:solidFill>
                <a:latin typeface="Times New Roman" charset="0"/>
              </a:defRPr>
            </a:lvl4pPr>
            <a:lvl5pPr marL="2286000" indent="-457200" eaLnBrk="0" hangingPunct="0">
              <a:spcBef>
                <a:spcPct val="0"/>
              </a:spcBef>
              <a:defRPr kumimoji="1" sz="2400">
                <a:solidFill>
                  <a:schemeClr val="tx1"/>
                </a:solidFill>
                <a:latin typeface="Times New Roman" charset="0"/>
              </a:defRPr>
            </a:lvl5pPr>
            <a:lvl6pPr marL="2743200" indent="-457200" eaLnBrk="0" fontAlgn="base" hangingPunct="0">
              <a:spcBef>
                <a:spcPct val="0"/>
              </a:spcBef>
              <a:spcAft>
                <a:spcPct val="0"/>
              </a:spcAft>
              <a:defRPr kumimoji="1" sz="2400">
                <a:solidFill>
                  <a:schemeClr val="tx1"/>
                </a:solidFill>
                <a:latin typeface="Times New Roman" charset="0"/>
              </a:defRPr>
            </a:lvl6pPr>
            <a:lvl7pPr marL="3200400" indent="-457200" eaLnBrk="0" fontAlgn="base" hangingPunct="0">
              <a:spcBef>
                <a:spcPct val="0"/>
              </a:spcBef>
              <a:spcAft>
                <a:spcPct val="0"/>
              </a:spcAft>
              <a:defRPr kumimoji="1" sz="2400">
                <a:solidFill>
                  <a:schemeClr val="tx1"/>
                </a:solidFill>
                <a:latin typeface="Times New Roman" charset="0"/>
              </a:defRPr>
            </a:lvl7pPr>
            <a:lvl8pPr marL="3657600" indent="-457200" eaLnBrk="0" fontAlgn="base" hangingPunct="0">
              <a:spcBef>
                <a:spcPct val="0"/>
              </a:spcBef>
              <a:spcAft>
                <a:spcPct val="0"/>
              </a:spcAft>
              <a:defRPr kumimoji="1" sz="2400">
                <a:solidFill>
                  <a:schemeClr val="tx1"/>
                </a:solidFill>
                <a:latin typeface="Times New Roman" charset="0"/>
              </a:defRPr>
            </a:lvl8pPr>
            <a:lvl9pPr marL="4114800" indent="-457200" eaLnBrk="0" fontAlgn="base" hangingPunct="0">
              <a:spcBef>
                <a:spcPct val="0"/>
              </a:spcBef>
              <a:spcAft>
                <a:spcPct val="0"/>
              </a:spcAft>
              <a:defRPr kumimoji="1" sz="2400">
                <a:solidFill>
                  <a:schemeClr val="tx1"/>
                </a:solidFill>
                <a:latin typeface="Times New Roman" charset="0"/>
              </a:defRPr>
            </a:lvl9pPr>
          </a:lstStyle>
          <a:p>
            <a:pPr eaLnBrk="1" hangingPunct="1">
              <a:spcBef>
                <a:spcPct val="20000"/>
              </a:spcBef>
            </a:pPr>
            <a:r>
              <a:rPr kumimoji="0" lang="en-US" altLang="en-US" dirty="0">
                <a:solidFill>
                  <a:srgbClr val="003399"/>
                </a:solidFill>
                <a:latin typeface="Arial" charset="0"/>
              </a:rPr>
              <a:t>Observed </a:t>
            </a:r>
            <a:r>
              <a:rPr kumimoji="0" lang="en-US" altLang="en-US" sz="1800" dirty="0">
                <a:solidFill>
                  <a:srgbClr val="003399"/>
                </a:solidFill>
                <a:latin typeface="Arial" charset="0"/>
              </a:rPr>
              <a:t>(1971-92)</a:t>
            </a:r>
          </a:p>
        </p:txBody>
      </p:sp>
      <p:sp>
        <p:nvSpPr>
          <p:cNvPr id="31752" name="Text Box 1032"/>
          <p:cNvSpPr txBox="1">
            <a:spLocks noChangeArrowheads="1"/>
          </p:cNvSpPr>
          <p:nvPr/>
        </p:nvSpPr>
        <p:spPr bwMode="auto">
          <a:xfrm>
            <a:off x="5791200" y="2743200"/>
            <a:ext cx="16922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t>    </a:t>
            </a:r>
            <a:r>
              <a:rPr lang="en-US" altLang="en-US" sz="2400" dirty="0">
                <a:solidFill>
                  <a:srgbClr val="003399"/>
                </a:solidFill>
              </a:rPr>
              <a:t>Control                </a:t>
            </a:r>
            <a:r>
              <a:rPr lang="en-US" altLang="en-US" sz="1800" dirty="0">
                <a:solidFill>
                  <a:srgbClr val="003399"/>
                </a:solidFill>
              </a:rPr>
              <a:t>(51 cases)</a:t>
            </a:r>
          </a:p>
        </p:txBody>
      </p:sp>
      <p:sp>
        <p:nvSpPr>
          <p:cNvPr id="31753" name="Text Box 1033"/>
          <p:cNvSpPr txBox="1">
            <a:spLocks noChangeArrowheads="1"/>
          </p:cNvSpPr>
          <p:nvPr/>
        </p:nvSpPr>
        <p:spPr bwMode="auto">
          <a:xfrm>
            <a:off x="5807075" y="4648200"/>
            <a:ext cx="1981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t>    </a:t>
            </a:r>
            <a:r>
              <a:rPr lang="en-US" altLang="en-US" sz="2400" dirty="0">
                <a:solidFill>
                  <a:srgbClr val="003399"/>
                </a:solidFill>
              </a:rPr>
              <a:t>High CO</a:t>
            </a:r>
            <a:r>
              <a:rPr lang="en-US" altLang="en-US" sz="2400" baseline="-25000" dirty="0">
                <a:solidFill>
                  <a:srgbClr val="003399"/>
                </a:solidFill>
              </a:rPr>
              <a:t>2      </a:t>
            </a:r>
            <a:r>
              <a:rPr lang="en-US" altLang="en-US" sz="1800" dirty="0">
                <a:solidFill>
                  <a:srgbClr val="003399"/>
                </a:solidFill>
              </a:rPr>
              <a:t>(51 cases)</a:t>
            </a:r>
          </a:p>
        </p:txBody>
      </p:sp>
      <p:sp>
        <p:nvSpPr>
          <p:cNvPr id="31754" name="Text Box 1034"/>
          <p:cNvSpPr txBox="1">
            <a:spLocks noChangeArrowheads="1"/>
          </p:cNvSpPr>
          <p:nvPr/>
        </p:nvSpPr>
        <p:spPr bwMode="auto">
          <a:xfrm>
            <a:off x="4495800" y="6491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1800">
                <a:solidFill>
                  <a:schemeClr val="bg2"/>
                </a:solidFill>
              </a:rPr>
              <a:t>m/s</a:t>
            </a:r>
          </a:p>
        </p:txBody>
      </p:sp>
      <p:sp>
        <p:nvSpPr>
          <p:cNvPr id="31755" name="Text Box 1035"/>
          <p:cNvSpPr txBox="1">
            <a:spLocks noChangeArrowheads="1"/>
          </p:cNvSpPr>
          <p:nvPr/>
        </p:nvSpPr>
        <p:spPr bwMode="auto">
          <a:xfrm>
            <a:off x="1736725" y="6869113"/>
            <a:ext cx="5140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1400">
                <a:solidFill>
                  <a:schemeClr val="bg2"/>
                </a:solidFill>
              </a:rPr>
              <a:t>Source:  Knutson, Tuleya, and Kurihara, </a:t>
            </a:r>
            <a:r>
              <a:rPr lang="en-US" altLang="en-US" sz="1400" i="1">
                <a:solidFill>
                  <a:schemeClr val="bg2"/>
                </a:solidFill>
              </a:rPr>
              <a:t>Science</a:t>
            </a:r>
            <a:r>
              <a:rPr lang="en-US" altLang="en-US" sz="1400">
                <a:solidFill>
                  <a:schemeClr val="bg2"/>
                </a:solidFill>
              </a:rPr>
              <a:t>, v. 279, 1998.</a:t>
            </a:r>
          </a:p>
        </p:txBody>
      </p:sp>
      <p:sp>
        <p:nvSpPr>
          <p:cNvPr id="2" name="TextBox 1"/>
          <p:cNvSpPr txBox="1"/>
          <p:nvPr/>
        </p:nvSpPr>
        <p:spPr>
          <a:xfrm>
            <a:off x="3666468" y="6400800"/>
            <a:ext cx="4105932" cy="307777"/>
          </a:xfrm>
          <a:prstGeom prst="rect">
            <a:avLst/>
          </a:prstGeom>
          <a:noFill/>
        </p:spPr>
        <p:txBody>
          <a:bodyPr wrap="none" rtlCol="0">
            <a:spAutoFit/>
          </a:bodyPr>
          <a:lstStyle/>
          <a:p>
            <a:r>
              <a:rPr lang="en-US" sz="1400" dirty="0" smtClean="0"/>
              <a:t>Source:  Knutson, </a:t>
            </a:r>
            <a:r>
              <a:rPr lang="en-US" sz="1400" dirty="0" err="1" smtClean="0"/>
              <a:t>Tuleya</a:t>
            </a:r>
            <a:r>
              <a:rPr lang="en-US" sz="1400" dirty="0" smtClean="0"/>
              <a:t>, and </a:t>
            </a:r>
            <a:r>
              <a:rPr lang="en-US" sz="1400" dirty="0" err="1" smtClean="0"/>
              <a:t>Kurihara</a:t>
            </a:r>
            <a:r>
              <a:rPr lang="en-US" sz="1400" dirty="0" smtClean="0"/>
              <a:t>, </a:t>
            </a:r>
            <a:r>
              <a:rPr lang="en-US" sz="1400" i="1" dirty="0" smtClean="0"/>
              <a:t>Science,</a:t>
            </a:r>
            <a:r>
              <a:rPr lang="en-US" sz="1400" dirty="0" smtClean="0"/>
              <a:t> 1998.</a:t>
            </a:r>
            <a:endParaRPr lang="en-US" sz="1400" dirty="0"/>
          </a:p>
        </p:txBody>
      </p:sp>
    </p:spTree>
    <p:extLst>
      <p:ext uri="{BB962C8B-B14F-4D97-AF65-F5344CB8AC3E}">
        <p14:creationId xmlns:p14="http://schemas.microsoft.com/office/powerpoint/2010/main" val="18034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a:t>Tuleya Symposium</a:t>
            </a:r>
          </a:p>
        </p:txBody>
      </p:sp>
      <p:sp>
        <p:nvSpPr>
          <p:cNvPr id="6" name="Slide Number Placeholder 3"/>
          <p:cNvSpPr>
            <a:spLocks noGrp="1"/>
          </p:cNvSpPr>
          <p:nvPr>
            <p:ph type="sldNum" sz="quarter" idx="12"/>
          </p:nvPr>
        </p:nvSpPr>
        <p:spPr/>
        <p:txBody>
          <a:bodyPr/>
          <a:lstStyle/>
          <a:p>
            <a:fld id="{38C6AAEE-BBE8-47CA-A4A8-4BDB9B93FCF6}" type="slidenum">
              <a:rPr lang="en-US" altLang="en-US"/>
              <a:pPr/>
              <a:t>5</a:t>
            </a:fld>
            <a:endParaRPr lang="en-US" altLang="en-US"/>
          </a:p>
        </p:txBody>
      </p:sp>
      <p:pic>
        <p:nvPicPr>
          <p:cNvPr id="33794" name="Picture 2" descr="N:\maxws_h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252413"/>
            <a:ext cx="5613400" cy="7262813"/>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0" y="685800"/>
            <a:ext cx="350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buFont typeface="Wingdings" pitchFamily="2" charset="2"/>
              <a:buNone/>
            </a:pPr>
            <a:r>
              <a:rPr lang="en-US" altLang="en-US">
                <a:solidFill>
                  <a:srgbClr val="003399"/>
                </a:solidFill>
              </a:rPr>
              <a:t>A Hurricane (typhoon) model simulates higher intensities (5-11%) in a CO</a:t>
            </a:r>
            <a:r>
              <a:rPr lang="en-US" altLang="en-US" baseline="-25000">
                <a:solidFill>
                  <a:srgbClr val="003399"/>
                </a:solidFill>
              </a:rPr>
              <a:t>2</a:t>
            </a:r>
            <a:r>
              <a:rPr lang="en-US" altLang="en-US">
                <a:solidFill>
                  <a:srgbClr val="003399"/>
                </a:solidFill>
              </a:rPr>
              <a:t>-warmed climate…</a:t>
            </a:r>
          </a:p>
        </p:txBody>
      </p:sp>
      <p:sp>
        <p:nvSpPr>
          <p:cNvPr id="4" name="Date Placeholder 1"/>
          <p:cNvSpPr>
            <a:spLocks noGrp="1"/>
          </p:cNvSpPr>
          <p:nvPr>
            <p:ph type="dt" sz="half" idx="10"/>
          </p:nvPr>
        </p:nvSpPr>
        <p:spPr>
          <a:xfrm>
            <a:off x="457200" y="6356350"/>
            <a:ext cx="3886200" cy="365125"/>
          </a:xfrm>
        </p:spPr>
        <p:txBody>
          <a:bodyPr/>
          <a:lstStyle/>
          <a:p>
            <a:r>
              <a:rPr lang="en-US" dirty="0">
                <a:solidFill>
                  <a:schemeClr val="tx1"/>
                </a:solidFill>
              </a:rPr>
              <a:t>Source:  Knutson and </a:t>
            </a:r>
            <a:r>
              <a:rPr lang="en-US" dirty="0" err="1">
                <a:solidFill>
                  <a:schemeClr val="tx1"/>
                </a:solidFill>
              </a:rPr>
              <a:t>Tuleya</a:t>
            </a:r>
            <a:r>
              <a:rPr lang="en-US" dirty="0">
                <a:solidFill>
                  <a:schemeClr val="tx1"/>
                </a:solidFill>
              </a:rPr>
              <a:t>, </a:t>
            </a:r>
            <a:r>
              <a:rPr lang="en-US" i="1" dirty="0">
                <a:solidFill>
                  <a:schemeClr val="tx1"/>
                </a:solidFill>
              </a:rPr>
              <a:t>Climate Dynamics</a:t>
            </a:r>
            <a:r>
              <a:rPr lang="en-US" dirty="0">
                <a:solidFill>
                  <a:schemeClr val="tx1"/>
                </a:solidFill>
              </a:rPr>
              <a:t>., 1999</a:t>
            </a:r>
          </a:p>
        </p:txBody>
      </p:sp>
    </p:spTree>
    <p:extLst>
      <p:ext uri="{BB962C8B-B14F-4D97-AF65-F5344CB8AC3E}">
        <p14:creationId xmlns:p14="http://schemas.microsoft.com/office/powerpoint/2010/main" val="286616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26FB4B9B-CF94-499F-9E05-D825C32B7BCD}" type="datetime1">
              <a:rPr lang="en-US" altLang="en-US"/>
              <a:pPr/>
              <a:t>6/1/2017</a:t>
            </a:fld>
            <a:endParaRPr lang="en-US" altLang="en-US"/>
          </a:p>
        </p:txBody>
      </p:sp>
      <p:sp>
        <p:nvSpPr>
          <p:cNvPr id="5" name="Footer Placeholder 2"/>
          <p:cNvSpPr>
            <a:spLocks noGrp="1"/>
          </p:cNvSpPr>
          <p:nvPr>
            <p:ph type="ftr" sz="quarter" idx="11"/>
          </p:nvPr>
        </p:nvSpPr>
        <p:spPr/>
        <p:txBody>
          <a:bodyPr/>
          <a:lstStyle/>
          <a:p>
            <a:r>
              <a:rPr lang="en-US" altLang="en-US"/>
              <a:t>Tuleya Symposium</a:t>
            </a:r>
          </a:p>
        </p:txBody>
      </p:sp>
      <p:sp>
        <p:nvSpPr>
          <p:cNvPr id="6" name="Slide Number Placeholder 3"/>
          <p:cNvSpPr>
            <a:spLocks noGrp="1"/>
          </p:cNvSpPr>
          <p:nvPr>
            <p:ph type="sldNum" sz="quarter" idx="12"/>
          </p:nvPr>
        </p:nvSpPr>
        <p:spPr/>
        <p:txBody>
          <a:bodyPr/>
          <a:lstStyle/>
          <a:p>
            <a:fld id="{DFEFCDDF-CBF1-4F26-8EF0-DC70E16A238C}" type="slidenum">
              <a:rPr lang="en-US" altLang="en-US"/>
              <a:pPr/>
              <a:t>6</a:t>
            </a:fld>
            <a:endParaRPr lang="en-US" altLang="en-US"/>
          </a:p>
        </p:txBody>
      </p:sp>
      <p:pic>
        <p:nvPicPr>
          <p:cNvPr id="36870" name="Picture 6" descr="N:\precip_h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172450" cy="6705600"/>
          </a:xfrm>
          <a:prstGeom prst="rect">
            <a:avLst/>
          </a:prstGeom>
          <a:noFill/>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1508125" y="76200"/>
            <a:ext cx="557847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buFont typeface="Wingdings" pitchFamily="2" charset="2"/>
              <a:buNone/>
            </a:pPr>
            <a:r>
              <a:rPr lang="en-US" altLang="en-US" sz="2400">
                <a:solidFill>
                  <a:srgbClr val="003399"/>
                </a:solidFill>
              </a:rPr>
              <a:t>Near-Storm Precipitation increased by 28% in the high CO</a:t>
            </a:r>
            <a:r>
              <a:rPr lang="en-US" altLang="en-US" sz="2400" baseline="-25000">
                <a:solidFill>
                  <a:srgbClr val="003399"/>
                </a:solidFill>
              </a:rPr>
              <a:t>2</a:t>
            </a:r>
            <a:r>
              <a:rPr lang="en-US" altLang="en-US" sz="2400">
                <a:solidFill>
                  <a:srgbClr val="003399"/>
                </a:solidFill>
              </a:rPr>
              <a:t> case studies</a:t>
            </a:r>
          </a:p>
        </p:txBody>
      </p:sp>
      <p:sp>
        <p:nvSpPr>
          <p:cNvPr id="2" name="TextBox 1"/>
          <p:cNvSpPr txBox="1"/>
          <p:nvPr/>
        </p:nvSpPr>
        <p:spPr>
          <a:xfrm>
            <a:off x="4800600" y="6474023"/>
            <a:ext cx="4116896" cy="307777"/>
          </a:xfrm>
          <a:prstGeom prst="rect">
            <a:avLst/>
          </a:prstGeom>
          <a:noFill/>
        </p:spPr>
        <p:txBody>
          <a:bodyPr wrap="none" rtlCol="0">
            <a:spAutoFit/>
          </a:bodyPr>
          <a:lstStyle/>
          <a:p>
            <a:r>
              <a:rPr lang="en-US" sz="1400" dirty="0" smtClean="0"/>
              <a:t>Source:  Knutson and </a:t>
            </a:r>
            <a:r>
              <a:rPr lang="en-US" sz="1400" dirty="0" err="1" smtClean="0"/>
              <a:t>Tuleya</a:t>
            </a:r>
            <a:r>
              <a:rPr lang="en-US" sz="1400" dirty="0" smtClean="0"/>
              <a:t>, </a:t>
            </a:r>
            <a:r>
              <a:rPr lang="en-US" sz="1400" i="1" dirty="0" smtClean="0"/>
              <a:t>Climate Dynamics</a:t>
            </a:r>
            <a:r>
              <a:rPr lang="en-US" sz="1400" dirty="0" smtClean="0"/>
              <a:t>., 1999</a:t>
            </a:r>
            <a:endParaRPr lang="en-US" sz="1400" dirty="0"/>
          </a:p>
        </p:txBody>
      </p:sp>
    </p:spTree>
    <p:extLst>
      <p:ext uri="{BB962C8B-B14F-4D97-AF65-F5344CB8AC3E}">
        <p14:creationId xmlns:p14="http://schemas.microsoft.com/office/powerpoint/2010/main" val="23479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N:\DC_RoundTable\Fi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771525"/>
            <a:ext cx="7981950" cy="5314950"/>
          </a:xfrm>
          <a:prstGeom prst="rect">
            <a:avLst/>
          </a:prstGeom>
          <a:noFill/>
          <a:extLst>
            <a:ext uri="{909E8E84-426E-40DD-AFC4-6F175D3DCCD1}">
              <a14:hiddenFill xmlns:a14="http://schemas.microsoft.com/office/drawing/2010/main">
                <a:solidFill>
                  <a:srgbClr val="FFFFFF"/>
                </a:solidFill>
              </a14:hiddenFill>
            </a:ext>
          </a:extLst>
        </p:spPr>
      </p:pic>
      <p:sp>
        <p:nvSpPr>
          <p:cNvPr id="102403" name="Text Box 3"/>
          <p:cNvSpPr txBox="1">
            <a:spLocks noChangeArrowheads="1"/>
          </p:cNvSpPr>
          <p:nvPr/>
        </p:nvSpPr>
        <p:spPr bwMode="auto">
          <a:xfrm>
            <a:off x="974725" y="239713"/>
            <a:ext cx="730745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2000" dirty="0"/>
              <a:t>Environmental Conditions for Idealized Hurricane Model Simulations</a:t>
            </a:r>
          </a:p>
        </p:txBody>
      </p:sp>
      <p:sp>
        <p:nvSpPr>
          <p:cNvPr id="2" name="TextBox 1"/>
          <p:cNvSpPr txBox="1"/>
          <p:nvPr/>
        </p:nvSpPr>
        <p:spPr>
          <a:xfrm>
            <a:off x="1143000" y="6553200"/>
            <a:ext cx="3470053" cy="307777"/>
          </a:xfrm>
          <a:prstGeom prst="rect">
            <a:avLst/>
          </a:prstGeom>
          <a:noFill/>
        </p:spPr>
        <p:txBody>
          <a:bodyPr wrap="none" rtlCol="0">
            <a:spAutoFit/>
          </a:bodyPr>
          <a:lstStyle/>
          <a:p>
            <a:r>
              <a:rPr lang="en-US" sz="1400" dirty="0" smtClean="0"/>
              <a:t>Source:  Shen et al., Journal of Climate, 2000.</a:t>
            </a:r>
            <a:endParaRPr lang="en-US" sz="1400" dirty="0"/>
          </a:p>
        </p:txBody>
      </p:sp>
    </p:spTree>
    <p:extLst>
      <p:ext uri="{BB962C8B-B14F-4D97-AF65-F5344CB8AC3E}">
        <p14:creationId xmlns:p14="http://schemas.microsoft.com/office/powerpoint/2010/main" val="307918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N:\DC_RoundTable\Fi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4267200"/>
            <a:ext cx="6362700" cy="1104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6474023"/>
            <a:ext cx="3470053" cy="307777"/>
          </a:xfrm>
          <a:prstGeom prst="rect">
            <a:avLst/>
          </a:prstGeom>
        </p:spPr>
        <p:txBody>
          <a:bodyPr wrap="none">
            <a:spAutoFit/>
          </a:bodyPr>
          <a:lstStyle/>
          <a:p>
            <a:r>
              <a:rPr lang="en-US" sz="1400" dirty="0"/>
              <a:t>Source:  Shen et al., Journal of Climate, 2000.</a:t>
            </a:r>
          </a:p>
        </p:txBody>
      </p:sp>
    </p:spTree>
    <p:extLst>
      <p:ext uri="{BB962C8B-B14F-4D97-AF65-F5344CB8AC3E}">
        <p14:creationId xmlns:p14="http://schemas.microsoft.com/office/powerpoint/2010/main" val="123411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wa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
            <a:ext cx="7981950" cy="68199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1071563" y="0"/>
            <a:ext cx="3967048" cy="3699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dirty="0"/>
              <a:t>Hurricane-generated sea surface cooling</a:t>
            </a:r>
          </a:p>
        </p:txBody>
      </p:sp>
      <p:sp>
        <p:nvSpPr>
          <p:cNvPr id="37892" name="Text Box 4"/>
          <p:cNvSpPr txBox="1">
            <a:spLocks noChangeArrowheads="1"/>
          </p:cNvSpPr>
          <p:nvPr/>
        </p:nvSpPr>
        <p:spPr bwMode="auto">
          <a:xfrm>
            <a:off x="1219200" y="3581400"/>
            <a:ext cx="121296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2000" dirty="0"/>
              <a:t>Hurricane</a:t>
            </a:r>
          </a:p>
        </p:txBody>
      </p:sp>
      <p:sp>
        <p:nvSpPr>
          <p:cNvPr id="37893" name="Text Box 5"/>
          <p:cNvSpPr txBox="1">
            <a:spLocks noChangeArrowheads="1"/>
          </p:cNvSpPr>
          <p:nvPr/>
        </p:nvSpPr>
        <p:spPr bwMode="auto">
          <a:xfrm>
            <a:off x="5943600" y="2362200"/>
            <a:ext cx="124880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2000" dirty="0"/>
              <a:t>Cool wake</a:t>
            </a:r>
          </a:p>
        </p:txBody>
      </p:sp>
      <p:sp>
        <p:nvSpPr>
          <p:cNvPr id="37894" name="Line 6"/>
          <p:cNvSpPr>
            <a:spLocks noChangeShapeType="1"/>
          </p:cNvSpPr>
          <p:nvPr/>
        </p:nvSpPr>
        <p:spPr bwMode="auto">
          <a:xfrm flipH="1" flipV="1">
            <a:off x="1676400" y="2362200"/>
            <a:ext cx="6858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7897" name="Text Box 9"/>
          <p:cNvSpPr txBox="1">
            <a:spLocks noChangeArrowheads="1"/>
          </p:cNvSpPr>
          <p:nvPr/>
        </p:nvSpPr>
        <p:spPr bwMode="auto">
          <a:xfrm>
            <a:off x="0" y="6491288"/>
            <a:ext cx="8839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spcBef>
                <a:spcPct val="50000"/>
              </a:spcBef>
              <a:buFont typeface="Wingdings" pitchFamily="2" charset="2"/>
              <a:buNone/>
            </a:pPr>
            <a:r>
              <a:rPr lang="en-US" altLang="en-US" sz="1800" dirty="0"/>
              <a:t>Model:  GFDL Coupled Hurricane-Ocean </a:t>
            </a:r>
            <a:r>
              <a:rPr lang="en-US" altLang="en-US" sz="1800" dirty="0" smtClean="0"/>
              <a:t>model;  Reference:  Knutson et al., J. Climate, 2001.</a:t>
            </a:r>
            <a:endParaRPr lang="en-US" altLang="en-US" sz="1800" dirty="0"/>
          </a:p>
        </p:txBody>
      </p:sp>
      <p:sp>
        <p:nvSpPr>
          <p:cNvPr id="37898" name="Text Box 10"/>
          <p:cNvSpPr txBox="1">
            <a:spLocks noChangeArrowheads="1"/>
          </p:cNvSpPr>
          <p:nvPr/>
        </p:nvSpPr>
        <p:spPr bwMode="auto">
          <a:xfrm>
            <a:off x="6689725" y="5927725"/>
            <a:ext cx="110626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buFont typeface="Wingdings" pitchFamily="2" charset="2"/>
              <a:buNone/>
            </a:pPr>
            <a:r>
              <a:rPr lang="en-US" altLang="en-US" sz="1600" dirty="0"/>
              <a:t>SST (</a:t>
            </a:r>
            <a:r>
              <a:rPr lang="en-US" altLang="en-US" sz="1600" dirty="0" err="1"/>
              <a:t>deg</a:t>
            </a:r>
            <a:r>
              <a:rPr lang="en-US" altLang="en-US" sz="1600" dirty="0"/>
              <a:t> C)</a:t>
            </a:r>
          </a:p>
        </p:txBody>
      </p:sp>
    </p:spTree>
    <p:extLst>
      <p:ext uri="{BB962C8B-B14F-4D97-AF65-F5344CB8AC3E}">
        <p14:creationId xmlns:p14="http://schemas.microsoft.com/office/powerpoint/2010/main" val="439072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1538</Words>
  <Application>Microsoft Office PowerPoint</Application>
  <PresentationFormat>On-screen Show (4:3)</PresentationFormat>
  <Paragraphs>161</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Using the GFDL Hurricane Model to Explore Tropical Cyclones and Climate Change</vt:lpstr>
      <vt:lpstr>Publications (partial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 approach:  Downscale tropical cyclones from lower resolution models into the GFDL hurricane model for improved storm intensity and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for range of SSTs and upper level thermal anomalies</vt:lpstr>
      <vt:lpstr>Impact on rainfall for range of SSTs and upper thermal anomalies</vt:lpstr>
      <vt:lpstr>PowerPoint Presentation</vt:lpstr>
    </vt:vector>
  </TitlesOfParts>
  <Company>USDOC/NOAA/GFDL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Tim Marchok</cp:lastModifiedBy>
  <cp:revision>64</cp:revision>
  <cp:lastPrinted>2017-03-06T21:36:46Z</cp:lastPrinted>
  <dcterms:created xsi:type="dcterms:W3CDTF">2015-03-27T15:08:38Z</dcterms:created>
  <dcterms:modified xsi:type="dcterms:W3CDTF">2017-06-01T16:09:25Z</dcterms:modified>
</cp:coreProperties>
</file>