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2.xml" ContentType="application/vnd.openxmlformats-officedocument.theme+xml"/>
  <Override PartName="/ppt/slideLayouts/slideLayout66.xml" ContentType="application/vnd.openxmlformats-officedocument.presentationml.slideLayout+xml"/>
  <Override PartName="/ppt/theme/theme2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4.xml" ContentType="application/vnd.openxmlformats-officedocument.theme+xml"/>
  <Override PartName="/ppt/slideLayouts/slideLayout69.xml" ContentType="application/vnd.openxmlformats-officedocument.presentationml.slideLayout+xml"/>
  <Override PartName="/ppt/theme/theme2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8.xml" ContentType="application/vnd.openxmlformats-officedocument.theme+xml"/>
  <Override PartName="/ppt/slideLayouts/slideLayout91.xml" ContentType="application/vnd.openxmlformats-officedocument.presentationml.slideLayout+xml"/>
  <Override PartName="/ppt/theme/theme29.xml" ContentType="application/vnd.openxmlformats-officedocument.theme+xml"/>
  <Override PartName="/ppt/slideLayouts/slideLayout92.xml" ContentType="application/vnd.openxmlformats-officedocument.presentationml.slideLayout+xml"/>
  <Override PartName="/ppt/theme/theme3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32.xml" ContentType="application/vnd.openxmlformats-officedocument.theme+xml"/>
  <Override PartName="/ppt/slideLayouts/slideLayout105.xml" ContentType="application/vnd.openxmlformats-officedocument.presentationml.slideLayout+xml"/>
  <Override PartName="/ppt/theme/theme3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83" r:id="rId5"/>
    <p:sldMasterId id="2147483709" r:id="rId6"/>
    <p:sldMasterId id="2147483710" r:id="rId7"/>
    <p:sldMasterId id="2147483715" r:id="rId8"/>
    <p:sldMasterId id="2147483719" r:id="rId9"/>
    <p:sldMasterId id="2147483722" r:id="rId10"/>
    <p:sldMasterId id="2147483740" r:id="rId11"/>
    <p:sldMasterId id="2147483746" r:id="rId12"/>
    <p:sldMasterId id="2147483752" r:id="rId13"/>
    <p:sldMasterId id="2147483770" r:id="rId14"/>
    <p:sldMasterId id="2147483779" r:id="rId15"/>
    <p:sldMasterId id="2147483784" r:id="rId16"/>
    <p:sldMasterId id="2147483789" r:id="rId17"/>
    <p:sldMasterId id="2147483796" r:id="rId18"/>
    <p:sldMasterId id="2147483800" r:id="rId19"/>
    <p:sldMasterId id="2147483808" r:id="rId20"/>
    <p:sldMasterId id="2147483813" r:id="rId21"/>
    <p:sldMasterId id="2147483820" r:id="rId22"/>
    <p:sldMasterId id="2147483838" r:id="rId23"/>
    <p:sldMasterId id="2147483853" r:id="rId24"/>
    <p:sldMasterId id="2147483857" r:id="rId25"/>
    <p:sldMasterId id="2147483860" r:id="rId26"/>
    <p:sldMasterId id="2147483873" r:id="rId27"/>
    <p:sldMasterId id="2147483876" r:id="rId28"/>
    <p:sldMasterId id="2147483884" r:id="rId29"/>
    <p:sldMasterId id="2147483887" r:id="rId30"/>
    <p:sldMasterId id="2147483890" r:id="rId31"/>
    <p:sldMasterId id="2147483901" r:id="rId32"/>
    <p:sldMasterId id="2147483908" r:id="rId33"/>
    <p:sldMasterId id="2147483911" r:id="rId34"/>
    <p:sldMasterId id="2147483936" r:id="rId35"/>
  </p:sldMasterIdLst>
  <p:notesMasterIdLst>
    <p:notesMasterId r:id="rId51"/>
  </p:notesMasterIdLst>
  <p:sldIdLst>
    <p:sldId id="256" r:id="rId36"/>
    <p:sldId id="391" r:id="rId37"/>
    <p:sldId id="332" r:id="rId38"/>
    <p:sldId id="374" r:id="rId39"/>
    <p:sldId id="257" r:id="rId40"/>
    <p:sldId id="344" r:id="rId41"/>
    <p:sldId id="376" r:id="rId42"/>
    <p:sldId id="367" r:id="rId43"/>
    <p:sldId id="368" r:id="rId44"/>
    <p:sldId id="350" r:id="rId45"/>
    <p:sldId id="259" r:id="rId46"/>
    <p:sldId id="377" r:id="rId47"/>
    <p:sldId id="389" r:id="rId48"/>
    <p:sldId id="258" r:id="rId49"/>
    <p:sldId id="32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4B5FE-7C2C-4729-A7B8-6D124670ECEB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6291E-6ED1-424F-9A27-D992401F3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3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384D3-D371-4BBB-8264-453DFC2E405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  <a:buFont typeface="Arial"/>
              <a:buNone/>
            </a:pPr>
            <a:r>
              <a:rPr lang="en-US" sz="1800"/>
              <a:t> </a:t>
            </a:r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95325"/>
            <a:ext cx="4595812" cy="3446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225" tIns="45600" rIns="91225" bIns="456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latin typeface="+mn-lt"/>
              </a:rPr>
              <a:t>Here are 10 </a:t>
            </a:r>
            <a:r>
              <a:rPr lang="en-US" sz="1200" b="0" i="0" u="none" strike="noStrike" cap="none" baseline="0" dirty="0">
                <a:latin typeface="+mn-lt"/>
              </a:rPr>
              <a:t>indicators measured globally over many decades that show that the Earth’s climate is warming. </a:t>
            </a:r>
            <a:endParaRPr lang="en-US" sz="1200" b="0" i="0" u="none" strike="noStrike" cap="none" baseline="0" dirty="0" smtClean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latin typeface="+mn-lt"/>
                <a:ea typeface="Calibri"/>
                <a:cs typeface="Calibri"/>
                <a:sym typeface="Calibri"/>
              </a:rPr>
              <a:t>Each shows independently analyzed data from platforms that include weather stations, satellites, weather balloons, ships and buoys.</a:t>
            </a:r>
            <a:endParaRPr lang="en-US" sz="1200" b="0" i="0" u="none" strike="noStrike" cap="none" baseline="0" dirty="0" smtClean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latin typeface="+mn-lt"/>
              </a:rPr>
              <a:t>Upward </a:t>
            </a:r>
            <a:r>
              <a:rPr lang="en-US" sz="1200" b="0" i="0" u="none" strike="noStrike" cap="none" baseline="0" dirty="0">
                <a:latin typeface="+mn-lt"/>
              </a:rPr>
              <a:t>arrows indicate increasing trends; downward arrows indicate decreasing trends</a:t>
            </a:r>
            <a:r>
              <a:rPr lang="en-US" sz="1200" b="0" i="0" u="none" strike="noStrike" cap="none" baseline="0" dirty="0" smtClean="0">
                <a:latin typeface="+mn-lt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latin typeface="+mn-lt"/>
              </a:rPr>
              <a:t>All the indicators are consistent with a warming world.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200" b="0" i="0" u="none" strike="noStrike" cap="none" baseline="0" dirty="0" smtClean="0">
                <a:latin typeface="+mn-lt"/>
                <a:ea typeface="Calibri"/>
                <a:cs typeface="Calibri"/>
                <a:sym typeface="Calibri"/>
              </a:rPr>
              <a:t>  </a:t>
            </a:r>
            <a:endParaRPr lang="en-US" sz="1200" b="0" i="0" u="none" strike="noStrike" cap="none" baseline="0" dirty="0">
              <a:latin typeface="+mn-lt"/>
              <a:ea typeface="Calibri"/>
              <a:cs typeface="Calibri"/>
              <a:sym typeface="Calibri"/>
            </a:endParaRPr>
          </a:p>
          <a:p>
            <a:pPr marL="169862" marR="0" lvl="0" indent="-169862" algn="l" rtl="0">
              <a:spcBef>
                <a:spcPts val="0"/>
              </a:spcBef>
              <a:buFont typeface="Arial"/>
              <a:buNone/>
            </a:pPr>
            <a:endParaRPr sz="1200" b="0" i="0" u="none" strike="noStrike" cap="none" baseline="0" dirty="0"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3752" indent="-263752">
              <a:buFont typeface="Arial" panose="020B0604020202020204" pitchFamily="34" charset="0"/>
              <a:buChar char="•"/>
            </a:pPr>
            <a:r>
              <a:rPr lang="en-US" sz="1800" dirty="0"/>
              <a:t>Similar range of warming on the high end, lower at the bottom.</a:t>
            </a:r>
          </a:p>
          <a:p>
            <a:pPr marL="263752" indent="-263752">
              <a:buFont typeface="Arial" panose="020B0604020202020204" pitchFamily="34" charset="0"/>
              <a:buChar char="•"/>
            </a:pPr>
            <a:r>
              <a:rPr lang="en-US" sz="1800" dirty="0"/>
              <a:t>More and newer models but similar uncertainties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EE9D1-FDBD-564A-9D68-05D592363D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4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200" b="1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/>
          </a:p>
        </p:txBody>
      </p:sp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endParaRPr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Clearly, human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lives,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livelihoods and the ecosystems that support us are at stake.  And this extends across all sectors of society. Thoughtful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well-informed plans and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preparations are required to seize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opportunities,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minimize 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risks and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vulnerabilities.   </a:t>
            </a:r>
            <a:endParaRPr sz="1800" b="0" i="0" u="none" strike="noStrike" cap="none" baseline="0" dirty="0"/>
          </a:p>
        </p:txBody>
      </p:sp>
      <p:sp>
        <p:nvSpPr>
          <p:cNvPr id="453" name="Shape 453"/>
          <p:cNvSpPr txBox="1">
            <a:spLocks noGrp="1"/>
          </p:cNvSpPr>
          <p:nvPr>
            <p:ph type="dt" idx="10"/>
          </p:nvPr>
        </p:nvSpPr>
        <p:spPr>
          <a:xfrm>
            <a:off x="3884614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Shape 454"/>
          <p:cNvSpPr txBox="1">
            <a:spLocks noGrp="1"/>
          </p:cNvSpPr>
          <p:nvPr>
            <p:ph type="ftr" idx="11"/>
          </p:nvPr>
        </p:nvSpPr>
        <p:spPr>
          <a:xfrm>
            <a:off x="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NOAA Climate Adaptation Team</a:t>
            </a: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  <a:buFont typeface="Arial"/>
              <a:buNone/>
            </a:pPr>
            <a:r>
              <a:rPr lang="en-US" sz="180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5657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3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596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16320-DA85-4D46-A02F-B9472EE852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75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3CA08-E1AA-43D6-818D-19B4C6956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08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56737-C6ED-4E14-BA16-A852436A12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65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45CA-C091-4119-A13D-BDB4E345A5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549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4FDC-A292-485A-B2AE-5CCBCA6C95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456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919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3E23B-7527-4FBF-829E-5C6D54171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928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622AB-41CA-4CA0-88BF-04F0437D9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452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3012D-4AD3-48DB-9E29-06D61DFAE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859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C2ED9-D1CA-4C91-9D88-1FBA47A80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8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81000" y="1295400"/>
            <a:ext cx="8382000" cy="48006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Default text is Ariel 32 with black bullets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3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30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E669C-92D2-48A7-91D0-35A438789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013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D0DD1-2220-4E33-8DC4-BA0F21299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156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B7C44-A00C-4708-9400-DA538A52E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43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B8AA-CDFE-4FE1-84CE-463B6EF59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130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4BAB7-5467-43BB-B518-56298FC5A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465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D60C6-E50A-449E-8240-5DFC44CEA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844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32906-20B0-4C4F-9E60-6B47BB6D1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279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C2978-BFA6-408B-B0AD-5A97E542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11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1" y="914400"/>
            <a:ext cx="8839200" cy="5410200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660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91435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 defTabSz="91435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740B9-244F-48C4-A2A2-0DE010BC6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14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65760" y="1295400"/>
            <a:ext cx="4206240" cy="48006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3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556760" y="1295400"/>
            <a:ext cx="4206240" cy="48006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</p:spTree>
    <p:extLst>
      <p:ext uri="{BB962C8B-B14F-4D97-AF65-F5344CB8AC3E}">
        <p14:creationId xmlns:p14="http://schemas.microsoft.com/office/powerpoint/2010/main" val="26487560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8FC87753-229E-4783-A12C-F5E2CDF392C4}" type="datetimeFigureOut">
              <a:rPr lang="en-US" smtClean="0">
                <a:solidFill>
                  <a:prstClr val="black"/>
                </a:solidFill>
              </a:rPr>
              <a:pPr defTabSz="914353"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2FFE-5E41-4E2D-8B7A-0708B403B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4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3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40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7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006C6-7E01-431D-948B-A8078A1112E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78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95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006C6-7E01-431D-948B-A8078A1112E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5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DF7C3-63A0-4F8F-A81B-91F5A49F9FF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9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4FCFC8-4874-44C6-802A-63A468876B5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7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37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25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70EDB2AA-8EB3-41C6-A3CE-572973E7E1AC}" type="datetimeFigureOut">
              <a:rPr lang="en-US" smtClean="0">
                <a:solidFill>
                  <a:prstClr val="black"/>
                </a:solidFill>
              </a:rPr>
              <a:pPr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88EAF1-A48D-41AB-8F36-2254CD1C40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98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25AD-CBD4-4E3C-A008-BAA5B1CDE6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2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71659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43387"/>
            <a:ext cx="8216640" cy="11953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18240" cy="485331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87200" cy="485331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1" y="6247376"/>
            <a:ext cx="2118240" cy="485331"/>
          </a:xfrm>
        </p:spPr>
        <p:txBody>
          <a:bodyPr/>
          <a:lstStyle>
            <a:lvl1pPr>
              <a:defRPr/>
            </a:lvl1pPr>
          </a:lstStyle>
          <a:p>
            <a:fld id="{2AA3782D-F218-418F-A2EF-809D0229784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55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12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23097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43387"/>
            <a:ext cx="8216640" cy="11953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18240" cy="485331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87200" cy="485331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1" y="6247376"/>
            <a:ext cx="2118240" cy="485331"/>
          </a:xfrm>
        </p:spPr>
        <p:txBody>
          <a:bodyPr/>
          <a:lstStyle>
            <a:lvl1pPr>
              <a:defRPr/>
            </a:lvl1pPr>
          </a:lstStyle>
          <a:p>
            <a:fld id="{2AA3782D-F218-418F-A2EF-809D0229784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22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84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70EDB2AA-8EB3-41C6-A3CE-572973E7E1AC}" type="datetimeFigureOut">
              <a:rPr lang="en-US" smtClean="0">
                <a:solidFill>
                  <a:prstClr val="black"/>
                </a:solidFill>
              </a:rPr>
              <a:pPr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88EAF1-A48D-41AB-8F36-2254CD1C40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3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56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25AD-CBD4-4E3C-A008-BAA5B1CDE6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60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2660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43387"/>
            <a:ext cx="8216640" cy="1195325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18240" cy="485331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87200" cy="485331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1" y="6247376"/>
            <a:ext cx="2118240" cy="485331"/>
          </a:xfrm>
        </p:spPr>
        <p:txBody>
          <a:bodyPr/>
          <a:lstStyle>
            <a:lvl1pPr>
              <a:defRPr/>
            </a:lvl1pPr>
          </a:lstStyle>
          <a:p>
            <a:fld id="{2AA3782D-F218-418F-A2EF-809D0229784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33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4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4F437-AB22-4C8D-94D2-2E629F3C8F1D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504B5-5BF4-41B1-8471-C7666D409C0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56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1/14/2010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DRAFT – FOR INTERNAL DISCUSSION PURPOSES ONLY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DE2A7-32F2-D044-AF81-F08DB0E75D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90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lIns="91068" tIns="45537" rIns="91068" bIns="45537"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 lIns="91068" tIns="45537" rIns="91068" bIns="45537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45"/>
            <a:ext cx="2133600" cy="365125"/>
          </a:xfrm>
          <a:prstGeom prst="rect">
            <a:avLst/>
          </a:prstGeom>
        </p:spPr>
        <p:txBody>
          <a:bodyPr vert="horz" lIns="91068" tIns="45537" rIns="91068" bIns="4553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07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68" tIns="45537" rIns="91068" bIns="4553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068" tIns="45537" rIns="91068" bIns="4553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95"/>
            <a:ext cx="2133600" cy="365125"/>
          </a:xfrm>
          <a:prstGeom prst="rect">
            <a:avLst/>
          </a:prstGeom>
        </p:spPr>
        <p:txBody>
          <a:bodyPr lIns="91068" tIns="45537" rIns="91068" bIns="45537"/>
          <a:lstStyle/>
          <a:p>
            <a:pPr defTabSz="910738"/>
            <a:fld id="{9CAB88A8-50B3-164B-BD78-33D9DE699DF0}" type="datetimeFigureOut">
              <a:rPr lang="en-US" smtClean="0">
                <a:solidFill>
                  <a:prstClr val="black"/>
                </a:solidFill>
              </a:rPr>
              <a:pPr defTabSz="910738"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95"/>
            <a:ext cx="2895600" cy="365125"/>
          </a:xfrm>
          <a:prstGeom prst="rect">
            <a:avLst/>
          </a:prstGeom>
        </p:spPr>
        <p:txBody>
          <a:bodyPr lIns="91068" tIns="45537" rIns="91068" bIns="45537"/>
          <a:lstStyle/>
          <a:p>
            <a:pPr defTabSz="910738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95"/>
            <a:ext cx="2133600" cy="365125"/>
          </a:xfrm>
          <a:prstGeom prst="rect">
            <a:avLst/>
          </a:prstGeom>
        </p:spPr>
        <p:txBody>
          <a:bodyPr/>
          <a:lstStyle/>
          <a:p>
            <a:fld id="{DAC18934-5BF6-0C48-BBDD-7BA2BBE5E4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0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68" tIns="45537" rIns="91068" bIns="45537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95"/>
            <a:ext cx="2133600" cy="365125"/>
          </a:xfrm>
          <a:prstGeom prst="rect">
            <a:avLst/>
          </a:prstGeom>
        </p:spPr>
        <p:txBody>
          <a:bodyPr lIns="91068" tIns="45537" rIns="91068" bIns="45537"/>
          <a:lstStyle>
            <a:lvl1pPr>
              <a:defRPr/>
            </a:lvl1pPr>
          </a:lstStyle>
          <a:p>
            <a:pPr defTabSz="910738">
              <a:defRPr/>
            </a:pPr>
            <a:fld id="{BCB4F437-AB22-4C8D-94D2-2E629F3C8F1D}" type="datetimeFigureOut">
              <a:rPr lang="zh-TW" altLang="en-US" smtClean="0">
                <a:solidFill>
                  <a:prstClr val="black"/>
                </a:solidFill>
              </a:rPr>
              <a:pPr defTabSz="910738">
                <a:defRPr/>
              </a:pPr>
              <a:t>2015/12/2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95"/>
            <a:ext cx="2895600" cy="365125"/>
          </a:xfrm>
          <a:prstGeom prst="rect">
            <a:avLst/>
          </a:prstGeom>
        </p:spPr>
        <p:txBody>
          <a:bodyPr lIns="91068" tIns="45537" rIns="91068" bIns="45537"/>
          <a:lstStyle>
            <a:lvl1pPr>
              <a:defRPr/>
            </a:lvl1pPr>
          </a:lstStyle>
          <a:p>
            <a:pPr defTabSz="910738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504B5-5BF4-41B1-8471-C7666D409C0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8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81000" y="1295400"/>
            <a:ext cx="8382000" cy="480060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Default text is Ariel 32 with black bullets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0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5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762000" y="6477000"/>
            <a:ext cx="7386636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204200" y="6477000"/>
            <a:ext cx="733425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9664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65760" y="1295400"/>
            <a:ext cx="4206240" cy="48006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0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556760" y="1295400"/>
            <a:ext cx="4206240" cy="48006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</p:spTree>
    <p:extLst>
      <p:ext uri="{BB962C8B-B14F-4D97-AF65-F5344CB8AC3E}">
        <p14:creationId xmlns:p14="http://schemas.microsoft.com/office/powerpoint/2010/main" val="2451558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0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51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06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AB88A8-50B3-164B-BD78-33D9DE699DF0}" type="datetimeFigureOut">
              <a:rPr lang="en-US" smtClean="0">
                <a:solidFill>
                  <a:prstClr val="black"/>
                </a:solidFill>
              </a:rPr>
              <a:pPr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C18934-5BF6-0C48-BBDD-7BA2BBE5E4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14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4F437-AB22-4C8D-94D2-2E629F3C8F1D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2015/12/2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504B5-5BF4-41B1-8471-C7666D409C0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30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3" y="6583363"/>
            <a:ext cx="2133601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1/14/2010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363"/>
            <a:ext cx="4648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DRAFT – FOR INTERNAL DISCUSSION PURPOSES ONLY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0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DE2A7-32F2-D044-AF81-F08DB0E75D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74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4FCFC8-4874-44C6-802A-63A468876B5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57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1885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94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3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155446"/>
            <a:ext cx="8229600" cy="1252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180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762000" y="6477000"/>
            <a:ext cx="7386636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204200" y="6477000"/>
            <a:ext cx="733425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378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26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PRE-DECISIONAL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1C22-E62D-4D2E-A39A-D09E9D4200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66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4FCFC8-4874-44C6-802A-63A468876B5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92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78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785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57498-62CF-4C75-B952-14FC02FAA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08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84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32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1" y="152401"/>
            <a:ext cx="8839200" cy="838200"/>
          </a:xfrm>
          <a:prstGeom prst="rect">
            <a:avLst/>
          </a:prstGeom>
        </p:spPr>
        <p:txBody>
          <a:bodyPr lIns="91321" tIns="45661" rIns="91321" bIns="45661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81001" y="1295400"/>
            <a:ext cx="8382000" cy="4800600"/>
          </a:xfrm>
          <a:prstGeom prst="rect">
            <a:avLst/>
          </a:prstGeom>
        </p:spPr>
        <p:txBody>
          <a:bodyPr lIns="91321" tIns="45661" rIns="91321" bIns="45661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Default text is Ariel 32 with black bullets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25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61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1" y="152401"/>
            <a:ext cx="8839200" cy="838200"/>
          </a:xfrm>
          <a:prstGeom prst="rect">
            <a:avLst/>
          </a:prstGeom>
        </p:spPr>
        <p:txBody>
          <a:bodyPr lIns="91321" tIns="45661" rIns="91321" bIns="45661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65760" y="1295400"/>
            <a:ext cx="4206240" cy="4800600"/>
          </a:xfrm>
          <a:prstGeom prst="rect">
            <a:avLst/>
          </a:prstGeom>
        </p:spPr>
        <p:txBody>
          <a:bodyPr lIns="91321" tIns="45661" rIns="91321" bIns="45661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25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556760" y="1295400"/>
            <a:ext cx="4206240" cy="4800600"/>
          </a:xfrm>
          <a:prstGeom prst="rect">
            <a:avLst/>
          </a:prstGeom>
        </p:spPr>
        <p:txBody>
          <a:bodyPr lIns="91321" tIns="45661" rIns="91321" bIns="45661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</p:spTree>
    <p:extLst>
      <p:ext uri="{BB962C8B-B14F-4D97-AF65-F5344CB8AC3E}">
        <p14:creationId xmlns:p14="http://schemas.microsoft.com/office/powerpoint/2010/main" val="26767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18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1" y="152401"/>
            <a:ext cx="8839200" cy="838200"/>
          </a:xfrm>
          <a:prstGeom prst="rect">
            <a:avLst/>
          </a:prstGeom>
        </p:spPr>
        <p:txBody>
          <a:bodyPr lIns="91321" tIns="45661" rIns="91321" bIns="45661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25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55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21" tIns="45661" rIns="91321" bIns="4566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25"/>
            <a:ext cx="8229600" cy="4525963"/>
          </a:xfrm>
          <a:prstGeom prst="rect">
            <a:avLst/>
          </a:prstGeom>
        </p:spPr>
        <p:txBody>
          <a:bodyPr lIns="91321" tIns="45661" rIns="91321" bIns="4566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5096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lIns="91321" tIns="45661" rIns="91321" bIns="45661"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1" y="914400"/>
            <a:ext cx="8839200" cy="5410200"/>
          </a:xfrm>
          <a:prstGeom prst="rect">
            <a:avLst/>
          </a:prstGeom>
        </p:spPr>
        <p:txBody>
          <a:bodyPr lIns="91321" tIns="45661" rIns="91321" bIns="45661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05E45-CFF4-4B8C-B75E-214FF669E4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6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lIns="91321" tIns="45661" rIns="91321" bIns="45661"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1" y="914400"/>
            <a:ext cx="8839200" cy="5410200"/>
          </a:xfrm>
          <a:prstGeom prst="rect">
            <a:avLst/>
          </a:prstGeom>
        </p:spPr>
        <p:txBody>
          <a:bodyPr lIns="91321" tIns="45661" rIns="91321" bIns="45661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25"/>
            <a:ext cx="2133600" cy="365125"/>
          </a:xfrm>
          <a:prstGeom prst="rect">
            <a:avLst/>
          </a:prstGeom>
        </p:spPr>
        <p:txBody>
          <a:bodyPr vert="horz" lIns="91321" tIns="45661" rIns="91321" bIns="4566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27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4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321" tIns="45661" rIns="91321" bIns="4566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2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1" y="152401"/>
            <a:ext cx="8839200" cy="838200"/>
          </a:xfrm>
          <a:prstGeom prst="rect">
            <a:avLst/>
          </a:prstGeom>
        </p:spPr>
        <p:txBody>
          <a:bodyPr lIns="91321" tIns="45661" rIns="91321" bIns="45661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65760" y="1295400"/>
            <a:ext cx="4206240" cy="4800600"/>
          </a:xfrm>
          <a:prstGeom prst="rect">
            <a:avLst/>
          </a:prstGeom>
        </p:spPr>
        <p:txBody>
          <a:bodyPr lIns="91321" tIns="45661" rIns="91321" bIns="45661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25"/>
            <a:ext cx="2133600" cy="365125"/>
          </a:xfrm>
          <a:prstGeom prst="rect">
            <a:avLst/>
          </a:prstGeom>
        </p:spPr>
        <p:txBody>
          <a:bodyPr lIns="91321" tIns="45661" rIns="91321" bIns="45661"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defTabSz="913227"/>
            <a:fld id="{626021F2-50CD-4105-BA59-D17F5A3D6AB3}" type="slidenum">
              <a:rPr lang="en-US" smtClean="0">
                <a:solidFill>
                  <a:prstClr val="white"/>
                </a:solidFill>
              </a:rPr>
              <a:pPr defTabSz="913227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556760" y="1295400"/>
            <a:ext cx="4206240" cy="4800600"/>
          </a:xfrm>
          <a:prstGeom prst="rect">
            <a:avLst/>
          </a:prstGeom>
        </p:spPr>
        <p:txBody>
          <a:bodyPr lIns="91321" tIns="45661" rIns="91321" bIns="45661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</p:spTree>
    <p:extLst>
      <p:ext uri="{BB962C8B-B14F-4D97-AF65-F5344CB8AC3E}">
        <p14:creationId xmlns:p14="http://schemas.microsoft.com/office/powerpoint/2010/main" val="8801847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 userDrawn="1"/>
        </p:nvSpPr>
        <p:spPr bwMode="auto">
          <a:xfrm>
            <a:off x="71439" y="76204"/>
            <a:ext cx="1295400" cy="1308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lIns="90459" tIns="45230" rIns="90459" bIns="4523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defTabSz="904736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pitchFamily="34" charset="0"/>
              <a:sym typeface="Gill Sans Light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771744" y="76222"/>
            <a:ext cx="7610475" cy="347663"/>
          </a:xfrm>
          <a:prstGeom prst="rect">
            <a:avLst/>
          </a:prstGeom>
          <a:solidFill>
            <a:srgbClr val="6C9B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50" tIns="90450" rIns="90450" bIns="90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defTabSz="90473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215A9F"/>
                </a:solidFill>
                <a:latin typeface="Trebuchet MS" pitchFamily="34" charset="0"/>
                <a:sym typeface="Gill Sans Light" charset="0"/>
              </a:rPr>
              <a:t>N A T I O N A L   O C E A N I C   A N D   A T M O S P H E R I C   A D M I N I S T R A T I O N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771543" y="457200"/>
            <a:ext cx="7686675" cy="762000"/>
          </a:xfrm>
          <a:prstGeom prst="rect">
            <a:avLst/>
          </a:prstGeom>
          <a:solidFill>
            <a:srgbClr val="215A9F"/>
          </a:solidFill>
          <a:ln>
            <a:noFill/>
          </a:ln>
          <a:extLst/>
        </p:spPr>
        <p:txBody>
          <a:bodyPr lIns="36158" tIns="72367" rIns="36158" bIns="36158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04736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ea typeface="MS PGothic" pitchFamily="34" charset="-128"/>
              <a:sym typeface="Gill Sans Light" charset="0"/>
            </a:endParaRPr>
          </a:p>
        </p:txBody>
      </p:sp>
      <p:grpSp>
        <p:nvGrpSpPr>
          <p:cNvPr id="6" name="Group 16"/>
          <p:cNvGrpSpPr>
            <a:grpSpLocks/>
          </p:cNvGrpSpPr>
          <p:nvPr userDrawn="1"/>
        </p:nvGrpSpPr>
        <p:grpSpPr bwMode="auto">
          <a:xfrm>
            <a:off x="7986812" y="82756"/>
            <a:ext cx="1081087" cy="1060451"/>
            <a:chOff x="72" y="84"/>
            <a:chExt cx="828" cy="828"/>
          </a:xfrm>
        </p:grpSpPr>
        <p:sp>
          <p:nvSpPr>
            <p:cNvPr id="7" name="Oval 10"/>
            <p:cNvSpPr>
              <a:spLocks noChangeAspect="1" noChangeArrowheads="1"/>
            </p:cNvSpPr>
            <p:nvPr userDrawn="1"/>
          </p:nvSpPr>
          <p:spPr bwMode="auto">
            <a:xfrm>
              <a:off x="72" y="84"/>
              <a:ext cx="828" cy="82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defTabSz="904736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latin typeface="Arial" pitchFamily="34" charset="0"/>
                <a:sym typeface="Gill Sans Light" charset="0"/>
              </a:endParaRPr>
            </a:p>
          </p:txBody>
        </p:sp>
        <p:pic>
          <p:nvPicPr>
            <p:cNvPr id="8" name="Picture 11" descr="NOAA seal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84"/>
              <a:ext cx="8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87554" y="82756"/>
            <a:ext cx="1131887" cy="1060451"/>
            <a:chOff x="4560" y="3448"/>
            <a:chExt cx="541" cy="536"/>
          </a:xfrm>
        </p:grpSpPr>
        <p:sp>
          <p:nvSpPr>
            <p:cNvPr id="10" name="Oval 11"/>
            <p:cNvSpPr>
              <a:spLocks noChangeArrowheads="1"/>
            </p:cNvSpPr>
            <p:nvPr userDrawn="1"/>
          </p:nvSpPr>
          <p:spPr bwMode="auto">
            <a:xfrm>
              <a:off x="4560" y="3448"/>
              <a:ext cx="541" cy="53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defTabSz="904736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latin typeface="Arial" pitchFamily="34" charset="0"/>
                <a:sym typeface="Gill Sans Light" charset="0"/>
              </a:endParaRPr>
            </a:p>
          </p:txBody>
        </p:sp>
        <p:pic>
          <p:nvPicPr>
            <p:cNvPr id="11" name="Picture 1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3460"/>
              <a:ext cx="52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381272"/>
            <a:ext cx="8229600" cy="914401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-55561" y="6583571"/>
            <a:ext cx="2133601" cy="365125"/>
          </a:xfrm>
        </p:spPr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583571"/>
            <a:ext cx="4648200" cy="365125"/>
          </a:xfrm>
        </p:spPr>
        <p:txBody>
          <a:bodyPr/>
          <a:lstStyle>
            <a:lvl1pPr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5800" y="6569283"/>
            <a:ext cx="2133600" cy="365125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DCC51A9-6DF6-44A0-A6BE-87E418D70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6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1" y="914400"/>
            <a:ext cx="8839200" cy="5410200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23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fld id="{8FC87753-229E-4783-A12C-F5E2CDF392C4}" type="datetimeFigureOut">
              <a:rPr lang="en-US" smtClean="0">
                <a:solidFill>
                  <a:prstClr val="black"/>
                </a:solidFill>
              </a:rPr>
              <a:pPr defTabSz="914353"/>
              <a:t>12/2/2015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2FFE-5E41-4E2D-8B7A-0708B403B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61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740B9-244F-48C4-A2A2-0DE010BC6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&lt;#&gt;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91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148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53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588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609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1738252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58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17316633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2912278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Yale University</a:t>
            </a:r>
          </a:p>
        </p:txBody>
      </p:sp>
    </p:spTree>
    <p:extLst>
      <p:ext uri="{BB962C8B-B14F-4D97-AF65-F5344CB8AC3E}">
        <p14:creationId xmlns:p14="http://schemas.microsoft.com/office/powerpoint/2010/main" val="194675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81000" y="1295400"/>
            <a:ext cx="8382000" cy="48006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Default text is Ariel 32 with black bullets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3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366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1685296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&lt;#&gt;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338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354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19" y="1951775"/>
            <a:ext cx="8641655" cy="1470025"/>
          </a:xfrm>
          <a:prstGeom prst="rect">
            <a:avLst/>
          </a:prstGeom>
        </p:spPr>
        <p:txBody>
          <a:bodyPr lIns="18000" tIns="18000" rIns="18000" bIns="18000" anchor="ctr" anchorCtr="0"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84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3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87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4966306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498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28901817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Subtitle with Bullet</a:t>
            </a:r>
          </a:p>
          <a:p>
            <a:pPr lvl="1"/>
            <a:r>
              <a:rPr lang="en-US" smtClean="0"/>
              <a:t>Text with Bullet</a:t>
            </a:r>
          </a:p>
        </p:txBody>
      </p:sp>
    </p:spTree>
    <p:extLst>
      <p:ext uri="{BB962C8B-B14F-4D97-AF65-F5344CB8AC3E}">
        <p14:creationId xmlns:p14="http://schemas.microsoft.com/office/powerpoint/2010/main" val="21477893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 lIns="91410" tIns="45706" rIns="91410" bIns="45706"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Insert the title of the slide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65760" y="1295400"/>
            <a:ext cx="4206240" cy="48006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553200" y="6477003"/>
            <a:ext cx="21336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26021F2-50CD-4105-BA59-D17F5A3D6AB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556760" y="1295400"/>
            <a:ext cx="4206240" cy="4800600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Showing two columns</a:t>
            </a:r>
          </a:p>
        </p:txBody>
      </p:sp>
    </p:spTree>
    <p:extLst>
      <p:ext uri="{BB962C8B-B14F-4D97-AF65-F5344CB8AC3E}">
        <p14:creationId xmlns:p14="http://schemas.microsoft.com/office/powerpoint/2010/main" val="1062245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772816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768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smtClean="0"/>
              <a:t>Graphic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5691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373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116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3211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082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0085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5" y="260238"/>
            <a:ext cx="8642350" cy="792498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4202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49963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274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772816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0385" y="1340768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66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7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6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3.JP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heme" Target="../theme/theme2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16.jpe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heme" Target="../theme/theme31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16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32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7.png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theme" Target="../theme/theme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0" y="5943600"/>
            <a:ext cx="81534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Century Gothic" pitchFamily="34" charset="0"/>
              </a:rPr>
              <a:t>Geophysical Fluid Dynamics Laboratory</a:t>
            </a:r>
            <a:endParaRPr lang="en-US" sz="2000" dirty="0">
              <a:solidFill>
                <a:prstClr val="white">
                  <a:lumMod val="9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9" name="Picture 8" descr="NOAA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00" y="5638800"/>
            <a:ext cx="876300" cy="876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lobe_zh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905000" y="3810000"/>
            <a:ext cx="688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7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7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1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7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rgbClr val="EAEAEA">
                <a:alpha val="84706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8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8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64342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May 20, 2013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743200" y="6477000"/>
            <a:ext cx="3657600" cy="22860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REGIONAL CLIMATE, EXTREMES AND IMPACTS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NOAA_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32520" y="6417564"/>
            <a:ext cx="347472" cy="34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4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rgbClr val="EAEAEA">
                <a:alpha val="84706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6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64342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May 20, 2013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743200" y="6477000"/>
            <a:ext cx="3657600" cy="22860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REGIONAL CLIMATE, EXTREMES AND IMPACTS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NOAA_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32520" y="6417564"/>
            <a:ext cx="347472" cy="34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130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0" r:id="rId2"/>
    <p:sldLayoutId id="2147483751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rgbClr val="EAEAEA">
                <a:alpha val="84706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8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8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64342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May 20, 2013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743200" y="6477000"/>
            <a:ext cx="3657600" cy="22860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REGIONAL CLIMATE, EXTREMES AND IMPACTS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NOAA_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32520" y="6417564"/>
            <a:ext cx="347472" cy="34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3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6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9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4" r:id="rId2"/>
    <p:sldLayoutId id="2147483775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6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8" tIns="45537" rIns="91068" bIns="45537" rtlCol="0" anchor="ctr"/>
          <a:lstStyle/>
          <a:p>
            <a:pPr algn="ctr" defTabSz="910738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8" tIns="45537" rIns="91068" bIns="45537" rtlCol="0" anchor="ctr"/>
          <a:lstStyle/>
          <a:p>
            <a:pPr algn="ctr" defTabSz="910738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45"/>
            <a:ext cx="2133600" cy="365125"/>
          </a:xfrm>
          <a:prstGeom prst="rect">
            <a:avLst/>
          </a:prstGeom>
        </p:spPr>
        <p:txBody>
          <a:bodyPr vert="horz" lIns="91068" tIns="45537" rIns="91068" bIns="4553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738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073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lIns="91068" tIns="45537" rIns="91068" bIns="45537" rtlCol="0">
            <a:spAutoFit/>
          </a:bodyPr>
          <a:lstStyle/>
          <a:p>
            <a:pPr defTabSz="910738"/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4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3" r:id="rId3"/>
  </p:sldLayoutIdLst>
  <p:hf hdr="0" ftr="0" dt="0"/>
  <p:txStyles>
    <p:titleStyle>
      <a:lvl1pPr algn="ctr" defTabSz="9107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528" indent="-341528" algn="l" defTabSz="9107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977" indent="-284606" algn="l" defTabSz="9107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422" indent="-227687" algn="l" defTabSz="910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798" indent="-227687" algn="l" defTabSz="9107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163" indent="-227687" algn="l" defTabSz="9107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537" indent="-227687" algn="l" defTabSz="9107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908" indent="-227687" algn="l" defTabSz="9107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5277" indent="-227687" algn="l" defTabSz="9107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0647" indent="-227687" algn="l" defTabSz="9107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68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738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102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480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52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214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592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963" algn="l" defTabSz="9107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6400800"/>
            <a:ext cx="9144001" cy="457200"/>
          </a:xfrm>
          <a:prstGeom prst="rect">
            <a:avLst/>
          </a:prstGeom>
          <a:gradFill>
            <a:gsLst>
              <a:gs pos="50000">
                <a:srgbClr val="313264"/>
              </a:gs>
              <a:gs pos="0">
                <a:srgbClr val="25599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09600" y="6400800"/>
            <a:ext cx="8507518" cy="838200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 l="-8062" r="-316"/>
            </a:stretch>
          </a:blip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1" cy="838200"/>
          </a:xfrm>
          <a:prstGeom prst="rect">
            <a:avLst/>
          </a:prstGeom>
          <a:gradFill flip="none" rotWithShape="1">
            <a:gsLst>
              <a:gs pos="50000">
                <a:srgbClr val="2D3E74"/>
              </a:gs>
              <a:gs pos="100000">
                <a:srgbClr val="255997"/>
              </a:gs>
              <a:gs pos="0">
                <a:srgbClr val="313264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V="1">
            <a:off x="228600" y="76200"/>
            <a:ext cx="9220200" cy="838200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 descr="NOAA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4364" y="6427682"/>
            <a:ext cx="403436" cy="403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 Placeholder 6"/>
          <p:cNvSpPr txBox="1">
            <a:spLocks/>
          </p:cNvSpPr>
          <p:nvPr/>
        </p:nvSpPr>
        <p:spPr>
          <a:xfrm>
            <a:off x="152400" y="6400800"/>
            <a:ext cx="3657600" cy="30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Geophysical Fluid Dynamics Laboratory Review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May 20-22, 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9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8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8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6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3" r:id="rId3"/>
    <p:sldLayoutId id="2147483794" r:id="rId4"/>
    <p:sldLayoutId id="214748379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300" y="5943600"/>
            <a:ext cx="815340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Century Gothic" pitchFamily="34" charset="0"/>
              </a:rPr>
              <a:t>Geophysical Fluid Dynamics Laboratory</a:t>
            </a:r>
            <a:endParaRPr lang="en-US" sz="2000" dirty="0">
              <a:solidFill>
                <a:prstClr val="white">
                  <a:lumMod val="95000"/>
                </a:prstClr>
              </a:solidFill>
              <a:latin typeface="Century Gothic" pitchFamily="34" charset="0"/>
            </a:endParaRPr>
          </a:p>
        </p:txBody>
      </p:sp>
      <p:pic>
        <p:nvPicPr>
          <p:cNvPr id="9" name="Picture 8" descr="NOAA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4800" y="5638800"/>
            <a:ext cx="876300" cy="876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globe_zh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905000" y="3810000"/>
            <a:ext cx="6882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1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9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9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9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3" r:id="rId2"/>
    <p:sldLayoutId id="2147483804" r:id="rId3"/>
    <p:sldLayoutId id="2147483805" r:id="rId4"/>
    <p:sldLayoutId id="2147483806" r:id="rId5"/>
    <p:sldLayoutId id="2147483807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257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rgbClr val="EAEAEA">
                <a:alpha val="84706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4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4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2743200" y="6477000"/>
            <a:ext cx="3657600" cy="228600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Sandy Supplemental Planning Meeting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NOAA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2520" y="6417564"/>
            <a:ext cx="347472" cy="34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8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6400800"/>
            <a:ext cx="9144001" cy="457200"/>
          </a:xfrm>
          <a:prstGeom prst="rect">
            <a:avLst/>
          </a:prstGeom>
          <a:gradFill>
            <a:gsLst>
              <a:gs pos="50000">
                <a:srgbClr val="313264"/>
              </a:gs>
              <a:gs pos="0">
                <a:srgbClr val="25599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1" tIns="45661" rIns="91321" bIns="45661" rtlCol="0" anchor="ctr"/>
          <a:lstStyle/>
          <a:p>
            <a:pPr algn="ctr" defTabSz="913227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09601" y="6633070"/>
            <a:ext cx="8507518" cy="373659"/>
          </a:xfrm>
          <a:prstGeom prst="rect">
            <a:avLst/>
          </a:prstGeom>
          <a:blipFill dpi="0" rotWithShape="1">
            <a:blip r:embed="rId7">
              <a:alphaModFix amt="50000"/>
            </a:blip>
            <a:srcRect/>
            <a:stretch>
              <a:fillRect l="-8062" r="-316"/>
            </a:stretch>
          </a:blipFill>
        </p:spPr>
        <p:txBody>
          <a:bodyPr wrap="square" lIns="91321" tIns="45661" rIns="91321" bIns="45661" rtlCol="0">
            <a:spAutoFit/>
          </a:bodyPr>
          <a:lstStyle/>
          <a:p>
            <a:pPr defTabSz="91322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25"/>
            <a:ext cx="2133600" cy="365125"/>
          </a:xfrm>
          <a:prstGeom prst="rect">
            <a:avLst/>
          </a:prstGeom>
        </p:spPr>
        <p:txBody>
          <a:bodyPr vert="horz" lIns="91321" tIns="45661" rIns="91321" bIns="45661" rtlCol="0" anchor="ctr"/>
          <a:lstStyle>
            <a:lvl1pPr algn="r">
              <a:defRPr sz="110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227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2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" y="1"/>
            <a:ext cx="9144001" cy="373659"/>
          </a:xfrm>
          <a:prstGeom prst="rect">
            <a:avLst/>
          </a:prstGeom>
          <a:gradFill flip="none" rotWithShape="1">
            <a:gsLst>
              <a:gs pos="50000">
                <a:srgbClr val="2D3E74"/>
              </a:gs>
              <a:gs pos="100000">
                <a:srgbClr val="255997"/>
              </a:gs>
              <a:gs pos="0">
                <a:srgbClr val="313264"/>
              </a:gs>
            </a:gsLst>
            <a:lin ang="5400000" scaled="0"/>
            <a:tileRect/>
          </a:gradFill>
        </p:spPr>
        <p:txBody>
          <a:bodyPr wrap="square" lIns="91321" tIns="45661" rIns="91321" bIns="45661" rtlCol="0">
            <a:spAutoFit/>
          </a:bodyPr>
          <a:lstStyle/>
          <a:p>
            <a:pPr defTabSz="91322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V="1">
            <a:off x="228600" y="76200"/>
            <a:ext cx="9220200" cy="373659"/>
          </a:xfrm>
          <a:prstGeom prst="rect">
            <a:avLst/>
          </a:pr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</p:spPr>
        <p:txBody>
          <a:bodyPr wrap="square" lIns="91321" tIns="45661" rIns="91321" bIns="45661" rtlCol="0">
            <a:spAutoFit/>
          </a:bodyPr>
          <a:lstStyle/>
          <a:p>
            <a:pPr defTabSz="913227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 descr="NOAA_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64364" y="6427682"/>
            <a:ext cx="403436" cy="403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 Placeholder 6"/>
          <p:cNvSpPr txBox="1">
            <a:spLocks/>
          </p:cNvSpPr>
          <p:nvPr/>
        </p:nvSpPr>
        <p:spPr>
          <a:xfrm>
            <a:off x="152400" y="6400800"/>
            <a:ext cx="3657600" cy="304800"/>
          </a:xfrm>
          <a:prstGeom prst="rect">
            <a:avLst/>
          </a:prstGeom>
        </p:spPr>
        <p:txBody>
          <a:bodyPr lIns="91321" tIns="45661" rIns="91321" bIns="45661"/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Geophysical Fluid Dynamics Laboratory Review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May 20-22, 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1" tIns="45661" rIns="91321" bIns="45661" rtlCol="0" anchor="ctr"/>
          <a:lstStyle/>
          <a:p>
            <a:pPr algn="ctr" defTabSz="913227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1" tIns="45661" rIns="91321" bIns="45661" rtlCol="0" anchor="ctr"/>
          <a:lstStyle/>
          <a:p>
            <a:pPr algn="ctr" defTabSz="913227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2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8" r:id="rId4"/>
    <p:sldLayoutId id="2147483819" r:id="rId5"/>
  </p:sldLayoutIdLst>
  <p:hf hdr="0" dt="0"/>
  <p:txStyles>
    <p:titleStyle>
      <a:lvl1pPr algn="ctr" defTabSz="9132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67" indent="-342467" algn="l" defTabSz="9132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00" indent="-285390" algn="l" defTabSz="91322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5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51" indent="-228304" algn="l" defTabSz="91322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75" indent="-228304" algn="l" defTabSz="91322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88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00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19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27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9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63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96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2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100000">
              <a:srgbClr val="EAEAEA">
                <a:alpha val="84706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5" cstate="print"/>
          <a:srcRect t="90555" b="3333"/>
          <a:stretch>
            <a:fillRect/>
          </a:stretch>
        </p:blipFill>
        <p:spPr>
          <a:xfrm>
            <a:off x="0" y="304801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1" tIns="45661" rIns="91321" bIns="45661" rtlCol="0" anchor="ctr"/>
          <a:lstStyle/>
          <a:p>
            <a:pPr algn="ctr" defTabSz="913227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5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2743200" y="6477000"/>
            <a:ext cx="3657600" cy="228600"/>
          </a:xfrm>
          <a:prstGeom prst="rect">
            <a:avLst/>
          </a:prstGeom>
        </p:spPr>
        <p:txBody>
          <a:bodyPr lIns="91321" tIns="45661" rIns="91321" bIns="45661"/>
          <a:lstStyle>
            <a:lvl1pPr marL="342900" indent="-34290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</a:rPr>
              <a:t>Sandy Supplemental Planning Meeting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NOAA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32520" y="6417564"/>
            <a:ext cx="347472" cy="3474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3" r:id="rId2"/>
    <p:sldLayoutId id="214748382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32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67" indent="-342467" algn="l" defTabSz="9132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00" indent="-285390" algn="l" defTabSz="91322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35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51" indent="-228304" algn="l" defTabSz="91322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75" indent="-228304" algn="l" defTabSz="91322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88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00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19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27" indent="-228304" algn="l" defTabSz="9132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9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63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96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2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59" tIns="45230" rIns="90459" bIns="452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4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59" tIns="45230" rIns="90459" bIns="45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59"/>
            <a:ext cx="2133600" cy="365125"/>
          </a:xfrm>
          <a:prstGeom prst="rect">
            <a:avLst/>
          </a:prstGeom>
        </p:spPr>
        <p:txBody>
          <a:bodyPr vert="horz" wrap="square" lIns="90459" tIns="45230" rIns="90459" bIns="4523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 defTabSz="90473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Gill Sans Light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559"/>
            <a:ext cx="2895600" cy="365125"/>
          </a:xfrm>
          <a:prstGeom prst="rect">
            <a:avLst/>
          </a:prstGeom>
        </p:spPr>
        <p:txBody>
          <a:bodyPr vert="horz" wrap="square" lIns="90459" tIns="45230" rIns="90459" bIns="4523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-48" charset="-128"/>
              </a:defRPr>
            </a:lvl1pPr>
          </a:lstStyle>
          <a:p>
            <a:pPr defTabSz="90473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Gill Sans Light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59"/>
            <a:ext cx="2133600" cy="365125"/>
          </a:xfrm>
          <a:prstGeom prst="rect">
            <a:avLst/>
          </a:prstGeom>
        </p:spPr>
        <p:txBody>
          <a:bodyPr vert="horz" wrap="square" lIns="90459" tIns="45230" rIns="90459" bIns="4523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defTabSz="904736" fontAlgn="base">
              <a:spcBef>
                <a:spcPct val="0"/>
              </a:spcBef>
              <a:spcAft>
                <a:spcPct val="0"/>
              </a:spcAft>
              <a:defRPr/>
            </a:pPr>
            <a:fld id="{1A7F1FA4-A07B-4DB9-8F6A-37049FCCDE03}" type="slidenum">
              <a:rPr lang="en-US" smtClean="0">
                <a:ea typeface="ＭＳ Ｐゴシック" pitchFamily="34" charset="-128"/>
                <a:sym typeface="Gill Sans Light" charset="0"/>
              </a:rPr>
              <a:pPr defTabSz="90473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  <a:sym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4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/>
        </a:defRPr>
      </a:lvl5pPr>
      <a:lvl6pPr marL="4523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0473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571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0953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39317" indent="-3393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1pPr>
      <a:lvl2pPr marL="735095" indent="-28280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2pPr>
      <a:lvl3pPr marL="1130966" indent="-22614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3pPr>
      <a:lvl4pPr marL="1583345" indent="-22614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4pPr>
      <a:lvl5pPr marL="2035735" indent="-22614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ＭＳ Ｐゴシック"/>
        </a:defRPr>
      </a:lvl5pPr>
      <a:lvl6pPr marL="2488094" indent="-226149" algn="l" defTabSz="9047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477" indent="-226149" algn="l" defTabSz="9047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2860" indent="-226149" algn="l" defTabSz="9047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230" indent="-226149" algn="l" defTabSz="90473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371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736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154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531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38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286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668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043" algn="l" defTabSz="9047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5" cstate="print"/>
          <a:srcRect t="90555" b="3333"/>
          <a:stretch>
            <a:fillRect/>
          </a:stretch>
        </p:blipFill>
        <p:spPr>
          <a:xfrm>
            <a:off x="0" y="304801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5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6160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1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1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6" r:id="rId2"/>
  </p:sldLayoutIdLst>
  <p:hf hdr="0" ftr="0" dt="0"/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4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4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1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358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4649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27 October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329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Griffies talk to Arizona Geosciences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&lt;#&gt;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8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6143625"/>
            <a:ext cx="3376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40475"/>
            <a:ext cx="25161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159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2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4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4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5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286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4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4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6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938" y="0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MS PGothic" pitchFamily="34" charset="-128"/>
            </a:endParaRPr>
          </a:p>
        </p:txBody>
      </p:sp>
      <p:pic>
        <p:nvPicPr>
          <p:cNvPr id="2051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145213"/>
            <a:ext cx="3375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40475"/>
            <a:ext cx="2516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1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footer_imag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6" descr="Picture1.jpg"/>
          <p:cNvPicPr>
            <a:picLocks noChangeAspect="1"/>
          </p:cNvPicPr>
          <p:nvPr/>
        </p:nvPicPr>
        <p:blipFill>
          <a:blip r:embed="rId8"/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64F0B8-87E9-4013-A054-DA509DE216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3080" name="Picture 12" descr="Picture1.jpg"/>
          <p:cNvPicPr>
            <a:picLocks noChangeAspect="1"/>
          </p:cNvPicPr>
          <p:nvPr/>
        </p:nvPicPr>
        <p:blipFill>
          <a:blip r:embed="rId8"/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white">
                    <a:lumMod val="95000"/>
                  </a:prstClr>
                </a:solidFill>
                <a:cs typeface="Arial" charset="0"/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47089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4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4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7E51A7-DC55-445D-94EB-FC27B5F0ADE5}" type="slidenum">
              <a:rPr lang="en-US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6" cstate="print"/>
          <a:srcRect t="90555" b="3333"/>
          <a:stretch>
            <a:fillRect/>
          </a:stretch>
        </p:blipFill>
        <p:spPr>
          <a:xfrm>
            <a:off x="0" y="304801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 defTabSz="914353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6160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353"/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1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</p:sldLayoutIdLst>
  <p:hf hdr="0" ftr="0" dt="0"/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730250" marR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/>
            </a:lvl2pPr>
            <a:lvl3pPr marL="1033463" marR="0" indent="-6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Font typeface="Arial"/>
              <a:buChar char="•"/>
              <a:defRPr/>
            </a:lvl3pPr>
            <a:lvl4pPr marL="1262063" marR="0" indent="-301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Font typeface="Arial"/>
              <a:buChar char="•"/>
              <a:defRPr/>
            </a:lvl4pPr>
            <a:lvl5pPr marL="1425575" marR="0" indent="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Font typeface="Arial"/>
              <a:buChar char=""/>
              <a:defRPr/>
            </a:lvl5pPr>
            <a:lvl6pPr marL="1627632" marR="0" indent="233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Font typeface="Arial"/>
              <a:buChar char="⚫"/>
              <a:defRPr/>
            </a:lvl6pPr>
            <a:lvl7pPr marL="1828800" marR="0" indent="127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⚫"/>
              <a:defRPr/>
            </a:lvl7pPr>
            <a:lvl8pPr marL="2029968" marR="0" indent="147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⚫"/>
              <a:defRPr/>
            </a:lvl8pPr>
            <a:lvl9pPr marL="2231136" marR="0" indent="167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Arial"/>
              <a:buChar char="⚫"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762000" y="6477000"/>
            <a:ext cx="7386636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>
              <a:solidFill>
                <a:srgbClr val="000000"/>
              </a:solidFill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200" y="6477000"/>
            <a:ext cx="733425" cy="27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>
              <a:solidFill>
                <a:srgbClr val="000000"/>
              </a:solidFill>
              <a:ea typeface="ＭＳ Ｐゴシック" pitchFamily="34" charset="-128"/>
              <a:cs typeface="Arial"/>
              <a:sym typeface="Arial"/>
            </a:endParaRP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6477000"/>
            <a:ext cx="304798" cy="30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6477000"/>
            <a:ext cx="304798" cy="304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658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5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5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9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ackgrou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/>
          <p:cNvSpPr txBox="1">
            <a:spLocks noChangeArrowheads="1"/>
          </p:cNvSpPr>
          <p:nvPr userDrawn="1"/>
        </p:nvSpPr>
        <p:spPr bwMode="auto">
          <a:xfrm>
            <a:off x="6781800" y="6692900"/>
            <a:ext cx="1752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00" smtClean="0">
                <a:solidFill>
                  <a:srgbClr val="333333"/>
                </a:solidFill>
                <a:latin typeface="Raavi" pitchFamily="34" charset="0"/>
                <a:ea typeface="MS PGothic" pitchFamily="34" charset="-128"/>
                <a:cs typeface="Raavi" pitchFamily="34" charset="0"/>
                <a:sym typeface="Arial"/>
              </a:rPr>
              <a:t>www.cpo.noaa.gov | www.noaa.gov</a:t>
            </a:r>
          </a:p>
        </p:txBody>
      </p:sp>
      <p:sp>
        <p:nvSpPr>
          <p:cNvPr id="23556" name="TextBox 4"/>
          <p:cNvSpPr txBox="1">
            <a:spLocks noChangeArrowheads="1"/>
          </p:cNvSpPr>
          <p:nvPr userDrawn="1"/>
        </p:nvSpPr>
        <p:spPr bwMode="auto">
          <a:xfrm>
            <a:off x="0" y="6692900"/>
            <a:ext cx="36718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00" smtClean="0">
                <a:solidFill>
                  <a:srgbClr val="333333"/>
                </a:solidFill>
                <a:latin typeface="Raavi" pitchFamily="34" charset="0"/>
                <a:ea typeface="MS PGothic" pitchFamily="34" charset="-128"/>
                <a:cs typeface="Raavi" pitchFamily="34" charset="0"/>
                <a:sym typeface="Arial"/>
              </a:rPr>
              <a:t>National Oceanic and Atmospheric Administration | Climate Program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24900" y="6664325"/>
            <a:ext cx="4191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333333"/>
                </a:solidFill>
                <a:latin typeface="Raavi" pitchFamily="34" charset="0"/>
                <a:ea typeface="MS PGothic" pitchFamily="34" charset="-128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0765336D-0961-4E62-B3A0-B91BF48E18A3}" type="slidenum">
              <a:rPr lang="en-US" altLang="en-US">
                <a:cs typeface="Arial"/>
                <a:sym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/>
              <a:sym typeface="Arial"/>
            </a:endParaRPr>
          </a:p>
        </p:txBody>
      </p:sp>
      <p:pic>
        <p:nvPicPr>
          <p:cNvPr id="1030" name="Picture 7" descr="hea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itle Placeholder 10"/>
          <p:cNvSpPr>
            <a:spLocks noGrp="1"/>
          </p:cNvSpPr>
          <p:nvPr>
            <p:ph type="title"/>
          </p:nvPr>
        </p:nvSpPr>
        <p:spPr bwMode="auto">
          <a:xfrm>
            <a:off x="935038" y="0"/>
            <a:ext cx="74072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81766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+mj-lt"/>
          <a:ea typeface="MS PGothic" pitchFamily="34" charset="-128"/>
          <a:cs typeface="Raav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charset="0"/>
          <a:ea typeface="MS PGothic" pitchFamily="34" charset="-128"/>
          <a:cs typeface="Raav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charset="0"/>
          <a:ea typeface="MS PGothic" pitchFamily="34" charset="-128"/>
          <a:cs typeface="Raav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charset="0"/>
          <a:ea typeface="MS PGothic" pitchFamily="34" charset="-128"/>
          <a:cs typeface="Raav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charset="0"/>
          <a:ea typeface="MS PGothic" pitchFamily="34" charset="-128"/>
          <a:cs typeface="Raav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6400800"/>
            <a:ext cx="9144001" cy="457200"/>
          </a:xfrm>
          <a:prstGeom prst="rect">
            <a:avLst/>
          </a:prstGeom>
          <a:gradFill>
            <a:gsLst>
              <a:gs pos="50000">
                <a:srgbClr val="313264"/>
              </a:gs>
              <a:gs pos="0">
                <a:srgbClr val="25599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09600" y="6634132"/>
            <a:ext cx="8507518" cy="371541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 l="-8062" r="-316"/>
            </a:stretch>
          </a:blipFill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10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116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1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" y="2"/>
            <a:ext cx="9144001" cy="371541"/>
          </a:xfrm>
          <a:prstGeom prst="rect">
            <a:avLst/>
          </a:prstGeom>
          <a:gradFill flip="none" rotWithShape="1">
            <a:gsLst>
              <a:gs pos="50000">
                <a:srgbClr val="2D3E74"/>
              </a:gs>
              <a:gs pos="100000">
                <a:srgbClr val="255997"/>
              </a:gs>
              <a:gs pos="0">
                <a:srgbClr val="313264"/>
              </a:gs>
            </a:gsLst>
            <a:lin ang="5400000" scaled="0"/>
            <a:tileRect/>
          </a:gradFill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V="1">
            <a:off x="228600" y="76203"/>
            <a:ext cx="9220200" cy="371541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 descr="NOAA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4364" y="6427682"/>
            <a:ext cx="403436" cy="403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4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hdr="0" dt="0"/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6400800"/>
            <a:ext cx="9144001" cy="457200"/>
          </a:xfrm>
          <a:prstGeom prst="rect">
            <a:avLst/>
          </a:prstGeom>
          <a:gradFill>
            <a:gsLst>
              <a:gs pos="50000">
                <a:srgbClr val="313264"/>
              </a:gs>
              <a:gs pos="0">
                <a:srgbClr val="25599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09600" y="6634132"/>
            <a:ext cx="8507518" cy="371541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 l="-8062" r="-316"/>
            </a:stretch>
          </a:blipFill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100" b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116"/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1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" y="1"/>
            <a:ext cx="9143997" cy="838200"/>
          </a:xfrm>
          <a:prstGeom prst="rect">
            <a:avLst/>
          </a:prstGeom>
          <a:gradFill flip="none" rotWithShape="1">
            <a:gsLst>
              <a:gs pos="50000">
                <a:srgbClr val="2D3E74"/>
              </a:gs>
              <a:gs pos="100000">
                <a:srgbClr val="255997"/>
              </a:gs>
              <a:gs pos="0">
                <a:srgbClr val="313264"/>
              </a:gs>
            </a:gsLst>
            <a:lin ang="5400000" scaled="0"/>
            <a:tileRect/>
          </a:gradFill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V="1">
            <a:off x="30681" y="0"/>
            <a:ext cx="9448797" cy="678872"/>
          </a:xfrm>
          <a:prstGeom prst="rect">
            <a:avLst/>
          </a:prstGeom>
          <a:blipFill dpi="0" rotWithShape="1">
            <a:blip r:embed="rId5">
              <a:alphaModFix amt="50000"/>
            </a:blip>
            <a:srcRect/>
            <a:stretch>
              <a:fillRect/>
            </a:stretch>
          </a:blipFill>
        </p:spPr>
        <p:txBody>
          <a:bodyPr wrap="square" lIns="91410" tIns="45706" rIns="91410" bIns="45706" rtlCol="0">
            <a:spAutoFit/>
          </a:bodyPr>
          <a:lstStyle/>
          <a:p>
            <a:pPr defTabSz="914116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 descr="NOAA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4364" y="6427682"/>
            <a:ext cx="403436" cy="403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4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hf hdr="0" dt="0"/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FFEFD1"/>
            </a:gs>
            <a:gs pos="25000">
              <a:srgbClr val="F0EBD5"/>
            </a:gs>
            <a:gs pos="100000">
              <a:srgbClr val="D1C39F">
                <a:alpha val="8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ooter_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5" cstate="print"/>
          <a:srcRect t="90555" b="3333"/>
          <a:stretch>
            <a:fillRect/>
          </a:stretch>
        </p:blipFill>
        <p:spPr>
          <a:xfrm>
            <a:off x="0" y="304800"/>
            <a:ext cx="9144000" cy="419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E3ED-C7C6-4C82-AE04-AD06180781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5" cstate="print"/>
          <a:srcRect t="84444" b="3333"/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95000"/>
                  </a:prstClr>
                </a:solidFill>
              </a:rPr>
              <a:t>Geophysical Fluid Dynamics Laboratory</a:t>
            </a:r>
            <a:endParaRPr lang="en-US" sz="105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914400"/>
            <a:ext cx="9144000" cy="5410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5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21" Type="http://schemas.openxmlformats.org/officeDocument/2006/relationships/image" Target="../media/image19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151940"/>
            <a:ext cx="8839200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endParaRPr lang="en-GB" sz="2800" b="1" dirty="0" smtClean="0">
              <a:solidFill>
                <a:srgbClr val="C0504D">
                  <a:lumMod val="20000"/>
                  <a:lumOff val="80000"/>
                </a:srgb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GB" sz="2800" b="1" dirty="0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V. </a:t>
            </a:r>
            <a:r>
              <a:rPr lang="en-GB" sz="2800" b="1" dirty="0" err="1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Ramaswamy</a:t>
            </a:r>
            <a:r>
              <a:rPr lang="en-GB" sz="2800" b="1" dirty="0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,</a:t>
            </a:r>
          </a:p>
          <a:p>
            <a:pPr algn="ctr">
              <a:lnSpc>
                <a:spcPct val="80000"/>
              </a:lnSpc>
            </a:pPr>
            <a:r>
              <a:rPr lang="en-GB" sz="2800" b="1" dirty="0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Whit Anderson, Young Cho, Paul </a:t>
            </a:r>
            <a:r>
              <a:rPr lang="en-GB" sz="2800" b="1" dirty="0" err="1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Ginoux</a:t>
            </a:r>
            <a:r>
              <a:rPr lang="en-GB" sz="2800" b="1" dirty="0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, </a:t>
            </a:r>
            <a:r>
              <a:rPr lang="en-GB" sz="2800" b="1" dirty="0">
                <a:solidFill>
                  <a:srgbClr val="C0504D">
                    <a:lumMod val="20000"/>
                    <a:lumOff val="80000"/>
                  </a:srgbClr>
                </a:solidFill>
              </a:rPr>
              <a:t>G</a:t>
            </a:r>
            <a:r>
              <a:rPr lang="en-GB" sz="2800" b="1" dirty="0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abe </a:t>
            </a:r>
            <a:r>
              <a:rPr lang="en-GB" sz="2800" b="1" dirty="0" err="1" smtClean="0">
                <a:solidFill>
                  <a:srgbClr val="C0504D">
                    <a:lumMod val="20000"/>
                    <a:lumOff val="80000"/>
                  </a:srgbClr>
                </a:solidFill>
              </a:rPr>
              <a:t>Vecchi</a:t>
            </a:r>
            <a:endParaRPr lang="en-GB" sz="2800" b="1" dirty="0" smtClean="0">
              <a:solidFill>
                <a:srgbClr val="C0504D">
                  <a:lumMod val="20000"/>
                  <a:lumOff val="80000"/>
                </a:srgbClr>
              </a:solidFill>
            </a:endParaRPr>
          </a:p>
          <a:p>
            <a:pPr algn="ctr">
              <a:lnSpc>
                <a:spcPct val="80000"/>
              </a:lnSpc>
            </a:pPr>
            <a:endParaRPr lang="en-GB" sz="2800" b="1" dirty="0">
              <a:solidFill>
                <a:srgbClr val="C0504D">
                  <a:lumMod val="20000"/>
                  <a:lumOff val="80000"/>
                </a:srgbClr>
              </a:solidFill>
            </a:endParaRPr>
          </a:p>
          <a:p>
            <a:pPr algn="ctr">
              <a:lnSpc>
                <a:spcPct val="80000"/>
              </a:lnSpc>
            </a:pPr>
            <a:endParaRPr lang="en-GB" sz="2400" b="1" dirty="0" smtClean="0">
              <a:solidFill>
                <a:srgbClr val="C0504D">
                  <a:lumMod val="20000"/>
                  <a:lumOff val="80000"/>
                </a:srgbClr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Futura Md BT" pitchFamily="34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Futura Md BT" pitchFamily="34" charset="0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0" y="0"/>
            <a:ext cx="9144000" cy="4191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lang="en-US" sz="4800" kern="1200" dirty="0" smtClean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utura Md BT" pitchFamily="34" charset="0"/>
                <a:ea typeface="+mn-ea"/>
                <a:cs typeface="+mn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sz="40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US Center Side Event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prstClr val="white"/>
                </a:solidFill>
                <a:effectLst/>
                <a:latin typeface="Times New Roman"/>
                <a:ea typeface="Calibri"/>
                <a:cs typeface="Times New Roman"/>
              </a:rPr>
              <a:t>Prediction of Weather and Climate Extremes</a:t>
            </a:r>
            <a:endParaRPr sz="3600" dirty="0">
              <a:solidFill>
                <a:prstClr val="white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sz="4000" dirty="0">
              <a:solidFill>
                <a:prstClr val="white"/>
              </a:solidFill>
              <a:effectLst>
                <a:glow rad="63500">
                  <a:srgbClr val="4F81BD">
                    <a:lumMod val="60000"/>
                    <a:lumOff val="40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2154092"/>
            <a:ext cx="9144000" cy="167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COP-21, PARIS [FRANCE]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December 1, 2015</a:t>
            </a:r>
            <a:endParaRPr lang="en-US" sz="35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69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179512" y="260648"/>
            <a:ext cx="8642348" cy="115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 b="1" dirty="0" smtClean="0">
                <a:solidFill>
                  <a:srgbClr val="000000"/>
                </a:solidFill>
              </a:rPr>
              <a:t>Projections</a:t>
            </a:r>
            <a:endParaRPr lang="en-GB" sz="28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5661248"/>
            <a:ext cx="28803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96" y="836647"/>
            <a:ext cx="3737607" cy="5630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5661248"/>
            <a:ext cx="137261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Fig. SPM.7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990600"/>
            <a:ext cx="3429000" cy="2133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rgbClr val="000000"/>
                </a:solidFill>
              </a:rPr>
              <a:t>Continued emissions of GHGs will cause further warming and long-lasting changes of the climate system. 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219200"/>
            <a:ext cx="1584176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Continued warming of the planet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124200"/>
            <a:ext cx="1590984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Melting of Arctic sea-ice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953000"/>
            <a:ext cx="1458888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Increased acidification of oceans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9717" y="4543017"/>
            <a:ext cx="2895600" cy="492956"/>
          </a:xfrm>
          <a:prstGeom prst="roundRect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IPCC (AR5 (2013)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27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043"/>
          <p:cNvSpPr txBox="1">
            <a:spLocks noChangeArrowheads="1"/>
          </p:cNvSpPr>
          <p:nvPr/>
        </p:nvSpPr>
        <p:spPr bwMode="auto">
          <a:xfrm>
            <a:off x="1066800" y="2321859"/>
            <a:ext cx="1905000" cy="11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Heat Waves</a:t>
            </a:r>
          </a:p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Storm </a:t>
            </a: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Track  Variations</a:t>
            </a:r>
            <a:endParaRPr lang="en-US" b="1" kern="0" dirty="0">
              <a:solidFill>
                <a:srgbClr val="FFFFFF"/>
              </a:solidFill>
              <a:latin typeface="TradeGothicBoldTwo" pitchFamily="2" charset="0"/>
              <a:cs typeface="Arial"/>
              <a:sym typeface="Arial"/>
            </a:endParaRPr>
          </a:p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Madden-Julian </a:t>
            </a: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 Oscillation</a:t>
            </a:r>
            <a:endParaRPr lang="en-US" b="1" kern="0" dirty="0">
              <a:solidFill>
                <a:srgbClr val="FFFFFF"/>
              </a:solidFill>
              <a:latin typeface="TradeGothicCondEighteen" charset="0"/>
              <a:cs typeface="Arial"/>
              <a:sym typeface="Arial"/>
            </a:endParaRPr>
          </a:p>
        </p:txBody>
      </p:sp>
      <p:sp>
        <p:nvSpPr>
          <p:cNvPr id="19" name="Text Box 1045"/>
          <p:cNvSpPr txBox="1">
            <a:spLocks noChangeArrowheads="1"/>
          </p:cNvSpPr>
          <p:nvPr/>
        </p:nvSpPr>
        <p:spPr bwMode="auto">
          <a:xfrm>
            <a:off x="2691973" y="2301481"/>
            <a:ext cx="2261027" cy="109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El Niño-Southern </a:t>
            </a: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Oscillation</a:t>
            </a:r>
          </a:p>
          <a:p>
            <a:pPr>
              <a:spcBef>
                <a:spcPct val="25000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    Precipitation extremes	</a:t>
            </a:r>
            <a:endParaRPr lang="en-US" b="1" kern="0" dirty="0">
              <a:solidFill>
                <a:srgbClr val="FFFFFF"/>
              </a:solidFill>
              <a:latin typeface="TradeGothicBoldTwo" pitchFamily="2" charset="0"/>
              <a:cs typeface="Arial"/>
              <a:sym typeface="Arial"/>
            </a:endParaRPr>
          </a:p>
          <a:p>
            <a:pPr>
              <a:spcBef>
                <a:spcPct val="25000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Seasonal-</a:t>
            </a:r>
            <a:r>
              <a:rPr lang="en-US" b="1" kern="0" dirty="0" err="1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Interannual</a:t>
            </a: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 </a:t>
            </a:r>
          </a:p>
          <a:p>
            <a:pPr>
              <a:spcBef>
                <a:spcPct val="25000"/>
              </a:spcBef>
            </a:pPr>
            <a:endParaRPr lang="en-US" b="1" kern="0" dirty="0" smtClean="0">
              <a:solidFill>
                <a:srgbClr val="FFFFFF"/>
              </a:solidFill>
              <a:latin typeface="TradeGothicBoldTwo" pitchFamily="2" charset="0"/>
              <a:cs typeface="Arial"/>
              <a:sym typeface="Arial"/>
            </a:endParaRPr>
          </a:p>
          <a:p>
            <a:pPr>
              <a:spcBef>
                <a:spcPct val="25000"/>
              </a:spcBef>
            </a:pPr>
            <a:endParaRPr lang="en-US" b="1" kern="0" dirty="0" smtClean="0">
              <a:solidFill>
                <a:srgbClr val="FFFFFF"/>
              </a:solidFill>
              <a:latin typeface="TradeGothicBoldTwo" pitchFamily="2" charset="0"/>
              <a:cs typeface="Arial"/>
              <a:sym typeface="Arial"/>
            </a:endParaRPr>
          </a:p>
          <a:p>
            <a:pPr>
              <a:spcBef>
                <a:spcPct val="25000"/>
              </a:spcBef>
            </a:pPr>
            <a:endParaRPr lang="en-US" b="1" kern="0" dirty="0">
              <a:solidFill>
                <a:srgbClr val="FFFFFF"/>
              </a:solidFill>
              <a:latin typeface="TradeGothicCondEighteen" charset="0"/>
              <a:cs typeface="Arial"/>
              <a:sym typeface="Arial"/>
            </a:endParaRPr>
          </a:p>
        </p:txBody>
      </p:sp>
      <p:sp>
        <p:nvSpPr>
          <p:cNvPr id="24" name="Text Box 1052"/>
          <p:cNvSpPr txBox="1">
            <a:spLocks noChangeArrowheads="1"/>
          </p:cNvSpPr>
          <p:nvPr/>
        </p:nvSpPr>
        <p:spPr bwMode="auto">
          <a:xfrm>
            <a:off x="4840941" y="2286000"/>
            <a:ext cx="2855259" cy="179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Decadal </a:t>
            </a: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to multi-decadal Variability</a:t>
            </a:r>
            <a:endParaRPr lang="en-US" b="1" kern="0" dirty="0">
              <a:solidFill>
                <a:srgbClr val="FFFFFF"/>
              </a:solidFill>
              <a:latin typeface="TradeGothicBoldTwo" pitchFamily="2" charset="0"/>
              <a:cs typeface="Arial"/>
              <a:sym typeface="Arial"/>
            </a:endParaRPr>
          </a:p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Solar Variability</a:t>
            </a:r>
          </a:p>
          <a:p>
            <a:pPr>
              <a:spcBef>
                <a:spcPct val="25000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Ocean </a:t>
            </a: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Circulation</a:t>
            </a:r>
          </a:p>
          <a:p>
            <a:pPr>
              <a:spcBef>
                <a:spcPct val="25000"/>
              </a:spcBef>
            </a:pPr>
            <a:r>
              <a:rPr lang="en-US" b="1" kern="0" dirty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Greenhouse </a:t>
            </a: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Gases and Aerosols</a:t>
            </a:r>
            <a:endParaRPr lang="en-US" b="1" kern="0" dirty="0">
              <a:solidFill>
                <a:srgbClr val="FFFFFF"/>
              </a:solidFill>
              <a:latin typeface="TradeGothicCondEighteen" charset="0"/>
              <a:cs typeface="Arial"/>
              <a:sym typeface="Arial"/>
            </a:endParaRPr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" y="2499"/>
            <a:ext cx="9144000" cy="6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 Box 1043"/>
          <p:cNvSpPr txBox="1">
            <a:spLocks noChangeArrowheads="1"/>
          </p:cNvSpPr>
          <p:nvPr/>
        </p:nvSpPr>
        <p:spPr bwMode="auto">
          <a:xfrm>
            <a:off x="76200" y="2321859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>
              <a:spcBef>
                <a:spcPct val="25000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Tornadoes </a:t>
            </a:r>
          </a:p>
          <a:p>
            <a:pPr>
              <a:spcBef>
                <a:spcPct val="25000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Snowstorms</a:t>
            </a:r>
          </a:p>
          <a:p>
            <a:pPr>
              <a:spcBef>
                <a:spcPct val="25000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TradeGothicBoldTwo" pitchFamily="2" charset="0"/>
                <a:cs typeface="Arial"/>
                <a:sym typeface="Arial"/>
              </a:rPr>
              <a:t>Hurricanes                               Typhoons</a:t>
            </a:r>
            <a:endParaRPr lang="en-US" b="1" kern="0" dirty="0">
              <a:solidFill>
                <a:srgbClr val="FFFFFF"/>
              </a:solidFill>
              <a:latin typeface="TradeGothicCondEighteen" charset="0"/>
              <a:cs typeface="Arial"/>
              <a:sym typeface="Arial"/>
            </a:endParaRPr>
          </a:p>
        </p:txBody>
      </p:sp>
      <p:sp>
        <p:nvSpPr>
          <p:cNvPr id="43" name="Shape 464"/>
          <p:cNvSpPr txBox="1"/>
          <p:nvPr/>
        </p:nvSpPr>
        <p:spPr>
          <a:xfrm>
            <a:off x="762000" y="5922498"/>
            <a:ext cx="7739721" cy="630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4444"/>
              </a:lnSpc>
              <a:buClr>
                <a:srgbClr val="800000"/>
              </a:buClr>
              <a:buSzPct val="25000"/>
              <a:buFont typeface="Calibri"/>
              <a:buNone/>
            </a:pPr>
            <a:r>
              <a:rPr lang="en-US" sz="2800" kern="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And Weather to Climate is a Continuum…..</a:t>
            </a:r>
            <a:endParaRPr lang="en-US" sz="2800" kern="0" dirty="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28600" y="3124200"/>
            <a:ext cx="8763000" cy="2514600"/>
            <a:chOff x="1828800" y="3141962"/>
            <a:chExt cx="8458200" cy="2386132"/>
          </a:xfrm>
        </p:grpSpPr>
        <p:sp>
          <p:nvSpPr>
            <p:cNvPr id="14" name="AutoShape 1035"/>
            <p:cNvSpPr>
              <a:spLocks noChangeArrowheads="1"/>
            </p:cNvSpPr>
            <p:nvPr/>
          </p:nvSpPr>
          <p:spPr bwMode="auto">
            <a:xfrm>
              <a:off x="1828800" y="3141962"/>
              <a:ext cx="8458200" cy="1752600"/>
            </a:xfrm>
            <a:prstGeom prst="rightArrow">
              <a:avLst>
                <a:gd name="adj1" fmla="val 50000"/>
                <a:gd name="adj2" fmla="val 61919"/>
              </a:avLst>
            </a:prstGeom>
            <a:gradFill rotWithShape="1">
              <a:gsLst>
                <a:gs pos="0">
                  <a:srgbClr val="CC9900"/>
                </a:gs>
                <a:gs pos="100000">
                  <a:srgbClr val="A5002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 b="1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5" name="Line 1036"/>
            <p:cNvSpPr>
              <a:spLocks noChangeShapeType="1"/>
            </p:cNvSpPr>
            <p:nvPr/>
          </p:nvSpPr>
          <p:spPr bwMode="auto">
            <a:xfrm>
              <a:off x="4645852" y="3599162"/>
              <a:ext cx="0" cy="83820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0" name="Line 1048"/>
            <p:cNvSpPr>
              <a:spLocks noChangeShapeType="1"/>
            </p:cNvSpPr>
            <p:nvPr/>
          </p:nvSpPr>
          <p:spPr bwMode="auto">
            <a:xfrm>
              <a:off x="5325302" y="3611862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1" name="Text Box 1049"/>
            <p:cNvSpPr txBox="1">
              <a:spLocks noChangeArrowheads="1"/>
            </p:cNvSpPr>
            <p:nvPr/>
          </p:nvSpPr>
          <p:spPr bwMode="auto">
            <a:xfrm>
              <a:off x="4881879" y="3891262"/>
              <a:ext cx="881137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 dirty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3</a:t>
              </a:r>
              <a:r>
                <a:rPr lang="en-US" sz="1400" b="1" kern="0" dirty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  <a:t/>
              </a:r>
              <a:br>
                <a:rPr lang="en-US" sz="1400" b="1" kern="0" dirty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</a:br>
              <a:r>
                <a:rPr lang="en-US" sz="1400" b="1" kern="0" dirty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  <a:t>YEARS</a:t>
              </a:r>
            </a:p>
          </p:txBody>
        </p:sp>
        <p:sp>
          <p:nvSpPr>
            <p:cNvPr id="22" name="Text Box 1050"/>
            <p:cNvSpPr txBox="1">
              <a:spLocks noChangeArrowheads="1"/>
            </p:cNvSpPr>
            <p:nvPr/>
          </p:nvSpPr>
          <p:spPr bwMode="auto">
            <a:xfrm>
              <a:off x="5686941" y="3891262"/>
              <a:ext cx="881137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10</a:t>
              </a:r>
              <a:b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</a:br>
              <a:r>
                <a:rPr lang="en-US" sz="1400" b="1" kern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  <a:t>YEARS</a:t>
              </a:r>
            </a:p>
          </p:txBody>
        </p:sp>
        <p:sp>
          <p:nvSpPr>
            <p:cNvPr id="23" name="Line 1051"/>
            <p:cNvSpPr>
              <a:spLocks noChangeShapeType="1"/>
            </p:cNvSpPr>
            <p:nvPr/>
          </p:nvSpPr>
          <p:spPr bwMode="auto">
            <a:xfrm>
              <a:off x="6127510" y="3611862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5" name="Line 1055"/>
            <p:cNvSpPr>
              <a:spLocks noChangeShapeType="1"/>
            </p:cNvSpPr>
            <p:nvPr/>
          </p:nvSpPr>
          <p:spPr bwMode="auto">
            <a:xfrm>
              <a:off x="7674829" y="3611862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6" name="Text Box 1056"/>
            <p:cNvSpPr txBox="1">
              <a:spLocks noChangeArrowheads="1"/>
            </p:cNvSpPr>
            <p:nvPr/>
          </p:nvSpPr>
          <p:spPr bwMode="auto">
            <a:xfrm>
              <a:off x="7231405" y="3891262"/>
              <a:ext cx="881137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 dirty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30</a:t>
              </a:r>
              <a:r>
                <a:rPr lang="en-US" sz="1400" b="1" kern="0" dirty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  <a:t/>
              </a:r>
              <a:br>
                <a:rPr lang="en-US" sz="1400" b="1" kern="0" dirty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</a:br>
              <a:r>
                <a:rPr lang="en-US" sz="1400" b="1" kern="0" dirty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  <a:t>YEARS</a:t>
              </a:r>
            </a:p>
          </p:txBody>
        </p:sp>
        <p:sp>
          <p:nvSpPr>
            <p:cNvPr id="27" name="Text Box 1057"/>
            <p:cNvSpPr txBox="1">
              <a:spLocks noChangeArrowheads="1"/>
            </p:cNvSpPr>
            <p:nvPr/>
          </p:nvSpPr>
          <p:spPr bwMode="auto">
            <a:xfrm>
              <a:off x="8036468" y="3891262"/>
              <a:ext cx="881137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100</a:t>
              </a:r>
              <a:b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</a:br>
              <a:r>
                <a:rPr lang="en-US" sz="1400" b="1" kern="0">
                  <a:solidFill>
                    <a:srgbClr val="FFFFFF"/>
                  </a:solidFill>
                  <a:latin typeface="TradeGothicCondEighteen" charset="0"/>
                  <a:cs typeface="Arial"/>
                  <a:sym typeface="Arial"/>
                </a:rPr>
                <a:t>YEARS</a:t>
              </a:r>
            </a:p>
          </p:txBody>
        </p:sp>
        <p:sp>
          <p:nvSpPr>
            <p:cNvPr id="28" name="Line 1058"/>
            <p:cNvSpPr>
              <a:spLocks noChangeShapeType="1"/>
            </p:cNvSpPr>
            <p:nvPr/>
          </p:nvSpPr>
          <p:spPr bwMode="auto">
            <a:xfrm>
              <a:off x="8477037" y="3611862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29" name="Text Box 1059"/>
            <p:cNvSpPr txBox="1">
              <a:spLocks noChangeArrowheads="1"/>
            </p:cNvSpPr>
            <p:nvPr/>
          </p:nvSpPr>
          <p:spPr bwMode="auto">
            <a:xfrm>
              <a:off x="2133600" y="4513562"/>
              <a:ext cx="2489413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5000"/>
                </a:spcBef>
              </a:pPr>
              <a:r>
                <a:rPr lang="en-US" sz="1400" b="1" kern="0" dirty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SHORT-TERM</a:t>
              </a:r>
            </a:p>
          </p:txBody>
        </p:sp>
        <p:sp>
          <p:nvSpPr>
            <p:cNvPr id="30" name="Text Box 1060"/>
            <p:cNvSpPr txBox="1">
              <a:spLocks noChangeArrowheads="1"/>
            </p:cNvSpPr>
            <p:nvPr/>
          </p:nvSpPr>
          <p:spPr bwMode="auto">
            <a:xfrm>
              <a:off x="4668691" y="4513562"/>
              <a:ext cx="2261027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5000"/>
                </a:spcBef>
              </a:pPr>
              <a:r>
                <a:rPr lang="en-US" sz="1400" b="1" kern="0" dirty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INTERANNUAL</a:t>
              </a:r>
            </a:p>
          </p:txBody>
        </p:sp>
        <p:sp>
          <p:nvSpPr>
            <p:cNvPr id="31" name="Text Box 1061"/>
            <p:cNvSpPr txBox="1">
              <a:spLocks noChangeArrowheads="1"/>
            </p:cNvSpPr>
            <p:nvPr/>
          </p:nvSpPr>
          <p:spPr bwMode="auto">
            <a:xfrm>
              <a:off x="7021072" y="4513562"/>
              <a:ext cx="2261027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5000"/>
                </a:spcBef>
              </a:pPr>
              <a: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DECADE-TO-</a:t>
              </a:r>
              <a:b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</a:br>
              <a:r>
                <a:rPr lang="en-US" sz="1400" b="1" ker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CENTURY</a:t>
              </a:r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>
              <a:off x="6039010" y="3575231"/>
              <a:ext cx="238307" cy="733663"/>
            </a:xfrm>
            <a:prstGeom prst="rightArrow">
              <a:avLst>
                <a:gd name="adj1" fmla="val 50000"/>
                <a:gd name="adj2" fmla="val 61111"/>
              </a:avLst>
            </a:prstGeom>
            <a:noFill/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 sz="1400" kern="0">
                <a:solidFill>
                  <a:srgbClr val="FFFFFF"/>
                </a:solidFill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33" name="Line 1036"/>
            <p:cNvSpPr>
              <a:spLocks noChangeShapeType="1"/>
            </p:cNvSpPr>
            <p:nvPr/>
          </p:nvSpPr>
          <p:spPr bwMode="auto">
            <a:xfrm>
              <a:off x="6861202" y="3599162"/>
              <a:ext cx="0" cy="83820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34" name="AutoShape 29"/>
            <p:cNvSpPr>
              <a:spLocks noChangeArrowheads="1"/>
            </p:cNvSpPr>
            <p:nvPr/>
          </p:nvSpPr>
          <p:spPr bwMode="auto">
            <a:xfrm>
              <a:off x="6176042" y="4794431"/>
              <a:ext cx="329841" cy="733663"/>
            </a:xfrm>
            <a:prstGeom prst="rightArrow">
              <a:avLst>
                <a:gd name="adj1" fmla="val 50000"/>
                <a:gd name="adj2" fmla="val 105000"/>
              </a:avLst>
            </a:prstGeom>
            <a:noFill/>
            <a:ln>
              <a:noFill/>
            </a:ln>
            <a:effectLst/>
            <a:ex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 sz="1400" kern="0">
                <a:solidFill>
                  <a:srgbClr val="FFFFFF"/>
                </a:solidFill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40" name="Line 1039"/>
            <p:cNvSpPr>
              <a:spLocks noChangeShapeType="1"/>
            </p:cNvSpPr>
            <p:nvPr/>
          </p:nvSpPr>
          <p:spPr bwMode="auto">
            <a:xfrm>
              <a:off x="3124200" y="3657600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4" name="Line 1048"/>
            <p:cNvSpPr>
              <a:spLocks noChangeShapeType="1"/>
            </p:cNvSpPr>
            <p:nvPr/>
          </p:nvSpPr>
          <p:spPr bwMode="auto">
            <a:xfrm>
              <a:off x="3933926" y="3657600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46" name="Text Box 1049"/>
            <p:cNvSpPr txBox="1">
              <a:spLocks noChangeArrowheads="1"/>
            </p:cNvSpPr>
            <p:nvPr/>
          </p:nvSpPr>
          <p:spPr bwMode="auto">
            <a:xfrm>
              <a:off x="2819400" y="3962400"/>
              <a:ext cx="683475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 dirty="0" smtClea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30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b="1" kern="0" dirty="0" smtClea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DAYS</a:t>
              </a:r>
              <a:endParaRPr lang="en-US" sz="1400" b="1" kern="0" dirty="0">
                <a:solidFill>
                  <a:srgbClr val="FFFFFF"/>
                </a:solidFill>
                <a:latin typeface="TradeGothicCondEighteen" charset="0"/>
                <a:cs typeface="Arial"/>
                <a:sym typeface="Arial"/>
              </a:endParaRPr>
            </a:p>
          </p:txBody>
        </p:sp>
        <p:sp>
          <p:nvSpPr>
            <p:cNvPr id="47" name="Text Box 1049"/>
            <p:cNvSpPr txBox="1">
              <a:spLocks noChangeArrowheads="1"/>
            </p:cNvSpPr>
            <p:nvPr/>
          </p:nvSpPr>
          <p:spPr bwMode="auto">
            <a:xfrm>
              <a:off x="2057400" y="3962400"/>
              <a:ext cx="569387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 dirty="0" smtClea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1 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b="1" kern="0" dirty="0" smtClea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DAY</a:t>
              </a:r>
              <a:endParaRPr lang="en-US" sz="1400" b="1" kern="0" dirty="0">
                <a:solidFill>
                  <a:srgbClr val="FFFFFF"/>
                </a:solidFill>
                <a:latin typeface="TradeGothicCondEighteen" charset="0"/>
                <a:cs typeface="Arial"/>
                <a:sym typeface="Arial"/>
              </a:endParaRPr>
            </a:p>
          </p:txBody>
        </p:sp>
        <p:sp>
          <p:nvSpPr>
            <p:cNvPr id="48" name="Text Box 1049"/>
            <p:cNvSpPr txBox="1">
              <a:spLocks noChangeArrowheads="1"/>
            </p:cNvSpPr>
            <p:nvPr/>
          </p:nvSpPr>
          <p:spPr bwMode="auto">
            <a:xfrm>
              <a:off x="3476726" y="3962400"/>
              <a:ext cx="942874" cy="440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b="1" kern="0" dirty="0" smtClea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1 </a:t>
              </a:r>
            </a:p>
            <a:p>
              <a:pPr algn="ctr">
                <a:lnSpc>
                  <a:spcPct val="85000"/>
                </a:lnSpc>
              </a:pPr>
              <a:r>
                <a:rPr lang="en-US" sz="1400" b="1" kern="0" dirty="0" smtClean="0">
                  <a:solidFill>
                    <a:srgbClr val="FFFFFF"/>
                  </a:solidFill>
                  <a:latin typeface="TradeGothicBoldTwo" pitchFamily="2" charset="0"/>
                  <a:cs typeface="Arial"/>
                  <a:sym typeface="Arial"/>
                </a:rPr>
                <a:t>SEASON</a:t>
              </a:r>
              <a:endParaRPr lang="en-US" sz="1400" b="1" kern="0" dirty="0">
                <a:solidFill>
                  <a:srgbClr val="FFFFFF"/>
                </a:solidFill>
                <a:latin typeface="TradeGothicCondEighteen" charset="0"/>
                <a:cs typeface="Arial"/>
                <a:sym typeface="Arial"/>
              </a:endParaRPr>
            </a:p>
          </p:txBody>
        </p:sp>
        <p:sp>
          <p:nvSpPr>
            <p:cNvPr id="49" name="Line 1039"/>
            <p:cNvSpPr>
              <a:spLocks noChangeShapeType="1"/>
            </p:cNvSpPr>
            <p:nvPr/>
          </p:nvSpPr>
          <p:spPr bwMode="auto">
            <a:xfrm>
              <a:off x="2362200" y="3657600"/>
              <a:ext cx="0" cy="304800"/>
            </a:xfrm>
            <a:prstGeom prst="line">
              <a:avLst/>
            </a:prstGeom>
            <a:noFill/>
            <a:ln w="38100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6" name="Shape 371"/>
          <p:cNvPicPr preferRelativeResize="0"/>
          <p:nvPr/>
        </p:nvPicPr>
        <p:blipFill rotWithShape="1">
          <a:blip r:embed="rId3">
            <a:alphaModFix/>
          </a:blip>
          <a:srcRect r="90000"/>
          <a:stretch/>
        </p:blipFill>
        <p:spPr>
          <a:xfrm>
            <a:off x="0" y="0"/>
            <a:ext cx="2895600" cy="60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73"/>
          <p:cNvSpPr/>
          <p:nvPr/>
        </p:nvSpPr>
        <p:spPr>
          <a:xfrm>
            <a:off x="0" y="0"/>
            <a:ext cx="2819400" cy="5334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Calibri"/>
              <a:buNone/>
            </a:pPr>
            <a:r>
              <a:rPr lang="en-US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Changing Conditions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617" y="512064"/>
            <a:ext cx="9144000" cy="932688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182880" indent="-5079">
              <a:lnSpc>
                <a:spcPts val="3440"/>
              </a:lnSpc>
              <a:buClr>
                <a:srgbClr val="800000"/>
              </a:buClr>
              <a:buSzPct val="25000"/>
              <a:buFont typeface="Calibri"/>
              <a:buNone/>
            </a:pPr>
            <a:r>
              <a:rPr lang="en-US" sz="3200" b="1" kern="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Addressing Climate Phenomena in the 21</a:t>
            </a:r>
            <a:r>
              <a:rPr lang="en-US" sz="3200" b="1" kern="0" baseline="3000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3200" b="1" kern="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Century</a:t>
            </a:r>
          </a:p>
          <a:p>
            <a:pPr marL="182880" indent="-5079">
              <a:lnSpc>
                <a:spcPts val="3440"/>
              </a:lnSpc>
              <a:buClr>
                <a:srgbClr val="244061"/>
              </a:buClr>
              <a:buSzPct val="25000"/>
              <a:buFont typeface="Calibri"/>
              <a:buNone/>
            </a:pPr>
            <a:r>
              <a:rPr lang="en-US" sz="3200" i="1" kern="0" dirty="0" smtClea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Weather in the Climate Change context</a:t>
            </a:r>
            <a:endParaRPr lang="en-US" sz="3200" i="1" kern="0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5993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740B9-244F-48C4-A2A2-0DE010BC6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l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26749"/>
            <a:ext cx="2514600" cy="2045052"/>
          </a:xfrm>
          <a:prstGeom prst="rect">
            <a:avLst/>
          </a:prstGeom>
        </p:spPr>
      </p:pic>
      <p:pic>
        <p:nvPicPr>
          <p:cNvPr id="9" name="Picture 8" descr="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2895599"/>
            <a:ext cx="2438400" cy="17526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76200" y="0"/>
            <a:ext cx="9220200" cy="9267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Weather/ Climate events have caused widespread disruptions and losses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26748"/>
            <a:ext cx="2590800" cy="196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dw.com/image/0,,17216565_303,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52191"/>
            <a:ext cx="221041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1" y="4572001"/>
            <a:ext cx="2299062" cy="22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81" y="2697227"/>
            <a:ext cx="2282219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55" y="4572002"/>
            <a:ext cx="2166346" cy="2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666999"/>
            <a:ext cx="2213494" cy="191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86060"/>
            <a:ext cx="2666999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71" y="4586060"/>
            <a:ext cx="2215268" cy="220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17" y="2780990"/>
            <a:ext cx="2353383" cy="181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952191"/>
            <a:ext cx="2078181" cy="173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5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740B9-244F-48C4-A2A2-0DE010BC6F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9144000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Weather-climate “seamless” model for regional information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[</a:t>
            </a:r>
            <a:r>
              <a:rPr lang="en-US" sz="2800" b="1" i="1" dirty="0" smtClean="0">
                <a:solidFill>
                  <a:srgbClr val="002060"/>
                </a:solidFill>
              </a:rPr>
              <a:t>capturing the complexity, at high-spatial-resolutions</a:t>
            </a:r>
            <a:r>
              <a:rPr lang="en-US" sz="2800" b="1" dirty="0" smtClean="0">
                <a:solidFill>
                  <a:srgbClr val="002060"/>
                </a:solidFill>
              </a:rPr>
              <a:t>]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AutoShape 17" descr="https://mail.google.com/mail/u/0/?ui=2&amp;ik=65dc427360&amp;view=fimg&amp;th=1511122335a76c80&amp;attid=0.1.1&amp;disp=emb&amp;attbid=ANGjdJ-Y53cIgIf3bvoTAdeEQ0ZwVAQLNlJmpIlGiAjsAusIfabRGL0igdHt7WhRW2apxdAcwutJvCa4hHTxyoazDtWBiratCFNFsA85Y74IZgufA381MQBCf_QYuM8&amp;sz=w2722-h1530&amp;ats=1447691436413&amp;rm=1511122335a76c80&amp;zw&amp;atsh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66" name="Picture 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" y="933132"/>
            <a:ext cx="9134475" cy="585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1218" y="1371600"/>
            <a:ext cx="1445965" cy="6858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Global,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12.5 km resolution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0" y="6161320"/>
            <a:ext cx="3200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www.gfdl.noaa.gov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686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Shape 391"/>
          <p:cNvGrpSpPr/>
          <p:nvPr/>
        </p:nvGrpSpPr>
        <p:grpSpPr>
          <a:xfrm>
            <a:off x="1369000" y="1524000"/>
            <a:ext cx="6314903" cy="5026223"/>
            <a:chOff x="647477" y="90534"/>
            <a:chExt cx="6706043" cy="5547796"/>
          </a:xfrm>
        </p:grpSpPr>
        <p:sp>
          <p:nvSpPr>
            <p:cNvPr id="392" name="Shape 392"/>
            <p:cNvSpPr/>
            <p:nvPr/>
          </p:nvSpPr>
          <p:spPr>
            <a:xfrm>
              <a:off x="647477" y="90534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 t="-18995" b="-18995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647477" y="856079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Shape 394"/>
            <p:cNvSpPr txBox="1"/>
            <p:nvPr/>
          </p:nvSpPr>
          <p:spPr>
            <a:xfrm>
              <a:off x="647477" y="94615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Life and Property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x="2013533" y="90534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 t="-3996" b="-399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2013533" y="856079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Shape 397"/>
            <p:cNvSpPr txBox="1"/>
            <p:nvPr/>
          </p:nvSpPr>
          <p:spPr>
            <a:xfrm>
              <a:off x="2013533" y="94615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Aviation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x="3379589" y="90534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t="-3996" b="-399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3379589" y="856079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Shape 400"/>
            <p:cNvSpPr txBox="1"/>
            <p:nvPr/>
          </p:nvSpPr>
          <p:spPr>
            <a:xfrm>
              <a:off x="3379589" y="94615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Maritime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4745644" y="90534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4745644" y="856079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Shape 403"/>
            <p:cNvSpPr txBox="1"/>
            <p:nvPr/>
          </p:nvSpPr>
          <p:spPr>
            <a:xfrm>
              <a:off x="4745644" y="94615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Space Operations</a:t>
              </a:r>
            </a:p>
          </p:txBody>
        </p:sp>
        <p:sp>
          <p:nvSpPr>
            <p:cNvPr id="404" name="Shape 404"/>
            <p:cNvSpPr/>
            <p:nvPr/>
          </p:nvSpPr>
          <p:spPr>
            <a:xfrm>
              <a:off x="6111700" y="90534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7">
                <a:alphaModFix/>
              </a:blip>
              <a:stretch>
                <a:fillRect l="-998" r="-997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6111700" y="856079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6111700" y="94615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Forests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647477" y="151303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8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647477" y="2296591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647477" y="2368648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Emergency Management</a:t>
              </a:r>
            </a:p>
          </p:txBody>
        </p:sp>
        <p:sp>
          <p:nvSpPr>
            <p:cNvPr id="410" name="Shape 410"/>
            <p:cNvSpPr/>
            <p:nvPr/>
          </p:nvSpPr>
          <p:spPr>
            <a:xfrm>
              <a:off x="2013533" y="151303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9">
                <a:alphaModFix/>
              </a:blip>
              <a:stretch>
                <a:fillRect t="-9998" b="-9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2013533" y="2296591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Shape 412"/>
            <p:cNvSpPr txBox="1"/>
            <p:nvPr/>
          </p:nvSpPr>
          <p:spPr>
            <a:xfrm>
              <a:off x="2013533" y="2368648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Commerce</a:t>
              </a:r>
            </a:p>
          </p:txBody>
        </p:sp>
        <p:sp>
          <p:nvSpPr>
            <p:cNvPr id="413" name="Shape 413"/>
            <p:cNvSpPr/>
            <p:nvPr/>
          </p:nvSpPr>
          <p:spPr>
            <a:xfrm>
              <a:off x="3379589" y="151303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0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3379589" y="2296591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Shape 415"/>
            <p:cNvSpPr txBox="1"/>
            <p:nvPr/>
          </p:nvSpPr>
          <p:spPr>
            <a:xfrm>
              <a:off x="3379589" y="2368648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Ports</a:t>
              </a:r>
            </a:p>
          </p:txBody>
        </p:sp>
        <p:sp>
          <p:nvSpPr>
            <p:cNvPr id="416" name="Shape 416"/>
            <p:cNvSpPr/>
            <p:nvPr/>
          </p:nvSpPr>
          <p:spPr>
            <a:xfrm>
              <a:off x="4745644" y="151303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1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4745644" y="2296591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Shape 418"/>
            <p:cNvSpPr txBox="1"/>
            <p:nvPr/>
          </p:nvSpPr>
          <p:spPr>
            <a:xfrm>
              <a:off x="4745644" y="2368648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Energy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6111700" y="151303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2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6111700" y="2296591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Shape 421"/>
            <p:cNvSpPr txBox="1"/>
            <p:nvPr/>
          </p:nvSpPr>
          <p:spPr>
            <a:xfrm>
              <a:off x="6111700" y="2368648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Hydropower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647477" y="2953547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3">
                <a:alphaModFix/>
              </a:blip>
              <a:stretch>
                <a:fillRect t="-7996" b="-7997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647477" y="3737105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Shape 424"/>
            <p:cNvSpPr txBox="1"/>
            <p:nvPr/>
          </p:nvSpPr>
          <p:spPr>
            <a:xfrm>
              <a:off x="647477" y="380916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Reservoir Control</a:t>
              </a:r>
            </a:p>
          </p:txBody>
        </p:sp>
        <p:sp>
          <p:nvSpPr>
            <p:cNvPr id="425" name="Shape 425"/>
            <p:cNvSpPr/>
            <p:nvPr/>
          </p:nvSpPr>
          <p:spPr>
            <a:xfrm>
              <a:off x="2013533" y="2953547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4">
                <a:alphaModFix/>
              </a:blip>
              <a:stretch>
                <a:fillRect t="-2998" b="-2997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2013533" y="3737105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Shape 427"/>
            <p:cNvSpPr txBox="1"/>
            <p:nvPr/>
          </p:nvSpPr>
          <p:spPr>
            <a:xfrm>
              <a:off x="2013533" y="380916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Infrastructure</a:t>
              </a:r>
            </a:p>
          </p:txBody>
        </p:sp>
        <p:sp>
          <p:nvSpPr>
            <p:cNvPr id="428" name="Shape 428"/>
            <p:cNvSpPr/>
            <p:nvPr/>
          </p:nvSpPr>
          <p:spPr>
            <a:xfrm>
              <a:off x="3379589" y="2953547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5">
                <a:alphaModFix/>
              </a:blip>
              <a:stretch>
                <a:fillRect t="-3996" b="-399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3379589" y="3737105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Shape 430"/>
            <p:cNvSpPr txBox="1"/>
            <p:nvPr/>
          </p:nvSpPr>
          <p:spPr>
            <a:xfrm>
              <a:off x="3379589" y="380916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Construction</a:t>
              </a:r>
            </a:p>
          </p:txBody>
        </p:sp>
        <p:sp>
          <p:nvSpPr>
            <p:cNvPr id="431" name="Shape 431"/>
            <p:cNvSpPr/>
            <p:nvPr/>
          </p:nvSpPr>
          <p:spPr>
            <a:xfrm>
              <a:off x="4745644" y="2953547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6">
                <a:alphaModFix/>
              </a:blip>
              <a:stretch>
                <a:fillRect t="-998" b="-997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4745644" y="3737105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Shape 433"/>
            <p:cNvSpPr txBox="1"/>
            <p:nvPr/>
          </p:nvSpPr>
          <p:spPr>
            <a:xfrm>
              <a:off x="4745644" y="380916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Agriculture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6111700" y="2953547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7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6111700" y="3737105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Shape 436"/>
            <p:cNvSpPr txBox="1"/>
            <p:nvPr/>
          </p:nvSpPr>
          <p:spPr>
            <a:xfrm>
              <a:off x="6111700" y="3809160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Recreation</a:t>
              </a:r>
            </a:p>
          </p:txBody>
        </p:sp>
        <p:sp>
          <p:nvSpPr>
            <p:cNvPr id="437" name="Shape 437"/>
            <p:cNvSpPr/>
            <p:nvPr/>
          </p:nvSpPr>
          <p:spPr>
            <a:xfrm>
              <a:off x="2013533" y="432200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8">
                <a:alphaModFix/>
              </a:blip>
              <a:stretch>
                <a:fillRect t="-3996" b="-399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2013533" y="5177617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Shape 439"/>
            <p:cNvSpPr txBox="1"/>
            <p:nvPr/>
          </p:nvSpPr>
          <p:spPr>
            <a:xfrm>
              <a:off x="2013533" y="5177617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Ecosystems</a:t>
              </a:r>
            </a:p>
          </p:txBody>
        </p:sp>
        <p:sp>
          <p:nvSpPr>
            <p:cNvPr id="440" name="Shape 440"/>
            <p:cNvSpPr/>
            <p:nvPr/>
          </p:nvSpPr>
          <p:spPr>
            <a:xfrm>
              <a:off x="3379589" y="432200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19">
                <a:alphaModFix/>
              </a:blip>
              <a:stretch>
                <a:fillRect t="-8998" b="-8997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3379589" y="5177617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Shape 442"/>
            <p:cNvSpPr txBox="1"/>
            <p:nvPr/>
          </p:nvSpPr>
          <p:spPr>
            <a:xfrm>
              <a:off x="3379589" y="5177617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Health</a:t>
              </a:r>
            </a:p>
          </p:txBody>
        </p:sp>
        <p:sp>
          <p:nvSpPr>
            <p:cNvPr id="443" name="Shape 443"/>
            <p:cNvSpPr/>
            <p:nvPr/>
          </p:nvSpPr>
          <p:spPr>
            <a:xfrm>
              <a:off x="4745644" y="4322003"/>
              <a:ext cx="1241820" cy="855614"/>
            </a:xfrm>
            <a:prstGeom prst="roundRect">
              <a:avLst>
                <a:gd name="adj" fmla="val 16667"/>
              </a:avLst>
            </a:prstGeom>
            <a:blipFill rotWithShape="1">
              <a:blip r:embed="rId20">
                <a:alphaModFix/>
              </a:blip>
              <a:stretch>
                <a:fillRect l="-1997" r="-1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4745644" y="5177617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Shape 445"/>
            <p:cNvSpPr txBox="1"/>
            <p:nvPr/>
          </p:nvSpPr>
          <p:spPr>
            <a:xfrm>
              <a:off x="4745644" y="5177617"/>
              <a:ext cx="1241820" cy="460714"/>
            </a:xfrm>
            <a:prstGeom prst="rect">
              <a:avLst/>
            </a:prstGeom>
            <a:noFill/>
            <a:ln>
              <a:noFill/>
            </a:ln>
          </p:spPr>
          <p:txBody>
            <a:bodyPr lIns="92450" tIns="92450" rIns="9245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455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300" kern="0">
                  <a:solidFill>
                    <a:srgbClr val="FFFFFF"/>
                  </a:solidFill>
                  <a:cs typeface="Arial"/>
                  <a:sym typeface="Arial"/>
                </a:rPr>
                <a:t>Environment</a:t>
              </a:r>
            </a:p>
          </p:txBody>
        </p:sp>
      </p:grpSp>
      <p:sp>
        <p:nvSpPr>
          <p:cNvPr id="446" name="Shape 446"/>
          <p:cNvSpPr txBox="1"/>
          <p:nvPr/>
        </p:nvSpPr>
        <p:spPr>
          <a:xfrm>
            <a:off x="541279" y="990600"/>
            <a:ext cx="6545320" cy="575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47" name="Shape 44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0"/>
            <a:ext cx="9144000" cy="6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373"/>
          <p:cNvSpPr/>
          <p:nvPr/>
        </p:nvSpPr>
        <p:spPr>
          <a:xfrm>
            <a:off x="0" y="0"/>
            <a:ext cx="2819400" cy="5334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Calibri"/>
              <a:buNone/>
            </a:pPr>
            <a:r>
              <a:rPr lang="en-US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Changing Conditions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0" y="0"/>
            <a:ext cx="2895600" cy="603504"/>
            <a:chOff x="4495800" y="685800"/>
            <a:chExt cx="2895600" cy="603504"/>
          </a:xfrm>
        </p:grpSpPr>
        <p:pic>
          <p:nvPicPr>
            <p:cNvPr id="65" name="Shape 371"/>
            <p:cNvPicPr preferRelativeResize="0"/>
            <p:nvPr/>
          </p:nvPicPr>
          <p:blipFill rotWithShape="1">
            <a:blip r:embed="rId21">
              <a:alphaModFix/>
            </a:blip>
            <a:srcRect r="90000"/>
            <a:stretch/>
          </p:blipFill>
          <p:spPr>
            <a:xfrm>
              <a:off x="4495800" y="685800"/>
              <a:ext cx="2895600" cy="60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Shape 373"/>
            <p:cNvSpPr/>
            <p:nvPr/>
          </p:nvSpPr>
          <p:spPr>
            <a:xfrm>
              <a:off x="4495800" y="685800"/>
              <a:ext cx="2819400" cy="533400"/>
            </a:xfrm>
            <a:prstGeom prst="parallelogram">
              <a:avLst>
                <a:gd name="adj" fmla="val 25000"/>
              </a:avLst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Changing Conditions</a:t>
              </a:r>
            </a:p>
          </p:txBody>
        </p:sp>
      </p:grpSp>
      <p:sp>
        <p:nvSpPr>
          <p:cNvPr id="448" name="Shape 448"/>
          <p:cNvSpPr txBox="1"/>
          <p:nvPr/>
        </p:nvSpPr>
        <p:spPr>
          <a:xfrm>
            <a:off x="0" y="507066"/>
            <a:ext cx="9144000" cy="932688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182880" indent="-5079">
              <a:lnSpc>
                <a:spcPts val="3440"/>
              </a:lnSpc>
              <a:buClr>
                <a:srgbClr val="800000"/>
              </a:buClr>
              <a:buSzPct val="25000"/>
              <a:buFont typeface="Calibri"/>
              <a:buNone/>
            </a:pPr>
            <a:r>
              <a:rPr lang="en-US" sz="3200" b="1" kern="0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Regional-scale Predictions/  Projections:</a:t>
            </a:r>
            <a:endParaRPr lang="en-US" sz="3200" b="1" kern="0" dirty="0">
              <a:solidFill>
                <a:srgbClr val="8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" indent="-5079">
              <a:lnSpc>
                <a:spcPts val="3440"/>
              </a:lnSpc>
              <a:buClr>
                <a:srgbClr val="244061"/>
              </a:buClr>
              <a:buSzPct val="25000"/>
              <a:buFont typeface="Calibri"/>
              <a:buNone/>
            </a:pPr>
            <a:r>
              <a:rPr lang="en-US" sz="3200" b="1" kern="0" dirty="0" smtClea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Information for Diverse Sectors</a:t>
            </a:r>
            <a:endParaRPr lang="en-US" sz="3200" b="1" kern="0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64008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Careful preparations </a:t>
            </a:r>
            <a:r>
              <a:rPr lang="en-US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 required to seize opportunities, and minimize risks and vulnerabilities</a:t>
            </a:r>
            <a:endParaRPr lang="en-US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2305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557"/>
            <a:ext cx="9144000" cy="914400"/>
          </a:xfrm>
        </p:spPr>
        <p:txBody>
          <a:bodyPr/>
          <a:lstStyle/>
          <a:p>
            <a:pPr eaLnBrk="1" hangingPunct="1"/>
            <a:r>
              <a:rPr lang="en-US" sz="2600" b="1" dirty="0" smtClean="0">
                <a:solidFill>
                  <a:schemeClr val="bg1"/>
                </a:solidFill>
              </a:rPr>
              <a:t>Climate Research and Modeling </a:t>
            </a:r>
            <a:r>
              <a:rPr lang="en-US" sz="2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 </a:t>
            </a:r>
            <a:br>
              <a:rPr lang="en-US" sz="2600" b="1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600" b="1" dirty="0" smtClean="0">
                <a:solidFill>
                  <a:schemeClr val="bg1"/>
                </a:solidFill>
              </a:rPr>
              <a:t>Information on the Regional scale for Adaptation and Mitigation</a:t>
            </a:r>
            <a:br>
              <a:rPr lang="en-US" sz="2600" b="1" dirty="0" smtClean="0">
                <a:solidFill>
                  <a:schemeClr val="bg1"/>
                </a:solidFill>
              </a:rPr>
            </a:br>
            <a:endParaRPr lang="en-US" sz="2600" b="1" dirty="0" smtClean="0">
              <a:solidFill>
                <a:schemeClr val="bg1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2510"/>
            <a:ext cx="8458200" cy="5943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b="1" i="1" u="sng" dirty="0" smtClean="0">
                <a:solidFill>
                  <a:srgbClr val="002060"/>
                </a:solidFill>
              </a:rPr>
              <a:t>NOAA state-of-the-art </a:t>
            </a:r>
            <a:r>
              <a:rPr lang="en-US" b="1" i="1" u="sng" dirty="0">
                <a:solidFill>
                  <a:srgbClr val="002060"/>
                </a:solidFill>
              </a:rPr>
              <a:t>m</a:t>
            </a:r>
            <a:r>
              <a:rPr lang="en-US" b="1" i="1" u="sng" dirty="0" smtClean="0">
                <a:solidFill>
                  <a:srgbClr val="002060"/>
                </a:solidFill>
              </a:rPr>
              <a:t>odeling for</a:t>
            </a:r>
          </a:p>
          <a:p>
            <a:pPr algn="ctr" eaLnBrk="1" hangingPunct="1">
              <a:buFontTx/>
              <a:buNone/>
            </a:pPr>
            <a:r>
              <a:rPr lang="en-US" b="1" i="1" u="sng" dirty="0" smtClean="0">
                <a:solidFill>
                  <a:srgbClr val="002060"/>
                </a:solidFill>
              </a:rPr>
              <a:t>Weather-Climate (“Seamless”)</a:t>
            </a:r>
          </a:p>
          <a:p>
            <a:pPr algn="ctr" eaLnBrk="1" hangingPunct="1">
              <a:buFontTx/>
              <a:buNone/>
            </a:pPr>
            <a:endParaRPr lang="en-US" sz="2800" b="1" dirty="0">
              <a:solidFill>
                <a:srgbClr val="00206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sz="2400" b="1" i="1" dirty="0" smtClean="0">
                <a:solidFill>
                  <a:srgbClr val="002060"/>
                </a:solidFill>
              </a:rPr>
              <a:t>Pollution and Climate</a:t>
            </a:r>
            <a:r>
              <a:rPr lang="en-US" sz="2400" b="1" dirty="0" smtClean="0">
                <a:solidFill>
                  <a:srgbClr val="002060"/>
                </a:solidFill>
              </a:rPr>
              <a:t>: Continental- and Intercontinental-scale distribution of </a:t>
            </a:r>
            <a:r>
              <a:rPr lang="en-US" sz="2400" b="1" dirty="0">
                <a:solidFill>
                  <a:srgbClr val="002060"/>
                </a:solidFill>
              </a:rPr>
              <a:t>A</a:t>
            </a:r>
            <a:r>
              <a:rPr lang="en-US" sz="2400" b="1" dirty="0" smtClean="0">
                <a:solidFill>
                  <a:srgbClr val="002060"/>
                </a:solidFill>
              </a:rPr>
              <a:t>erosols (Short-lived Climate Forcers).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400" b="1" i="1" dirty="0" smtClean="0">
                <a:solidFill>
                  <a:srgbClr val="002060"/>
                </a:solidFill>
              </a:rPr>
              <a:t>Climate Change</a:t>
            </a:r>
            <a:r>
              <a:rPr lang="en-US" sz="2400" b="1" dirty="0" smtClean="0">
                <a:solidFill>
                  <a:srgbClr val="002060"/>
                </a:solidFill>
              </a:rPr>
              <a:t>: Global Surface </a:t>
            </a:r>
            <a:r>
              <a:rPr lang="en-US" sz="2400" b="1" dirty="0">
                <a:solidFill>
                  <a:srgbClr val="002060"/>
                </a:solidFill>
              </a:rPr>
              <a:t>T</a:t>
            </a:r>
            <a:r>
              <a:rPr lang="en-US" sz="2400" b="1" dirty="0" smtClean="0">
                <a:solidFill>
                  <a:srgbClr val="002060"/>
                </a:solidFill>
              </a:rPr>
              <a:t>emperature </a:t>
            </a:r>
            <a:r>
              <a:rPr lang="en-US" sz="2400" b="1" dirty="0">
                <a:solidFill>
                  <a:srgbClr val="002060"/>
                </a:solidFill>
              </a:rPr>
              <a:t>P</a:t>
            </a:r>
            <a:r>
              <a:rPr lang="en-US" sz="2400" b="1" dirty="0" smtClean="0">
                <a:solidFill>
                  <a:srgbClr val="002060"/>
                </a:solidFill>
              </a:rPr>
              <a:t>rojections out to 2100 under the RCP 8.5 emissions scenario.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400" b="1" i="1" dirty="0" smtClean="0">
                <a:solidFill>
                  <a:srgbClr val="002060"/>
                </a:solidFill>
              </a:rPr>
              <a:t>Weather in the Climate context</a:t>
            </a:r>
            <a:r>
              <a:rPr lang="en-US" sz="2400" b="1" dirty="0" smtClean="0">
                <a:solidFill>
                  <a:srgbClr val="002060"/>
                </a:solidFill>
              </a:rPr>
              <a:t>: Tropical Cyclones in a Global </a:t>
            </a:r>
            <a:r>
              <a:rPr lang="en-US" sz="2400" b="1" dirty="0">
                <a:solidFill>
                  <a:srgbClr val="002060"/>
                </a:solidFill>
              </a:rPr>
              <a:t>C</a:t>
            </a:r>
            <a:r>
              <a:rPr lang="en-US" sz="2400" b="1" dirty="0" smtClean="0">
                <a:solidFill>
                  <a:srgbClr val="002060"/>
                </a:solidFill>
              </a:rPr>
              <a:t>limate </a:t>
            </a:r>
            <a:r>
              <a:rPr lang="en-US" sz="2400" b="1" dirty="0">
                <a:solidFill>
                  <a:srgbClr val="002060"/>
                </a:solidFill>
              </a:rPr>
              <a:t>M</a:t>
            </a:r>
            <a:r>
              <a:rPr lang="en-US" sz="2400" b="1" dirty="0" smtClean="0">
                <a:solidFill>
                  <a:srgbClr val="002060"/>
                </a:solidFill>
              </a:rPr>
              <a:t>odel. </a:t>
            </a:r>
          </a:p>
          <a:p>
            <a:pPr marL="514350" indent="-514350" eaLnBrk="1" hangingPunct="1">
              <a:buFontTx/>
              <a:buAutoNum type="arabicPeriod"/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 marL="0" indent="0" eaLnBrk="1" hangingPunct="1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  </a:t>
            </a:r>
          </a:p>
          <a:p>
            <a:pPr algn="ctr" eaLnBrk="1" hangingPunct="1">
              <a:buFontTx/>
              <a:buNone/>
            </a:pPr>
            <a:endParaRPr lang="en-US" sz="2800" i="1" dirty="0" smtClean="0">
              <a:solidFill>
                <a:srgbClr val="002060"/>
              </a:solidFill>
            </a:endParaRPr>
          </a:p>
          <a:p>
            <a:pPr algn="ctr" eaLnBrk="1" hangingPunct="1">
              <a:buFontTx/>
              <a:buNone/>
            </a:pPr>
            <a:endParaRPr lang="en-US" sz="4400" b="1" i="1" dirty="0" smtClean="0">
              <a:solidFill>
                <a:srgbClr val="009900"/>
              </a:solidFill>
            </a:endParaRPr>
          </a:p>
          <a:p>
            <a:pPr algn="ctr" eaLnBrk="1" hangingPunct="1">
              <a:buFontTx/>
              <a:buNone/>
            </a:pPr>
            <a:endParaRPr lang="en-US" sz="6600" b="1" i="1" dirty="0">
              <a:solidFill>
                <a:srgbClr val="009900"/>
              </a:solidFill>
            </a:endParaRPr>
          </a:p>
          <a:p>
            <a:pPr algn="ctr" eaLnBrk="1" hangingPunct="1">
              <a:buFontTx/>
              <a:buNone/>
            </a:pPr>
            <a:endParaRPr lang="en-US" sz="6600" b="1" i="1" dirty="0" smtClean="0">
              <a:solidFill>
                <a:srgbClr val="0099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62600" y="5638800"/>
            <a:ext cx="3581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www.gfdl.noaa.gov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084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/>
          <a:lstStyle/>
          <a:p>
            <a:pPr eaLnBrk="1" hangingPunct="1"/>
            <a:r>
              <a:rPr lang="en-US" sz="6600" b="1" dirty="0">
                <a:solidFill>
                  <a:srgbClr val="3333FF"/>
                </a:solidFill>
              </a:rPr>
              <a:t/>
            </a:r>
            <a:br>
              <a:rPr lang="en-US" sz="6600" b="1" dirty="0">
                <a:solidFill>
                  <a:srgbClr val="3333FF"/>
                </a:solidFill>
              </a:rPr>
            </a:br>
            <a:r>
              <a:rPr lang="en-US" sz="6600" b="1" dirty="0">
                <a:solidFill>
                  <a:srgbClr val="3333FF"/>
                </a:solidFill>
              </a:rPr>
              <a:t/>
            </a:r>
            <a:br>
              <a:rPr lang="en-US" sz="6600" b="1" dirty="0">
                <a:solidFill>
                  <a:srgbClr val="3333FF"/>
                </a:solidFill>
              </a:rPr>
            </a:br>
            <a:endParaRPr lang="en-US" sz="6600" b="1" dirty="0">
              <a:solidFill>
                <a:srgbClr val="3333FF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30905"/>
            <a:ext cx="8763000" cy="4830765"/>
          </a:xfrm>
        </p:spPr>
        <p:txBody>
          <a:bodyPr/>
          <a:lstStyle/>
          <a:p>
            <a:pPr algn="ctr">
              <a:buNone/>
            </a:pPr>
            <a:r>
              <a:rPr lang="en-US" sz="4800" b="1" i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Many thanks to</a:t>
            </a:r>
          </a:p>
          <a:p>
            <a:pPr algn="ctr">
              <a:buNone/>
            </a:pPr>
            <a:endParaRPr lang="en-US" sz="36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Isabel Gates, Georgia Mu 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[</a:t>
            </a:r>
            <a:r>
              <a:rPr lang="en-US" sz="36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State Department]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buNone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Amanda McCarty 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[</a:t>
            </a:r>
            <a:r>
              <a:rPr lang="en-US" sz="36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NOAA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]</a:t>
            </a:r>
          </a:p>
          <a:p>
            <a:pPr algn="ctr">
              <a:buNone/>
            </a:pP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Leann Estrada,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Eric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Sokolowsky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[</a:t>
            </a:r>
            <a:r>
              <a:rPr lang="en-US" sz="36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NASA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]</a:t>
            </a:r>
          </a:p>
          <a:p>
            <a:pPr algn="ctr">
              <a:buNone/>
            </a:pPr>
            <a:endParaRPr lang="en-US" sz="36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07576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1" dirty="0" smtClean="0"/>
              <a:t>Changes in the Earth System</a:t>
            </a:r>
            <a:r>
              <a:rPr lang="en-US" sz="3800" dirty="0" smtClean="0"/>
              <a:t> </a:t>
            </a:r>
            <a:br>
              <a:rPr lang="en-US" sz="3800" dirty="0" smtClean="0"/>
            </a:br>
            <a:r>
              <a:rPr lang="en-US" sz="3800" dirty="0" smtClean="0"/>
              <a:t>[Atmosphere, Oceans, Land, Ice]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47152"/>
            <a:ext cx="8775741" cy="568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53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 bwMode="auto">
          <a:xfrm>
            <a:off x="1547664" y="1951038"/>
            <a:ext cx="7848872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l"/>
            <a:r>
              <a:rPr lang="en-GB" altLang="de-DE" sz="8200" dirty="0" smtClean="0"/>
              <a:t>Observed</a:t>
            </a:r>
          </a:p>
        </p:txBody>
      </p:sp>
    </p:spTree>
    <p:extLst>
      <p:ext uri="{BB962C8B-B14F-4D97-AF65-F5344CB8AC3E}">
        <p14:creationId xmlns:p14="http://schemas.microsoft.com/office/powerpoint/2010/main" val="293528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/>
        </p:nvSpPr>
        <p:spPr>
          <a:xfrm>
            <a:off x="6705600" y="6627301"/>
            <a:ext cx="1946400" cy="230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National Climatic Data Center</a:t>
            </a: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6975478" y="6385788"/>
            <a:ext cx="1747499" cy="20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National Climatic Data Center</a:t>
            </a:r>
          </a:p>
        </p:txBody>
      </p:sp>
      <p:pic>
        <p:nvPicPr>
          <p:cNvPr id="375" name="Shape 375"/>
          <p:cNvPicPr preferRelativeResize="0"/>
          <p:nvPr/>
        </p:nvPicPr>
        <p:blipFill rotWithShape="1">
          <a:blip r:embed="rId4">
            <a:alphaModFix/>
          </a:blip>
          <a:srcRect l="18554" t="20573" r="20129" b="10937"/>
          <a:stretch/>
        </p:blipFill>
        <p:spPr>
          <a:xfrm>
            <a:off x="446401" y="1600200"/>
            <a:ext cx="8240399" cy="5072399"/>
          </a:xfrm>
          <a:prstGeom prst="rect">
            <a:avLst/>
          </a:prstGeom>
          <a:noFill/>
          <a:ln w="63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4826" y="4770703"/>
            <a:ext cx="2521199" cy="7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9799" y="3204054"/>
            <a:ext cx="2094900" cy="77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2011" y="3177976"/>
            <a:ext cx="1301099" cy="7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41497" y="5430148"/>
            <a:ext cx="1579200" cy="10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46480" y="5746938"/>
            <a:ext cx="2287499" cy="7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83617" y="1741724"/>
            <a:ext cx="1261199" cy="8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5498" y="2505488"/>
            <a:ext cx="1847100" cy="64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9484" y="3571036"/>
            <a:ext cx="1646099" cy="11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9576" y="5163867"/>
            <a:ext cx="2193300" cy="7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142233" y="1695155"/>
            <a:ext cx="1519199" cy="85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2895600" cy="603504"/>
            <a:chOff x="4495800" y="685800"/>
            <a:chExt cx="2895600" cy="603504"/>
          </a:xfrm>
        </p:grpSpPr>
        <p:pic>
          <p:nvPicPr>
            <p:cNvPr id="18" name="Shape 371"/>
            <p:cNvPicPr preferRelativeResize="0"/>
            <p:nvPr/>
          </p:nvPicPr>
          <p:blipFill rotWithShape="1">
            <a:blip r:embed="rId3">
              <a:alphaModFix/>
            </a:blip>
            <a:srcRect r="90000"/>
            <a:stretch/>
          </p:blipFill>
          <p:spPr>
            <a:xfrm>
              <a:off x="4495800" y="685800"/>
              <a:ext cx="2895600" cy="60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Shape 373"/>
            <p:cNvSpPr/>
            <p:nvPr/>
          </p:nvSpPr>
          <p:spPr>
            <a:xfrm>
              <a:off x="4495800" y="685800"/>
              <a:ext cx="2819400" cy="533400"/>
            </a:xfrm>
            <a:prstGeom prst="parallelogram">
              <a:avLst>
                <a:gd name="adj" fmla="val 25000"/>
              </a:avLst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ct val="25000"/>
                <a:buFont typeface="Calibri"/>
                <a:buNone/>
              </a:pPr>
              <a:r>
                <a:rPr lang="en-US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Changing Conditions</a:t>
              </a:r>
            </a:p>
          </p:txBody>
        </p:sp>
      </p:grpSp>
      <p:sp>
        <p:nvSpPr>
          <p:cNvPr id="372" name="Shape 372"/>
          <p:cNvSpPr txBox="1"/>
          <p:nvPr/>
        </p:nvSpPr>
        <p:spPr>
          <a:xfrm>
            <a:off x="0" y="-8017"/>
            <a:ext cx="9144000" cy="93270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txBody>
          <a:bodyPr lIns="91425" tIns="45700" rIns="45700" bIns="45700" anchor="ctr" anchorCtr="0">
            <a:noAutofit/>
          </a:bodyPr>
          <a:lstStyle/>
          <a:p>
            <a:pPr marL="182880" indent="-5079">
              <a:lnSpc>
                <a:spcPts val="3440"/>
              </a:lnSpc>
              <a:buClr>
                <a:srgbClr val="024663"/>
              </a:buClr>
              <a:buSzPct val="25000"/>
              <a:buFont typeface="Calibri"/>
              <a:buNone/>
            </a:pPr>
            <a:r>
              <a:rPr lang="en-US" sz="3200" kern="0" dirty="0" smtClean="0">
                <a:solidFill>
                  <a:srgbClr val="024663"/>
                </a:solidFill>
                <a:latin typeface="Calibri"/>
                <a:ea typeface="Calibri"/>
                <a:cs typeface="Calibri"/>
                <a:sym typeface="Calibri"/>
              </a:rPr>
              <a:t>Indicators </a:t>
            </a:r>
            <a:r>
              <a:rPr lang="en-US" sz="3200" kern="0" dirty="0">
                <a:solidFill>
                  <a:srgbClr val="024663"/>
                </a:solidFill>
                <a:latin typeface="Calibri"/>
                <a:ea typeface="Calibri"/>
                <a:cs typeface="Calibri"/>
                <a:sym typeface="Calibri"/>
              </a:rPr>
              <a:t>of Changing </a:t>
            </a:r>
            <a:r>
              <a:rPr lang="en-US" sz="3200" kern="0" dirty="0" smtClean="0">
                <a:solidFill>
                  <a:srgbClr val="024663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endParaRPr lang="en-US" sz="3200" kern="0" dirty="0">
              <a:solidFill>
                <a:srgbClr val="0246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81800" y="639600"/>
            <a:ext cx="2286000" cy="50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Adapted from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IPCC AR5 (2013)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924683"/>
            <a:ext cx="6553200" cy="6755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Multiple Lines of Evidence for a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Warming World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967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478"/>
            <a:ext cx="8229600" cy="63053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EEECE1"/>
                </a:solidFill>
                <a:latin typeface="Helvetica"/>
                <a:cs typeface="Helvetica"/>
              </a:rPr>
              <a:t>Regional sea level changes</a:t>
            </a:r>
            <a:endParaRPr lang="en-US" sz="3200" i="1" dirty="0">
              <a:solidFill>
                <a:srgbClr val="EEECE1"/>
              </a:solidFill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4009" y="6098313"/>
            <a:ext cx="3743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FFFF"/>
                </a:solidFill>
              </a:rPr>
              <a:t>Source: FAQ 13.1, Figure 1  from IPCC AR5 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3" name="Picture 2" descr="WG1AR5_Chapter13_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44480" r="10419" b="5817"/>
          <a:stretch/>
        </p:blipFill>
        <p:spPr>
          <a:xfrm>
            <a:off x="1291748" y="681629"/>
            <a:ext cx="6798262" cy="54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 bwMode="auto">
          <a:xfrm>
            <a:off x="1547664" y="1951038"/>
            <a:ext cx="5976664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l"/>
            <a:r>
              <a:rPr lang="en-GB" altLang="de-DE" sz="8200" smtClean="0"/>
              <a:t>Future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691680" y="3471143"/>
            <a:ext cx="5976664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18000" rIns="18000" bIns="1800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GB" altLang="de-DE" sz="4200" smtClean="0">
                <a:solidFill>
                  <a:srgbClr val="FFFFFF"/>
                </a:solidFill>
              </a:rPr>
              <a:t>How will it change?</a:t>
            </a:r>
          </a:p>
        </p:txBody>
      </p:sp>
    </p:spTree>
    <p:extLst>
      <p:ext uri="{BB962C8B-B14F-4D97-AF65-F5344CB8AC3E}">
        <p14:creationId xmlns:p14="http://schemas.microsoft.com/office/powerpoint/2010/main" val="569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Warming caused by cumulative carbon emissions to 2010</a:t>
            </a:r>
            <a:endParaRPr lang="en-GB" dirty="0"/>
          </a:p>
        </p:txBody>
      </p:sp>
      <p:pic>
        <p:nvPicPr>
          <p:cNvPr id="4" name="Picture 3" descr="SPM10_FINAL_v20131018_1861-1880_animated_j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812800"/>
            <a:ext cx="6670908" cy="5232284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395536" y="1916832"/>
            <a:ext cx="8208912" cy="8640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de-CH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83568" y="1953767"/>
            <a:ext cx="76670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200" smtClean="0">
                <a:solidFill>
                  <a:srgbClr val="000000"/>
                </a:solidFill>
                <a:latin typeface="Arial" charset="0"/>
              </a:rPr>
              <a:t>Cumulative emissions of CO</a:t>
            </a:r>
            <a:r>
              <a:rPr lang="en-US" altLang="en-US" sz="2200" baseline="-2500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altLang="en-US" sz="2200" smtClean="0">
                <a:solidFill>
                  <a:srgbClr val="000000"/>
                </a:solidFill>
                <a:latin typeface="Arial" charset="0"/>
              </a:rPr>
              <a:t> largely determine global mean surface warming by the late 21st century and beyond.</a:t>
            </a:r>
            <a:endParaRPr lang="en-US" altLang="en-US" sz="2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">
        <p:fade/>
      </p:transition>
    </mc:Choice>
    <mc:Fallback xmlns="">
      <p:transition xmlns:p14="http://schemas.microsoft.com/office/powerpoint/2010/main" spd="med" advClick="0" advTm="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Warming caused by cumulative carbon emissions to 2100</a:t>
            </a:r>
            <a:endParaRPr lang="en-GB" dirty="0"/>
          </a:p>
        </p:txBody>
      </p:sp>
      <p:pic>
        <p:nvPicPr>
          <p:cNvPr id="5" name="Picture 4" descr="SPM10_FINAL_v20131018_1861-1880_animated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812800"/>
            <a:ext cx="6670908" cy="523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FDL7-gener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6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7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7_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GFDL7-gener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4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7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_DividerSlideMaster">
  <a:themeElements>
    <a:clrScheme name="IPCC_ColourPalette">
      <a:dk1>
        <a:srgbClr val="000000"/>
      </a:dk1>
      <a:lt1>
        <a:srgbClr val="FFFFFF"/>
      </a:lt1>
      <a:dk2>
        <a:srgbClr val="5492CD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8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42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6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3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9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dule">
  <a:themeElements>
    <a:clrScheme name="Organization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CC99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tx2">
                <a:lumMod val="40000"/>
                <a:lumOff val="60000"/>
                <a:tint val="66000"/>
                <a:satMod val="160000"/>
                <a:alpha val="0"/>
              </a:schemeClr>
            </a:gs>
            <a:gs pos="50000">
              <a:schemeClr val="tx2">
                <a:lumMod val="40000"/>
                <a:lumOff val="60000"/>
                <a:tint val="44500"/>
                <a:satMod val="160000"/>
              </a:schemeClr>
            </a:gs>
            <a:gs pos="100000">
              <a:schemeClr val="tx2">
                <a:lumMod val="40000"/>
                <a:lumOff val="60000"/>
                <a:tint val="23500"/>
                <a:satMod val="160000"/>
              </a:schemeClr>
            </a:gs>
          </a:gsLst>
          <a:lin ang="0" scaled="1"/>
          <a:tileRect/>
        </a:gradFill>
        <a:ln w="3175" cap="flat" cmpd="sng">
          <a:solidFill>
            <a:schemeClr val="tx2">
              <a:lumMod val="40000"/>
              <a:lumOff val="60000"/>
            </a:schemeClr>
          </a:solidFill>
          <a:round/>
        </a:ln>
        <a:effectLst>
          <a:outerShdw blurRad="76200" dist="101600" dir="10680000" sx="94000" sy="94000" algn="ctr" rotWithShape="0">
            <a:schemeClr val="tx1">
              <a:alpha val="14000"/>
            </a:schemeClr>
          </a:outerShdw>
        </a:effectLst>
      </a:spPr>
      <a:bodyPr rtlCol="0" anchor="ctr"/>
      <a:lstStyle>
        <a:defPPr algn="ctr" fontAlgn="auto">
          <a:spcBef>
            <a:spcPts val="0"/>
          </a:spcBef>
          <a:spcAft>
            <a:spcPts val="0"/>
          </a:spcAft>
          <a:defRPr sz="1000" b="1" dirty="0" smtClean="0">
            <a:solidFill>
              <a:prstClr val="black"/>
            </a:solidFill>
            <a:ea typeface="Arial" charset="0"/>
            <a:cs typeface="Calibri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4_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5_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22008</TotalTime>
  <Words>538</Words>
  <Application>Microsoft Office PowerPoint</Application>
  <PresentationFormat>On-screen Show (4:3)</PresentationFormat>
  <Paragraphs>128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35</vt:i4>
      </vt:variant>
      <vt:variant>
        <vt:lpstr>Slide Titles</vt:lpstr>
      </vt:variant>
      <vt:variant>
        <vt:i4>15</vt:i4>
      </vt:variant>
    </vt:vector>
  </HeadingPairs>
  <TitlesOfParts>
    <vt:vector size="50" baseType="lpstr">
      <vt:lpstr>GFDL7-generic</vt:lpstr>
      <vt:lpstr>Custom Theme</vt:lpstr>
      <vt:lpstr>17_Office Theme</vt:lpstr>
      <vt:lpstr>2_Module</vt:lpstr>
      <vt:lpstr>Content slide</vt:lpstr>
      <vt:lpstr>17_Custom Design</vt:lpstr>
      <vt:lpstr>4_Content slides</vt:lpstr>
      <vt:lpstr>1_Content slides</vt:lpstr>
      <vt:lpstr>45_Content slide</vt:lpstr>
      <vt:lpstr>46_Content slide</vt:lpstr>
      <vt:lpstr>1_Content slide</vt:lpstr>
      <vt:lpstr>2_Content slide</vt:lpstr>
      <vt:lpstr>3_Content slide</vt:lpstr>
      <vt:lpstr>4_Content slide</vt:lpstr>
      <vt:lpstr>37_Content slide</vt:lpstr>
      <vt:lpstr>27_Content slides</vt:lpstr>
      <vt:lpstr>5_Content slide</vt:lpstr>
      <vt:lpstr>1_GFDL7-generic</vt:lpstr>
      <vt:lpstr>6_Content slide</vt:lpstr>
      <vt:lpstr>13_Content slide</vt:lpstr>
      <vt:lpstr>21_Content slides</vt:lpstr>
      <vt:lpstr>10_Content slide</vt:lpstr>
      <vt:lpstr>22_Office Theme</vt:lpstr>
      <vt:lpstr>14_Content slide</vt:lpstr>
      <vt:lpstr>7_Content slide</vt:lpstr>
      <vt:lpstr>4_Office Theme</vt:lpstr>
      <vt:lpstr>1_DividerSlideMaster</vt:lpstr>
      <vt:lpstr>1_PresentationSlideMaster</vt:lpstr>
      <vt:lpstr>8_Content slide</vt:lpstr>
      <vt:lpstr>42_Content slide</vt:lpstr>
      <vt:lpstr>6_PresentationSlideMaster</vt:lpstr>
      <vt:lpstr>33_Content slide</vt:lpstr>
      <vt:lpstr>9_Content slide</vt:lpstr>
      <vt:lpstr>Custom Design</vt:lpstr>
      <vt:lpstr>15_Content slide</vt:lpstr>
      <vt:lpstr>PowerPoint Presentation</vt:lpstr>
      <vt:lpstr>  </vt:lpstr>
      <vt:lpstr>Changes in the Earth System  [Atmosphere, Oceans, Land, Ice] </vt:lpstr>
      <vt:lpstr>Observed</vt:lpstr>
      <vt:lpstr>PowerPoint Presentation</vt:lpstr>
      <vt:lpstr>Regional sea level changes</vt:lpstr>
      <vt:lpstr>Future</vt:lpstr>
      <vt:lpstr>Warming caused by cumulative carbon emissions to 2010</vt:lpstr>
      <vt:lpstr>Warming caused by cumulative carbon emissions to 2100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Research and Modeling   Information on the Regional scale for Adaptation and Mitigation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V. Ramaswamy</dc:creator>
  <cp:lastModifiedBy>Jason Alvich</cp:lastModifiedBy>
  <cp:revision>122</cp:revision>
  <dcterms:created xsi:type="dcterms:W3CDTF">2006-08-16T00:00:00Z</dcterms:created>
  <dcterms:modified xsi:type="dcterms:W3CDTF">2015-12-02T15:04:10Z</dcterms:modified>
</cp:coreProperties>
</file>