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33" r:id="rId5"/>
    <p:sldMasterId id="2147483745" r:id="rId6"/>
    <p:sldMasterId id="2147483757" r:id="rId7"/>
    <p:sldMasterId id="2147483769" r:id="rId8"/>
    <p:sldMasterId id="2147483781" r:id="rId9"/>
    <p:sldMasterId id="2147483805" r:id="rId10"/>
    <p:sldMasterId id="2147483817" r:id="rId11"/>
    <p:sldMasterId id="2147483829" r:id="rId12"/>
    <p:sldMasterId id="2147483841" r:id="rId13"/>
    <p:sldMasterId id="2147483853" r:id="rId14"/>
    <p:sldMasterId id="2147483865" r:id="rId15"/>
  </p:sldMasterIdLst>
  <p:notesMasterIdLst>
    <p:notesMasterId r:id="rId35"/>
  </p:notesMasterIdLst>
  <p:sldIdLst>
    <p:sldId id="257" r:id="rId16"/>
    <p:sldId id="271" r:id="rId17"/>
    <p:sldId id="296" r:id="rId18"/>
    <p:sldId id="297" r:id="rId19"/>
    <p:sldId id="288" r:id="rId20"/>
    <p:sldId id="299" r:id="rId21"/>
    <p:sldId id="306" r:id="rId22"/>
    <p:sldId id="274" r:id="rId23"/>
    <p:sldId id="307" r:id="rId24"/>
    <p:sldId id="269" r:id="rId25"/>
    <p:sldId id="290" r:id="rId26"/>
    <p:sldId id="310" r:id="rId27"/>
    <p:sldId id="282" r:id="rId28"/>
    <p:sldId id="276" r:id="rId29"/>
    <p:sldId id="309" r:id="rId30"/>
    <p:sldId id="311" r:id="rId31"/>
    <p:sldId id="308" r:id="rId32"/>
    <p:sldId id="301" r:id="rId33"/>
    <p:sldId id="304" r:id="rId34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00"/>
    <a:srgbClr val="FFFFCC"/>
    <a:srgbClr val="FF9900"/>
    <a:srgbClr val="FFFF99"/>
    <a:srgbClr val="008000"/>
    <a:srgbClr val="FF9999"/>
    <a:srgbClr val="99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6931" autoAdjust="0"/>
  </p:normalViewPr>
  <p:slideViewPr>
    <p:cSldViewPr>
      <p:cViewPr>
        <p:scale>
          <a:sx n="75" d="100"/>
          <a:sy n="75" d="100"/>
        </p:scale>
        <p:origin x="-732" y="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7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7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9499D08-E6BF-4935-B4CA-C7F029AB057C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371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8825"/>
            <a:ext cx="2945659" cy="49371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C77899-C605-45E9-80D1-C83169FB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7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17331755-30F7-4AF0-813B-591509E3CA01}" type="slidenum">
              <a:rPr lang="en-US" altLang="zh-CN">
                <a:solidFill>
                  <a:prstClr val="black"/>
                </a:solidFill>
              </a:rPr>
              <a:pPr eaLnBrk="1" hangingPunct="1"/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96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1" lang="en-US" altLang="ja-JP" smtClean="0">
              <a:ea typeface="MS PGothic" pitchFamily="34" charset="-128"/>
            </a:endParaRPr>
          </a:p>
        </p:txBody>
      </p:sp>
      <p:sp>
        <p:nvSpPr>
          <p:cNvPr id="69637" name="Slide Number Placeholder 3"/>
          <p:cNvSpPr txBox="1">
            <a:spLocks noGrp="1"/>
          </p:cNvSpPr>
          <p:nvPr/>
        </p:nvSpPr>
        <p:spPr bwMode="auto">
          <a:xfrm>
            <a:off x="3849899" y="9378957"/>
            <a:ext cx="294619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F1AD5C7-D232-4D1B-99C1-9686A8C9622C}" type="slidenum">
              <a:rPr lang="en-US" altLang="ja-JP" sz="1300">
                <a:solidFill>
                  <a:prstClr val="black"/>
                </a:solidFill>
                <a:ea typeface="MS PGothic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ja-JP" sz="1300">
              <a:solidFill>
                <a:prstClr val="black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AM3 O3Strat captures the episodic ozone enhancements although</a:t>
            </a:r>
            <a:r>
              <a:rPr lang="en-US" baseline="0" dirty="0" smtClean="0"/>
              <a:t> the mean baseline level of O3Strat may represent an upper limit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77899-C605-45E9-80D1-C83169FB00D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16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CN" dirty="0" smtClean="0">
                <a:ea typeface="MS PGothic" pitchFamily="34" charset="-128"/>
              </a:rPr>
              <a:t>Mention Pat Reddy</a:t>
            </a:r>
            <a:r>
              <a:rPr lang="en-US" altLang="zh-CN" baseline="0" dirty="0" smtClean="0">
                <a:ea typeface="MS PGothic" pitchFamily="34" charset="-128"/>
              </a:rPr>
              <a:t> </a:t>
            </a:r>
          </a:p>
          <a:p>
            <a:r>
              <a:rPr lang="en-US" altLang="zh-CN" baseline="0" dirty="0" smtClean="0">
                <a:ea typeface="MS PGothic" pitchFamily="34" charset="-128"/>
              </a:rPr>
              <a:t>Mention O3/CO/H2O in Andy Langford and Mick </a:t>
            </a:r>
            <a:r>
              <a:rPr lang="en-US" altLang="zh-CN" baseline="0" dirty="0" err="1" smtClean="0">
                <a:ea typeface="MS PGothic" pitchFamily="34" charset="-128"/>
              </a:rPr>
              <a:t>Newchurch</a:t>
            </a:r>
            <a:endParaRPr lang="en-US" altLang="zh-CN" baseline="0" dirty="0" smtClean="0">
              <a:ea typeface="MS PGothic" pitchFamily="34" charset="-128"/>
            </a:endParaRPr>
          </a:p>
          <a:p>
            <a:endParaRPr lang="en-US" altLang="zh-CN" baseline="0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MS PGothic" pitchFamily="34" charset="-128"/>
              </a:rPr>
              <a:t>Maps + PDF</a:t>
            </a:r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AM3 O3Strat captures the episodic ozone enhancements although</a:t>
            </a:r>
            <a:r>
              <a:rPr lang="en-US" baseline="0" dirty="0" smtClean="0"/>
              <a:t> the mean baseline level of O3Strat may represent an upper limit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77899-C605-45E9-80D1-C83169FB00D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16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MS PGothic" pitchFamily="34" charset="-128"/>
              </a:rPr>
              <a:t>Maps + PDF</a:t>
            </a:r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MS PGothic" pitchFamily="34" charset="-128"/>
              </a:rPr>
              <a:t>Maps + PDF</a:t>
            </a:r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Model indicates S. Nevada particularly susceptible; observations lacking</a:t>
            </a:r>
          </a:p>
          <a:p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360B750C-7B85-4575-811F-7B656E83A476}" type="slidenum">
              <a:rPr lang="en-US" altLang="zh-CN" b="0">
                <a:solidFill>
                  <a:prstClr val="black"/>
                </a:solidFill>
              </a:rPr>
              <a:pPr eaLnBrk="1" hangingPunct="1"/>
              <a:t>3</a:t>
            </a:fld>
            <a:endParaRPr lang="en-US" altLang="zh-CN" b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4A21C622-288E-451D-92CD-F5563A32D1BD}" type="slidenum">
              <a:rPr lang="en-US" altLang="zh-CN" b="0">
                <a:solidFill>
                  <a:prstClr val="black"/>
                </a:solidFill>
              </a:rPr>
              <a:pPr eaLnBrk="1" hangingPunct="1"/>
              <a:t>4</a:t>
            </a:fld>
            <a:endParaRPr lang="en-US" altLang="zh-CN" b="0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ja-JP" sz="1200" b="1" dirty="0" smtClean="0">
                <a:solidFill>
                  <a:srgbClr val="FF0000"/>
                </a:solidFill>
                <a:latin typeface="Helvetica" pitchFamily="34" charset="0"/>
              </a:rPr>
              <a:t>- Ozone increases over WUS despite reductions in local emissions</a:t>
            </a:r>
            <a:r>
              <a:rPr lang="en-US" altLang="ja-JP" sz="1200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b="1" dirty="0" smtClean="0">
                <a:solidFill>
                  <a:srgbClr val="000000"/>
                </a:solidFill>
                <a:latin typeface="Helvetica" pitchFamily="34" charset="0"/>
              </a:rPr>
              <a:t>- AM3 </a:t>
            </a:r>
            <a:r>
              <a:rPr lang="en-US" altLang="zh-CN" sz="1200" b="1" dirty="0" smtClean="0">
                <a:solidFill>
                  <a:srgbClr val="000000"/>
                </a:solidFill>
                <a:latin typeface="Helvetica" pitchFamily="34" charset="0"/>
              </a:rPr>
              <a:t>captures key features of observed surface O</a:t>
            </a:r>
            <a:r>
              <a:rPr lang="en-US" altLang="zh-CN" sz="1200" b="1" baseline="-25000" dirty="0" smtClean="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altLang="zh-CN" sz="1200" b="1" dirty="0" smtClean="0">
                <a:solidFill>
                  <a:srgbClr val="000000"/>
                </a:solidFill>
                <a:latin typeface="Helvetica" pitchFamily="34" charset="0"/>
              </a:rPr>
              <a:t> trends </a:t>
            </a:r>
            <a:r>
              <a:rPr lang="en-US" altLang="ja-JP" b="1" dirty="0" smtClean="0"/>
              <a:t>(</a:t>
            </a:r>
            <a:r>
              <a:rPr lang="en-US" altLang="zh-CN" b="1" dirty="0" smtClean="0"/>
              <a:t>increases in WUS</a:t>
            </a:r>
            <a:r>
              <a:rPr lang="en-US" altLang="ja-JP" dirty="0" smtClean="0"/>
              <a:t>; </a:t>
            </a:r>
            <a:r>
              <a:rPr lang="en-US" altLang="zh-CN" b="1" dirty="0" smtClean="0"/>
              <a:t>larger decreases in 95% vs. 50% </a:t>
            </a:r>
            <a:r>
              <a:rPr lang="en-US" altLang="ja-JP" b="1" dirty="0" smtClean="0"/>
              <a:t>and north-south gradient</a:t>
            </a:r>
            <a:r>
              <a:rPr lang="en-US" altLang="zh-CN" b="1" dirty="0" smtClean="0"/>
              <a:t> over EUS</a:t>
            </a:r>
            <a:r>
              <a:rPr lang="en-US" altLang="ja-JP" b="1" dirty="0" smtClean="0"/>
              <a:t>)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b="1" dirty="0" smtClean="0">
                <a:solidFill>
                  <a:schemeClr val="tx1"/>
                </a:solidFill>
                <a:latin typeface="+mn-lt"/>
              </a:rPr>
              <a:t>-</a:t>
            </a:r>
            <a:r>
              <a:rPr lang="en-US" altLang="ja-JP" b="1" baseline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ja-JP" dirty="0" smtClean="0">
                <a:solidFill>
                  <a:srgbClr val="008000"/>
                </a:solidFill>
                <a:latin typeface="Helvetica" pitchFamily="34" charset="0"/>
              </a:rPr>
              <a:t>The model is nudged to “real” winds, sampled at site elevation and filtered to remove local influence -- more representative of observed conditions at remote WUS sites</a:t>
            </a:r>
            <a:endParaRPr lang="en-US" altLang="ja-JP" b="1" dirty="0" smtClean="0"/>
          </a:p>
          <a:p>
            <a:pPr eaLnBrk="1" hangingPunct="1">
              <a:spcBef>
                <a:spcPct val="0"/>
              </a:spcBef>
            </a:pPr>
            <a:endParaRPr lang="en-US" altLang="zh-CN" b="1" dirty="0" smtClean="0"/>
          </a:p>
          <a:p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 eaLnBrk="1" hangingPunct="1">
              <a:spcBef>
                <a:spcPct val="50000"/>
              </a:spcBef>
              <a:buFont typeface="Wingdings" pitchFamily="2" charset="2"/>
              <a:buChar char="à"/>
            </a:pPr>
            <a:r>
              <a:rPr lang="en-US" altLang="zh-CN" b="1" dirty="0" smtClean="0">
                <a:solidFill>
                  <a:srgbClr val="0000CC"/>
                </a:solidFill>
              </a:rPr>
              <a:t> </a:t>
            </a:r>
            <a:r>
              <a:rPr lang="en-US" altLang="ja-JP" b="1" dirty="0" smtClean="0">
                <a:solidFill>
                  <a:srgbClr val="0000CC"/>
                </a:solidFill>
              </a:rPr>
              <a:t>O</a:t>
            </a:r>
            <a:r>
              <a:rPr lang="en-US" altLang="ja-JP" b="1" baseline="-25000" dirty="0" smtClean="0">
                <a:solidFill>
                  <a:srgbClr val="0000CC"/>
                </a:solidFill>
              </a:rPr>
              <a:t>3</a:t>
            </a:r>
            <a:r>
              <a:rPr lang="en-US" altLang="ja-JP" b="1" dirty="0" smtClean="0">
                <a:solidFill>
                  <a:srgbClr val="0000CC"/>
                </a:solidFill>
              </a:rPr>
              <a:t>Strat contributes ~75% to enhanced O</a:t>
            </a:r>
            <a:r>
              <a:rPr lang="en-US" altLang="ja-JP" b="1" baseline="-25000" dirty="0" smtClean="0">
                <a:solidFill>
                  <a:srgbClr val="0000CC"/>
                </a:solidFill>
              </a:rPr>
              <a:t>3 </a:t>
            </a:r>
            <a:r>
              <a:rPr lang="en-US" altLang="zh-CN" b="1" dirty="0" smtClean="0">
                <a:solidFill>
                  <a:srgbClr val="0000CC"/>
                </a:solidFill>
              </a:rPr>
              <a:t>&gt;</a:t>
            </a:r>
            <a:r>
              <a:rPr lang="en-US" altLang="ja-JP" b="1" dirty="0" smtClean="0">
                <a:solidFill>
                  <a:srgbClr val="0000CC"/>
                </a:solidFill>
              </a:rPr>
              <a:t>100 </a:t>
            </a:r>
            <a:r>
              <a:rPr lang="en-US" altLang="ja-JP" b="1" dirty="0" err="1" smtClean="0">
                <a:solidFill>
                  <a:srgbClr val="0000CC"/>
                </a:solidFill>
              </a:rPr>
              <a:t>ppbv</a:t>
            </a:r>
            <a:r>
              <a:rPr lang="en-US" altLang="ja-JP" b="1" dirty="0" smtClean="0">
                <a:solidFill>
                  <a:srgbClr val="0000CC"/>
                </a:solidFill>
              </a:rPr>
              <a:t> at 2-5 km </a:t>
            </a:r>
            <a:r>
              <a:rPr lang="en-US" altLang="ja-JP" b="1" dirty="0" err="1" smtClean="0">
                <a:solidFill>
                  <a:srgbClr val="0000CC"/>
                </a:solidFill>
              </a:rPr>
              <a:t>a.s.l</a:t>
            </a:r>
            <a:r>
              <a:rPr lang="en-US" altLang="ja-JP" b="1" dirty="0" smtClean="0">
                <a:solidFill>
                  <a:srgbClr val="0000CC"/>
                </a:solidFill>
              </a:rPr>
              <a:t>.</a:t>
            </a:r>
            <a:endParaRPr lang="en-US" altLang="zh-CN" b="1" dirty="0" smtClean="0">
              <a:solidFill>
                <a:srgbClr val="0000CC"/>
              </a:solidFill>
            </a:endParaRPr>
          </a:p>
          <a:p>
            <a:pPr algn="l" eaLnBrk="1" hangingPunct="1">
              <a:buFont typeface="Wingdings" pitchFamily="2" charset="2"/>
              <a:buChar char="à"/>
            </a:pPr>
            <a:r>
              <a:rPr lang="en-US" altLang="ja-JP" b="1" dirty="0" smtClean="0">
                <a:solidFill>
                  <a:srgbClr val="0000CC"/>
                </a:solidFill>
              </a:rPr>
              <a:t> Consistent with observed low humidity; NA emissions contribute little</a:t>
            </a:r>
            <a:endParaRPr lang="en-US" altLang="zh-CN" b="1" dirty="0" smtClean="0">
              <a:solidFill>
                <a:srgbClr val="0000CC"/>
              </a:solidFill>
            </a:endParaRPr>
          </a:p>
          <a:p>
            <a:endParaRPr lang="en-US" altLang="zh-CN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AM3 O3Strat captures the episodic ozone enhancements although</a:t>
            </a:r>
            <a:r>
              <a:rPr lang="en-US" baseline="0" dirty="0" smtClean="0"/>
              <a:t> the mean baseline level of O3Strat may represent an upper limit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77899-C605-45E9-80D1-C83169FB00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16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360B750C-7B85-4575-811F-7B656E83A476}" type="slidenum">
              <a:rPr lang="en-US" altLang="zh-CN" b="0">
                <a:solidFill>
                  <a:prstClr val="black"/>
                </a:solidFill>
              </a:rPr>
              <a:pPr eaLnBrk="1" hangingPunct="1"/>
              <a:t>9</a:t>
            </a:fld>
            <a:endParaRPr lang="en-US" altLang="zh-CN" b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711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74896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F9E92-95F6-4E78-BA1F-6BF39EB671B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705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EA6CC-715F-4353-88D6-5D1C6C408D1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180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BB68B-1879-44D0-A0AC-648FF954F0D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503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46822-548B-4056-BA6C-DC645A526C3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499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5F23-9C8E-42F0-AD8A-A541B914A18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919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1AE0-64FB-40D4-A299-00DCDE1717A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190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1CE3A-91E8-4940-A92F-47C91C4D92E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839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8D15E-8B54-4D35-ACAB-DD649892B15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766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B013-DF39-4982-A5FD-69FB700CF8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103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BD136-C838-4F0F-9360-FE9FBAAB78B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5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91993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8FE74-088C-44E1-BAC6-44E72D4F76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802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29AC2-7804-4380-8CCF-B4BB41E684C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8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C48B6-8B04-41AC-B4BC-B0F1C7D375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863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6570F-58B2-4442-AB46-BD8996EA944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03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19C81-55C1-46BC-BA2D-6173990DA8B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568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474C6-14A7-4D37-BD02-9050AA3B466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351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BDB6-CBD0-4502-8E65-5D133D6BF6A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784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4ACDD-DF3C-4F6E-B03C-F8E1344F7D9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958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E539-7D54-41DB-B52B-8949ABA5996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75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47DB7-68D7-4399-B0AC-89DCFDBB56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90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C2964-B6EA-44AF-A9BE-E5115D0524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587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7F9C8-053D-4956-A78D-3268A1473A9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99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9D6AA-94AF-45B5-9A8A-788AAC555B0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822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29AC2-7804-4380-8CCF-B4BB41E684C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789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C48B6-8B04-41AC-B4BC-B0F1C7D375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827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6570F-58B2-4442-AB46-BD8996EA944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704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19C81-55C1-46BC-BA2D-6173990DA8B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75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474C6-14A7-4D37-BD02-9050AA3B466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731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BDB6-CBD0-4502-8E65-5D133D6BF6A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213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4ACDD-DF3C-4F6E-B03C-F8E1344F7D9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048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E539-7D54-41DB-B52B-8949ABA5996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7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CD15-09BF-4EE4-9D4C-0F72E21833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661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47DB7-68D7-4399-B0AC-89DCFDBB56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830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7F9C8-053D-4956-A78D-3268A1473A9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464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9D6AA-94AF-45B5-9A8A-788AAC555B0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253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15C82-2856-411A-8143-E93C4F5DC5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10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FF26C-E24B-4462-A4D8-9A4DBA4581E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66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7D86B-CD22-44B1-8165-73F981BE5D9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546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988A6-B7D9-412F-B038-8FA37313E0D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059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A4A7E-EB61-4A81-A727-9F62E3E0622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05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04DC-DA66-458C-94F1-290D45F4D4E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955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278FD-5C6E-4D85-A055-AD9624A4982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7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3D0F7-C897-403E-9006-FE27006631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474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BA0BC-BA07-4C09-AB42-6333861AC9C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837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5D514-91DF-4A66-8E3E-AFFE40F8156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46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F287D-AB7B-42BC-8C1B-981734352B4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105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5A3DF-CB45-48A3-BEEF-EA613CF05A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899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15C82-2856-411A-8143-E93C4F5DC5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879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FF26C-E24B-4462-A4D8-9A4DBA4581E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916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7D86B-CD22-44B1-8165-73F981BE5D9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722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988A6-B7D9-412F-B038-8FA37313E0D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18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A4A7E-EB61-4A81-A727-9F62E3E0622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342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04DC-DA66-458C-94F1-290D45F4D4E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60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022B1-109B-4F31-831C-9FD8DE74DB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7859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278FD-5C6E-4D85-A055-AD9624A4982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775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BA0BC-BA07-4C09-AB42-6333861AC9C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987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5D514-91DF-4A66-8E3E-AFFE40F8156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048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F287D-AB7B-42BC-8C1B-981734352B4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987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5A3DF-CB45-48A3-BEEF-EA613CF05A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117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02E4A-7F93-40CD-BB4B-DEC106AE3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154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C70D6-0FC2-4336-BA67-B668D08BA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579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80A9B-E545-4AE2-B69B-FBAE61828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698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5176-9B43-499B-95B8-D9C752D18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150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83C16-B73B-4DD9-8BCB-9589B7439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24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C533-3637-4303-90C1-206A687A1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4558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C7AEA-0FC7-43B6-82B9-8CD7866E9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407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83E8E-CAD2-48EB-80E7-7BC712F95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621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E8C1C-719F-451C-8C1E-E5A8DF042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55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CA8D-22BC-4990-9948-3B81C7F7C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94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F3701-A9B4-480E-8040-23C19C861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6195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C7B4F-03E9-43F3-A9D2-520709CAD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2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1EF45-D733-4930-8607-D1E4DD798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CE111-FFA5-4B56-A9F3-2CF8CFBA1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09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3D7ED-B715-4B8F-AA6F-EEDCC26585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4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248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75D16-5F89-4830-A71F-B4329D2E02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19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6DC6E-D15F-430A-AC72-A7E49B47AB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77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1A873-3E1B-41A9-B015-2F0C7D921F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72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96E47-AC90-40E5-BFF0-3E281542797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37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6A0F-47FE-4F46-851B-492DBFFE64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4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AD7BB-D4B8-4F20-9F6A-840353B6BE9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5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BB3BE-365F-465E-9FA4-BC871385DB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30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E3086-390E-4E8B-BD24-4B7409322B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05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F206-A6F4-4BB1-B477-EC960DC4280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18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1591-4328-472B-ABA4-C36AF2B4FF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6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06571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038F5-F735-48B0-A3D6-193523C9F32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63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6A587-C7A3-47AE-99E7-55843D35AD3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32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8C59A-6568-4503-B70C-B67DE4C80FB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04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AB986-5666-4C1E-8712-C3B2306DBE2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36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338164-E1C6-4C74-A490-9D9C968698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24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855FC3-AC0E-436D-BF86-6E7455ECBC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44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82B7E7-93BB-4152-A80E-339D2657B4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86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765EF1-F976-42E6-9A31-6CDC323F18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22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84893D-08C2-41A5-8BA0-42350EC8B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0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27E970-5173-45B7-B969-0CC27097BA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0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1221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9C724B-0FA3-48CE-8798-CB6D564BFF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673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81D76-9D83-41B9-B5F4-43024AF61E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7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C1C6D4-F388-44DC-9A33-CE7F606D42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7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B6F6C5-9ABF-459C-AD36-C29F5D3371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54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0A563-0522-4D75-8132-0F8DE5DB4B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20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35058-F085-4950-A4CC-2BF8C03AAE5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44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17DF0-AC36-46C6-8CC2-F19F39FAAB4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75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18527-E3E0-4452-98E6-5DDE6540FF0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37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9B420-37F4-4138-B920-AD1D9FE273F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861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E3021-3F11-4CA2-B2F6-253F85B913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64792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98159-0C0F-4A9C-B453-8A263EDB089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63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D8C30-50D1-409E-BC8B-F45C43BD9F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61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F7D8A-CA9B-4B9E-91B5-E72C5EF21A9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506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F2EC2-4F63-4D50-9C91-4E1B1E96651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94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6C8B3-55DB-4554-9FA1-83E451106F4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47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89C87-E925-4A2C-BF45-F319E26D6E0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219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96E47-AC90-40E5-BFF0-3E281542797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1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6A0F-47FE-4F46-851B-492DBFFE64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31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AD7BB-D4B8-4F20-9F6A-840353B6BE9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20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BB3BE-365F-465E-9FA4-BC871385DB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5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4057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E3086-390E-4E8B-BD24-4B7409322B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39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F206-A6F4-4BB1-B477-EC960DC4280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452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1591-4328-472B-ABA4-C36AF2B4FF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71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038F5-F735-48B0-A3D6-193523C9F32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751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6A587-C7A3-47AE-99E7-55843D35AD3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731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8C59A-6568-4503-B70C-B67DE4C80FB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76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AB986-5666-4C1E-8712-C3B2306DBE2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54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BE05E-23B2-4C54-A5CC-316CE47AF28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733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758CC-4110-4532-AD5C-9481DD240B1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41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C02AA-1D91-4857-AE94-10AC5693ACA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6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3724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0D3A6-B1CD-43B9-A825-0E854118573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19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DF176-BE2B-4464-B69A-4E63408AAB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029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9F5EE-8489-4137-89A0-D7FF7FAE81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163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0191-7606-449A-9C16-6634094DE60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538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A72DB-71CD-488B-A612-36AFB8CF657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6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A7802-BCE1-4E74-8553-C29CF66E92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966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ADAD-3EE3-4A47-814C-83FE6F1A664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72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80E44-5738-4711-B243-F2889EC9F30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477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E244-3E02-4FD3-A75D-CE2A501D37C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827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865C4-DB2B-4EBD-AC43-8693F91C500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9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513359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94487-07A2-4C6A-8378-ED1E933EDE1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71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A0273-858F-4115-8193-11162F29A2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60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3BA9-0F5B-46AA-A5BE-413A9020B0F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190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7CE7A-D1DD-4278-B0A7-53FE02AD18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669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960F0-F1E7-4F34-8F53-1B0E553FEE4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332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84095-62C3-4AD9-B80B-64A71FAF6D7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71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35D8F-D385-4736-BE56-F72CB07792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870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76608-5BD6-4461-B15A-41C0E2CE8F6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067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C0F7-0426-43E4-8F57-ACF089C2C88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787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E244-3E02-4FD3-A75D-CE2A501D37C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4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232733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865C4-DB2B-4EBD-AC43-8693F91C500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378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94487-07A2-4C6A-8378-ED1E933EDE1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103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A0273-858F-4115-8193-11162F29A2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208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3BA9-0F5B-46AA-A5BE-413A9020B0F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66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7CE7A-D1DD-4278-B0A7-53FE02AD18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874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960F0-F1E7-4F34-8F53-1B0E553FEE4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244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84095-62C3-4AD9-B80B-64A71FAF6D7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126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35D8F-D385-4736-BE56-F72CB07792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429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76608-5BD6-4461-B15A-41C0E2CE8F6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438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C0F7-0426-43E4-8F57-ACF089C2C88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1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5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5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5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5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/>
          <p:cNvSpPr txBox="1">
            <a:spLocks noChangeArrowheads="1"/>
          </p:cNvSpPr>
          <p:nvPr/>
        </p:nvSpPr>
        <p:spPr bwMode="auto">
          <a:xfrm>
            <a:off x="495300" y="5943600"/>
            <a:ext cx="815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smtClean="0">
                <a:solidFill>
                  <a:srgbClr val="F2F2F2"/>
                </a:solidFill>
                <a:latin typeface="Century Gothic" pitchFamily="34" charset="0"/>
              </a:rPr>
              <a:t>Geophysical Fluid Dynamics Laboratory</a:t>
            </a:r>
          </a:p>
        </p:txBody>
      </p:sp>
      <p:pic>
        <p:nvPicPr>
          <p:cNvPr id="9" name="Picture 8" descr="NOAA_logo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24800" y="5638800"/>
            <a:ext cx="876300" cy="876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9" descr="globe_zh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10000"/>
            <a:ext cx="688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00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80CD016-32E3-4F08-8F0D-5719E8490C9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28363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7C33629-402D-4801-AC9B-8316A2CE7E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30907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7C33629-402D-4801-AC9B-8316A2CE7E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7795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DA8E76C-C37F-4D38-8115-A250B9CCA7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386939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DA8E76C-C37F-4D38-8115-A250B9CCA7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84899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FFFFFF"/>
                </a:solidFill>
                <a:latin typeface="+mn-lt"/>
                <a:ea typeface="Arial Unicode MS" pitchFamily="50" charset="-128"/>
                <a:cs typeface="Arial Unicode MS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FFFFFF"/>
                </a:solidFill>
                <a:latin typeface="+mn-lt"/>
                <a:ea typeface="Arial Unicode MS" pitchFamily="50" charset="-128"/>
                <a:cs typeface="Arial Unicode MS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FFFFFF"/>
                </a:solidFill>
                <a:latin typeface="+mn-lt"/>
                <a:ea typeface="Arial Unicode MS" pitchFamily="50" charset="-128"/>
                <a:cs typeface="Arial Unicode MS" pitchFamily="50" charset="-128"/>
              </a:defRPr>
            </a:lvl1pPr>
          </a:lstStyle>
          <a:p>
            <a:pPr>
              <a:defRPr/>
            </a:pPr>
            <a:fld id="{9158A757-8A0E-49EF-B56D-E669639F3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878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9CE46DE-04B1-44ED-873D-380D670DBC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9224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364972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39C2D7E-F156-422F-86F6-F625EFCA95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5128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73182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5531374-110B-4DF2-B9E6-4D9DEEF844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36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6704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6E7AA6-A936-4764-ADEB-E1E3CC27B72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55195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39C2D7E-F156-422F-86F6-F625EFCA95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5128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299387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260170-03F0-4C8E-9141-D6859716369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8389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B3A65E1-2B9B-4E64-98CE-6AA0C5AF40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4083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B3A65E1-2B9B-4E64-98CE-6AA0C5AF40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90818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fdl.noaa.gov/cms-filesystem-action/user_files/m1l/meiyunlin_2011JD016961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://www.gfdl.noaa.gov/cms-filesystem-action/user_files/m1l/LinMeiyun_2014_ngeo2066-aop.pdf" TargetMode="External"/><Relationship Id="rId4" Type="http://schemas.openxmlformats.org/officeDocument/2006/relationships/hyperlink" Target="http://www.gfdl.noaa.gov/cms-filesystem-action/user_files/m1l/meiyunlin_2012JD01815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76199" y="609600"/>
            <a:ext cx="92202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US" altLang="ja-JP" sz="2800" b="1" dirty="0" smtClean="0">
                <a:solidFill>
                  <a:srgbClr val="FFFFCC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Key drivers of Western U.S. surface O</a:t>
            </a:r>
            <a:r>
              <a:rPr lang="en-US" altLang="ja-JP" sz="2800" b="1" baseline="-25000" dirty="0" smtClean="0">
                <a:solidFill>
                  <a:srgbClr val="FFFFCC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3</a:t>
            </a:r>
            <a:r>
              <a:rPr lang="en-US" altLang="ja-JP" sz="2800" b="1" dirty="0" smtClean="0">
                <a:solidFill>
                  <a:srgbClr val="FFFFCC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 variability over recent decades: Stratospheric intrusions</a:t>
            </a:r>
            <a:r>
              <a:rPr lang="en-US" altLang="ja-JP" sz="2800" b="1" dirty="0">
                <a:solidFill>
                  <a:srgbClr val="FFFFCC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, Asian pollution, and </a:t>
            </a:r>
            <a:r>
              <a:rPr lang="en-US" altLang="ja-JP" sz="2800" b="1" dirty="0" smtClean="0">
                <a:solidFill>
                  <a:srgbClr val="FFFFCC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climate</a:t>
            </a:r>
            <a:endParaRPr lang="en-US" altLang="ja-JP" sz="2800" b="1" i="1" dirty="0" smtClean="0">
              <a:solidFill>
                <a:srgbClr val="FFFFCC"/>
              </a:solidFill>
              <a:latin typeface="Arial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692275" y="2814637"/>
            <a:ext cx="547211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ja-JP" sz="3600" b="1" dirty="0" smtClean="0">
                <a:solidFill>
                  <a:srgbClr val="FFFFCC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Meiyun  Lin </a:t>
            </a:r>
            <a:endParaRPr lang="en-US" altLang="ja-JP" sz="3600" dirty="0" smtClean="0">
              <a:solidFill>
                <a:srgbClr val="FFFFCC"/>
              </a:solidFill>
              <a:latin typeface="Arial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3013" name="Text Box 11"/>
          <p:cNvSpPr txBox="1">
            <a:spLocks noChangeArrowheads="1"/>
          </p:cNvSpPr>
          <p:nvPr/>
        </p:nvSpPr>
        <p:spPr bwMode="auto">
          <a:xfrm>
            <a:off x="-76200" y="5334000"/>
            <a:ext cx="7620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rgbClr val="FFFFCC"/>
                </a:solidFill>
              </a:rPr>
              <a:t>Presented at Air Quality Research Subcommittee Meeting, Feb-19-2015 </a:t>
            </a:r>
            <a:endParaRPr lang="en-US" altLang="zh-CN" sz="1600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381" y="3962400"/>
            <a:ext cx="877021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Acknowledgements:  </a:t>
            </a:r>
          </a:p>
          <a:p>
            <a:r>
              <a:rPr lang="en-US" dirty="0" smtClean="0"/>
              <a:t>NOAA: L.W. Horowitz, O.R. Cooper, A.O. Langford, S. J. </a:t>
            </a:r>
            <a:r>
              <a:rPr lang="en-US" dirty="0" err="1" smtClean="0"/>
              <a:t>Oltmans</a:t>
            </a:r>
            <a:r>
              <a:rPr lang="en-US" dirty="0" smtClean="0"/>
              <a:t>, CalNex Science Team</a:t>
            </a:r>
          </a:p>
          <a:p>
            <a:r>
              <a:rPr lang="en-US" dirty="0" smtClean="0"/>
              <a:t>Others: A.M</a:t>
            </a:r>
            <a:r>
              <a:rPr lang="en-US" dirty="0"/>
              <a:t>. </a:t>
            </a:r>
            <a:r>
              <a:rPr lang="en-US" dirty="0" smtClean="0"/>
              <a:t>Fiore and H</a:t>
            </a:r>
            <a:r>
              <a:rPr lang="en-US" dirty="0"/>
              <a:t>. </a:t>
            </a:r>
            <a:r>
              <a:rPr lang="en-US" dirty="0" err="1" smtClean="0"/>
              <a:t>Rieder</a:t>
            </a:r>
            <a:r>
              <a:rPr lang="en-US" dirty="0" smtClean="0"/>
              <a:t> (Columbia), D</a:t>
            </a:r>
            <a:r>
              <a:rPr lang="en-US" dirty="0"/>
              <a:t>. </a:t>
            </a:r>
            <a:r>
              <a:rPr lang="en-US" dirty="0" err="1" smtClean="0"/>
              <a:t>Tarasick</a:t>
            </a:r>
            <a:r>
              <a:rPr lang="en-US" dirty="0" smtClean="0"/>
              <a:t> (Environment Canada)</a:t>
            </a:r>
          </a:p>
          <a:p>
            <a:r>
              <a:rPr lang="en-US" dirty="0"/>
              <a:t> </a:t>
            </a:r>
            <a:r>
              <a:rPr lang="en-US" dirty="0" smtClean="0"/>
              <a:t>              Zheng Li (Nevada Clark County DAQ)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0" name="Picture 12" descr="prince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" y="5955113"/>
            <a:ext cx="498238" cy="60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global-warming.accuweather.com/nasa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45" y="5952707"/>
            <a:ext cx="685800" cy="588180"/>
          </a:xfrm>
          <a:prstGeom prst="rect">
            <a:avLst/>
          </a:prstGeom>
          <a:noFill/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07" y="5932815"/>
            <a:ext cx="586458" cy="5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803883"/>
      </p:ext>
    </p:extLst>
  </p:cSld>
  <p:clrMapOvr>
    <a:masterClrMapping/>
  </p:clrMapOvr>
  <p:transition advTm="1409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29"/>
          <a:stretch/>
        </p:blipFill>
        <p:spPr bwMode="auto">
          <a:xfrm>
            <a:off x="20862" y="1734234"/>
            <a:ext cx="9123139" cy="428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1" y="762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The high tail of the observed daily 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surface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O</a:t>
            </a:r>
            <a:r>
              <a:rPr lang="en-US" altLang="zh-CN" sz="2400" b="1" baseline="-25000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3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 distribution 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over Western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U.S.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increases during 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La Niña springs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6801" y="5543490"/>
            <a:ext cx="6629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Observed daily max 8-h average (MDA8) ozone 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[</a:t>
            </a:r>
            <a:r>
              <a:rPr lang="en-US" altLang="zh-CN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ppb]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52400" y="2201307"/>
            <a:ext cx="228600" cy="440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66800" y="1981200"/>
            <a:ext cx="2057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66801" y="1219200"/>
            <a:ext cx="48768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Neutral:                               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µ = 56.5,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= 7.5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Ni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ñ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(1998, 2010):            µ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56.9,</a:t>
            </a:r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7.3</a:t>
            </a:r>
          </a:p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ñ</a:t>
            </a: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(1999, 2008, 2011)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 = 58.5,</a:t>
            </a:r>
            <a:r>
              <a:rPr lang="el-G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7.9</a:t>
            </a:r>
          </a:p>
          <a:p>
            <a:r>
              <a:rPr lang="en-US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Pinatubo (1992, 1993):          µ </a:t>
            </a:r>
            <a:r>
              <a:rPr lang="en-US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54.3,</a:t>
            </a:r>
            <a:r>
              <a:rPr lang="el-GR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404195" y="6381750"/>
            <a:ext cx="34122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CC"/>
                </a:solidFill>
              </a:rPr>
              <a:t>Lin </a:t>
            </a:r>
            <a:r>
              <a:rPr lang="en-US" altLang="ja-JP" b="1" i="1" dirty="0" smtClean="0">
                <a:solidFill>
                  <a:srgbClr val="FFFFCC"/>
                </a:solidFill>
              </a:rPr>
              <a:t>MY et </a:t>
            </a:r>
            <a:r>
              <a:rPr lang="en-US" altLang="ja-JP" b="1" i="1" dirty="0">
                <a:solidFill>
                  <a:srgbClr val="FFFFCC"/>
                </a:solidFill>
              </a:rPr>
              <a:t>al </a:t>
            </a:r>
            <a:r>
              <a:rPr lang="en-US" altLang="ja-JP" b="1" i="1" dirty="0" smtClean="0">
                <a:solidFill>
                  <a:srgbClr val="FFFFCC"/>
                </a:solidFill>
              </a:rPr>
              <a:t>(in review, 2015)</a:t>
            </a:r>
            <a:endParaRPr lang="zh-CN" altLang="en-US" b="1" i="1" dirty="0">
              <a:solidFill>
                <a:srgbClr val="FFFF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1106269"/>
            <a:ext cx="2667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cs typeface="Arial" panose="020B0604020202020204" pitchFamily="34" charset="0"/>
              </a:rPr>
              <a:t>Changes in the high tail are statistically significant</a:t>
            </a:r>
            <a:endParaRPr lang="en-US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6" name="Right Brace 15"/>
          <p:cNvSpPr/>
          <p:nvPr/>
        </p:nvSpPr>
        <p:spPr>
          <a:xfrm rot="16200000">
            <a:off x="7758983" y="1699710"/>
            <a:ext cx="255434" cy="381000"/>
          </a:xfrm>
          <a:prstGeom prst="rightBrace">
            <a:avLst>
              <a:gd name="adj1" fmla="val 6085"/>
              <a:gd name="adj2" fmla="val 47898"/>
            </a:avLst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417383" y="3343245"/>
            <a:ext cx="3276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Probability Density</a:t>
            </a:r>
            <a:endParaRPr 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Slide Number Placeholder 3"/>
          <p:cNvSpPr txBox="1">
            <a:spLocks noGrp="1"/>
          </p:cNvSpPr>
          <p:nvPr/>
        </p:nvSpPr>
        <p:spPr>
          <a:xfrm>
            <a:off x="8559183" y="6400800"/>
            <a:ext cx="508617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10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4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43819"/>
            <a:ext cx="5955905" cy="329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336905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23E7F65-54DA-43F1-824C-B34394BF2989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11</a:t>
            </a:fld>
            <a:endParaRPr lang="en-US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US" altLang="zh-CN" sz="2400" b="1" smtClean="0">
              <a:solidFill>
                <a:srgbClr val="0000FF"/>
              </a:solidFill>
              <a:latin typeface="Helvetica" pitchFamily="34" charset="0"/>
            </a:endParaRPr>
          </a:p>
        </p:txBody>
      </p:sp>
      <p:sp>
        <p:nvSpPr>
          <p:cNvPr id="199690" name="Text Box 10"/>
          <p:cNvSpPr txBox="1">
            <a:spLocks noChangeArrowheads="1"/>
          </p:cNvSpPr>
          <p:nvPr/>
        </p:nvSpPr>
        <p:spPr bwMode="auto">
          <a:xfrm>
            <a:off x="74612" y="2330588"/>
            <a:ext cx="2287587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000000"/>
                </a:solidFill>
                <a:latin typeface="Helvetica" pitchFamily="34" charset="0"/>
              </a:rPr>
              <a:t>1999 (La Ni</a:t>
            </a:r>
            <a:r>
              <a:rPr lang="en-US" altLang="ja-JP" sz="2400" dirty="0" smtClean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ñ</a:t>
            </a:r>
            <a:r>
              <a:rPr lang="en-US" altLang="ja-JP" sz="2400" dirty="0" smtClean="0">
                <a:solidFill>
                  <a:srgbClr val="000000"/>
                </a:solidFill>
                <a:latin typeface="Helvetica" pitchFamily="34" charset="0"/>
              </a:rPr>
              <a:t>a)</a:t>
            </a:r>
          </a:p>
        </p:txBody>
      </p:sp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20638" y="5119687"/>
            <a:ext cx="2471736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000000"/>
                </a:solidFill>
                <a:latin typeface="Helvetica" pitchFamily="34" charset="0"/>
              </a:rPr>
              <a:t>1992 (Pinatubo)</a:t>
            </a:r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76200" y="2797314"/>
            <a:ext cx="2667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ja-JP" sz="2000" dirty="0" smtClean="0">
                <a:solidFill>
                  <a:srgbClr val="0000FF"/>
                </a:solidFill>
                <a:latin typeface="+mj-lt"/>
              </a:rPr>
              <a:t>Frequent deep stratospheric intrusion events</a:t>
            </a: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0" y="5616714"/>
            <a:ext cx="24923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ja-JP" sz="20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Weaker events, lower mean values</a:t>
            </a:r>
            <a:endParaRPr lang="en-US" altLang="zh-CN" sz="2000" dirty="0">
              <a:solidFill>
                <a:srgbClr val="0000FF"/>
              </a:solidFill>
              <a:latin typeface="+mj-lt"/>
              <a:sym typeface="Wingdings" pitchFamily="2" charset="2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1"/>
          <a:stretch/>
        </p:blipFill>
        <p:spPr bwMode="auto">
          <a:xfrm>
            <a:off x="2603105" y="3962400"/>
            <a:ext cx="58515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0305" y="926068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Gothic in the Colorado Rocky </a:t>
            </a:r>
            <a:r>
              <a:rPr lang="en-US" b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Mtn</a:t>
            </a: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(2.9 km altitude)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8318105" y="1714500"/>
            <a:ext cx="847725" cy="206477"/>
          </a:xfrm>
          <a:prstGeom prst="rect">
            <a:avLst/>
          </a:prstGeom>
          <a:noFill/>
          <a:ln>
            <a:noFill/>
          </a:ln>
          <a:effectLst/>
        </p:spPr>
        <p:txBody>
          <a:bodyPr lIns="18000" tIns="10800" rIns="18000" bIns="10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200" i="1" dirty="0">
                <a:latin typeface="Helvetica" pitchFamily="34" charset="0"/>
              </a:rPr>
              <a:t>NAAQS</a:t>
            </a:r>
            <a:endParaRPr lang="en-US" altLang="zh-CN" sz="1200" i="1" dirty="0">
              <a:latin typeface="Helvetic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41905" y="339524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O</a:t>
            </a:r>
            <a:r>
              <a:rPr lang="en-US" b="1" baseline="-25000" dirty="0" smtClean="0">
                <a:solidFill>
                  <a:srgbClr val="0000FF"/>
                </a:solidFill>
              </a:rPr>
              <a:t>3</a:t>
            </a:r>
            <a:r>
              <a:rPr lang="en-US" b="1" dirty="0" smtClean="0">
                <a:solidFill>
                  <a:srgbClr val="0000FF"/>
                </a:solidFill>
              </a:rPr>
              <a:t>Strat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41905" y="2667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BGO</a:t>
            </a:r>
            <a:r>
              <a:rPr lang="en-US" b="1" baseline="-25000" dirty="0" smtClean="0">
                <a:solidFill>
                  <a:srgbClr val="00B050"/>
                </a:solidFill>
              </a:rPr>
              <a:t>3</a:t>
            </a:r>
            <a:endParaRPr lang="en-US" b="1" baseline="-250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41905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Total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itle 1"/>
          <p:cNvSpPr>
            <a:spLocks/>
          </p:cNvSpPr>
          <p:nvPr/>
        </p:nvSpPr>
        <p:spPr bwMode="auto">
          <a:xfrm>
            <a:off x="-76200" y="76200"/>
            <a:ext cx="9144000" cy="84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Following strong La </a:t>
            </a:r>
            <a:r>
              <a:rPr lang="en-US" altLang="ja-JP" sz="24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</a:t>
            </a:r>
            <a:r>
              <a:rPr lang="en-US" altLang="zh-CN" sz="24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ñ</a:t>
            </a:r>
            <a:r>
              <a:rPr lang="en-US" altLang="ja-JP" sz="24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lang="en-US" altLang="ja-JP" sz="24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conditions, deep STT may occur with sufficient frequency as to confound NAAQS attainment</a:t>
            </a:r>
            <a:endParaRPr lang="en-US" altLang="zh-CN" sz="2400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682871" y="2291833"/>
            <a:ext cx="20574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MDA8 O</a:t>
            </a:r>
            <a:r>
              <a:rPr lang="en-US" b="1" baseline="-25000" dirty="0" smtClean="0"/>
              <a:t>3 </a:t>
            </a:r>
            <a:r>
              <a:rPr lang="en-US" b="1" dirty="0" smtClean="0"/>
              <a:t>(ppb)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1682871" y="5187433"/>
            <a:ext cx="20574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MDA8 O</a:t>
            </a:r>
            <a:r>
              <a:rPr lang="en-US" b="1" baseline="-25000" dirty="0" smtClean="0"/>
              <a:t>3 </a:t>
            </a:r>
            <a:r>
              <a:rPr lang="en-US" b="1" dirty="0" smtClean="0"/>
              <a:t>(ppb)</a:t>
            </a:r>
            <a:endParaRPr lang="en-US" b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2" b="-1"/>
          <a:stretch/>
        </p:blipFill>
        <p:spPr bwMode="auto">
          <a:xfrm>
            <a:off x="304800" y="915050"/>
            <a:ext cx="1894904" cy="106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>
            <a:off x="746760" y="1357009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lide Number Placeholder 3"/>
          <p:cNvSpPr txBox="1">
            <a:spLocks noGrp="1"/>
          </p:cNvSpPr>
          <p:nvPr/>
        </p:nvSpPr>
        <p:spPr>
          <a:xfrm>
            <a:off x="8546705" y="6400800"/>
            <a:ext cx="481983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11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97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0" y="914400"/>
            <a:ext cx="9169747" cy="5410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481384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/>
          <a:stretch/>
        </p:blipFill>
        <p:spPr bwMode="auto">
          <a:xfrm>
            <a:off x="76200" y="990600"/>
            <a:ext cx="4813846" cy="262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4752520" y="6370918"/>
            <a:ext cx="3553280" cy="38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FF"/>
              </a:buClr>
            </a:pP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Lin </a:t>
            </a:r>
            <a:r>
              <a:rPr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MY 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et al (in review, </a:t>
            </a:r>
            <a:r>
              <a:rPr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2015)</a:t>
            </a:r>
            <a:endParaRPr lang="zh-CN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37121" r="11310" b="37068"/>
          <a:stretch/>
        </p:blipFill>
        <p:spPr>
          <a:xfrm>
            <a:off x="4953000" y="1582672"/>
            <a:ext cx="4021976" cy="17701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31737" r="11355" b="35248"/>
          <a:stretch/>
        </p:blipFill>
        <p:spPr>
          <a:xfrm>
            <a:off x="4861728" y="3505200"/>
            <a:ext cx="4129872" cy="22641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5" t="55227" r="10004" b="42603"/>
          <a:stretch/>
        </p:blipFill>
        <p:spPr>
          <a:xfrm>
            <a:off x="4953001" y="5638800"/>
            <a:ext cx="3779018" cy="48940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953000" y="990600"/>
            <a:ext cx="4216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Variance in daily O</a:t>
            </a:r>
            <a:r>
              <a:rPr lang="en-US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 at 500hPa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April-May)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/>
          <p:cNvSpPr>
            <a:spLocks/>
          </p:cNvSpPr>
          <p:nvPr/>
        </p:nvSpPr>
        <p:spPr bwMode="auto">
          <a:xfrm>
            <a:off x="0" y="50800"/>
            <a:ext cx="9144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ENSO-related jet characteristics and their impacts on lower trop</a:t>
            </a:r>
            <a:r>
              <a:rPr lang="en-US" altLang="zh-CN" sz="2400" b="1" dirty="0">
                <a:solidFill>
                  <a:srgbClr val="FFFFFF"/>
                </a:solidFill>
                <a:latin typeface="Helvetica" pitchFamily="34" charset="0"/>
              </a:rPr>
              <a:t>. o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zone variability over western NA</a:t>
            </a:r>
            <a:endParaRPr lang="en-US" altLang="zh-CN" sz="2400" b="1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089852" y="3962400"/>
            <a:ext cx="9618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lIns="0" r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 La Niña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72220" y="1670540"/>
            <a:ext cx="92333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lIns="0" r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 El Niño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8600" y="1143000"/>
            <a:ext cx="1043876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El Niño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" y="3733800"/>
            <a:ext cx="1082348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La Niña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77253" y="6031468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ppb</a:t>
            </a:r>
            <a:r>
              <a:rPr lang="en-US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Rectangle 55"/>
          <p:cNvSpPr>
            <a:spLocks noChangeArrowheads="1"/>
          </p:cNvSpPr>
          <p:nvPr/>
        </p:nvSpPr>
        <p:spPr bwMode="auto">
          <a:xfrm>
            <a:off x="152400" y="6370918"/>
            <a:ext cx="4495800" cy="38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FF"/>
              </a:buClr>
              <a:buSzTx/>
              <a:buFontTx/>
              <a:buNone/>
              <a:tabLst/>
              <a:defRPr/>
            </a:pPr>
            <a:r>
              <a:rPr kumimoji="0" lang="en-US" altLang="ja-JP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</a:rPr>
              <a:t>Lin MY et al (Nature GeoSci., 2014);</a:t>
            </a:r>
            <a:endParaRPr kumimoji="0" lang="en-US" altLang="zh-CN" sz="18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" name="5-Point Star 34"/>
          <p:cNvSpPr/>
          <p:nvPr/>
        </p:nvSpPr>
        <p:spPr>
          <a:xfrm>
            <a:off x="1752600" y="2969735"/>
            <a:ext cx="304800" cy="230665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42510" y="4484914"/>
            <a:ext cx="701290" cy="544286"/>
          </a:xfrm>
          <a:prstGeom prst="rect">
            <a:avLst/>
          </a:prstGeom>
          <a:noFill/>
          <a:ln w="38100" cap="flat" cmpd="sng" algn="ctr">
            <a:solidFill>
              <a:srgbClr val="000000">
                <a:lumMod val="95000"/>
                <a:lumOff val="5000"/>
              </a:srgb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7" name="Slide Number Placeholder 3"/>
          <p:cNvSpPr txBox="1">
            <a:spLocks noGrp="1"/>
          </p:cNvSpPr>
          <p:nvPr/>
        </p:nvSpPr>
        <p:spPr>
          <a:xfrm>
            <a:off x="8559183" y="6400800"/>
            <a:ext cx="508617" cy="36512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B5DD3-59DB-4EC6-8EAD-56AB16186139}" type="slidenum"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4648200" y="1295400"/>
            <a:ext cx="3581400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0000FF"/>
                </a:solidFill>
                <a:latin typeface="Helvetica" pitchFamily="34" charset="0"/>
              </a:rPr>
              <a:t>M</a:t>
            </a:r>
            <a:r>
              <a:rPr lang="en-US" altLang="ja-JP" sz="2000" dirty="0" smtClean="0">
                <a:solidFill>
                  <a:srgbClr val="0000FF"/>
                </a:solidFill>
                <a:latin typeface="Helvetica" pitchFamily="34" charset="0"/>
              </a:rPr>
              <a:t>ore frequent stratospheric intrusions expected in </a:t>
            </a:r>
            <a:r>
              <a:rPr lang="en-US" altLang="ja-JP" sz="2000" b="1" dirty="0" smtClean="0">
                <a:solidFill>
                  <a:srgbClr val="0000FF"/>
                </a:solidFill>
                <a:latin typeface="Helvetica" pitchFamily="34" charset="0"/>
              </a:rPr>
              <a:t>the following spring</a:t>
            </a:r>
            <a:r>
              <a:rPr lang="en-US" altLang="ja-JP" sz="2000" dirty="0" smtClean="0">
                <a:solidFill>
                  <a:srgbClr val="0000FF"/>
                </a:solidFill>
                <a:latin typeface="Helvetica" pitchFamily="34" charset="0"/>
              </a:rPr>
              <a:t> over WUS?</a:t>
            </a:r>
            <a:endParaRPr lang="en-US" altLang="zh-CN" sz="2000" dirty="0">
              <a:solidFill>
                <a:srgbClr val="0000FF"/>
              </a:solidFill>
              <a:latin typeface="Helvetica" pitchFamily="34" charset="0"/>
            </a:endParaRPr>
          </a:p>
        </p:txBody>
      </p:sp>
      <p:pic>
        <p:nvPicPr>
          <p:cNvPr id="4098" name="Picture 2" descr="http://okapi.berkeley.edu/public-research/wp-content/uploads/2011/02/enso_warm_cool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9" t="9661"/>
          <a:stretch/>
        </p:blipFill>
        <p:spPr bwMode="auto">
          <a:xfrm>
            <a:off x="200727" y="1499043"/>
            <a:ext cx="2618673" cy="208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Helvetica" pitchFamily="34" charset="0"/>
              </a:rPr>
              <a:t>Developing seasonal predictions with a few months of lead time to aid Western U.S. AQ planning?</a:t>
            </a:r>
            <a:endParaRPr lang="en-US" altLang="zh-CN" sz="24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17544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SST (C)</a:t>
            </a:r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178920" y="6396593"/>
            <a:ext cx="34122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00"/>
                </a:solidFill>
              </a:rPr>
              <a:t>Lin </a:t>
            </a:r>
            <a:r>
              <a:rPr lang="en-US" altLang="ja-JP" b="1" i="1" dirty="0" smtClean="0">
                <a:solidFill>
                  <a:srgbClr val="FFFF00"/>
                </a:solidFill>
              </a:rPr>
              <a:t>MY et </a:t>
            </a:r>
            <a:r>
              <a:rPr lang="en-US" altLang="ja-JP" b="1" i="1" dirty="0">
                <a:solidFill>
                  <a:srgbClr val="FFFF00"/>
                </a:solidFill>
              </a:rPr>
              <a:t>al </a:t>
            </a:r>
            <a:r>
              <a:rPr lang="en-US" altLang="ja-JP" b="1" i="1" dirty="0" smtClean="0">
                <a:solidFill>
                  <a:srgbClr val="FFFF00"/>
                </a:solidFill>
              </a:rPr>
              <a:t>(in review, 2015)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 bwMode="auto">
          <a:xfrm>
            <a:off x="3015733" y="2602936"/>
            <a:ext cx="6134768" cy="276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2400" y="5334000"/>
            <a:ext cx="89981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time lag could allow regional preparations, e.g.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Conducting daily forecasts for public health alerts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Deploying targeted measurements aimed at identifying “exceptional events”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127767" y="3587234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MDA8 O</a:t>
            </a:r>
            <a:r>
              <a:rPr lang="en-US" b="1" baseline="-25000" dirty="0" smtClean="0"/>
              <a:t>3 </a:t>
            </a:r>
            <a:r>
              <a:rPr lang="en-US" b="1" dirty="0" smtClean="0"/>
              <a:t>(ppb)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502301" y="2311063"/>
            <a:ext cx="349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Gothic, Colorado</a:t>
            </a:r>
            <a:endParaRPr lang="en-US" b="1" dirty="0"/>
          </a:p>
        </p:txBody>
      </p:sp>
      <p:sp>
        <p:nvSpPr>
          <p:cNvPr id="199692" name="Line 12"/>
          <p:cNvSpPr>
            <a:spLocks noChangeShapeType="1"/>
          </p:cNvSpPr>
          <p:nvPr/>
        </p:nvSpPr>
        <p:spPr bwMode="auto">
          <a:xfrm flipV="1">
            <a:off x="3059667" y="1803229"/>
            <a:ext cx="1512334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76200" y="950655"/>
            <a:ext cx="2939533" cy="255454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FF"/>
                </a:solidFill>
                <a:latin typeface="Helvetica" pitchFamily="34" charset="0"/>
              </a:rPr>
              <a:t>Tropical SST cooling typically peaks in </a:t>
            </a:r>
            <a:r>
              <a:rPr lang="en-US" altLang="ja-JP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winter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5" name="Slide Number Placeholder 3"/>
          <p:cNvSpPr txBox="1">
            <a:spLocks noGrp="1"/>
          </p:cNvSpPr>
          <p:nvPr/>
        </p:nvSpPr>
        <p:spPr>
          <a:xfrm>
            <a:off x="8559183" y="6400800"/>
            <a:ext cx="508617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13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6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685800" y="152400"/>
            <a:ext cx="784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FFFF"/>
                </a:solidFill>
                <a:latin typeface="Helvetica" pitchFamily="34" charset="0"/>
              </a:rPr>
              <a:t>Some Final Thoughts </a:t>
            </a:r>
            <a:r>
              <a:rPr lang="en-US" altLang="zh-CN" sz="2800" b="1" dirty="0" smtClean="0">
                <a:solidFill>
                  <a:srgbClr val="FFFFFF"/>
                </a:solidFill>
                <a:latin typeface="Helvetica" pitchFamily="34" charset="0"/>
              </a:rPr>
              <a:t>For Moving Forward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76200" y="990600"/>
            <a:ext cx="9067800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Exploiting the linkage between La Niña and WUS stratospheric intrusion frequency to aid regional preparations for a high-ozone season?</a:t>
            </a:r>
            <a:endParaRPr lang="en-US" altLang="ja-JP" sz="2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400" kern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400" kern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Conducting daily forecast and targeted measurements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ja-JP" sz="20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ja-JP" sz="2400" b="1" kern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Need m</a:t>
            </a:r>
            <a:r>
              <a:rPr lang="en-US" altLang="ja-JP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ulti-model assessment of stratospheric influence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ja-JP" sz="20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rocess-oriented evaluation to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stablish model credibility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0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 F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ocusing </a:t>
            </a:r>
            <a:r>
              <a:rPr lang="en-US" altLang="ja-JP" sz="20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 deep SI </a:t>
            </a:r>
            <a:r>
              <a:rPr lang="en-US" altLang="ja-JP" sz="20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as a first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 L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everaging CalNex (2010) and LVOS</a:t>
            </a:r>
            <a:r>
              <a:rPr lang="en-US" altLang="ja-JP" sz="20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2013) measurements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ja-JP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ja-JP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The available weekly ozonesonde measurements are too infrequent to capture the actual variability of mean O</a:t>
            </a:r>
            <a:r>
              <a:rPr lang="en-US" altLang="ja-JP" sz="2400" b="1" kern="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ja-JP" sz="2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4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Need more frequent, continuous sonde measurements for spring?</a:t>
            </a:r>
            <a:endParaRPr lang="en-US" altLang="ja-JP" sz="2000" b="1" kern="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5744683" y="5619690"/>
            <a:ext cx="29421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i="1" dirty="0" smtClean="0">
                <a:solidFill>
                  <a:srgbClr val="FF0000"/>
                </a:solidFill>
              </a:rPr>
              <a:t>Meiyun.Lin@noaa.gov</a:t>
            </a:r>
            <a:endParaRPr lang="zh-CN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3"/>
          <p:cNvSpPr txBox="1">
            <a:spLocks noGrp="1"/>
          </p:cNvSpPr>
          <p:nvPr/>
        </p:nvSpPr>
        <p:spPr>
          <a:xfrm>
            <a:off x="8559183" y="6400800"/>
            <a:ext cx="508617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14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img_launching_sonde_hilo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r="15515" b="46126"/>
          <a:stretch>
            <a:fillRect/>
          </a:stretch>
        </p:blipFill>
        <p:spPr bwMode="auto">
          <a:xfrm>
            <a:off x="1752600" y="5489595"/>
            <a:ext cx="954087" cy="65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2217" r="3671"/>
          <a:stretch>
            <a:fillRect/>
          </a:stretch>
        </p:blipFill>
        <p:spPr bwMode="auto">
          <a:xfrm>
            <a:off x="457200" y="5458973"/>
            <a:ext cx="949854" cy="69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" descr="N48RF at Mammoth Lakes__RMarchban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73055"/>
            <a:ext cx="973463" cy="67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 descr="cubedGridAnim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57502"/>
            <a:ext cx="725849" cy="72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191000" y="5971401"/>
            <a:ext cx="13700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dirty="0" smtClean="0">
                <a:solidFill>
                  <a:srgbClr val="000000"/>
                </a:solidFill>
              </a:rPr>
              <a:t>GFDL AM3</a:t>
            </a:r>
            <a:endParaRPr lang="en-US" altLang="zh-CN" sz="1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5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0"/>
            <a:ext cx="8915400" cy="9144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Slides for Discussions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44450"/>
            <a:ext cx="9356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Decreasing ozone at Mauna Loa in </a:t>
            </a:r>
            <a:r>
              <a:rPr lang="en-US" altLang="zh-C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SPRING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 tied to recent </a:t>
            </a:r>
            <a:r>
              <a:rPr lang="en-US" altLang="ja-JP" sz="2400" b="1" dirty="0" smtClean="0">
                <a:solidFill>
                  <a:srgbClr val="FFFFFF"/>
                </a:solidFill>
                <a:latin typeface="Helvetica" pitchFamily="34" charset="0"/>
              </a:rPr>
              <a:t/>
            </a:r>
            <a:br>
              <a:rPr lang="en-US" altLang="ja-JP" sz="2400" b="1" dirty="0" smtClean="0">
                <a:solidFill>
                  <a:srgbClr val="FFFFFF"/>
                </a:solidFill>
                <a:latin typeface="Helvetica" pitchFamily="34" charset="0"/>
              </a:rPr>
            </a:b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La-Ni</a:t>
            </a:r>
            <a:r>
              <a:rPr lang="en-US" altLang="zh-CN" sz="2400" b="1" dirty="0">
                <a:solidFill>
                  <a:srgbClr val="FFFFFF"/>
                </a:solidFill>
                <a:latin typeface="Helvetica" pitchFamily="34" charset="0"/>
              </a:rPr>
              <a:t>ñ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a-like decadal cooling + weakening airflow from Asia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7" b="4973"/>
          <a:stretch/>
        </p:blipFill>
        <p:spPr bwMode="auto">
          <a:xfrm>
            <a:off x="762001" y="1496230"/>
            <a:ext cx="6113898" cy="300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857999" y="2353270"/>
            <a:ext cx="251460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82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defTabSz="1082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defTabSz="1082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defTabSz="1082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defTabSz="1082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algn="ctr" defTabSz="1082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algn="ctr" defTabSz="1082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algn="ctr" defTabSz="1082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algn="ctr" defTabSz="1082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ja-JP" b="1" dirty="0">
                <a:solidFill>
                  <a:srgbClr val="008000"/>
                </a:solidFill>
                <a:latin typeface="Calibri"/>
                <a:ea typeface="MS PGothic" pitchFamily="34" charset="-128"/>
              </a:rPr>
              <a:t> </a:t>
            </a:r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MS PGothic" pitchFamily="34" charset="-128"/>
              </a:rPr>
              <a:t>Decreasing Rn (</a:t>
            </a:r>
            <a:r>
              <a:rPr lang="en-US" altLang="ja-JP" b="1" dirty="0" err="1" smtClean="0">
                <a:solidFill>
                  <a:srgbClr val="008000"/>
                </a:solidFill>
                <a:latin typeface="Calibri"/>
                <a:ea typeface="MS PGothic" pitchFamily="34" charset="-128"/>
              </a:rPr>
              <a:t>Bq</a:t>
            </a:r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MS PGothic" pitchFamily="34" charset="-128"/>
              </a:rPr>
              <a:t>/m</a:t>
            </a:r>
            <a:r>
              <a:rPr lang="en-US" altLang="ja-JP" b="1" baseline="30000" dirty="0" smtClean="0">
                <a:solidFill>
                  <a:srgbClr val="008000"/>
                </a:solidFill>
                <a:latin typeface="Calibri"/>
                <a:ea typeface="MS PGothic" pitchFamily="34" charset="-128"/>
              </a:rPr>
              <a:t>3</a:t>
            </a:r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MS PGothic" pitchFamily="34" charset="-128"/>
              </a:rPr>
              <a:t>) </a:t>
            </a:r>
          </a:p>
          <a:p>
            <a:pPr marL="285750" indent="-285750" eaLnBrk="1" hangingPunct="1">
              <a:buFont typeface="Wingdings" pitchFamily="2" charset="2"/>
              <a:buChar char="à"/>
            </a:pPr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MS PGothic" pitchFamily="34" charset="-128"/>
                <a:sym typeface="Wingdings" panose="05000000000000000000" pitchFamily="2" charset="2"/>
              </a:rPr>
              <a:t>W</a:t>
            </a:r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MS PGothic" pitchFamily="34" charset="-128"/>
              </a:rPr>
              <a:t>eakening airflow</a:t>
            </a:r>
          </a:p>
          <a:p>
            <a:pPr eaLnBrk="1" hangingPunct="1"/>
            <a:r>
              <a:rPr lang="en-US" altLang="ja-JP" b="1" dirty="0">
                <a:solidFill>
                  <a:srgbClr val="008000"/>
                </a:solidFill>
                <a:latin typeface="Calibri"/>
                <a:ea typeface="MS PGothic" pitchFamily="34" charset="-128"/>
              </a:rPr>
              <a:t> </a:t>
            </a:r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MS PGothic" pitchFamily="34" charset="-128"/>
              </a:rPr>
              <a:t>     from Eurasia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743200" y="1343831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075255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9902" y="1359071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19876" y="1353456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257800" y="1359071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019800" y="1354464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432698" y="1359071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626806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581400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495800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248400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76400" y="103903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ElNi</a:t>
            </a:r>
            <a:r>
              <a:rPr lang="en-US" altLang="zh-CN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ñ</a:t>
            </a:r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0200" y="863025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</a:t>
            </a:r>
            <a:r>
              <a:rPr lang="en-US" altLang="zh-CN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ña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-like decadal cooling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ja-JP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                         </a:t>
            </a:r>
            <a:r>
              <a:rPr lang="en-US" altLang="ja-JP" sz="1600" dirty="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[</a:t>
            </a:r>
            <a:r>
              <a:rPr lang="en-US" altLang="ja-JP" sz="1000" dirty="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Chavez2003</a:t>
            </a:r>
            <a:r>
              <a:rPr lang="en-US" altLang="ja-JP" sz="1000" dirty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; Meehl2013; Kosaka2013</a:t>
            </a:r>
            <a:r>
              <a:rPr lang="en-US" altLang="ja-JP" sz="1600" dirty="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]</a:t>
            </a:r>
            <a:endParaRPr lang="en-US" altLang="zh-CN" sz="1600" dirty="0">
              <a:solidFill>
                <a:srgbClr val="000000"/>
              </a:solidFill>
              <a:latin typeface="Arial Narrow" pitchFamily="34" charset="0"/>
              <a:ea typeface="MS PGothic" pitchFamily="34" charset="-128"/>
            </a:endParaRPr>
          </a:p>
        </p:txBody>
      </p:sp>
      <p:sp>
        <p:nvSpPr>
          <p:cNvPr id="34" name="Rectangle 55"/>
          <p:cNvSpPr>
            <a:spLocks noChangeArrowheads="1"/>
          </p:cNvSpPr>
          <p:nvPr/>
        </p:nvSpPr>
        <p:spPr bwMode="auto">
          <a:xfrm>
            <a:off x="3810000" y="6381750"/>
            <a:ext cx="4608513" cy="41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FF"/>
              </a:buClr>
            </a:pPr>
            <a:r>
              <a:rPr lang="en-US" altLang="ja-JP" b="1" i="1" dirty="0" smtClean="0">
                <a:solidFill>
                  <a:srgbClr val="FFFF66"/>
                </a:solidFill>
              </a:rPr>
              <a:t>Lin MY et al (Nature GeoSci., 2014)</a:t>
            </a:r>
            <a:endParaRPr lang="en-US" altLang="zh-CN" b="1" i="1" dirty="0" smtClean="0">
              <a:solidFill>
                <a:srgbClr val="FFFF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1450" y="3886200"/>
            <a:ext cx="387350" cy="2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799" y="3657600"/>
            <a:ext cx="236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AMIP (fixed emissions)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 rot="16200000">
            <a:off x="5725569" y="495063"/>
            <a:ext cx="304800" cy="13927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2" t="36891" r="10744" b="37649"/>
          <a:stretch/>
        </p:blipFill>
        <p:spPr>
          <a:xfrm>
            <a:off x="533400" y="4652234"/>
            <a:ext cx="3727937" cy="16209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t="35688" r="12089" b="37096"/>
          <a:stretch/>
        </p:blipFill>
        <p:spPr>
          <a:xfrm>
            <a:off x="4114800" y="4572000"/>
            <a:ext cx="3731576" cy="17526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193326" y="5892269"/>
            <a:ext cx="82234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rIns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000000"/>
                </a:solidFill>
                <a:latin typeface="Helvetica" pitchFamily="34" charset="0"/>
              </a:rPr>
              <a:t> El Niño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58000" y="5927558"/>
            <a:ext cx="85600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rIns="0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latin typeface="Helvetica" pitchFamily="34" charset="0"/>
              </a:rPr>
              <a:t> La </a:t>
            </a:r>
            <a:r>
              <a:rPr lang="en-US" altLang="zh-CN" sz="1600" b="1" dirty="0">
                <a:solidFill>
                  <a:srgbClr val="000000"/>
                </a:solidFill>
                <a:latin typeface="Helvetica" pitchFamily="34" charset="0"/>
              </a:rPr>
              <a:t>Niña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1219200" y="5865335"/>
            <a:ext cx="381000" cy="230665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5-Point Star 42"/>
          <p:cNvSpPr/>
          <p:nvPr/>
        </p:nvSpPr>
        <p:spPr>
          <a:xfrm>
            <a:off x="4874576" y="5865335"/>
            <a:ext cx="381000" cy="230665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20000" y="4267200"/>
            <a:ext cx="723275" cy="2148289"/>
            <a:chOff x="8295583" y="4252511"/>
            <a:chExt cx="723275" cy="21482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1" t="55227" r="60489" b="44044"/>
            <a:stretch/>
          </p:blipFill>
          <p:spPr>
            <a:xfrm rot="16200000">
              <a:off x="7728515" y="5377887"/>
              <a:ext cx="1611773" cy="152398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8295583" y="4252511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(ppb</a:t>
              </a:r>
              <a:r>
                <a:rPr lang="en-US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34400" y="6031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40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534400" y="5650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5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34400" y="4888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7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534400" y="5269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6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534400" y="4572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5865176" y="5137666"/>
            <a:ext cx="760888" cy="6535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7176" y="5257800"/>
            <a:ext cx="992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Even higher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7545794" y="5107394"/>
            <a:ext cx="2092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Mean background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500 </a:t>
            </a:r>
            <a:r>
              <a:rPr lang="en-US" b="1" dirty="0" err="1" smtClean="0">
                <a:solidFill>
                  <a:srgbClr val="000000"/>
                </a:solidFill>
              </a:rPr>
              <a:t>hPa</a:t>
            </a:r>
            <a:r>
              <a:rPr lang="en-US" b="1" dirty="0" smtClean="0">
                <a:solidFill>
                  <a:srgbClr val="000000"/>
                </a:solidFill>
              </a:rPr>
              <a:t>, Apr-May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96424" y="1600201"/>
            <a:ext cx="1041976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905000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16200000">
            <a:off x="-718050" y="2433919"/>
            <a:ext cx="27709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Ozone Anomaly , ppb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     (25</a:t>
            </a:r>
            <a:r>
              <a:rPr lang="en-US" b="1" baseline="30000" dirty="0" smtClean="0">
                <a:solidFill>
                  <a:srgbClr val="000000"/>
                </a:solidFill>
              </a:rPr>
              <a:t>th</a:t>
            </a:r>
            <a:r>
              <a:rPr lang="en-US" b="1" dirty="0" smtClean="0">
                <a:solidFill>
                  <a:srgbClr val="000000"/>
                </a:solidFill>
              </a:rPr>
              <a:t> percentile)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3962400" y="13716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505200" y="3914001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P&lt;0.01</a:t>
            </a:r>
            <a:endParaRPr lang="en-US" sz="12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850" y="5791200"/>
            <a:ext cx="76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20N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" y="5269468"/>
            <a:ext cx="76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0N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200" y="4800600"/>
            <a:ext cx="76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60N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" name="Slide Number Placeholder 3"/>
          <p:cNvSpPr txBox="1">
            <a:spLocks noGrp="1"/>
          </p:cNvSpPr>
          <p:nvPr/>
        </p:nvSpPr>
        <p:spPr>
          <a:xfrm>
            <a:off x="8559183" y="6400800"/>
            <a:ext cx="508617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16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5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-152400" y="76200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Minor influence from wildfire emissions on inter-annual variability of springtime surface ozone over WUS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" y="990600"/>
            <a:ext cx="9115124" cy="4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559183" y="6400800"/>
            <a:ext cx="508617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17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066800"/>
            <a:ext cx="685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7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0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Western US surface O</a:t>
            </a:r>
            <a:r>
              <a:rPr lang="en-US" altLang="zh-CN" sz="2400" b="1" baseline="-25000" dirty="0" smtClean="0">
                <a:solidFill>
                  <a:srgbClr val="FFFFFF"/>
                </a:solidFill>
                <a:latin typeface="Helvetica" pitchFamily="34" charset="0"/>
              </a:rPr>
              <a:t>3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 variability correlates poorly with O</a:t>
            </a:r>
            <a:r>
              <a:rPr lang="en-US" altLang="zh-CN" sz="2400" b="1" baseline="-25000" dirty="0" smtClean="0">
                <a:solidFill>
                  <a:srgbClr val="FFFFFF"/>
                </a:solidFill>
                <a:latin typeface="Helvetica" pitchFamily="34" charset="0"/>
              </a:rPr>
              <a:t>3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Helvetica" pitchFamily="34" charset="0"/>
              </a:rPr>
              <a:t>burdens 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in the UTLS but strongly with that in the Free Trop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6248400"/>
            <a:ext cx="9144000" cy="536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US" altLang="zh-CN" sz="2400" b="1" smtClean="0">
              <a:solidFill>
                <a:srgbClr val="0000FF"/>
              </a:solidFill>
              <a:latin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2362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</a:t>
            </a:r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ñ</a:t>
            </a:r>
            <a:r>
              <a:rPr lang="en-US" sz="2000" b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 3.4 Index</a:t>
            </a:r>
            <a:endParaRPr lang="en-US" sz="2000" b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1" y="990600"/>
            <a:ext cx="685800" cy="5181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922" y="2438400"/>
            <a:ext cx="2276878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12-mon running mean UTLS O</a:t>
            </a:r>
            <a:r>
              <a:rPr lang="en-US" sz="2000" b="1" i="1" baseline="-250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0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anomaly (%) </a:t>
            </a:r>
          </a:p>
          <a:p>
            <a:r>
              <a:rPr lang="en-US" sz="14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sz="1400" b="1" i="1" baseline="300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4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400" b="1" i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UTLS</a:t>
            </a:r>
            <a:r>
              <a:rPr lang="en-US" sz="14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400" b="1" i="1" dirty="0" smtClean="0">
                <a:solidFill>
                  <a:srgbClr val="CC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Surface</a:t>
            </a:r>
            <a:r>
              <a:rPr lang="en-US" sz="14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= 0.07</a:t>
            </a:r>
            <a:endParaRPr lang="en-US" sz="1400" b="1" i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114800"/>
            <a:ext cx="2581680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Apr-May mean </a:t>
            </a:r>
            <a:r>
              <a:rPr lang="en-US" sz="2000" b="1" i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FreeTrop</a:t>
            </a:r>
            <a:r>
              <a:rPr lang="en-US" sz="20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&amp; </a:t>
            </a:r>
            <a:r>
              <a:rPr lang="en-US" sz="2000" b="1" i="1" dirty="0" smtClean="0">
                <a:solidFill>
                  <a:srgbClr val="CC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Surface</a:t>
            </a:r>
            <a:r>
              <a:rPr lang="en-US" sz="20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</a:t>
            </a:r>
            <a:r>
              <a:rPr lang="en-US" sz="2000" b="1" i="1" baseline="-250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0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anomaly (ppb)</a:t>
            </a:r>
          </a:p>
          <a:p>
            <a:r>
              <a:rPr lang="en-US" sz="14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sz="1400" b="1" i="1" baseline="300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4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400" b="1" i="1" dirty="0" err="1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FreeTrop</a:t>
            </a:r>
            <a:r>
              <a:rPr lang="en-US" sz="14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400" b="1" i="1" dirty="0">
                <a:solidFill>
                  <a:srgbClr val="CC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Surface</a:t>
            </a:r>
            <a:r>
              <a:rPr lang="en-US" sz="14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r>
              <a:rPr lang="en-US" sz="14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=0.74 </a:t>
            </a:r>
            <a:endParaRPr lang="en-US" sz="1400" b="1" i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b="1" i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5670794"/>
            <a:ext cx="1164656" cy="3988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srgbClr val="000000"/>
                </a:solidFill>
              </a:rPr>
              <a:t> 1990</a:t>
            </a:r>
          </a:p>
          <a:p>
            <a:pPr algn="ctr">
              <a:lnSpc>
                <a:spcPct val="80000"/>
              </a:lnSpc>
            </a:pP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3" name="Slide Number Placeholder 3"/>
          <p:cNvSpPr txBox="1">
            <a:spLocks noGrp="1"/>
          </p:cNvSpPr>
          <p:nvPr/>
        </p:nvSpPr>
        <p:spPr>
          <a:xfrm>
            <a:off x="8458200" y="6248400"/>
            <a:ext cx="508617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18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33800" y="5697173"/>
            <a:ext cx="1164656" cy="3988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srgbClr val="000000"/>
                </a:solidFill>
              </a:rPr>
              <a:t> 1995</a:t>
            </a:r>
          </a:p>
          <a:p>
            <a:pPr algn="ctr">
              <a:lnSpc>
                <a:spcPct val="80000"/>
              </a:lnSpc>
            </a:pP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55144" y="5697173"/>
            <a:ext cx="1164656" cy="3988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srgbClr val="000000"/>
                </a:solidFill>
              </a:rPr>
              <a:t> 2000</a:t>
            </a:r>
          </a:p>
          <a:p>
            <a:pPr algn="ctr">
              <a:lnSpc>
                <a:spcPct val="80000"/>
              </a:lnSpc>
            </a:pP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21944" y="5715000"/>
            <a:ext cx="1164656" cy="3988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srgbClr val="000000"/>
                </a:solidFill>
              </a:rPr>
              <a:t> 2005</a:t>
            </a:r>
          </a:p>
          <a:p>
            <a:pPr algn="ctr">
              <a:lnSpc>
                <a:spcPct val="80000"/>
              </a:lnSpc>
            </a:pP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34200" y="5715000"/>
            <a:ext cx="1164656" cy="3988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srgbClr val="000000"/>
                </a:solidFill>
              </a:rPr>
              <a:t> 2010</a:t>
            </a:r>
          </a:p>
          <a:p>
            <a:pPr algn="ctr">
              <a:lnSpc>
                <a:spcPct val="80000"/>
              </a:lnSpc>
            </a:pPr>
            <a:endParaRPr lang="en-US" sz="1600" b="1" dirty="0">
              <a:solidFill>
                <a:srgbClr val="0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743200" y="914400"/>
            <a:ext cx="6486120" cy="4739283"/>
            <a:chOff x="2962680" y="914400"/>
            <a:chExt cx="6486120" cy="4739283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8" t="28727" b="46168"/>
            <a:stretch/>
          </p:blipFill>
          <p:spPr bwMode="auto">
            <a:xfrm>
              <a:off x="3505200" y="2286000"/>
              <a:ext cx="50292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8" t="64270" b="6038"/>
            <a:stretch/>
          </p:blipFill>
          <p:spPr bwMode="auto">
            <a:xfrm>
              <a:off x="3505200" y="3941347"/>
              <a:ext cx="5029200" cy="171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8" t="-420" b="79834"/>
            <a:stretch/>
          </p:blipFill>
          <p:spPr bwMode="auto">
            <a:xfrm>
              <a:off x="3505200" y="1003301"/>
              <a:ext cx="5029201" cy="1187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029200" y="4191000"/>
              <a:ext cx="12192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     98/99     </a:t>
              </a:r>
              <a:endParaRPr lang="en-US" sz="12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86600" y="4191000"/>
              <a:ext cx="6096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07/08     </a:t>
              </a:r>
              <a:endParaRPr lang="en-US" sz="12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72400" y="4191000"/>
              <a:ext cx="6096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10/11     </a:t>
              </a:r>
              <a:endParaRPr lang="en-US" sz="12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32" name="Picture 6" descr="img_launching_sonde_hilo_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58" r="15515" b="46126"/>
            <a:stretch>
              <a:fillRect/>
            </a:stretch>
          </p:blipFill>
          <p:spPr bwMode="auto">
            <a:xfrm>
              <a:off x="8610600" y="2798347"/>
              <a:ext cx="539524" cy="37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382000" y="3094248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Trinidad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62680" y="3429000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0000"/>
                  </a:solidFill>
                </a:rPr>
                <a:t>-20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62680" y="3048000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0000"/>
                  </a:solidFill>
                </a:rPr>
                <a:t>0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62680" y="2642773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0000"/>
                  </a:solidFill>
                </a:rPr>
                <a:t>20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962680" y="2253065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0000"/>
                  </a:solidFill>
                </a:rPr>
                <a:t>4</a:t>
              </a:r>
              <a:r>
                <a:rPr lang="en-US" sz="1600" b="1" dirty="0" smtClean="0">
                  <a:solidFill>
                    <a:srgbClr val="000000"/>
                  </a:solidFill>
                </a:rPr>
                <a:t>0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71800" y="3962400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0000"/>
                  </a:solidFill>
                </a:rPr>
                <a:t>10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62680" y="4385846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962680" y="4766846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0000"/>
                  </a:solidFill>
                </a:rPr>
                <a:t>0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962680" y="5224046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0000"/>
                  </a:solidFill>
                </a:rPr>
                <a:t>-5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962680" y="914400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0000"/>
                  </a:solidFill>
                </a:rPr>
                <a:t>3.0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962680" y="1185446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0000"/>
                  </a:solidFill>
                </a:rPr>
                <a:t>1.5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62680" y="1414046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62680" y="1676400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0000"/>
                  </a:solidFill>
                </a:rPr>
                <a:t>-1.5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962680" y="1938754"/>
              <a:ext cx="542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0000"/>
                  </a:solidFill>
                </a:rPr>
                <a:t>-3.0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2400" y="5966936"/>
            <a:ext cx="807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Langford1999 noted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positive correlations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btw FreeTrop and UTLS O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observed at Fritz Peak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1994-1998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(without La Niña years)</a:t>
            </a: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AM3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captures the observed relationship (r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=0.69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for this short record but indicates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little correlation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(r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=0.18)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the entire 1990-2012 period.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8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-152400" y="203200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latin typeface="Helvetica" pitchFamily="34" charset="0"/>
              </a:rPr>
              <a:t>List of papers featured in the talk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066801"/>
            <a:ext cx="8839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Lin, M.</a:t>
            </a:r>
            <a:r>
              <a:rPr lang="en-US" dirty="0"/>
              <a:t>, A.M. Fiore, L. W. Horowitz, O. R. Cooper, V. </a:t>
            </a:r>
            <a:r>
              <a:rPr lang="en-US" dirty="0" err="1"/>
              <a:t>Naik</a:t>
            </a:r>
            <a:r>
              <a:rPr lang="en-US" dirty="0"/>
              <a:t>, J. Holloway, B. J. Johnson, A. M. </a:t>
            </a:r>
            <a:r>
              <a:rPr lang="en-US" dirty="0" err="1"/>
              <a:t>Middlebrook</a:t>
            </a:r>
            <a:r>
              <a:rPr lang="en-US" dirty="0"/>
              <a:t>, S. J. </a:t>
            </a:r>
            <a:r>
              <a:rPr lang="en-US" dirty="0" err="1"/>
              <a:t>Oltmans</a:t>
            </a:r>
            <a:r>
              <a:rPr lang="en-US" dirty="0"/>
              <a:t>, I. B. Pollack, T. B. Ryerson, J. X. Warner, C. </a:t>
            </a:r>
            <a:r>
              <a:rPr lang="en-US" dirty="0" err="1"/>
              <a:t>Wiedinmyer</a:t>
            </a:r>
            <a:r>
              <a:rPr lang="en-US" dirty="0"/>
              <a:t>, J. Wilson, B. Wyman: </a:t>
            </a:r>
            <a:r>
              <a:rPr lang="en-US" b="1" dirty="0"/>
              <a:t>Transport of Asian ozone pollution into surface air over the western United States in spring</a:t>
            </a:r>
            <a:r>
              <a:rPr lang="en-US" dirty="0"/>
              <a:t>, </a:t>
            </a:r>
            <a:r>
              <a:rPr lang="en-US" i="1" dirty="0"/>
              <a:t>Journal of Geophysical Research</a:t>
            </a:r>
            <a:r>
              <a:rPr lang="en-US" dirty="0"/>
              <a:t>,117, D00V07, 2012, doi:10.1029/2011JD016961 (</a:t>
            </a:r>
            <a:r>
              <a:rPr lang="en-US" u="sng" dirty="0">
                <a:hlinkClick r:id="rId3"/>
              </a:rPr>
              <a:t>PDF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u="sng" dirty="0"/>
              <a:t>Lin M.</a:t>
            </a:r>
            <a:r>
              <a:rPr lang="en-US" dirty="0"/>
              <a:t>, A. M. Fiore , O. R. Cooper , L. W. Horowitz , A. O. Langford , Hiram Levy II , B. J. Johnson , V. </a:t>
            </a:r>
            <a:r>
              <a:rPr lang="en-US" dirty="0" err="1"/>
              <a:t>Naik</a:t>
            </a:r>
            <a:r>
              <a:rPr lang="en-US" dirty="0"/>
              <a:t> , S. J. </a:t>
            </a:r>
            <a:r>
              <a:rPr lang="en-US" dirty="0" err="1"/>
              <a:t>Oltmans</a:t>
            </a:r>
            <a:r>
              <a:rPr lang="en-US" dirty="0"/>
              <a:t> , C. </a:t>
            </a:r>
            <a:r>
              <a:rPr lang="en-US" dirty="0" err="1"/>
              <a:t>Senff</a:t>
            </a:r>
            <a:r>
              <a:rPr lang="en-US" dirty="0"/>
              <a:t> (2012): </a:t>
            </a:r>
            <a:r>
              <a:rPr lang="en-US" b="1" dirty="0"/>
              <a:t>Springtime high surface ozone events over the western United States: Quantifying the role of stratospheric intrusions</a:t>
            </a:r>
            <a:r>
              <a:rPr lang="en-US" dirty="0"/>
              <a:t>, </a:t>
            </a:r>
            <a:r>
              <a:rPr lang="en-US" i="1" dirty="0"/>
              <a:t>Journal of Geophysical Research</a:t>
            </a:r>
            <a:r>
              <a:rPr lang="en-US" dirty="0"/>
              <a:t>, 117, D00V22, doi:10.1029/2012JD018151 (</a:t>
            </a:r>
            <a:r>
              <a:rPr lang="en-US" u="sng" dirty="0">
                <a:hlinkClick r:id="rId4"/>
              </a:rPr>
              <a:t>Full Text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u="sng" dirty="0"/>
              <a:t>Lin, M.</a:t>
            </a:r>
            <a:r>
              <a:rPr lang="en-US" dirty="0"/>
              <a:t>, L.W. Horowitz, S. J. </a:t>
            </a:r>
            <a:r>
              <a:rPr lang="en-US" dirty="0" err="1"/>
              <a:t>Oltmans</a:t>
            </a:r>
            <a:r>
              <a:rPr lang="en-US" dirty="0"/>
              <a:t>, A. M. Fiore, </a:t>
            </a:r>
            <a:r>
              <a:rPr lang="en-US" dirty="0" err="1"/>
              <a:t>Songmiao</a:t>
            </a:r>
            <a:r>
              <a:rPr lang="en-US" dirty="0"/>
              <a:t> Fan (2014): </a:t>
            </a:r>
            <a:r>
              <a:rPr lang="en-US" b="1" i="1" dirty="0"/>
              <a:t>Tropospheric ozone trends at Manna Loa Observatory tied to decadal climate variability</a:t>
            </a:r>
            <a:r>
              <a:rPr lang="en-US" dirty="0"/>
              <a:t>, </a:t>
            </a:r>
            <a:r>
              <a:rPr lang="en-US" b="1" dirty="0"/>
              <a:t>Nature Geoscience</a:t>
            </a:r>
            <a:r>
              <a:rPr lang="en-US" dirty="0"/>
              <a:t>, 7, 136-143, doi:10.1038/NGEO2066 (</a:t>
            </a:r>
            <a:r>
              <a:rPr lang="en-US" u="sng" dirty="0">
                <a:hlinkClick r:id="rId5"/>
              </a:rPr>
              <a:t>PDF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u="sng" dirty="0"/>
              <a:t>Lin, M.</a:t>
            </a:r>
            <a:r>
              <a:rPr lang="en-US" dirty="0"/>
              <a:t>,  A. M. Fiore, L.W. Horowitz, A. O. Langford, S. J. </a:t>
            </a:r>
            <a:r>
              <a:rPr lang="en-US" dirty="0" err="1"/>
              <a:t>Oltmans</a:t>
            </a:r>
            <a:r>
              <a:rPr lang="en-US" dirty="0"/>
              <a:t>, D. </a:t>
            </a:r>
            <a:r>
              <a:rPr lang="en-US" dirty="0" err="1"/>
              <a:t>Tarasick</a:t>
            </a:r>
            <a:r>
              <a:rPr lang="en-US" dirty="0"/>
              <a:t>, H. E. </a:t>
            </a:r>
            <a:r>
              <a:rPr lang="en-US" dirty="0" err="1"/>
              <a:t>Rieder</a:t>
            </a:r>
            <a:r>
              <a:rPr lang="en-US" dirty="0"/>
              <a:t> (2015): </a:t>
            </a:r>
            <a:r>
              <a:rPr lang="en-US" b="1" dirty="0"/>
              <a:t>Climate variability modulates western U.S. ozone air quality in spring via deep stratospheric intrusions</a:t>
            </a:r>
            <a:r>
              <a:rPr lang="en-US" dirty="0"/>
              <a:t>, in review, 2015. 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559183" y="6400800"/>
            <a:ext cx="508617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19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4290" b="17295"/>
          <a:stretch/>
        </p:blipFill>
        <p:spPr bwMode="auto">
          <a:xfrm>
            <a:off x="0" y="914400"/>
            <a:ext cx="4614621" cy="28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/>
          </p:cNvSpPr>
          <p:nvPr/>
        </p:nvSpPr>
        <p:spPr bwMode="auto">
          <a:xfrm>
            <a:off x="0" y="152400"/>
            <a:ext cx="9144000" cy="76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Helvetica" pitchFamily="34" charset="0"/>
              </a:rPr>
              <a:t>Major challenges for Western U.S. air quality managements</a:t>
            </a:r>
          </a:p>
        </p:txBody>
      </p:sp>
      <p:sp>
        <p:nvSpPr>
          <p:cNvPr id="32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98120" y="5048071"/>
            <a:ext cx="8906661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 dirty="0" smtClean="0">
                <a:latin typeface="Helvetica" pitchFamily="34" charset="0"/>
              </a:rPr>
              <a:t>MAJOR </a:t>
            </a:r>
            <a:r>
              <a:rPr lang="en-US" altLang="zh-CN" b="1" dirty="0">
                <a:latin typeface="Helvetica" pitchFamily="34" charset="0"/>
              </a:rPr>
              <a:t>CHALLENGES:</a:t>
            </a:r>
          </a:p>
          <a:p>
            <a:pPr eaLnBrk="1" hangingPunct="1"/>
            <a:r>
              <a:rPr lang="en-US" altLang="zh-CN" b="1" dirty="0" smtClean="0">
                <a:solidFill>
                  <a:schemeClr val="hlink"/>
                </a:solidFill>
                <a:latin typeface="Helvetica" pitchFamily="34" charset="0"/>
              </a:rPr>
              <a:t>-</a:t>
            </a:r>
            <a:r>
              <a:rPr lang="en-US" altLang="zh-CN" b="1" dirty="0">
                <a:solidFill>
                  <a:schemeClr val="hlink"/>
                </a:solidFill>
                <a:latin typeface="Helvetica" pitchFamily="34" charset="0"/>
              </a:rPr>
              <a:t>Rising Asian emissions and global CH</a:t>
            </a:r>
            <a:r>
              <a:rPr lang="en-US" altLang="zh-CN" b="1" baseline="-25000" dirty="0">
                <a:solidFill>
                  <a:schemeClr val="hlink"/>
                </a:solidFill>
                <a:latin typeface="Helvetica" pitchFamily="34" charset="0"/>
              </a:rPr>
              <a:t>4</a:t>
            </a:r>
            <a:r>
              <a:rPr lang="en-US" altLang="zh-CN" b="1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Helvetica" pitchFamily="34" charset="0"/>
              </a:rPr>
              <a:t>[e.g. </a:t>
            </a:r>
            <a:r>
              <a:rPr lang="en-US" altLang="ja-JP" sz="1200" i="1" dirty="0">
                <a:solidFill>
                  <a:srgbClr val="000000"/>
                </a:solidFill>
                <a:latin typeface="Helvetica" pitchFamily="34" charset="0"/>
              </a:rPr>
              <a:t>Jacob et al</a:t>
            </a:r>
            <a:r>
              <a:rPr lang="en-US" altLang="ja-JP" sz="1200" dirty="0">
                <a:solidFill>
                  <a:srgbClr val="000000"/>
                </a:solidFill>
                <a:latin typeface="Helvetica" pitchFamily="34" charset="0"/>
              </a:rPr>
              <a:t>. 1999; </a:t>
            </a:r>
            <a:r>
              <a:rPr lang="en-US" altLang="ja-JP" sz="1200" i="1" dirty="0">
                <a:solidFill>
                  <a:srgbClr val="000000"/>
                </a:solidFill>
                <a:latin typeface="Helvetica" pitchFamily="34" charset="0"/>
              </a:rPr>
              <a:t>Cooper et al</a:t>
            </a:r>
            <a:r>
              <a:rPr lang="en-US" altLang="ja-JP" sz="1200" dirty="0">
                <a:solidFill>
                  <a:srgbClr val="000000"/>
                </a:solidFill>
                <a:latin typeface="Helvetica" pitchFamily="34" charset="0"/>
              </a:rPr>
              <a:t>. 2010; Clifton et al. 2014]</a:t>
            </a:r>
            <a:endParaRPr lang="en-US" altLang="ja-JP" sz="1200" b="1" dirty="0" smtClean="0">
              <a:solidFill>
                <a:schemeClr val="hlink"/>
              </a:solidFill>
              <a:latin typeface="Helvetica" pitchFamily="34" charset="0"/>
            </a:endParaRPr>
          </a:p>
          <a:p>
            <a:pPr eaLnBrk="1" hangingPunct="1"/>
            <a:r>
              <a:rPr lang="en-US" altLang="ja-JP" b="1" dirty="0" smtClean="0">
                <a:solidFill>
                  <a:srgbClr val="0000FF"/>
                </a:solidFill>
                <a:latin typeface="Helvetica" pitchFamily="34" charset="0"/>
                <a:sym typeface="Wingdings" pitchFamily="2" charset="2"/>
              </a:rPr>
              <a:t>-</a:t>
            </a:r>
            <a:r>
              <a:rPr lang="en-US" altLang="ja-JP" b="1" dirty="0">
                <a:solidFill>
                  <a:srgbClr val="0000FF"/>
                </a:solidFill>
                <a:latin typeface="Helvetica" pitchFamily="34" charset="0"/>
                <a:sym typeface="Wingdings" pitchFamily="2" charset="2"/>
              </a:rPr>
              <a:t>More frequent w</a:t>
            </a:r>
            <a:r>
              <a:rPr lang="en-US" altLang="ja-JP" b="1" dirty="0">
                <a:solidFill>
                  <a:srgbClr val="0000FF"/>
                </a:solidFill>
                <a:latin typeface="Helvetica" pitchFamily="34" charset="0"/>
              </a:rPr>
              <a:t>ildfires</a:t>
            </a:r>
            <a:r>
              <a:rPr lang="en-US" altLang="zh-CN" dirty="0">
                <a:solidFill>
                  <a:srgbClr val="0000FF"/>
                </a:solidFill>
                <a:latin typeface="Helvetica" pitchFamily="34" charset="0"/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Helvetica" pitchFamily="34" charset="0"/>
                <a:sym typeface="Wingdings" pitchFamily="2" charset="2"/>
              </a:rPr>
              <a:t>in summer </a:t>
            </a:r>
            <a:r>
              <a:rPr lang="en-US" altLang="ja-JP" sz="1200" dirty="0">
                <a:latin typeface="Helvetica" pitchFamily="34" charset="0"/>
              </a:rPr>
              <a:t>[e.g. </a:t>
            </a:r>
            <a:r>
              <a:rPr lang="en-US" altLang="ja-JP" sz="1200" i="1" dirty="0" err="1">
                <a:latin typeface="Helvetica" pitchFamily="34" charset="0"/>
              </a:rPr>
              <a:t>Westerling</a:t>
            </a:r>
            <a:r>
              <a:rPr lang="en-US" altLang="ja-JP" sz="1200" i="1" dirty="0">
                <a:latin typeface="Helvetica" pitchFamily="34" charset="0"/>
              </a:rPr>
              <a:t> et al</a:t>
            </a:r>
            <a:r>
              <a:rPr lang="en-US" altLang="ja-JP" sz="1200" dirty="0">
                <a:latin typeface="Helvetica" pitchFamily="34" charset="0"/>
              </a:rPr>
              <a:t>. 2006; </a:t>
            </a:r>
            <a:r>
              <a:rPr lang="en-US" altLang="ja-JP" sz="1200" i="1" dirty="0" err="1">
                <a:latin typeface="Helvetica" pitchFamily="34" charset="0"/>
              </a:rPr>
              <a:t>Pfister</a:t>
            </a:r>
            <a:r>
              <a:rPr lang="en-US" altLang="ja-JP" sz="1200" i="1" dirty="0">
                <a:latin typeface="Helvetica" pitchFamily="34" charset="0"/>
              </a:rPr>
              <a:t> et al</a:t>
            </a:r>
            <a:r>
              <a:rPr lang="en-US" altLang="ja-JP" sz="1200" dirty="0">
                <a:latin typeface="Helvetica" pitchFamily="34" charset="0"/>
              </a:rPr>
              <a:t>. 2008; </a:t>
            </a:r>
            <a:r>
              <a:rPr lang="en-US" altLang="ja-JP" sz="1200" i="1" dirty="0">
                <a:latin typeface="Helvetica" pitchFamily="34" charset="0"/>
              </a:rPr>
              <a:t>Jaffe 2011</a:t>
            </a:r>
            <a:r>
              <a:rPr lang="en-US" altLang="ja-JP" sz="1200" dirty="0">
                <a:latin typeface="Helvetica" pitchFamily="34" charset="0"/>
              </a:rPr>
              <a:t>]</a:t>
            </a:r>
            <a:endParaRPr lang="en-US" altLang="ja-JP" sz="1200" b="1" dirty="0">
              <a:solidFill>
                <a:schemeClr val="hlink"/>
              </a:solidFill>
              <a:latin typeface="Helvetica" pitchFamily="34" charset="0"/>
            </a:endParaRPr>
          </a:p>
          <a:p>
            <a:pPr eaLnBrk="1" hangingPunct="1"/>
            <a:r>
              <a:rPr lang="en-US" altLang="ja-JP" b="1" dirty="0" smtClean="0">
                <a:solidFill>
                  <a:schemeClr val="hlink"/>
                </a:solidFill>
                <a:latin typeface="Helvetica" pitchFamily="34" charset="0"/>
              </a:rPr>
              <a:t>-</a:t>
            </a:r>
            <a:r>
              <a:rPr lang="en-US" altLang="ja-JP" b="1" dirty="0">
                <a:solidFill>
                  <a:schemeClr val="hlink"/>
                </a:solidFill>
                <a:latin typeface="Helvetica" pitchFamily="34" charset="0"/>
              </a:rPr>
              <a:t>Frequency of stratospheric intrusion</a:t>
            </a:r>
            <a:r>
              <a:rPr lang="en-US" altLang="zh-CN" b="1" dirty="0">
                <a:solidFill>
                  <a:schemeClr val="hlink"/>
                </a:solidFill>
                <a:latin typeface="Helvetica" pitchFamily="34" charset="0"/>
              </a:rPr>
              <a:t>s</a:t>
            </a:r>
            <a:r>
              <a:rPr lang="en-US" altLang="zh-CN" b="1" dirty="0">
                <a:latin typeface="Helvetica" pitchFamily="34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Helvetica" pitchFamily="34" charset="0"/>
              </a:rPr>
              <a:t>in spring </a:t>
            </a:r>
            <a:r>
              <a:rPr lang="en-US" altLang="zh-CN" sz="1200" dirty="0">
                <a:latin typeface="Helvetica" pitchFamily="34" charset="0"/>
              </a:rPr>
              <a:t>[</a:t>
            </a:r>
            <a:r>
              <a:rPr lang="en-US" altLang="ja-JP" sz="1200" dirty="0">
                <a:latin typeface="Helvetica" pitchFamily="34" charset="0"/>
              </a:rPr>
              <a:t>e.g. </a:t>
            </a:r>
            <a:r>
              <a:rPr lang="en-US" altLang="zh-CN" sz="1200" i="1" dirty="0">
                <a:latin typeface="Helvetica" pitchFamily="34" charset="0"/>
              </a:rPr>
              <a:t>Langford et al</a:t>
            </a:r>
            <a:r>
              <a:rPr lang="en-US" altLang="zh-CN" sz="1200" dirty="0">
                <a:latin typeface="Helvetica" pitchFamily="34" charset="0"/>
              </a:rPr>
              <a:t>., 2009</a:t>
            </a:r>
            <a:r>
              <a:rPr lang="en-US" altLang="ja-JP" sz="1200" dirty="0">
                <a:latin typeface="Helvetica" pitchFamily="34" charset="0"/>
              </a:rPr>
              <a:t>; </a:t>
            </a:r>
            <a:r>
              <a:rPr lang="en-US" altLang="ja-JP" sz="1200" i="1" dirty="0">
                <a:latin typeface="Helvetica" pitchFamily="34" charset="0"/>
              </a:rPr>
              <a:t>Lin et al</a:t>
            </a:r>
            <a:r>
              <a:rPr lang="en-US" altLang="ja-JP" sz="1200" dirty="0">
                <a:latin typeface="Helvetica" pitchFamily="34" charset="0"/>
              </a:rPr>
              <a:t>., </a:t>
            </a:r>
            <a:r>
              <a:rPr lang="en-US" altLang="ja-JP" sz="1200" dirty="0" smtClean="0">
                <a:latin typeface="Helvetica" pitchFamily="34" charset="0"/>
              </a:rPr>
              <a:t>2012b]</a:t>
            </a:r>
            <a:r>
              <a:rPr lang="en-US" altLang="ja-JP" b="1" dirty="0" smtClean="0">
                <a:solidFill>
                  <a:schemeClr val="hlink"/>
                </a:solidFill>
                <a:latin typeface="Helvetica" pitchFamily="34" charset="0"/>
              </a:rPr>
              <a:t> </a:t>
            </a:r>
            <a:r>
              <a:rPr lang="en-US" altLang="ja-JP" b="1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 altLang="zh-CN" b="1" dirty="0">
              <a:latin typeface="Helvetic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6324600"/>
            <a:ext cx="9144000" cy="6160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>
              <a:spcBef>
                <a:spcPts val="1800"/>
              </a:spcBef>
            </a:pPr>
            <a:r>
              <a:rPr lang="en-US" sz="1500" b="1" cap="all" dirty="0" smtClean="0">
                <a:latin typeface="Arial"/>
                <a:cs typeface="Arial"/>
                <a:sym typeface="Wingdings"/>
              </a:rPr>
              <a:t>Need process-level understanding on daily to MULTI-decadal time </a:t>
            </a:r>
            <a:r>
              <a:rPr lang="en-US" sz="1500" b="1" cap="all" dirty="0" err="1" smtClean="0">
                <a:latin typeface="Arial"/>
                <a:cs typeface="Arial"/>
                <a:sym typeface="Wingdings"/>
              </a:rPr>
              <a:t>scaleS</a:t>
            </a:r>
            <a:endParaRPr lang="en-US" sz="1500" b="1" cap="all" dirty="0" smtClean="0">
              <a:latin typeface="Arial"/>
              <a:cs typeface="Arial"/>
              <a:sym typeface="Wingding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713202"/>
            <a:ext cx="2895600" cy="52322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b="1" dirty="0" smtClean="0"/>
              <a:t>Annual 4</a:t>
            </a:r>
            <a:r>
              <a:rPr lang="en-US" b="1" baseline="30000" dirty="0" smtClean="0"/>
              <a:t>th </a:t>
            </a:r>
            <a:r>
              <a:rPr lang="en-US" b="1" dirty="0" smtClean="0"/>
              <a:t>Hi MDA8 O</a:t>
            </a:r>
            <a:r>
              <a:rPr lang="en-US" b="1" baseline="-25000" dirty="0" smtClean="0"/>
              <a:t>3</a:t>
            </a:r>
            <a:r>
              <a:rPr lang="en-US" b="1" dirty="0" smtClean="0"/>
              <a:t> </a:t>
            </a:r>
            <a:r>
              <a:rPr lang="en-US" sz="1600" dirty="0" smtClean="0"/>
              <a:t>(2011-2013 AQS)</a:t>
            </a:r>
            <a:endParaRPr lang="en-US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60" y="990600"/>
            <a:ext cx="4343540" cy="27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31928"/>
            <a:ext cx="3276600" cy="39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5" y="4214824"/>
            <a:ext cx="3602645" cy="33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5029200" y="3743980"/>
            <a:ext cx="4114800" cy="5232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b="1" dirty="0" smtClean="0"/>
              <a:t>Mean background, Apr-Jun </a:t>
            </a:r>
          </a:p>
          <a:p>
            <a:pPr algn="r"/>
            <a:r>
              <a:rPr lang="en-US" sz="1600" dirty="0" smtClean="0"/>
              <a:t>NA anthrop emis off in GFDL AM3 (~</a:t>
            </a:r>
            <a:r>
              <a:rPr lang="en-US" sz="1600" dirty="0"/>
              <a:t>0.5ᵒx0.5ᵒ)</a:t>
            </a:r>
          </a:p>
        </p:txBody>
      </p:sp>
      <p:sp>
        <p:nvSpPr>
          <p:cNvPr id="50" name="Line 15"/>
          <p:cNvSpPr>
            <a:spLocks noChangeShapeType="1"/>
          </p:cNvSpPr>
          <p:nvPr/>
        </p:nvSpPr>
        <p:spPr bwMode="auto">
          <a:xfrm>
            <a:off x="2819400" y="4102100"/>
            <a:ext cx="0" cy="774701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2879725" y="4572000"/>
            <a:ext cx="194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dirty="0">
                <a:solidFill>
                  <a:srgbClr val="FF0000"/>
                </a:solidFill>
                <a:latin typeface="+mj-lt"/>
              </a:rPr>
              <a:t>Future NAAQS?</a:t>
            </a:r>
          </a:p>
        </p:txBody>
      </p:sp>
      <p:sp>
        <p:nvSpPr>
          <p:cNvPr id="52" name="Line 17"/>
          <p:cNvSpPr>
            <a:spLocks noChangeShapeType="1"/>
          </p:cNvSpPr>
          <p:nvPr/>
        </p:nvSpPr>
        <p:spPr bwMode="auto">
          <a:xfrm flipH="1" flipV="1">
            <a:off x="2667000" y="4710113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18"/>
          <p:cNvSpPr>
            <a:spLocks noChangeShapeType="1"/>
          </p:cNvSpPr>
          <p:nvPr/>
        </p:nvSpPr>
        <p:spPr bwMode="auto">
          <a:xfrm flipH="1">
            <a:off x="3648074" y="3748087"/>
            <a:ext cx="9525" cy="569913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3657600" y="3748087"/>
            <a:ext cx="1944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dirty="0">
                <a:solidFill>
                  <a:srgbClr val="FF0000"/>
                </a:solidFill>
                <a:latin typeface="+mj-lt"/>
              </a:rPr>
              <a:t>Current NAAQS</a:t>
            </a:r>
            <a:endParaRPr lang="en-US" altLang="zh-CN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5" name="Line 25"/>
          <p:cNvSpPr>
            <a:spLocks noChangeShapeType="1"/>
          </p:cNvSpPr>
          <p:nvPr/>
        </p:nvSpPr>
        <p:spPr bwMode="auto">
          <a:xfrm flipH="1" flipV="1">
            <a:off x="3683000" y="4114800"/>
            <a:ext cx="431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1981200" y="4114800"/>
            <a:ext cx="0" cy="774701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3"/>
          <p:cNvSpPr txBox="1">
            <a:spLocks noGrp="1"/>
          </p:cNvSpPr>
          <p:nvPr/>
        </p:nvSpPr>
        <p:spPr>
          <a:xfrm>
            <a:off x="8610600" y="6416675"/>
            <a:ext cx="381000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2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755441" y="4081046"/>
            <a:ext cx="5261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0" dirty="0" smtClean="0">
                <a:solidFill>
                  <a:srgbClr val="000000"/>
                </a:solidFill>
              </a:rPr>
              <a:t>ppb</a:t>
            </a:r>
            <a:endParaRPr lang="en-US" altLang="zh-CN" sz="1600" b="0" dirty="0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617895" y="4233446"/>
            <a:ext cx="5261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0" dirty="0" smtClean="0">
                <a:solidFill>
                  <a:srgbClr val="000000"/>
                </a:solidFill>
              </a:rPr>
              <a:t>ppb</a:t>
            </a:r>
            <a:endParaRPr lang="en-US" altLang="zh-CN" sz="1600" b="0" dirty="0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51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90"/>
    </mc:Choice>
    <mc:Fallback xmlns="">
      <p:transition spd="slow" advTm="8109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2"/>
          <p:cNvSpPr>
            <a:spLocks noChangeArrowheads="1"/>
          </p:cNvSpPr>
          <p:nvPr/>
        </p:nvSpPr>
        <p:spPr bwMode="auto">
          <a:xfrm>
            <a:off x="0" y="990600"/>
            <a:ext cx="9144000" cy="495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7475"/>
            <a:ext cx="8839200" cy="72072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ja-JP" sz="2800" b="1" dirty="0" smtClean="0">
                <a:solidFill>
                  <a:schemeClr val="tx1"/>
                </a:solidFill>
                <a:latin typeface="Arial" pitchFamily="34" charset="0"/>
              </a:rPr>
              <a:t>Trans-Pacific Asian pollution plumes: </a:t>
            </a:r>
            <a:br>
              <a:rPr lang="en-US" altLang="ja-JP" sz="28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altLang="ja-JP" sz="2800" b="1" dirty="0" smtClean="0">
                <a:solidFill>
                  <a:schemeClr val="tx1"/>
                </a:solidFill>
                <a:latin typeface="Arial" pitchFamily="34" charset="0"/>
              </a:rPr>
              <a:t>The view from satellites</a:t>
            </a:r>
            <a:endParaRPr lang="en-US" altLang="zh-CN" sz="2800" b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8436" name="Picture 49" descr="anima_airsco_0612_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7" y="1295400"/>
            <a:ext cx="732637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3"/>
          <p:cNvSpPr>
            <a:spLocks noChangeArrowheads="1"/>
          </p:cNvSpPr>
          <p:nvPr/>
        </p:nvSpPr>
        <p:spPr bwMode="auto">
          <a:xfrm>
            <a:off x="1556980" y="5181600"/>
            <a:ext cx="663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Animation of daily AIRS CO columns [10</a:t>
            </a:r>
            <a:r>
              <a:rPr lang="en-US" altLang="ja-JP" sz="1600" baseline="30000" dirty="0" smtClean="0">
                <a:solidFill>
                  <a:srgbClr val="000000"/>
                </a:solidFill>
              </a:rPr>
              <a:t>18</a:t>
            </a:r>
            <a:r>
              <a:rPr lang="en-US" altLang="ja-JP" dirty="0" smtClean="0">
                <a:solidFill>
                  <a:srgbClr val="000000"/>
                </a:solidFill>
              </a:rPr>
              <a:t> molecules cm</a:t>
            </a:r>
            <a:r>
              <a:rPr lang="en-US" altLang="ja-JP" baseline="30000" dirty="0" smtClean="0">
                <a:solidFill>
                  <a:srgbClr val="000000"/>
                </a:solidFill>
              </a:rPr>
              <a:t>-2</a:t>
            </a:r>
            <a:r>
              <a:rPr lang="en-US" altLang="ja-JP" dirty="0" smtClean="0">
                <a:solidFill>
                  <a:srgbClr val="000000"/>
                </a:solidFill>
              </a:rPr>
              <a:t>]</a:t>
            </a:r>
            <a:endParaRPr lang="en-US" altLang="zh-CN" dirty="0" smtClean="0">
              <a:solidFill>
                <a:srgbClr val="000000"/>
              </a:solidFill>
            </a:endParaRPr>
          </a:p>
        </p:txBody>
      </p:sp>
      <p:sp>
        <p:nvSpPr>
          <p:cNvPr id="18440" name="Text Box 79"/>
          <p:cNvSpPr txBox="1">
            <a:spLocks noChangeArrowheads="1"/>
          </p:cNvSpPr>
          <p:nvPr/>
        </p:nvSpPr>
        <p:spPr bwMode="auto">
          <a:xfrm>
            <a:off x="66675" y="6019800"/>
            <a:ext cx="80105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i="1" dirty="0" smtClean="0"/>
              <a:t>Lin MY et al. (JGR, 2012a): </a:t>
            </a:r>
            <a:r>
              <a:rPr lang="en-US" altLang="ja-JP" dirty="0" smtClean="0">
                <a:solidFill>
                  <a:srgbClr val="FFFF00"/>
                </a:solidFill>
                <a:sym typeface="Wingdings" pitchFamily="2" charset="2"/>
              </a:rPr>
              <a:t>AGU </a:t>
            </a:r>
            <a:r>
              <a:rPr lang="en-US" altLang="ja-JP" dirty="0">
                <a:solidFill>
                  <a:srgbClr val="FFFF00"/>
                </a:solidFill>
                <a:sym typeface="Wingdings" pitchFamily="2" charset="2"/>
              </a:rPr>
              <a:t>Editors’ Highlight, Featured in </a:t>
            </a:r>
            <a:r>
              <a:rPr lang="en-US" altLang="ja-JP" i="1" dirty="0" smtClean="0">
                <a:solidFill>
                  <a:srgbClr val="FFFF00"/>
                </a:solidFill>
                <a:sym typeface="Wingdings" pitchFamily="2" charset="2"/>
              </a:rPr>
              <a:t>Science</a:t>
            </a:r>
            <a:r>
              <a:rPr lang="en-US" altLang="ja-JP" dirty="0" smtClean="0">
                <a:solidFill>
                  <a:srgbClr val="FFFF00"/>
                </a:solidFill>
                <a:sym typeface="Wingdings" pitchFamily="2" charset="2"/>
              </a:rPr>
              <a:t>, </a:t>
            </a:r>
            <a:r>
              <a:rPr lang="en-US" altLang="ja-JP" i="1" dirty="0" smtClean="0">
                <a:solidFill>
                  <a:srgbClr val="FFFF00"/>
                </a:solidFill>
                <a:sym typeface="Wingdings" pitchFamily="2" charset="2"/>
              </a:rPr>
              <a:t>Nature News</a:t>
            </a:r>
            <a:r>
              <a:rPr lang="en-US" altLang="ja-JP" dirty="0" smtClean="0">
                <a:solidFill>
                  <a:srgbClr val="FFFF00"/>
                </a:solidFill>
                <a:sym typeface="Wingdings" pitchFamily="2" charset="2"/>
              </a:rPr>
              <a:t>, </a:t>
            </a:r>
            <a:r>
              <a:rPr lang="en-US" altLang="ja-JP" i="1" dirty="0">
                <a:solidFill>
                  <a:srgbClr val="FFFF00"/>
                </a:solidFill>
                <a:sym typeface="Wingdings" pitchFamily="2" charset="2"/>
              </a:rPr>
              <a:t>NY </a:t>
            </a:r>
            <a:r>
              <a:rPr lang="en-US" altLang="ja-JP" i="1" dirty="0" smtClean="0">
                <a:solidFill>
                  <a:srgbClr val="FFFF00"/>
                </a:solidFill>
                <a:sym typeface="Wingdings" pitchFamily="2" charset="2"/>
              </a:rPr>
              <a:t>Times </a:t>
            </a:r>
            <a:r>
              <a:rPr lang="en-US" altLang="ja-JP" dirty="0" err="1" smtClean="0">
                <a:solidFill>
                  <a:srgbClr val="FFFF00"/>
                </a:solidFill>
                <a:sym typeface="Wingdings" pitchFamily="2" charset="2"/>
              </a:rPr>
              <a:t>Greenblog</a:t>
            </a:r>
            <a:r>
              <a:rPr lang="en-US" altLang="ja-JP" dirty="0" smtClean="0">
                <a:solidFill>
                  <a:srgbClr val="FFFF00"/>
                </a:solidFill>
                <a:sym typeface="Wingdings" pitchFamily="2" charset="2"/>
              </a:rPr>
              <a:t>)</a:t>
            </a:r>
            <a:endParaRPr lang="en-US" altLang="zh-CN" dirty="0">
              <a:solidFill>
                <a:srgbClr val="FFFF00"/>
              </a:solidFill>
              <a:sym typeface="Wingdings" pitchFamily="2" charset="2"/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2217" r="3671" b="22955"/>
          <a:stretch>
            <a:fillRect/>
          </a:stretch>
        </p:blipFill>
        <p:spPr bwMode="auto">
          <a:xfrm>
            <a:off x="152400" y="76200"/>
            <a:ext cx="1443038" cy="80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"/>
          <p:cNvSpPr txBox="1">
            <a:spLocks noGrp="1"/>
          </p:cNvSpPr>
          <p:nvPr/>
        </p:nvSpPr>
        <p:spPr>
          <a:xfrm>
            <a:off x="8610600" y="6248400"/>
            <a:ext cx="381000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3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0200" y="5574268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important is </a:t>
            </a:r>
            <a:r>
              <a:rPr lang="en-US" altLang="ja-JP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Asian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 in surface air?</a:t>
            </a:r>
            <a:r>
              <a:rPr lang="en-US" altLang="ja-JP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04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0" y="836613"/>
            <a:ext cx="9144000" cy="59499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898525" y="836613"/>
            <a:ext cx="2520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CC"/>
                </a:solidFill>
              </a:rPr>
              <a:t>Observed </a:t>
            </a:r>
            <a:endParaRPr lang="en-US" altLang="zh-CN" sz="2000" smtClean="0">
              <a:solidFill>
                <a:srgbClr val="0000CC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548062" y="836613"/>
            <a:ext cx="2700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CC"/>
                </a:solidFill>
              </a:rPr>
              <a:t>AM3 Model total</a:t>
            </a:r>
            <a:endParaRPr lang="en-US" altLang="zh-CN" sz="2000" dirty="0" smtClean="0">
              <a:solidFill>
                <a:srgbClr val="0000CC"/>
              </a:solidFill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6172200" y="836613"/>
            <a:ext cx="2735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CC"/>
                </a:solidFill>
              </a:rPr>
              <a:t>Model Asian</a:t>
            </a:r>
            <a:endParaRPr lang="en-US" altLang="zh-CN" sz="2000" dirty="0" smtClean="0">
              <a:solidFill>
                <a:srgbClr val="0000CC"/>
              </a:solidFill>
            </a:endParaRPr>
          </a:p>
        </p:txBody>
      </p:sp>
      <p:sp>
        <p:nvSpPr>
          <p:cNvPr id="19462" name="Text Box 22"/>
          <p:cNvSpPr txBox="1">
            <a:spLocks noChangeArrowheads="1"/>
          </p:cNvSpPr>
          <p:nvPr/>
        </p:nvSpPr>
        <p:spPr bwMode="auto">
          <a:xfrm>
            <a:off x="-73025" y="2052638"/>
            <a:ext cx="1116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June 21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2010</a:t>
            </a: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9463" name="Text Box 23"/>
          <p:cNvSpPr txBox="1">
            <a:spLocks noChangeArrowheads="1"/>
          </p:cNvSpPr>
          <p:nvPr/>
        </p:nvSpPr>
        <p:spPr bwMode="auto">
          <a:xfrm>
            <a:off x="-107950" y="4140200"/>
            <a:ext cx="1116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June 22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2010</a:t>
            </a:r>
            <a:endParaRPr lang="en-US" altLang="zh-CN" smtClean="0">
              <a:solidFill>
                <a:srgbClr val="000000"/>
              </a:solidFill>
            </a:endParaRPr>
          </a:p>
        </p:txBody>
      </p:sp>
      <p:pic>
        <p:nvPicPr>
          <p:cNvPr id="1946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-15706" r="57910" b="13782"/>
          <a:stretch>
            <a:fillRect/>
          </a:stretch>
        </p:blipFill>
        <p:spPr bwMode="auto">
          <a:xfrm>
            <a:off x="2051050" y="5486400"/>
            <a:ext cx="25209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9" t="-1602" r="8076" b="-2884"/>
          <a:stretch>
            <a:fillRect/>
          </a:stretch>
        </p:blipFill>
        <p:spPr bwMode="auto">
          <a:xfrm>
            <a:off x="5943600" y="5545137"/>
            <a:ext cx="25384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8" name="TextBox 1"/>
          <p:cNvSpPr txBox="1">
            <a:spLocks noChangeArrowheads="1"/>
          </p:cNvSpPr>
          <p:nvPr/>
        </p:nvSpPr>
        <p:spPr bwMode="auto">
          <a:xfrm>
            <a:off x="77787" y="6019800"/>
            <a:ext cx="860901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182880" indent="-18288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00FF"/>
                </a:solidFill>
                <a:sym typeface="Wingdings" pitchFamily="2" charset="2"/>
              </a:rPr>
              <a:t>Asian emissions contribute 8-12 ppb on days when OBS O</a:t>
            </a:r>
            <a:r>
              <a:rPr lang="en-US" altLang="zh-CN" sz="1600" baseline="-25000" dirty="0" smtClean="0">
                <a:solidFill>
                  <a:srgbClr val="0000FF"/>
                </a:solidFill>
                <a:sym typeface="Wingdings" pitchFamily="2" charset="2"/>
              </a:rPr>
              <a:t>3</a:t>
            </a:r>
            <a:r>
              <a:rPr lang="en-US" altLang="zh-CN" sz="1600" dirty="0" smtClean="0">
                <a:solidFill>
                  <a:srgbClr val="0000FF"/>
                </a:solidFill>
                <a:sym typeface="Wingdings" pitchFamily="2" charset="2"/>
              </a:rPr>
              <a:t> ≥ 65 ppb (future NAAQS)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chemeClr val="accent4">
                    <a:lumMod val="10000"/>
                  </a:schemeClr>
                </a:solidFill>
                <a:sym typeface="Wingdings" panose="05000000000000000000" pitchFamily="2" charset="2"/>
              </a:rPr>
              <a:t> Role of tripling NO</a:t>
            </a:r>
            <a:r>
              <a:rPr lang="en-US" altLang="ja-JP" baseline="-25000" dirty="0" smtClean="0">
                <a:solidFill>
                  <a:schemeClr val="accent4">
                    <a:lumMod val="10000"/>
                  </a:schemeClr>
                </a:solidFill>
                <a:sym typeface="Wingdings" panose="05000000000000000000" pitchFamily="2" charset="2"/>
              </a:rPr>
              <a:t>x</a:t>
            </a:r>
            <a:r>
              <a:rPr lang="en-US" altLang="ja-JP" dirty="0" smtClean="0">
                <a:solidFill>
                  <a:schemeClr val="accent4">
                    <a:lumMod val="10000"/>
                  </a:schemeClr>
                </a:solidFill>
                <a:sym typeface="Wingdings" panose="05000000000000000000" pitchFamily="2" charset="2"/>
              </a:rPr>
              <a:t> emissions from E. China over </a:t>
            </a:r>
            <a:r>
              <a:rPr lang="en-US" altLang="ja-JP" dirty="0">
                <a:solidFill>
                  <a:schemeClr val="accent4">
                    <a:lumMod val="10000"/>
                  </a:schemeClr>
                </a:solidFill>
                <a:sym typeface="Wingdings" panose="05000000000000000000" pitchFamily="2" charset="2"/>
              </a:rPr>
              <a:t>recent </a:t>
            </a:r>
            <a:r>
              <a:rPr lang="en-US" altLang="ja-JP" dirty="0" smtClean="0">
                <a:solidFill>
                  <a:schemeClr val="accent4">
                    <a:lumMod val="10000"/>
                  </a:schemeClr>
                </a:solidFill>
                <a:sym typeface="Wingdings" panose="05000000000000000000" pitchFamily="2" charset="2"/>
              </a:rPr>
              <a:t>decades? </a:t>
            </a:r>
          </a:p>
        </p:txBody>
      </p:sp>
      <p:sp>
        <p:nvSpPr>
          <p:cNvPr id="19469" name="Title 1"/>
          <p:cNvSpPr>
            <a:spLocks/>
          </p:cNvSpPr>
          <p:nvPr/>
        </p:nvSpPr>
        <p:spPr bwMode="auto">
          <a:xfrm>
            <a:off x="34925" y="68263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dirty="0" smtClean="0">
                <a:cs typeface="Arial" pitchFamily="34" charset="0"/>
              </a:rPr>
              <a:t>Asian pollution contribution to WUS high-O</a:t>
            </a:r>
            <a:r>
              <a:rPr lang="en-US" altLang="zh-CN" sz="2800" b="0" baseline="-25000" dirty="0" smtClean="0">
                <a:cs typeface="Arial" pitchFamily="34" charset="0"/>
              </a:rPr>
              <a:t>3</a:t>
            </a:r>
            <a:r>
              <a:rPr lang="en-US" altLang="zh-CN" sz="2800" b="0" dirty="0" smtClean="0">
                <a:cs typeface="Arial" pitchFamily="34" charset="0"/>
              </a:rPr>
              <a:t> events</a:t>
            </a:r>
          </a:p>
        </p:txBody>
      </p:sp>
      <p:pic>
        <p:nvPicPr>
          <p:cNvPr id="194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818" r="1932" b="9476"/>
          <a:stretch>
            <a:fillRect/>
          </a:stretch>
        </p:blipFill>
        <p:spPr bwMode="auto">
          <a:xfrm>
            <a:off x="3581400" y="1219200"/>
            <a:ext cx="5332413" cy="426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3" name="Content Placeholder 2" descr="updat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t="39064" r="62862" b="29558"/>
          <a:stretch>
            <a:fillRect/>
          </a:stretch>
        </p:blipFill>
        <p:spPr bwMode="auto">
          <a:xfrm>
            <a:off x="965674" y="1223963"/>
            <a:ext cx="2568101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Text Box 44"/>
          <p:cNvSpPr txBox="1">
            <a:spLocks noChangeArrowheads="1"/>
          </p:cNvSpPr>
          <p:nvPr/>
        </p:nvSpPr>
        <p:spPr bwMode="auto">
          <a:xfrm>
            <a:off x="250825" y="5551487"/>
            <a:ext cx="2058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Surface MDA8 O</a:t>
            </a:r>
            <a:r>
              <a:rPr lang="en-US" altLang="ja-JP" baseline="-25000" dirty="0" smtClean="0">
                <a:solidFill>
                  <a:srgbClr val="000000"/>
                </a:solidFill>
              </a:rPr>
              <a:t>3</a:t>
            </a:r>
            <a:endParaRPr lang="en-US" altLang="zh-CN" dirty="0" smtClean="0">
              <a:solidFill>
                <a:srgbClr val="000000"/>
              </a:solidFill>
            </a:endParaRPr>
          </a:p>
        </p:txBody>
      </p:sp>
      <p:sp>
        <p:nvSpPr>
          <p:cNvPr id="19475" name="Rectangle 46"/>
          <p:cNvSpPr>
            <a:spLocks noChangeArrowheads="1"/>
          </p:cNvSpPr>
          <p:nvPr/>
        </p:nvSpPr>
        <p:spPr bwMode="auto">
          <a:xfrm>
            <a:off x="4560173" y="556260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0" dirty="0" smtClean="0">
                <a:solidFill>
                  <a:srgbClr val="000000"/>
                </a:solidFill>
              </a:rPr>
              <a:t>[ppb]</a:t>
            </a:r>
            <a:endParaRPr lang="en-US" altLang="zh-CN" b="0" dirty="0" smtClean="0">
              <a:solidFill>
                <a:srgbClr val="000000"/>
              </a:solidFill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4038600" y="5410201"/>
            <a:ext cx="0" cy="38735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46"/>
          <p:cNvSpPr>
            <a:spLocks noChangeArrowheads="1"/>
          </p:cNvSpPr>
          <p:nvPr/>
        </p:nvSpPr>
        <p:spPr bwMode="auto">
          <a:xfrm>
            <a:off x="8446373" y="5574268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0" dirty="0" smtClean="0">
                <a:solidFill>
                  <a:srgbClr val="000000"/>
                </a:solidFill>
              </a:rPr>
              <a:t>[ppb]</a:t>
            </a:r>
            <a:endParaRPr lang="en-US" altLang="zh-CN" b="0" dirty="0" smtClean="0">
              <a:solidFill>
                <a:srgbClr val="000000"/>
              </a:solidFill>
            </a:endParaRPr>
          </a:p>
        </p:txBody>
      </p:sp>
      <p:sp>
        <p:nvSpPr>
          <p:cNvPr id="19" name="Slide Number Placeholder 3"/>
          <p:cNvSpPr txBox="1">
            <a:spLocks noGrp="1"/>
          </p:cNvSpPr>
          <p:nvPr/>
        </p:nvSpPr>
        <p:spPr>
          <a:xfrm>
            <a:off x="8686800" y="6340475"/>
            <a:ext cx="381000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4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6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94" name="Picture 86" descr="us_trend_sp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9" t="14474" r="15219" b="39223"/>
          <a:stretch>
            <a:fillRect/>
          </a:stretch>
        </p:blipFill>
        <p:spPr bwMode="auto">
          <a:xfrm>
            <a:off x="1044575" y="1377950"/>
            <a:ext cx="8064500" cy="41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95" name="Picture 87" descr="us_trend_sum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8" t="83299" r="29607" b="10020"/>
          <a:stretch>
            <a:fillRect/>
          </a:stretch>
        </p:blipFill>
        <p:spPr bwMode="auto">
          <a:xfrm>
            <a:off x="2339975" y="5614988"/>
            <a:ext cx="4968875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97" name="Text Box 89"/>
          <p:cNvSpPr txBox="1">
            <a:spLocks noChangeArrowheads="1"/>
          </p:cNvSpPr>
          <p:nvPr/>
        </p:nvSpPr>
        <p:spPr bwMode="auto">
          <a:xfrm>
            <a:off x="5105400" y="851039"/>
            <a:ext cx="4038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latin typeface="Arial" pitchFamily="34" charset="0"/>
              </a:rPr>
              <a:t>GFDL-AM3 BASE</a:t>
            </a:r>
            <a:endParaRPr lang="en-US" altLang="ja-JP" sz="16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 fontAlgn="base">
              <a:spcAft>
                <a:spcPct val="0"/>
              </a:spcAft>
            </a:pPr>
            <a:r>
              <a:rPr lang="en-US" altLang="ja-JP" sz="1600" dirty="0" smtClean="0">
                <a:latin typeface="Arial" pitchFamily="34" charset="0"/>
              </a:rPr>
              <a:t>(with </a:t>
            </a:r>
            <a:r>
              <a:rPr lang="en-US" altLang="ja-JP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both emis &amp; met varying over time</a:t>
            </a:r>
            <a:r>
              <a:rPr lang="en-US" altLang="ja-JP" sz="1600" dirty="0" smtClean="0">
                <a:latin typeface="Arial" pitchFamily="34" charset="0"/>
              </a:rPr>
              <a:t>)</a:t>
            </a:r>
            <a:endParaRPr lang="en-US" altLang="zh-CN" sz="1600" dirty="0" smtClean="0">
              <a:latin typeface="Arial" pitchFamily="34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435861" y="-76200"/>
            <a:ext cx="8532812" cy="10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FFFF"/>
                </a:solidFill>
                <a:latin typeface="Helvetica" pitchFamily="34" charset="0"/>
              </a:rPr>
              <a:t>Long-term U.S. surface ozone trends: </a:t>
            </a:r>
            <a:endParaRPr lang="en-US" altLang="zh-CN" sz="2800" b="1" dirty="0" smtClean="0">
              <a:solidFill>
                <a:srgbClr val="FFFFFF"/>
              </a:solidFill>
              <a:latin typeface="Helvetic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srgbClr val="FFFF99"/>
                </a:solidFill>
                <a:latin typeface="Helvetica" pitchFamily="34" charset="0"/>
              </a:rPr>
              <a:t>Did </a:t>
            </a:r>
            <a:r>
              <a:rPr lang="en-US" altLang="ja-JP" sz="2800" b="1" dirty="0">
                <a:solidFill>
                  <a:srgbClr val="FFFF99"/>
                </a:solidFill>
                <a:latin typeface="Helvetica" pitchFamily="34" charset="0"/>
              </a:rPr>
              <a:t>regional NO</a:t>
            </a:r>
            <a:r>
              <a:rPr lang="en-US" altLang="ja-JP" sz="2800" b="1" baseline="-25000" dirty="0">
                <a:solidFill>
                  <a:srgbClr val="FFFF99"/>
                </a:solidFill>
                <a:latin typeface="Helvetica" pitchFamily="34" charset="0"/>
              </a:rPr>
              <a:t>x</a:t>
            </a:r>
            <a:r>
              <a:rPr lang="en-US" altLang="ja-JP" sz="2800" b="1" dirty="0">
                <a:solidFill>
                  <a:srgbClr val="FFFF99"/>
                </a:solidFill>
                <a:latin typeface="Helvetica" pitchFamily="34" charset="0"/>
              </a:rPr>
              <a:t> reductions work? </a:t>
            </a:r>
            <a:endParaRPr lang="en-US" altLang="zh-CN" sz="2800" b="1" dirty="0">
              <a:solidFill>
                <a:srgbClr val="FFFF99"/>
              </a:solidFill>
              <a:latin typeface="Helvetica" pitchFamily="34" charset="0"/>
            </a:endParaRPr>
          </a:p>
        </p:txBody>
      </p:sp>
      <p:sp>
        <p:nvSpPr>
          <p:cNvPr id="171099" name="Text Box 91"/>
          <p:cNvSpPr txBox="1">
            <a:spLocks noChangeArrowheads="1"/>
          </p:cNvSpPr>
          <p:nvPr/>
        </p:nvSpPr>
        <p:spPr bwMode="auto">
          <a:xfrm>
            <a:off x="2286000" y="949325"/>
            <a:ext cx="2016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  <a:latin typeface="Arial" pitchFamily="34" charset="0"/>
              </a:rPr>
              <a:t>Observed</a:t>
            </a:r>
            <a:endParaRPr lang="en-US" altLang="zh-CN" sz="24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101" name="Text Box 93"/>
          <p:cNvSpPr txBox="1">
            <a:spLocks noChangeArrowheads="1"/>
          </p:cNvSpPr>
          <p:nvPr/>
        </p:nvSpPr>
        <p:spPr bwMode="auto">
          <a:xfrm>
            <a:off x="3670300" y="5418138"/>
            <a:ext cx="2989263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 bIns="10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latin typeface="Helvetica" pitchFamily="34" charset="0"/>
              </a:rPr>
              <a:t>MDA8 O</a:t>
            </a:r>
            <a:r>
              <a:rPr lang="en-US" altLang="ja-JP" b="1" baseline="-25000" dirty="0" smtClean="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altLang="ja-JP" b="1" dirty="0" smtClean="0">
                <a:solidFill>
                  <a:srgbClr val="000000"/>
                </a:solidFill>
                <a:latin typeface="Helvetica" pitchFamily="34" charset="0"/>
              </a:rPr>
              <a:t> trends (ppb yr</a:t>
            </a:r>
            <a:r>
              <a:rPr lang="en-US" altLang="ja-JP" b="1" baseline="30000" dirty="0" smtClean="0">
                <a:solidFill>
                  <a:srgbClr val="000000"/>
                </a:solidFill>
                <a:latin typeface="Helvetica" pitchFamily="34" charset="0"/>
              </a:rPr>
              <a:t>-1</a:t>
            </a:r>
            <a:r>
              <a:rPr lang="en-US" altLang="ja-JP" b="1" dirty="0" smtClean="0">
                <a:solidFill>
                  <a:srgbClr val="000000"/>
                </a:solidFill>
                <a:latin typeface="Helvetica" pitchFamily="34" charset="0"/>
              </a:rPr>
              <a:t>)</a:t>
            </a:r>
            <a:endParaRPr lang="en-US" altLang="zh-CN" b="1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1103" name="Rectangle 95"/>
          <p:cNvSpPr>
            <a:spLocks noChangeArrowheads="1"/>
          </p:cNvSpPr>
          <p:nvPr/>
        </p:nvSpPr>
        <p:spPr bwMode="auto">
          <a:xfrm>
            <a:off x="4284663" y="2898775"/>
            <a:ext cx="1511300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96" name="Text Box 88"/>
          <p:cNvSpPr txBox="1">
            <a:spLocks noChangeArrowheads="1"/>
          </p:cNvSpPr>
          <p:nvPr/>
        </p:nvSpPr>
        <p:spPr bwMode="auto">
          <a:xfrm>
            <a:off x="4702268" y="2754313"/>
            <a:ext cx="8063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  <a:latin typeface="Arial" pitchFamily="34" charset="0"/>
              </a:rPr>
              <a:t>95</a:t>
            </a:r>
            <a:r>
              <a:rPr lang="en-US" altLang="ja-JP" sz="2400" b="1" baseline="30000" dirty="0" smtClean="0">
                <a:solidFill>
                  <a:srgbClr val="000000"/>
                </a:solidFill>
                <a:latin typeface="Arial" pitchFamily="34" charset="0"/>
              </a:rPr>
              <a:t>th</a:t>
            </a:r>
            <a:endParaRPr lang="en-US" altLang="zh-CN" sz="24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105" name="Rectangle 97"/>
          <p:cNvSpPr>
            <a:spLocks noChangeArrowheads="1"/>
          </p:cNvSpPr>
          <p:nvPr/>
        </p:nvSpPr>
        <p:spPr bwMode="auto">
          <a:xfrm>
            <a:off x="4284663" y="4914900"/>
            <a:ext cx="1511300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104" name="Text Box 96"/>
          <p:cNvSpPr txBox="1">
            <a:spLocks noChangeArrowheads="1"/>
          </p:cNvSpPr>
          <p:nvPr/>
        </p:nvSpPr>
        <p:spPr bwMode="auto">
          <a:xfrm>
            <a:off x="4662488" y="4800600"/>
            <a:ext cx="82391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  <a:latin typeface="Arial" pitchFamily="34" charset="0"/>
              </a:rPr>
              <a:t>50</a:t>
            </a:r>
            <a:r>
              <a:rPr lang="en-US" altLang="ja-JP" sz="2400" b="1" baseline="30000" dirty="0" smtClean="0">
                <a:solidFill>
                  <a:srgbClr val="000000"/>
                </a:solidFill>
                <a:latin typeface="Arial" pitchFamily="34" charset="0"/>
              </a:rPr>
              <a:t>th</a:t>
            </a:r>
            <a:endParaRPr lang="en-US" altLang="zh-CN" sz="2400" b="1" baseline="300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106" name="Line 98"/>
          <p:cNvSpPr>
            <a:spLocks noChangeShapeType="1"/>
          </p:cNvSpPr>
          <p:nvPr/>
        </p:nvSpPr>
        <p:spPr bwMode="auto">
          <a:xfrm flipH="1" flipV="1">
            <a:off x="7956550" y="4699000"/>
            <a:ext cx="21590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107" name="Text Box 99"/>
          <p:cNvSpPr txBox="1">
            <a:spLocks noChangeArrowheads="1"/>
          </p:cNvSpPr>
          <p:nvPr/>
        </p:nvSpPr>
        <p:spPr bwMode="auto">
          <a:xfrm>
            <a:off x="7416800" y="5383213"/>
            <a:ext cx="1727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srgbClr val="000000"/>
                </a:solidFill>
                <a:latin typeface="Helvetica" pitchFamily="34" charset="0"/>
              </a:rPr>
              <a:t>Larger circles indicate statistically significant trends</a:t>
            </a:r>
            <a:endParaRPr lang="en-US" altLang="zh-CN" sz="1400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1108" name="Text Box 100"/>
          <p:cNvSpPr txBox="1">
            <a:spLocks noChangeArrowheads="1"/>
          </p:cNvSpPr>
          <p:nvPr/>
        </p:nvSpPr>
        <p:spPr bwMode="auto">
          <a:xfrm>
            <a:off x="-109538" y="3114675"/>
            <a:ext cx="15128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  <a:latin typeface="Arial" pitchFamily="34" charset="0"/>
              </a:rPr>
              <a:t>MAM 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 pitchFamily="34" charset="0"/>
              </a:rPr>
              <a:t>1988-2012</a:t>
            </a:r>
            <a:endParaRPr lang="en-US" altLang="zh-CN" sz="20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2434224" y="6381750"/>
            <a:ext cx="50536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 smtClean="0">
                <a:solidFill>
                  <a:srgbClr val="FFFF00"/>
                </a:solidFill>
              </a:rPr>
              <a:t>NASA Project PIs (M.Y. Lin and O.R. Cooper)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165760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WUS: </a:t>
            </a: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background, thus little response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NO</a:t>
            </a:r>
            <a:r>
              <a:rPr lang="en-US" altLang="ja-JP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reductions</a:t>
            </a:r>
            <a:endParaRPr lang="en-US" altLang="ja-JP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AM3 BASE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captures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 of observed surface O</a:t>
            </a:r>
            <a:r>
              <a:rPr lang="en-US" altLang="zh-CN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trends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610600" y="6324600"/>
            <a:ext cx="381000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5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2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1073150"/>
            <a:ext cx="9144000" cy="5251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ja-JP" b="1"/>
          </a:p>
        </p:txBody>
      </p:sp>
      <p:sp>
        <p:nvSpPr>
          <p:cNvPr id="48131" name="Rectangle 28"/>
          <p:cNvSpPr>
            <a:spLocks noChangeArrowheads="1"/>
          </p:cNvSpPr>
          <p:nvPr/>
        </p:nvSpPr>
        <p:spPr bwMode="auto">
          <a:xfrm>
            <a:off x="1511300" y="76200"/>
            <a:ext cx="76327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ja-JP" sz="2600" b="1" dirty="0"/>
              <a:t>Subsidence of stratospheric O</a:t>
            </a:r>
            <a:r>
              <a:rPr lang="en-US" altLang="ja-JP" sz="2600" b="1" baseline="-25000" dirty="0"/>
              <a:t>3</a:t>
            </a:r>
            <a:r>
              <a:rPr lang="en-US" altLang="ja-JP" sz="2600" b="1" dirty="0"/>
              <a:t> to the lower trop of S</a:t>
            </a:r>
            <a:r>
              <a:rPr lang="en-US" altLang="zh-CN" sz="2600" b="1" dirty="0"/>
              <a:t>.</a:t>
            </a:r>
            <a:r>
              <a:rPr lang="en-US" altLang="ja-JP" sz="2600" b="1" dirty="0"/>
              <a:t> California</a:t>
            </a:r>
            <a:r>
              <a:rPr lang="en-US" altLang="zh-CN" sz="2600" b="1" dirty="0"/>
              <a:t> (May 28</a:t>
            </a:r>
            <a:r>
              <a:rPr lang="en-US" altLang="ja-JP" sz="2600" b="1" dirty="0"/>
              <a:t>, 2010</a:t>
            </a:r>
            <a:r>
              <a:rPr lang="en-US" altLang="zh-CN" sz="2600" b="1" dirty="0"/>
              <a:t>)</a:t>
            </a:r>
          </a:p>
        </p:txBody>
      </p:sp>
      <p:pic>
        <p:nvPicPr>
          <p:cNvPr id="48132" name="Picture 6" descr="may23_lid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8" t="72745" r="17735" b="23820"/>
          <a:stretch>
            <a:fillRect/>
          </a:stretch>
        </p:blipFill>
        <p:spPr bwMode="auto">
          <a:xfrm>
            <a:off x="533400" y="5257800"/>
            <a:ext cx="39592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604837" y="5527675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48134" name="Text Box 11"/>
          <p:cNvSpPr txBox="1">
            <a:spLocks noChangeArrowheads="1"/>
          </p:cNvSpPr>
          <p:nvPr/>
        </p:nvSpPr>
        <p:spPr bwMode="auto">
          <a:xfrm>
            <a:off x="1109662" y="5538787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50</a:t>
            </a:r>
          </a:p>
        </p:txBody>
      </p:sp>
      <p:pic>
        <p:nvPicPr>
          <p:cNvPr id="48135" name="Picture 4" descr="Intrusion0528_Sonde_TH2S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23932" r="65004" b="33374"/>
          <a:stretch>
            <a:fillRect/>
          </a:stretch>
        </p:blipFill>
        <p:spPr bwMode="auto">
          <a:xfrm>
            <a:off x="950913" y="1524000"/>
            <a:ext cx="3240087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5"/>
          <p:cNvSpPr txBox="1">
            <a:spLocks noChangeArrowheads="1"/>
          </p:cNvSpPr>
          <p:nvPr/>
        </p:nvSpPr>
        <p:spPr bwMode="auto">
          <a:xfrm rot="-5400000">
            <a:off x="144462" y="3267045"/>
            <a:ext cx="1905000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2000" b="1" dirty="0">
                <a:solidFill>
                  <a:srgbClr val="000000"/>
                </a:solidFill>
              </a:rPr>
              <a:t>Altitude (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km)</a:t>
            </a:r>
            <a:endParaRPr lang="en-US" altLang="zh-CN" sz="2000" b="1" dirty="0">
              <a:solidFill>
                <a:srgbClr val="000000"/>
              </a:solidFill>
            </a:endParaRPr>
          </a:p>
        </p:txBody>
      </p:sp>
      <p:sp>
        <p:nvSpPr>
          <p:cNvPr id="48137" name="Text Box 8"/>
          <p:cNvSpPr txBox="1">
            <a:spLocks noChangeArrowheads="1"/>
          </p:cNvSpPr>
          <p:nvPr/>
        </p:nvSpPr>
        <p:spPr bwMode="auto">
          <a:xfrm>
            <a:off x="1612900" y="5538787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48138" name="Text Box 9"/>
          <p:cNvSpPr txBox="1">
            <a:spLocks noChangeArrowheads="1"/>
          </p:cNvSpPr>
          <p:nvPr/>
        </p:nvSpPr>
        <p:spPr bwMode="auto">
          <a:xfrm>
            <a:off x="2622550" y="55276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110</a:t>
            </a:r>
          </a:p>
        </p:txBody>
      </p:sp>
      <p:sp>
        <p:nvSpPr>
          <p:cNvPr id="48139" name="Text Box 10"/>
          <p:cNvSpPr txBox="1">
            <a:spLocks noChangeArrowheads="1"/>
          </p:cNvSpPr>
          <p:nvPr/>
        </p:nvSpPr>
        <p:spPr bwMode="auto">
          <a:xfrm>
            <a:off x="3844925" y="55276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150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2189162" y="5527675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90</a:t>
            </a: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3197225" y="55276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130</a:t>
            </a: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1463675" y="4953000"/>
            <a:ext cx="2346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 dirty="0">
                <a:solidFill>
                  <a:srgbClr val="000000"/>
                </a:solidFill>
              </a:rPr>
              <a:t>North </a:t>
            </a:r>
            <a:r>
              <a:rPr lang="en-US" altLang="ja-JP" b="1" dirty="0">
                <a:solidFill>
                  <a:srgbClr val="000000"/>
                </a:solidFill>
                <a:sym typeface="Wingdings" pitchFamily="2" charset="2"/>
              </a:rPr>
              <a:t> South </a:t>
            </a:r>
            <a:endParaRPr lang="en-US" altLang="zh-CN" b="1" dirty="0">
              <a:solidFill>
                <a:srgbClr val="000000"/>
              </a:solidFill>
            </a:endParaRP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5538787" y="4648200"/>
            <a:ext cx="3605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="1" dirty="0" smtClean="0">
                <a:solidFill>
                  <a:srgbClr val="000000"/>
                </a:solidFill>
              </a:rPr>
              <a:t>O</a:t>
            </a:r>
            <a:r>
              <a:rPr lang="en-US" altLang="ja-JP" sz="2000" b="1" baseline="-25000" dirty="0" smtClean="0">
                <a:solidFill>
                  <a:srgbClr val="000000"/>
                </a:solidFill>
              </a:rPr>
              <a:t>3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[</a:t>
            </a:r>
            <a:r>
              <a:rPr lang="en-US" altLang="ja-JP" sz="2000" dirty="0" smtClean="0">
                <a:solidFill>
                  <a:srgbClr val="000000"/>
                </a:solidFill>
              </a:rPr>
              <a:t>ppb]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at Joshua Tree (JT)</a:t>
            </a:r>
            <a:endParaRPr lang="en-US" altLang="zh-CN" sz="2000" b="1" dirty="0">
              <a:solidFill>
                <a:srgbClr val="000000"/>
              </a:solidFill>
            </a:endParaRPr>
          </a:p>
        </p:txBody>
      </p:sp>
      <p:sp>
        <p:nvSpPr>
          <p:cNvPr id="54313" name="Oval 41"/>
          <p:cNvSpPr>
            <a:spLocks noChangeArrowheads="1"/>
          </p:cNvSpPr>
          <p:nvPr/>
        </p:nvSpPr>
        <p:spPr bwMode="auto">
          <a:xfrm>
            <a:off x="3352800" y="4572000"/>
            <a:ext cx="4318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ja-JP" altLang="en-US" b="1"/>
          </a:p>
        </p:txBody>
      </p:sp>
      <p:pic>
        <p:nvPicPr>
          <p:cNvPr id="48151" name="Picture 5" descr="Fig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0" r="91777" b="6297"/>
          <a:stretch>
            <a:fillRect/>
          </a:stretch>
        </p:blipFill>
        <p:spPr bwMode="auto">
          <a:xfrm>
            <a:off x="4191000" y="1885890"/>
            <a:ext cx="977388" cy="245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3" name="Picture 4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t="20956" b="71608"/>
          <a:stretch/>
        </p:blipFill>
        <p:spPr bwMode="auto">
          <a:xfrm>
            <a:off x="5033527" y="1759267"/>
            <a:ext cx="3967598" cy="27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54" name="Picture 5" descr="Fig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8" t="79738" r="31154" b="4350"/>
          <a:stretch>
            <a:fillRect/>
          </a:stretch>
        </p:blipFill>
        <p:spPr bwMode="auto">
          <a:xfrm>
            <a:off x="5105400" y="2051179"/>
            <a:ext cx="398721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7772400" y="2378204"/>
            <a:ext cx="1352550" cy="1577975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4">
                <a:lumMod val="2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1"/>
          </a:p>
        </p:txBody>
      </p:sp>
      <p:sp>
        <p:nvSpPr>
          <p:cNvPr id="48156" name="Rectangle 16"/>
          <p:cNvSpPr>
            <a:spLocks noChangeArrowheads="1"/>
          </p:cNvSpPr>
          <p:nvPr/>
        </p:nvSpPr>
        <p:spPr bwMode="auto">
          <a:xfrm>
            <a:off x="8043863" y="2881442"/>
            <a:ext cx="11493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ja-JP" b="1" dirty="0" smtClean="0">
                <a:solidFill>
                  <a:srgbClr val="FF0000"/>
                </a:solidFill>
              </a:rPr>
              <a:t>AM3 total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48157" name="Rectangle 17"/>
          <p:cNvSpPr>
            <a:spLocks noChangeArrowheads="1"/>
          </p:cNvSpPr>
          <p:nvPr/>
        </p:nvSpPr>
        <p:spPr bwMode="auto">
          <a:xfrm>
            <a:off x="8043863" y="3202117"/>
            <a:ext cx="11144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ja-JP" b="1">
                <a:solidFill>
                  <a:srgbClr val="33CC33"/>
                </a:solidFill>
              </a:rPr>
              <a:t>zeroNA</a:t>
            </a:r>
            <a:endParaRPr lang="en-US" altLang="zh-CN" b="1">
              <a:solidFill>
                <a:srgbClr val="33CC33"/>
              </a:solidFill>
            </a:endParaRPr>
          </a:p>
        </p:txBody>
      </p:sp>
      <p:sp>
        <p:nvSpPr>
          <p:cNvPr id="48158" name="Rectangle 18"/>
          <p:cNvSpPr>
            <a:spLocks noChangeArrowheads="1"/>
          </p:cNvSpPr>
          <p:nvPr/>
        </p:nvSpPr>
        <p:spPr bwMode="auto">
          <a:xfrm>
            <a:off x="7969250" y="2522667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 dirty="0" smtClean="0">
                <a:solidFill>
                  <a:srgbClr val="000000"/>
                </a:solidFill>
              </a:rPr>
              <a:t>OBS O</a:t>
            </a:r>
            <a:r>
              <a:rPr lang="en-US" altLang="zh-CN" b="1" baseline="-25000" dirty="0" smtClean="0">
                <a:solidFill>
                  <a:srgbClr val="000000"/>
                </a:solidFill>
              </a:rPr>
              <a:t>3</a:t>
            </a:r>
            <a:endParaRPr lang="en-US" altLang="zh-CN" b="1" baseline="-25000" dirty="0">
              <a:solidFill>
                <a:srgbClr val="000000"/>
              </a:solidFill>
            </a:endParaRPr>
          </a:p>
        </p:txBody>
      </p:sp>
      <p:sp>
        <p:nvSpPr>
          <p:cNvPr id="48159" name="Oval 19"/>
          <p:cNvSpPr>
            <a:spLocks noChangeArrowheads="1"/>
          </p:cNvSpPr>
          <p:nvPr/>
        </p:nvSpPr>
        <p:spPr bwMode="auto">
          <a:xfrm>
            <a:off x="7823200" y="2622679"/>
            <a:ext cx="144463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ja-JP" b="1"/>
          </a:p>
        </p:txBody>
      </p:sp>
      <p:sp>
        <p:nvSpPr>
          <p:cNvPr id="48160" name="Rectangle 23"/>
          <p:cNvSpPr>
            <a:spLocks noChangeArrowheads="1"/>
          </p:cNvSpPr>
          <p:nvPr/>
        </p:nvSpPr>
        <p:spPr bwMode="auto">
          <a:xfrm>
            <a:off x="8039100" y="3610104"/>
            <a:ext cx="13335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ja-JP" b="1" dirty="0" smtClean="0">
                <a:solidFill>
                  <a:srgbClr val="0000CC"/>
                </a:solidFill>
              </a:rPr>
              <a:t>O</a:t>
            </a:r>
            <a:r>
              <a:rPr lang="en-US" altLang="ja-JP" b="1" baseline="-25000" dirty="0" smtClean="0">
                <a:solidFill>
                  <a:srgbClr val="0000CC"/>
                </a:solidFill>
              </a:rPr>
              <a:t>3</a:t>
            </a:r>
            <a:r>
              <a:rPr lang="en-US" altLang="ja-JP" b="1" dirty="0">
                <a:solidFill>
                  <a:srgbClr val="0000CC"/>
                </a:solidFill>
              </a:rPr>
              <a:t>S</a:t>
            </a:r>
            <a:r>
              <a:rPr lang="en-US" altLang="ja-JP" b="1" dirty="0" smtClean="0">
                <a:solidFill>
                  <a:srgbClr val="0000CC"/>
                </a:solidFill>
              </a:rPr>
              <a:t>trat</a:t>
            </a:r>
            <a:endParaRPr lang="en-US" altLang="zh-CN" b="1" dirty="0">
              <a:solidFill>
                <a:srgbClr val="0000CC"/>
              </a:solidFill>
            </a:endParaRPr>
          </a:p>
        </p:txBody>
      </p:sp>
      <p:sp>
        <p:nvSpPr>
          <p:cNvPr id="48161" name="Rectangle 24"/>
          <p:cNvSpPr>
            <a:spLocks noChangeArrowheads="1"/>
          </p:cNvSpPr>
          <p:nvPr/>
        </p:nvSpPr>
        <p:spPr bwMode="auto">
          <a:xfrm>
            <a:off x="7824788" y="2956054"/>
            <a:ext cx="144463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ja-JP" b="1"/>
          </a:p>
        </p:txBody>
      </p:sp>
      <p:sp>
        <p:nvSpPr>
          <p:cNvPr id="48162" name="AutoShape 25"/>
          <p:cNvSpPr>
            <a:spLocks noChangeArrowheads="1"/>
          </p:cNvSpPr>
          <p:nvPr/>
        </p:nvSpPr>
        <p:spPr bwMode="auto">
          <a:xfrm>
            <a:off x="7823200" y="3275142"/>
            <a:ext cx="144463" cy="144462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ja-JP" b="1"/>
          </a:p>
        </p:txBody>
      </p:sp>
      <p:sp>
        <p:nvSpPr>
          <p:cNvPr id="48163" name="AutoShape 26"/>
          <p:cNvSpPr>
            <a:spLocks noChangeArrowheads="1"/>
          </p:cNvSpPr>
          <p:nvPr/>
        </p:nvSpPr>
        <p:spPr bwMode="auto">
          <a:xfrm>
            <a:off x="7823200" y="3681542"/>
            <a:ext cx="144463" cy="144462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ja-JP" b="1"/>
          </a:p>
        </p:txBody>
      </p:sp>
      <p:sp>
        <p:nvSpPr>
          <p:cNvPr id="2" name="TextBox 1"/>
          <p:cNvSpPr txBox="1"/>
          <p:nvPr/>
        </p:nvSpPr>
        <p:spPr bwMode="auto">
          <a:xfrm>
            <a:off x="5943600" y="1352490"/>
            <a:ext cx="2268538" cy="3683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RH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48166" name="Line 44"/>
          <p:cNvSpPr>
            <a:spLocks noChangeShapeType="1"/>
          </p:cNvSpPr>
          <p:nvPr/>
        </p:nvSpPr>
        <p:spPr bwMode="auto">
          <a:xfrm>
            <a:off x="6763831" y="1759267"/>
            <a:ext cx="389443" cy="535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" name="Group 15"/>
          <p:cNvGrpSpPr>
            <a:grpSpLocks/>
          </p:cNvGrpSpPr>
          <p:nvPr/>
        </p:nvGrpSpPr>
        <p:grpSpPr bwMode="auto">
          <a:xfrm>
            <a:off x="68380" y="821215"/>
            <a:ext cx="1227020" cy="1769585"/>
            <a:chOff x="-144" y="1200"/>
            <a:chExt cx="1968" cy="2448"/>
          </a:xfrm>
        </p:grpSpPr>
        <p:cxnSp>
          <p:nvCxnSpPr>
            <p:cNvPr id="44" name="Straight Arrow Connector 43"/>
            <p:cNvCxnSpPr/>
            <p:nvPr/>
          </p:nvCxnSpPr>
          <p:spPr>
            <a:xfrm flipV="1">
              <a:off x="-69" y="2540"/>
              <a:ext cx="164" cy="303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17" descr="californi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t="13725" r="49242" b="19608"/>
            <a:stretch>
              <a:fillRect/>
            </a:stretch>
          </p:blipFill>
          <p:spPr bwMode="auto">
            <a:xfrm>
              <a:off x="-144" y="1301"/>
              <a:ext cx="1899" cy="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AutoShape 18"/>
            <p:cNvSpPr>
              <a:spLocks noChangeArrowheads="1"/>
            </p:cNvSpPr>
            <p:nvPr/>
          </p:nvSpPr>
          <p:spPr bwMode="auto">
            <a:xfrm rot="10800000">
              <a:off x="555" y="1200"/>
              <a:ext cx="1269" cy="2064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/>
              <a:endParaRPr lang="ja-JP" altLang="en-US" b="0">
                <a:ea typeface="MS PGothic" pitchFamily="34" charset="-128"/>
              </a:endParaRPr>
            </a:p>
          </p:txBody>
        </p:sp>
      </p:grpSp>
      <p:pic>
        <p:nvPicPr>
          <p:cNvPr id="48145" name="Picture 6" descr="img_launching_sonde_hilo_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r="13321" b="40732"/>
          <a:stretch>
            <a:fillRect/>
          </a:stretch>
        </p:blipFill>
        <p:spPr bwMode="auto">
          <a:xfrm>
            <a:off x="0" y="27272"/>
            <a:ext cx="1494407" cy="103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045573" y="5810805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0" dirty="0" smtClean="0">
                <a:solidFill>
                  <a:srgbClr val="000000"/>
                </a:solidFill>
              </a:rPr>
              <a:t>[ppb]</a:t>
            </a:r>
            <a:endParaRPr lang="en-US" altLang="zh-CN" b="0" dirty="0" smtClean="0">
              <a:solidFill>
                <a:srgbClr val="000000"/>
              </a:solidFill>
            </a:endParaRPr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1295400" y="1127125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="1" dirty="0" err="1" smtClean="0">
                <a:solidFill>
                  <a:srgbClr val="000000"/>
                </a:solidFill>
              </a:rPr>
              <a:t>Sondes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</a:rPr>
              <a:t>over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California</a:t>
            </a:r>
            <a:endParaRPr lang="en-US" altLang="zh-CN" sz="2000" b="1" dirty="0">
              <a:solidFill>
                <a:srgbClr val="000000"/>
              </a:solidFill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89769" y="6400800"/>
            <a:ext cx="71567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 smtClean="0">
                <a:solidFill>
                  <a:srgbClr val="FFFFCC"/>
                </a:solidFill>
              </a:rPr>
              <a:t>See more process-oriented analysis in Lin MY et </a:t>
            </a:r>
            <a:r>
              <a:rPr lang="en-US" altLang="ja-JP" b="1" i="1" dirty="0">
                <a:solidFill>
                  <a:srgbClr val="FFFFCC"/>
                </a:solidFill>
              </a:rPr>
              <a:t>al </a:t>
            </a:r>
            <a:r>
              <a:rPr lang="en-US" altLang="ja-JP" b="1" i="1" dirty="0" smtClean="0">
                <a:solidFill>
                  <a:srgbClr val="FFFFCC"/>
                </a:solidFill>
              </a:rPr>
              <a:t>(JGR, 2012b)</a:t>
            </a:r>
            <a:endParaRPr lang="zh-CN" altLang="en-US" b="1" i="1" dirty="0">
              <a:solidFill>
                <a:srgbClr val="FFFFCC"/>
              </a:solidFill>
            </a:endParaRP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4648200" y="5218093"/>
            <a:ext cx="4495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ja-JP" sz="1600" b="1" dirty="0" smtClean="0">
                <a:solidFill>
                  <a:srgbClr val="0000FF"/>
                </a:solidFill>
              </a:rPr>
              <a:t>Simulated enhancements of O</a:t>
            </a:r>
            <a:r>
              <a:rPr lang="en-US" altLang="ja-JP" sz="1600" b="1" baseline="-25000" dirty="0" smtClean="0">
                <a:solidFill>
                  <a:srgbClr val="0000FF"/>
                </a:solidFill>
              </a:rPr>
              <a:t>3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Strat consistent with </a:t>
            </a:r>
            <a:r>
              <a:rPr lang="en-US" altLang="ja-JP" sz="1600" b="1" dirty="0" smtClean="0">
                <a:solidFill>
                  <a:schemeClr val="accent4">
                    <a:lumMod val="50000"/>
                  </a:schemeClr>
                </a:solidFill>
              </a:rPr>
              <a:t>observed low RH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rgbClr val="0000FF"/>
                </a:solidFill>
              </a:rPr>
              <a:t>Reaching surface air on the following day</a:t>
            </a:r>
            <a:endParaRPr lang="en-US" altLang="zh-CN" sz="1600" b="1" dirty="0">
              <a:solidFill>
                <a:srgbClr val="0000FF"/>
              </a:solidFill>
            </a:endParaRPr>
          </a:p>
        </p:txBody>
      </p:sp>
      <p:sp>
        <p:nvSpPr>
          <p:cNvPr id="54" name="Line 44"/>
          <p:cNvSpPr>
            <a:spLocks noChangeShapeType="1"/>
          </p:cNvSpPr>
          <p:nvPr/>
        </p:nvSpPr>
        <p:spPr bwMode="auto">
          <a:xfrm flipH="1" flipV="1">
            <a:off x="6248399" y="3826003"/>
            <a:ext cx="508396" cy="149371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Slide Number Placeholder 3"/>
          <p:cNvSpPr txBox="1">
            <a:spLocks noGrp="1"/>
          </p:cNvSpPr>
          <p:nvPr/>
        </p:nvSpPr>
        <p:spPr>
          <a:xfrm>
            <a:off x="8610600" y="6400800"/>
            <a:ext cx="381000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6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27480"/>
      </p:ext>
    </p:extLst>
  </p:cSld>
  <p:clrMapOvr>
    <a:masterClrMapping/>
  </p:clrMapOvr>
  <p:transition spd="slow" advTm="2302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915400" cy="914400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tratospheric  influence on the highest observed surface ozone events in S. Nevada (e.g. June 5, 2012)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549806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ja-JP" b="1"/>
          </a:p>
        </p:txBody>
      </p:sp>
      <p:sp>
        <p:nvSpPr>
          <p:cNvPr id="6" name="Rectangle 5"/>
          <p:cNvSpPr/>
          <p:nvPr/>
        </p:nvSpPr>
        <p:spPr>
          <a:xfrm>
            <a:off x="76200" y="638169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20000"/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What controls year-to-year </a:t>
            </a:r>
            <a:r>
              <a:rPr lang="en-US" sz="2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variability of such events?</a:t>
            </a:r>
            <a:endParaRPr lang="en-US" sz="20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7" y="838200"/>
            <a:ext cx="728431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4"/>
          <p:cNvSpPr txBox="1">
            <a:spLocks noChangeArrowheads="1"/>
          </p:cNvSpPr>
          <p:nvPr/>
        </p:nvSpPr>
        <p:spPr bwMode="auto">
          <a:xfrm rot="16200000">
            <a:off x="-407757" y="2326340"/>
            <a:ext cx="2274983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00000"/>
                </a:solidFill>
              </a:rPr>
              <a:t>Ozone (ppb, 5-min)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 rot="16200000">
            <a:off x="6213281" y="2373208"/>
            <a:ext cx="2901307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08000"/>
                </a:solidFill>
              </a:rPr>
              <a:t>Wind gust  (mph, hourly)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31066" y="5791200"/>
            <a:ext cx="4317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Model O</a:t>
            </a:r>
            <a:r>
              <a:rPr lang="en-US" baseline="-25000" dirty="0" smtClean="0">
                <a:solidFill>
                  <a:schemeClr val="accent4">
                    <a:lumMod val="1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Strat </a:t>
            </a:r>
            <a:r>
              <a:rPr lang="en-US" sz="1600" dirty="0" smtClean="0">
                <a:solidFill>
                  <a:schemeClr val="accent4">
                    <a:lumMod val="1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(ppb, 8-h average)</a:t>
            </a:r>
          </a:p>
          <a:p>
            <a:r>
              <a:rPr lang="en-US" sz="1200" dirty="0" smtClean="0">
                <a:solidFill>
                  <a:schemeClr val="accent4">
                    <a:lumMod val="1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Baseline level (~20 ppb) likely represents an upper limit.</a:t>
            </a:r>
            <a:endParaRPr lang="en-US" sz="1200" dirty="0">
              <a:solidFill>
                <a:schemeClr val="accent4">
                  <a:lumMod val="1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97462"/>
            <a:ext cx="2212980" cy="151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38590"/>
            <a:ext cx="2209800" cy="152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53200" y="4491335"/>
            <a:ext cx="24465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200" i="1" dirty="0" smtClean="0">
                <a:solidFill>
                  <a:schemeClr val="accent4">
                    <a:lumMod val="10000"/>
                  </a:schemeClr>
                </a:solidFill>
              </a:rPr>
              <a:t>Data c/o Zheng Li (Nevada DAQ)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200" i="1" dirty="0" smtClean="0">
                <a:solidFill>
                  <a:schemeClr val="accent4">
                    <a:lumMod val="10000"/>
                  </a:schemeClr>
                </a:solidFill>
              </a:rPr>
              <a:t>Lin MY et al (in prep, 2015) </a:t>
            </a:r>
            <a:endParaRPr lang="zh-CN" altLang="en-US" sz="1200" i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4371201"/>
            <a:ext cx="792362" cy="276999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3</a:t>
            </a:r>
            <a:endParaRPr lang="en-US" b="1" dirty="0">
              <a:solidFill>
                <a:srgbClr val="FF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6134" y="4371201"/>
            <a:ext cx="786866" cy="276999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June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0" y="86999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Observed</a:t>
            </a:r>
            <a:endParaRPr lang="en-US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8"/>
          <a:stretch/>
        </p:blipFill>
        <p:spPr bwMode="auto">
          <a:xfrm>
            <a:off x="1371600" y="5910184"/>
            <a:ext cx="3812381" cy="39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3"/>
          <p:cNvSpPr txBox="1">
            <a:spLocks noGrp="1"/>
          </p:cNvSpPr>
          <p:nvPr/>
        </p:nvSpPr>
        <p:spPr>
          <a:xfrm>
            <a:off x="8585817" y="6434909"/>
            <a:ext cx="381000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7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4238" y="1295400"/>
            <a:ext cx="7923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02708"/>
            <a:ext cx="8422958" cy="459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0" y="0"/>
            <a:ext cx="9144000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Strong stratospheric influence on year-to-year variability of high-elevation Western U.S. surface O</a:t>
            </a:r>
            <a:r>
              <a:rPr lang="en-US" altLang="ja-JP" sz="2400" b="1" baseline="-25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ja-JP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during April-May </a:t>
            </a:r>
            <a:endParaRPr lang="en-US" altLang="zh-CN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979183" y="6412468"/>
            <a:ext cx="34122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CC"/>
                </a:solidFill>
              </a:rPr>
              <a:t>Lin </a:t>
            </a:r>
            <a:r>
              <a:rPr lang="en-US" altLang="ja-JP" b="1" i="1" dirty="0" smtClean="0">
                <a:solidFill>
                  <a:srgbClr val="FFFFCC"/>
                </a:solidFill>
              </a:rPr>
              <a:t>MY et </a:t>
            </a:r>
            <a:r>
              <a:rPr lang="en-US" altLang="ja-JP" b="1" i="1" dirty="0">
                <a:solidFill>
                  <a:srgbClr val="FFFFCC"/>
                </a:solidFill>
              </a:rPr>
              <a:t>al </a:t>
            </a:r>
            <a:r>
              <a:rPr lang="en-US" altLang="ja-JP" b="1" i="1" dirty="0" smtClean="0">
                <a:solidFill>
                  <a:srgbClr val="FFFFCC"/>
                </a:solidFill>
              </a:rPr>
              <a:t>(in review, 2015)</a:t>
            </a:r>
            <a:endParaRPr lang="zh-CN" altLang="en-US" b="1" i="1" dirty="0">
              <a:solidFill>
                <a:srgbClr val="FFFFCC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1235075"/>
            <a:ext cx="228600" cy="440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566" name="Text Box 7"/>
          <p:cNvSpPr txBox="1">
            <a:spLocks noChangeArrowheads="1"/>
          </p:cNvSpPr>
          <p:nvPr/>
        </p:nvSpPr>
        <p:spPr bwMode="auto">
          <a:xfrm>
            <a:off x="8607425" y="746125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Helvetica" pitchFamily="34" charset="0"/>
              </a:rPr>
              <a:t>75</a:t>
            </a:r>
            <a:r>
              <a:rPr lang="en-US" altLang="ja-JP" sz="2000" b="1" baseline="30000" dirty="0">
                <a:solidFill>
                  <a:srgbClr val="000000"/>
                </a:solidFill>
                <a:latin typeface="Helvetica" pitchFamily="34" charset="0"/>
              </a:rPr>
              <a:t>th</a:t>
            </a:r>
            <a:endParaRPr lang="en-US" altLang="zh-CN" sz="20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22567" name="Text Box 7"/>
          <p:cNvSpPr txBox="1">
            <a:spLocks noChangeArrowheads="1"/>
          </p:cNvSpPr>
          <p:nvPr/>
        </p:nvSpPr>
        <p:spPr bwMode="auto">
          <a:xfrm>
            <a:off x="8577262" y="1660525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Helvetica" pitchFamily="34" charset="0"/>
              </a:rPr>
              <a:t>25</a:t>
            </a:r>
            <a:r>
              <a:rPr lang="en-US" altLang="ja-JP" sz="2000" b="1" baseline="30000" dirty="0">
                <a:solidFill>
                  <a:srgbClr val="000000"/>
                </a:solidFill>
                <a:latin typeface="Helvetica" pitchFamily="34" charset="0"/>
              </a:rPr>
              <a:t>th</a:t>
            </a:r>
            <a:endParaRPr lang="en-US" altLang="zh-CN" sz="20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22569" name="Line 9"/>
          <p:cNvSpPr>
            <a:spLocks noChangeShapeType="1"/>
          </p:cNvSpPr>
          <p:nvPr/>
        </p:nvSpPr>
        <p:spPr bwMode="auto">
          <a:xfrm flipV="1">
            <a:off x="8607425" y="865014"/>
            <a:ext cx="0" cy="103998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2570" name="Oval 10"/>
          <p:cNvSpPr>
            <a:spLocks noChangeArrowheads="1"/>
          </p:cNvSpPr>
          <p:nvPr/>
        </p:nvSpPr>
        <p:spPr bwMode="auto">
          <a:xfrm>
            <a:off x="8534400" y="1328738"/>
            <a:ext cx="144463" cy="14446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2571" name="Text Box 7"/>
          <p:cNvSpPr txBox="1">
            <a:spLocks noChangeArrowheads="1"/>
          </p:cNvSpPr>
          <p:nvPr/>
        </p:nvSpPr>
        <p:spPr bwMode="auto">
          <a:xfrm>
            <a:off x="8607425" y="1220788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Helvetica" pitchFamily="34" charset="0"/>
              </a:rPr>
              <a:t>50</a:t>
            </a:r>
            <a:r>
              <a:rPr lang="en-US" altLang="ja-JP" sz="2000" b="1" baseline="30000">
                <a:solidFill>
                  <a:srgbClr val="000000"/>
                </a:solidFill>
                <a:latin typeface="Helvetica" pitchFamily="34" charset="0"/>
              </a:rPr>
              <a:t>th</a:t>
            </a:r>
            <a:endParaRPr lang="en-US" altLang="zh-CN" sz="20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1768475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O</a:t>
            </a:r>
            <a:r>
              <a:rPr lang="en-US" sz="1600" b="1" baseline="-25000" dirty="0" smtClean="0">
                <a:solidFill>
                  <a:srgbClr val="0000FF"/>
                </a:solidFill>
              </a:rPr>
              <a:t>3</a:t>
            </a:r>
            <a:r>
              <a:rPr lang="en-US" sz="1600" b="1" dirty="0" smtClean="0">
                <a:solidFill>
                  <a:srgbClr val="0000FF"/>
                </a:solidFill>
              </a:rPr>
              <a:t>Strat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193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2133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Emissions held constant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Nudged to “real” winds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" y="5791200"/>
            <a:ext cx="9067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Large IAV may complicate the attribution of observed 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trends in short records</a:t>
            </a:r>
            <a:endParaRPr lang="en-US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1447800" y="2225675"/>
            <a:ext cx="152400" cy="2889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endCxn id="3" idx="1"/>
          </p:cNvCxnSpPr>
          <p:nvPr/>
        </p:nvCxnSpPr>
        <p:spPr>
          <a:xfrm>
            <a:off x="1447800" y="2107029"/>
            <a:ext cx="0" cy="2631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6689710" y="3304158"/>
            <a:ext cx="3320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Stratospheric  Contribution (ppb)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Slide Number Placeholder 3"/>
          <p:cNvSpPr txBox="1">
            <a:spLocks noGrp="1"/>
          </p:cNvSpPr>
          <p:nvPr/>
        </p:nvSpPr>
        <p:spPr>
          <a:xfrm>
            <a:off x="8686800" y="6400800"/>
            <a:ext cx="381000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8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38"/>
    </mc:Choice>
    <mc:Fallback xmlns="">
      <p:transition spd="slow" advTm="9353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2"/>
          <p:cNvSpPr>
            <a:spLocks noChangeArrowheads="1"/>
          </p:cNvSpPr>
          <p:nvPr/>
        </p:nvSpPr>
        <p:spPr bwMode="auto">
          <a:xfrm>
            <a:off x="0" y="838200"/>
            <a:ext cx="9144000" cy="6019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7623" r="2315"/>
          <a:stretch/>
        </p:blipFill>
        <p:spPr bwMode="auto">
          <a:xfrm>
            <a:off x="0" y="1015147"/>
            <a:ext cx="8976454" cy="393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0600" y="1030069"/>
            <a:ext cx="31242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(OBS,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EACOt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) = 0.09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(OBS,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Strat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= 0.43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6080109" y="2817715"/>
            <a:ext cx="332004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Stratospheric  Contribution (ppb)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5701" y="453349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u="sng" dirty="0" smtClean="0">
                <a:solidFill>
                  <a:srgbClr val="FFC000"/>
                </a:solidFill>
                <a:latin typeface="Helvetica" pitchFamily="34" charset="0"/>
              </a:rPr>
              <a:t>Asian pollution 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contributes less to WUS surface ozone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inter-annual variability than the stratospheric influence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5181600"/>
            <a:ext cx="8534400" cy="12003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Airflow from Eurasia towards the</a:t>
            </a:r>
            <a:r>
              <a:rPr lang="en-US" b="1" kern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WUS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spring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has weakened in the 2000s</a:t>
            </a:r>
            <a:endParaRPr lang="en-US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itchFamily="2" charset="2"/>
              <a:buChar char="à"/>
            </a:pPr>
            <a:r>
              <a:rPr lang="en-US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Consistent with declines in </a:t>
            </a:r>
            <a:r>
              <a:rPr lang="en-US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Radon-222 and O</a:t>
            </a:r>
            <a:r>
              <a:rPr lang="en-US" b="1" kern="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observed at Mauna Loa, Hawaii (3.4 km altitude) during spring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small to be discernable from surface O</a:t>
            </a:r>
            <a:r>
              <a:rPr lang="en-US" b="1" kern="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 over WUS</a:t>
            </a:r>
          </a:p>
        </p:txBody>
      </p:sp>
      <p:sp>
        <p:nvSpPr>
          <p:cNvPr id="3" name="Rectangle 2"/>
          <p:cNvSpPr/>
          <p:nvPr/>
        </p:nvSpPr>
        <p:spPr>
          <a:xfrm>
            <a:off x="5981700" y="641246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 MY et al</a:t>
            </a:r>
            <a:r>
              <a:rPr lang="en-US" b="1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</a:t>
            </a:r>
            <a:endParaRPr lang="en-US" b="1" kern="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1295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Apr-May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3"/>
          <p:cNvSpPr txBox="1">
            <a:spLocks noGrp="1"/>
          </p:cNvSpPr>
          <p:nvPr/>
        </p:nvSpPr>
        <p:spPr>
          <a:xfrm>
            <a:off x="8609892" y="6413935"/>
            <a:ext cx="381000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9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352490"/>
            <a:ext cx="1324909" cy="50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51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"/>
</p:tagLst>
</file>

<file path=ppt/theme/theme1.xml><?xml version="1.0" encoding="utf-8"?>
<a:theme xmlns:a="http://schemas.openxmlformats.org/drawingml/2006/main" name="Ppt0000000">
  <a:themeElements>
    <a:clrScheme name="Ppt0000000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Ppt0000000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Ppt0000000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lank Presentation">
  <a:themeElements>
    <a:clrScheme name="Blank Presentatio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Blank Presentation">
      <a:majorFont>
        <a:latin typeface="Gill Sans Light"/>
        <a:ea typeface="宋体"/>
        <a:cs typeface=""/>
      </a:majorFont>
      <a:minorFont>
        <a:latin typeface="Gill Sans Light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ontent slide">
  <a:themeElements>
    <a:clrScheme name="3_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42240</TotalTime>
  <Words>1591</Words>
  <Application>Microsoft Office PowerPoint</Application>
  <PresentationFormat>On-screen Show (4:3)</PresentationFormat>
  <Paragraphs>269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Ppt0000000</vt:lpstr>
      <vt:lpstr>3_Content slide</vt:lpstr>
      <vt:lpstr>Content slide</vt:lpstr>
      <vt:lpstr>4_Content slide</vt:lpstr>
      <vt:lpstr>1_Content slide</vt:lpstr>
      <vt:lpstr>2_Content slide</vt:lpstr>
      <vt:lpstr>5_Content slide</vt:lpstr>
      <vt:lpstr>6_Content slide</vt:lpstr>
      <vt:lpstr>7_Content slide</vt:lpstr>
      <vt:lpstr>8_Content slide</vt:lpstr>
      <vt:lpstr>9_Content slide</vt:lpstr>
      <vt:lpstr>10_Content slide</vt:lpstr>
      <vt:lpstr>11_Content slide</vt:lpstr>
      <vt:lpstr>12_Content slide</vt:lpstr>
      <vt:lpstr>Blank Presentation</vt:lpstr>
      <vt:lpstr>Key drivers of Western U.S. surface O3 variability over recent decades: Stratospheric intrusions, Asian pollution, and climate</vt:lpstr>
      <vt:lpstr>PowerPoint Presentation</vt:lpstr>
      <vt:lpstr>Trans-Pacific Asian pollution plumes:  The view from satellites</vt:lpstr>
      <vt:lpstr>PowerPoint Presentation</vt:lpstr>
      <vt:lpstr>PowerPoint Presentation</vt:lpstr>
      <vt:lpstr>PowerPoint Presentation</vt:lpstr>
      <vt:lpstr>Stratospheric  influence on the highest observed surface ozone events in S. Nevada (e.g. June 5, 2012)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Slides for Discussions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 of decadal climate shifts on  hemispheric pollution transport</dc:title>
  <dc:creator>Meiyun Lin</dc:creator>
  <cp:lastModifiedBy>Meiyun Lin</cp:lastModifiedBy>
  <cp:revision>1370</cp:revision>
  <cp:lastPrinted>2015-02-18T20:52:09Z</cp:lastPrinted>
  <dcterms:created xsi:type="dcterms:W3CDTF">2014-05-14T14:13:50Z</dcterms:created>
  <dcterms:modified xsi:type="dcterms:W3CDTF">2015-04-24T15:39:47Z</dcterms:modified>
</cp:coreProperties>
</file>