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1" r:id="rId5"/>
    <p:sldMasterId id="2147483733" r:id="rId6"/>
    <p:sldMasterId id="2147483745" r:id="rId7"/>
    <p:sldMasterId id="2147483757" r:id="rId8"/>
    <p:sldMasterId id="2147483769" r:id="rId9"/>
    <p:sldMasterId id="2147483781" r:id="rId10"/>
  </p:sldMasterIdLst>
  <p:notesMasterIdLst>
    <p:notesMasterId r:id="rId42"/>
  </p:notesMasterIdLst>
  <p:sldIdLst>
    <p:sldId id="257" r:id="rId11"/>
    <p:sldId id="258" r:id="rId12"/>
    <p:sldId id="259" r:id="rId13"/>
    <p:sldId id="260" r:id="rId14"/>
    <p:sldId id="288" r:id="rId15"/>
    <p:sldId id="274" r:id="rId16"/>
    <p:sldId id="285" r:id="rId17"/>
    <p:sldId id="289" r:id="rId18"/>
    <p:sldId id="291" r:id="rId19"/>
    <p:sldId id="292" r:id="rId20"/>
    <p:sldId id="293" r:id="rId21"/>
    <p:sldId id="275" r:id="rId22"/>
    <p:sldId id="279" r:id="rId23"/>
    <p:sldId id="281" r:id="rId24"/>
    <p:sldId id="277" r:id="rId25"/>
    <p:sldId id="266" r:id="rId26"/>
    <p:sldId id="267" r:id="rId27"/>
    <p:sldId id="272" r:id="rId28"/>
    <p:sldId id="271" r:id="rId29"/>
    <p:sldId id="269" r:id="rId30"/>
    <p:sldId id="268" r:id="rId31"/>
    <p:sldId id="290" r:id="rId32"/>
    <p:sldId id="270" r:id="rId33"/>
    <p:sldId id="280" r:id="rId34"/>
    <p:sldId id="284" r:id="rId35"/>
    <p:sldId id="295" r:id="rId36"/>
    <p:sldId id="282" r:id="rId37"/>
    <p:sldId id="296" r:id="rId38"/>
    <p:sldId id="297" r:id="rId39"/>
    <p:sldId id="298" r:id="rId40"/>
    <p:sldId id="294" r:id="rId41"/>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783" autoAdjust="0"/>
  </p:normalViewPr>
  <p:slideViewPr>
    <p:cSldViewPr>
      <p:cViewPr>
        <p:scale>
          <a:sx n="100" d="100"/>
          <a:sy n="100" d="100"/>
        </p:scale>
        <p:origin x="-28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BDEAB8D9-7098-403E-9F05-2E0EAE12757B}" type="datetimeFigureOut">
              <a:rPr lang="en-US" smtClean="0"/>
              <a:t>4/24/2015</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F81E7E21-FF17-409C-8909-4C9DD197774F}" type="slidenum">
              <a:rPr lang="en-US" smtClean="0"/>
              <a:t>‹#›</a:t>
            </a:fld>
            <a:endParaRPr lang="en-US"/>
          </a:p>
        </p:txBody>
      </p:sp>
    </p:spTree>
    <p:extLst>
      <p:ext uri="{BB962C8B-B14F-4D97-AF65-F5344CB8AC3E}">
        <p14:creationId xmlns:p14="http://schemas.microsoft.com/office/powerpoint/2010/main" val="290424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85372" indent="-302066" eaLnBrk="0" hangingPunct="0">
              <a:defRPr>
                <a:solidFill>
                  <a:schemeClr val="tx1"/>
                </a:solidFill>
                <a:latin typeface="Arial" pitchFamily="34" charset="0"/>
                <a:ea typeface="宋体" pitchFamily="2" charset="-122"/>
              </a:defRPr>
            </a:lvl2pPr>
            <a:lvl3pPr marL="1208265" indent="-241653" eaLnBrk="0" hangingPunct="0">
              <a:defRPr>
                <a:solidFill>
                  <a:schemeClr val="tx1"/>
                </a:solidFill>
                <a:latin typeface="Arial" pitchFamily="34" charset="0"/>
                <a:ea typeface="宋体" pitchFamily="2" charset="-122"/>
              </a:defRPr>
            </a:lvl3pPr>
            <a:lvl4pPr marL="1691571" indent="-241653" eaLnBrk="0" hangingPunct="0">
              <a:defRPr>
                <a:solidFill>
                  <a:schemeClr val="tx1"/>
                </a:solidFill>
                <a:latin typeface="Arial" pitchFamily="34" charset="0"/>
                <a:ea typeface="宋体" pitchFamily="2" charset="-122"/>
              </a:defRPr>
            </a:lvl4pPr>
            <a:lvl5pPr marL="2174878" indent="-241653" eaLnBrk="0" hangingPunct="0">
              <a:defRPr>
                <a:solidFill>
                  <a:schemeClr val="tx1"/>
                </a:solidFill>
                <a:latin typeface="Arial" pitchFamily="34" charset="0"/>
                <a:ea typeface="宋体" pitchFamily="2" charset="-122"/>
              </a:defRPr>
            </a:lvl5pPr>
            <a:lvl6pPr marL="2658184" indent="-241653" algn="ctr" eaLnBrk="0" fontAlgn="base" hangingPunct="0">
              <a:spcBef>
                <a:spcPct val="0"/>
              </a:spcBef>
              <a:spcAft>
                <a:spcPct val="0"/>
              </a:spcAft>
              <a:defRPr>
                <a:solidFill>
                  <a:schemeClr val="tx1"/>
                </a:solidFill>
                <a:latin typeface="Arial" pitchFamily="34" charset="0"/>
                <a:ea typeface="宋体" pitchFamily="2" charset="-122"/>
              </a:defRPr>
            </a:lvl6pPr>
            <a:lvl7pPr marL="3141490" indent="-241653" algn="ctr" eaLnBrk="0" fontAlgn="base" hangingPunct="0">
              <a:spcBef>
                <a:spcPct val="0"/>
              </a:spcBef>
              <a:spcAft>
                <a:spcPct val="0"/>
              </a:spcAft>
              <a:defRPr>
                <a:solidFill>
                  <a:schemeClr val="tx1"/>
                </a:solidFill>
                <a:latin typeface="Arial" pitchFamily="34" charset="0"/>
                <a:ea typeface="宋体" pitchFamily="2" charset="-122"/>
              </a:defRPr>
            </a:lvl7pPr>
            <a:lvl8pPr marL="3624796" indent="-241653" algn="ctr" eaLnBrk="0" fontAlgn="base" hangingPunct="0">
              <a:spcBef>
                <a:spcPct val="0"/>
              </a:spcBef>
              <a:spcAft>
                <a:spcPct val="0"/>
              </a:spcAft>
              <a:defRPr>
                <a:solidFill>
                  <a:schemeClr val="tx1"/>
                </a:solidFill>
                <a:latin typeface="Arial" pitchFamily="34" charset="0"/>
                <a:ea typeface="宋体" pitchFamily="2" charset="-122"/>
              </a:defRPr>
            </a:lvl8pPr>
            <a:lvl9pPr marL="4108102" indent="-241653"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7331755-30F7-4AF0-813B-591509E3CA01}" type="slidenum">
              <a:rPr lang="en-US" altLang="zh-CN">
                <a:solidFill>
                  <a:prstClr val="black"/>
                </a:solidFill>
              </a:rPr>
              <a:pPr eaLnBrk="1" hangingPunct="1"/>
              <a:t>1</a:t>
            </a:fld>
            <a:endParaRPr lang="en-US" altLang="zh-CN">
              <a:solidFill>
                <a:prstClr val="black"/>
              </a:solidFill>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1" lang="en-US" altLang="ja-JP" smtClean="0">
              <a:ea typeface="MS PGothic" pitchFamily="34" charset="-128"/>
            </a:endParaRPr>
          </a:p>
        </p:txBody>
      </p:sp>
      <p:sp>
        <p:nvSpPr>
          <p:cNvPr id="69637" name="Slide Number Placeholder 3"/>
          <p:cNvSpPr txBox="1">
            <a:spLocks noGrp="1"/>
          </p:cNvSpPr>
          <p:nvPr/>
        </p:nvSpPr>
        <p:spPr bwMode="auto">
          <a:xfrm>
            <a:off x="3849899" y="9378957"/>
            <a:ext cx="294619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base" hangingPunct="1">
              <a:spcBef>
                <a:spcPct val="0"/>
              </a:spcBef>
              <a:spcAft>
                <a:spcPct val="0"/>
              </a:spcAft>
            </a:pPr>
            <a:fld id="{AF1AD5C7-D232-4D1B-99C1-9686A8C9622C}" type="slidenum">
              <a:rPr lang="en-US" altLang="ja-JP" sz="1300">
                <a:solidFill>
                  <a:prstClr val="black"/>
                </a:solidFill>
                <a:ea typeface="MS PGothic" pitchFamily="34" charset="-128"/>
              </a:rPr>
              <a:pPr algn="r" eaLnBrk="1" fontAlgn="base" hangingPunct="1">
                <a:spcBef>
                  <a:spcPct val="0"/>
                </a:spcBef>
                <a:spcAft>
                  <a:spcPct val="0"/>
                </a:spcAft>
              </a:pPr>
              <a:t>1</a:t>
            </a:fld>
            <a:endParaRPr lang="en-US" altLang="ja-JP" sz="1300">
              <a:solidFill>
                <a:prstClr val="black"/>
              </a:solidFill>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r>
              <a:rPr lang="en-US" altLang="zh-CN" dirty="0" smtClean="0">
                <a:ea typeface="MS PGothic" pitchFamily="34" charset="-128"/>
              </a:rPr>
              <a:t>Shifts in the</a:t>
            </a:r>
            <a:r>
              <a:rPr lang="en-US" altLang="zh-CN" baseline="0" dirty="0" smtClean="0">
                <a:ea typeface="MS PGothic" pitchFamily="34" charset="-128"/>
              </a:rPr>
              <a:t> subtropical jet position during El Nino primarily modulate hemispheric pollution transport, rather than the stratosphere-to-troposphere ozone transport.  </a:t>
            </a:r>
            <a:endParaRPr lang="en-US" altLang="zh-CN" dirty="0" smtClean="0">
              <a:ea typeface="MS PGothic" pitchFamily="34" charset="-128"/>
            </a:endParaRPr>
          </a:p>
          <a:p>
            <a:endParaRPr lang="en-US" altLang="zh-CN" dirty="0" smtClean="0">
              <a:ea typeface="MS PGothic" pitchFamily="34" charset="-128"/>
            </a:endParaRPr>
          </a:p>
          <a:p>
            <a:r>
              <a:rPr lang="en-US" altLang="zh-CN" dirty="0" smtClean="0">
                <a:ea typeface="MS PGothic" pitchFamily="34" charset="-128"/>
              </a:rPr>
              <a:t>Ask </a:t>
            </a:r>
            <a:r>
              <a:rPr lang="en-US" altLang="zh-CN" dirty="0" err="1" smtClean="0">
                <a:ea typeface="MS PGothic" pitchFamily="34" charset="-128"/>
              </a:rPr>
              <a:t>Juying</a:t>
            </a:r>
            <a:r>
              <a:rPr lang="en-US" altLang="zh-CN" dirty="0" smtClean="0">
                <a:ea typeface="MS PGothic" pitchFamily="34" charset="-128"/>
              </a:rPr>
              <a:t> Warner: Why we are not seeing any CO over the WUS? </a:t>
            </a:r>
          </a:p>
          <a:p>
            <a:r>
              <a:rPr lang="en-US" altLang="zh-CN" dirty="0" smtClean="0">
                <a:ea typeface="MS PGothic" pitchFamily="34" charset="-128"/>
              </a:rPr>
              <a:t>Artifact</a:t>
            </a:r>
            <a:r>
              <a:rPr lang="en-US" altLang="zh-CN" baseline="0" dirty="0" smtClean="0">
                <a:ea typeface="MS PGothic" pitchFamily="34" charset="-128"/>
              </a:rPr>
              <a:t> of elevation? Better in 500 hPa data?</a:t>
            </a:r>
            <a:endParaRPr lang="en-US" altLang="zh-CN" dirty="0" smtClean="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4A21C622-288E-451D-92CD-F5563A32D1BD}" type="slidenum">
              <a:rPr lang="en-US" altLang="zh-CN" b="0">
                <a:solidFill>
                  <a:prstClr val="black"/>
                </a:solidFill>
              </a:rPr>
              <a:pPr eaLnBrk="1" hangingPunct="1"/>
              <a:t>11</a:t>
            </a:fld>
            <a:endParaRPr lang="en-US" altLang="zh-CN" b="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rgbClr val="0000FF"/>
              </a:solidFill>
              <a:sym typeface="Wingdings" pitchFamily="2" charset="2"/>
            </a:endParaRPr>
          </a:p>
          <a:p>
            <a:pPr eaLnBrk="1" hangingPunct="1"/>
            <a:r>
              <a:rPr lang="en-US" altLang="zh-CN" dirty="0" smtClean="0">
                <a:solidFill>
                  <a:schemeClr val="tx2"/>
                </a:solidFill>
              </a:rPr>
              <a:t>That</a:t>
            </a:r>
            <a:r>
              <a:rPr lang="en-US" altLang="zh-CN" baseline="0" dirty="0" smtClean="0">
                <a:solidFill>
                  <a:schemeClr val="tx2"/>
                </a:solidFill>
              </a:rPr>
              <a:t> has implications for surface air quality and human health. </a:t>
            </a:r>
            <a:endParaRPr lang="en-US" altLang="zh-CN" dirty="0" smtClean="0">
              <a:solidFill>
                <a:schemeClr val="tx2"/>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4A21C622-288E-451D-92CD-F5563A32D1BD}" type="slidenum">
              <a:rPr lang="en-US" altLang="zh-CN" b="0">
                <a:solidFill>
                  <a:prstClr val="black"/>
                </a:solidFill>
              </a:rPr>
              <a:pPr eaLnBrk="1" hangingPunct="1"/>
              <a:t>12</a:t>
            </a:fld>
            <a:endParaRPr lang="en-US" altLang="zh-CN" b="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rgbClr val="0000FF"/>
              </a:solidFill>
              <a:sym typeface="Wingdings" pitchFamily="2" charset="2"/>
            </a:endParaRPr>
          </a:p>
          <a:p>
            <a:pPr eaLnBrk="1" hangingPunct="1"/>
            <a:r>
              <a:rPr lang="en-US" altLang="zh-CN" dirty="0" smtClean="0">
                <a:solidFill>
                  <a:schemeClr val="tx2"/>
                </a:solidFill>
              </a:rPr>
              <a:t>That</a:t>
            </a:r>
            <a:r>
              <a:rPr lang="en-US" altLang="zh-CN" baseline="0" dirty="0" smtClean="0">
                <a:solidFill>
                  <a:schemeClr val="tx2"/>
                </a:solidFill>
              </a:rPr>
              <a:t> has implications for surface air quality and human health. </a:t>
            </a:r>
            <a:endParaRPr lang="en-US" altLang="zh-CN" dirty="0" smtClean="0">
              <a:solidFill>
                <a:schemeClr val="tx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859CB-EABC-45B3-AA59-2C1F19C0ACD1}" type="slidenum">
              <a:rPr lang="en-US" altLang="zh-CN"/>
              <a:pPr/>
              <a:t>13</a:t>
            </a:fld>
            <a:endParaRPr lang="en-US" altLang="zh-CN"/>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ym typeface="Wingdings" pitchFamily="2" charset="2"/>
              </a:rPr>
              <a:t>AIRS column O</a:t>
            </a:r>
            <a:r>
              <a:rPr lang="en-US" altLang="ja-JP" baseline="-25000" dirty="0" smtClean="0">
                <a:sym typeface="Wingdings" pitchFamily="2" charset="2"/>
              </a:rPr>
              <a:t>3</a:t>
            </a:r>
            <a:r>
              <a:rPr lang="en-US" altLang="ja-JP" dirty="0" smtClean="0">
                <a:sym typeface="Wingdings" pitchFamily="2" charset="2"/>
              </a:rPr>
              <a:t> enhancements can indicate potential downwind surface influence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smtClean="0">
                <a:solidFill>
                  <a:schemeClr val="tx1"/>
                </a:solidFill>
                <a:effectLst>
                  <a:outerShdw blurRad="38100" dist="38100" dir="2700000" algn="tl">
                    <a:srgbClr val="000000"/>
                  </a:outerShdw>
                </a:effectLst>
                <a:latin typeface="Arial" pitchFamily="34" charset="0"/>
                <a:cs typeface="Arial" pitchFamily="34" charset="0"/>
              </a:rPr>
              <a:t>AIRS</a:t>
            </a:r>
            <a:r>
              <a:rPr lang="en-US" altLang="ja-JP" sz="1200" dirty="0" smtClean="0">
                <a:solidFill>
                  <a:schemeClr val="tx1"/>
                </a:solidFill>
                <a:latin typeface="Arial" pitchFamily="34" charset="0"/>
                <a:cs typeface="Arial" pitchFamily="34" charset="0"/>
              </a:rPr>
              <a:t> O</a:t>
            </a:r>
            <a:r>
              <a:rPr lang="en-US" altLang="ja-JP" sz="1200" baseline="-25000" dirty="0" smtClean="0">
                <a:solidFill>
                  <a:schemeClr val="tx1"/>
                </a:solidFill>
                <a:latin typeface="Arial" pitchFamily="34" charset="0"/>
                <a:cs typeface="Arial" pitchFamily="34" charset="0"/>
              </a:rPr>
              <a:t>3</a:t>
            </a:r>
            <a:r>
              <a:rPr lang="en-US" altLang="ja-JP" sz="1200" dirty="0" smtClean="0">
                <a:solidFill>
                  <a:schemeClr val="tx1"/>
                </a:solidFill>
                <a:latin typeface="Arial" pitchFamily="34" charset="0"/>
                <a:cs typeface="Arial" pitchFamily="34" charset="0"/>
              </a:rPr>
              <a:t> retrievals capture</a:t>
            </a:r>
            <a:r>
              <a:rPr lang="en-US" altLang="ja-JP" sz="1200" b="1" dirty="0" smtClean="0">
                <a:solidFill>
                  <a:schemeClr val="tx1"/>
                </a:solidFill>
                <a:effectLst>
                  <a:outerShdw blurRad="38100" dist="38100" dir="2700000" algn="tl">
                    <a:srgbClr val="000000"/>
                  </a:outerShdw>
                </a:effectLst>
                <a:latin typeface="Arial" pitchFamily="34" charset="0"/>
                <a:cs typeface="Arial" pitchFamily="34" charset="0"/>
              </a:rPr>
              <a:t> </a:t>
            </a:r>
            <a:r>
              <a:rPr lang="en-US" altLang="ja-JP" sz="1200" dirty="0" smtClean="0">
                <a:solidFill>
                  <a:schemeClr val="tx1"/>
                </a:solidFill>
                <a:latin typeface="Arial" pitchFamily="34" charset="0"/>
                <a:cs typeface="Arial" pitchFamily="34" charset="0"/>
              </a:rPr>
              <a:t>upper dynamics conducive to deep stratospheric intrusions over the western U.S.</a:t>
            </a:r>
            <a:endParaRPr lang="en-US" altLang="zh-CN" dirty="0" smtClean="0"/>
          </a:p>
          <a:p>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AEEE0-DF40-4CB6-BF34-56C2EA50A567}" type="slidenum">
              <a:rPr lang="en-US" altLang="zh-CN">
                <a:solidFill>
                  <a:prstClr val="black"/>
                </a:solidFill>
              </a:rPr>
              <a:pPr/>
              <a:t>14</a:t>
            </a:fld>
            <a:endParaRPr lang="en-US" altLang="zh-CN">
              <a:solidFill>
                <a:prstClr val="black"/>
              </a:solidFill>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r>
              <a:rPr lang="en-US" altLang="ja-JP" dirty="0" smtClean="0"/>
              <a:t>Need to Explain </a:t>
            </a:r>
            <a:r>
              <a:rPr lang="en-US" altLang="ja-JP" dirty="0"/>
              <a:t>why column ozone see the variability</a:t>
            </a:r>
            <a:r>
              <a:rPr lang="en-US" altLang="ja-JP" dirty="0" smtClean="0"/>
              <a:t>: southward intrusion of ozone-rich polar</a:t>
            </a:r>
            <a:r>
              <a:rPr lang="en-US" altLang="ja-JP" baseline="0" dirty="0" smtClean="0"/>
              <a:t> stratospheric air …</a:t>
            </a:r>
            <a:endParaRPr lang="en-US" altLang="ja-JP" dirty="0"/>
          </a:p>
          <a:p>
            <a:r>
              <a:rPr lang="en-US" altLang="ja-JP" dirty="0"/>
              <a:t>E</a:t>
            </a:r>
            <a:r>
              <a:rPr lang="en-US" altLang="zh-CN" dirty="0"/>
              <a:t>xcellent ability in capturing synoptic-scale ozone gradients associated with strong potential vorticity gradients.  </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srgbClr val="FFFF00"/>
                </a:solidFill>
                <a:effectLst/>
                <a:uLnTx/>
                <a:uFillTx/>
                <a:latin typeface="Gill Sans Light"/>
                <a:ea typeface="宋体"/>
                <a:cs typeface="+mn-cs"/>
              </a:rPr>
              <a:t>AIRS O</a:t>
            </a:r>
            <a:r>
              <a:rPr kumimoji="0" lang="en-US" altLang="ja-JP" sz="1200" b="1" i="0" u="none" strike="noStrike" kern="1200" cap="none" spc="0" normalizeH="0" baseline="-25000" noProof="0" dirty="0" smtClean="0">
                <a:ln>
                  <a:noFill/>
                </a:ln>
                <a:solidFill>
                  <a:srgbClr val="FFFF00"/>
                </a:solidFill>
                <a:effectLst/>
                <a:uLnTx/>
                <a:uFillTx/>
                <a:latin typeface="Gill Sans Light"/>
                <a:ea typeface="宋体"/>
                <a:cs typeface="+mn-cs"/>
              </a:rPr>
              <a:t>3</a:t>
            </a:r>
            <a:r>
              <a:rPr kumimoji="0" lang="en-US" altLang="ja-JP" sz="1200" b="1" i="0" u="none" strike="noStrike" kern="1200" cap="none" spc="0" normalizeH="0" baseline="0" noProof="0" dirty="0" smtClean="0">
                <a:ln>
                  <a:noFill/>
                </a:ln>
                <a:solidFill>
                  <a:srgbClr val="FFFF00"/>
                </a:solidFill>
                <a:effectLst/>
                <a:uLnTx/>
                <a:uFillTx/>
                <a:latin typeface="Gill Sans Light"/>
                <a:ea typeface="宋体"/>
                <a:cs typeface="+mn-cs"/>
              </a:rPr>
              <a:t> retrievals capture consistent dynamic features with PV, model and lidar measurements</a:t>
            </a:r>
            <a:r>
              <a:rPr kumimoji="0" lang="en-US" altLang="ja-JP" sz="1100" b="1" i="0" u="none" strike="noStrike" kern="1200" cap="none" spc="0" normalizeH="0" baseline="0" noProof="0" dirty="0" smtClean="0">
                <a:ln>
                  <a:noFill/>
                </a:ln>
                <a:solidFill>
                  <a:srgbClr val="FFFF00"/>
                </a:solidFill>
                <a:effectLst/>
                <a:uLnTx/>
                <a:uFillTx/>
                <a:latin typeface="Gill Sans Light"/>
                <a:ea typeface="宋体"/>
                <a:cs typeface="+mn-cs"/>
              </a:rPr>
              <a:t> </a:t>
            </a:r>
            <a:r>
              <a:rPr kumimoji="0" lang="en-US" altLang="ja-JP" sz="1000" b="0" i="0" u="none" strike="noStrike" kern="1200" cap="none" spc="0" normalizeH="0" baseline="0" noProof="0" dirty="0" smtClean="0">
                <a:ln>
                  <a:noFill/>
                </a:ln>
                <a:solidFill>
                  <a:srgbClr val="FFFF00"/>
                </a:solidFill>
                <a:effectLst/>
                <a:uLnTx/>
                <a:uFillTx/>
                <a:latin typeface="Gill Sans Light"/>
                <a:ea typeface="宋体"/>
                <a:cs typeface="+mn-cs"/>
              </a:rPr>
              <a:t>[see also </a:t>
            </a:r>
            <a:r>
              <a:rPr kumimoji="0" lang="en-US" altLang="ja-JP" sz="1000" b="0" i="1" u="none" strike="noStrike" kern="1200" cap="none" spc="0" normalizeH="0" baseline="0" noProof="0" dirty="0" smtClean="0">
                <a:ln>
                  <a:noFill/>
                </a:ln>
                <a:solidFill>
                  <a:srgbClr val="FFFF00"/>
                </a:solidFill>
                <a:effectLst/>
                <a:uLnTx/>
                <a:uFillTx/>
                <a:latin typeface="Gill Sans Light"/>
                <a:ea typeface="宋体"/>
                <a:cs typeface="+mn-cs"/>
              </a:rPr>
              <a:t>Pan et al., 2007; Pittman et al., 2009; Wei et al., 2010</a:t>
            </a:r>
            <a:r>
              <a:rPr kumimoji="0" lang="en-US" altLang="ja-JP" sz="1000" b="0" i="0" u="none" strike="noStrike" kern="1200" cap="none" spc="0" normalizeH="0" baseline="0" noProof="0" dirty="0" smtClean="0">
                <a:ln>
                  <a:noFill/>
                </a:ln>
                <a:solidFill>
                  <a:srgbClr val="FFFF00"/>
                </a:solidFill>
                <a:effectLst/>
                <a:uLnTx/>
                <a:uFillTx/>
                <a:latin typeface="Gill Sans Light"/>
                <a:ea typeface="宋体"/>
                <a:cs typeface="+mn-cs"/>
              </a:rPr>
              <a:t>]</a:t>
            </a:r>
            <a:endParaRPr kumimoji="0" lang="en-US" altLang="zh-CN" sz="1000" b="0" i="0" u="none" strike="noStrike" kern="1200" cap="none" spc="0" normalizeH="0" baseline="0" noProof="0" dirty="0" smtClean="0">
              <a:ln>
                <a:noFill/>
              </a:ln>
              <a:solidFill>
                <a:srgbClr val="FFFF00"/>
              </a:solidFill>
              <a:effectLst/>
              <a:uLnTx/>
              <a:uFillTx/>
              <a:latin typeface="Gill Sans Light"/>
              <a:ea typeface="+mn-ea"/>
              <a:cs typeface="+mn-cs"/>
            </a:endParaRPr>
          </a:p>
          <a:p>
            <a:endParaRPr lang="en-US" altLang="zh-CN" dirty="0" smtClean="0"/>
          </a:p>
          <a:p>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p>
          <a:p>
            <a:r>
              <a:rPr lang="en-US" baseline="0" dirty="0" smtClean="0"/>
              <a:t>Define O3S</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ltLang="zh-CN" dirty="0" smtClean="0">
              <a:ea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zh-CN" dirty="0" smtClean="0">
                <a:ea typeface="MS PGothic" pitchFamily="34" charset="-128"/>
              </a:rPr>
              <a:t>In the next few slides, I will reconcile these findings by contrasting inter-annual variability in mean </a:t>
            </a:r>
          </a:p>
          <a:p>
            <a:r>
              <a:rPr lang="en-US" altLang="zh-CN" dirty="0" smtClean="0">
                <a:ea typeface="MS PGothic" pitchFamily="34" charset="-128"/>
              </a:rPr>
              <a:t>ozone aloft versus in the frequency of stratospheric intrusions that enhance WUS surface ozone.</a:t>
            </a:r>
          </a:p>
          <a:p>
            <a:endParaRPr lang="en-US" altLang="zh-CN" dirty="0" smtClean="0">
              <a:ea typeface="MS PGothic" pitchFamily="34" charset="-128"/>
            </a:endParaRPr>
          </a:p>
          <a:p>
            <a:r>
              <a:rPr lang="en-US" altLang="zh-CN" dirty="0" smtClean="0">
                <a:ea typeface="MS PGothic" pitchFamily="34" charset="-128"/>
              </a:rPr>
              <a:t>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1E4081-D2B6-4CE3-BD83-4905537E25B8}" type="slidenum">
              <a:rPr lang="en-US" altLang="zh-CN">
                <a:solidFill>
                  <a:prstClr val="black"/>
                </a:solidFill>
              </a:rPr>
              <a:pPr/>
              <a:t>18</a:t>
            </a:fld>
            <a:endParaRPr lang="en-US" altLang="zh-CN">
              <a:solidFill>
                <a:prstClr val="black"/>
              </a:solidFill>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ltLang="ja-JP" dirty="0"/>
              <a:t>Consistent with Trinidad Head sonde, we find that this El Nino-related ozone variability is also represented in the satellite observations of total column ozone. Your see here greater total ozone over the NW US (within the black box) in May 1998 compared with 5-year mean from TOMS. Lower panel from AIRS …There is no clear sign for La Nina years in satellite observations of total column. </a:t>
            </a:r>
            <a:r>
              <a:rPr lang="en-US" altLang="ja-JP" dirty="0" smtClean="0"/>
              <a:t>Enhanced </a:t>
            </a:r>
            <a:r>
              <a:rPr lang="en-US" altLang="ja-JP" dirty="0"/>
              <a:t>UT/LS ozone during El Nino years provide additional source available to be transported into the troposphere. </a:t>
            </a:r>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zh-CN" dirty="0" smtClean="0">
                <a:ea typeface="MS PGothic" pitchFamily="34" charset="-128"/>
              </a:rPr>
              <a:t>TES:</a:t>
            </a:r>
            <a:r>
              <a:rPr lang="en-US" altLang="zh-CN" baseline="0" dirty="0" smtClean="0">
                <a:ea typeface="MS PGothic" pitchFamily="34" charset="-128"/>
              </a:rPr>
              <a:t> </a:t>
            </a:r>
            <a:endParaRPr lang="en-US" altLang="zh-CN" dirty="0" smtClean="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r>
              <a:rPr lang="en-US" altLang="zh-CN" dirty="0" smtClean="0">
                <a:ea typeface="MS PGothic" pitchFamily="34" charset="-128"/>
              </a:rPr>
              <a:t>Mention Pat Reddy</a:t>
            </a:r>
            <a:r>
              <a:rPr lang="en-US" altLang="zh-CN" baseline="0" dirty="0" smtClean="0">
                <a:ea typeface="MS PGothic" pitchFamily="34" charset="-128"/>
              </a:rPr>
              <a:t> </a:t>
            </a:r>
          </a:p>
          <a:p>
            <a:r>
              <a:rPr lang="en-US" altLang="zh-CN" baseline="0" dirty="0" smtClean="0">
                <a:ea typeface="MS PGothic" pitchFamily="34" charset="-128"/>
              </a:rPr>
              <a:t>Mention O3/CO/H2O in Andy Langford and Mick </a:t>
            </a:r>
            <a:r>
              <a:rPr lang="en-US" altLang="zh-CN" baseline="0" dirty="0" err="1" smtClean="0">
                <a:ea typeface="MS PGothic" pitchFamily="34" charset="-128"/>
              </a:rPr>
              <a:t>Newchurch</a:t>
            </a:r>
            <a:endParaRPr lang="en-US" altLang="zh-CN" baseline="0" dirty="0" smtClean="0">
              <a:ea typeface="MS PGothic" pitchFamily="34" charset="-128"/>
            </a:endParaRPr>
          </a:p>
          <a:p>
            <a:endParaRPr lang="en-US" altLang="zh-CN" baseline="0" dirty="0" smtClean="0">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80000"/>
              </a:lnSpc>
              <a:spcBef>
                <a:spcPct val="0"/>
              </a:spcBef>
              <a:spcAft>
                <a:spcPct val="0"/>
              </a:spcAft>
              <a:buClrTx/>
              <a:buSzTx/>
              <a:buFont typeface="Wingdings" pitchFamily="2" charset="2"/>
              <a:buChar char="à"/>
              <a:tabLst/>
              <a:defRPr/>
            </a:pPr>
            <a:r>
              <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rPr>
              <a:t> </a:t>
            </a:r>
            <a:r>
              <a:rPr kumimoji="0" lang="fr-FR" altLang="ja-JP" sz="1800" b="1" i="0" u="none" strike="noStrike" kern="1200" cap="none" spc="0" normalizeH="0" baseline="0" noProof="0" dirty="0" err="1" smtClean="0">
                <a:ln>
                  <a:noFill/>
                </a:ln>
                <a:solidFill>
                  <a:srgbClr val="FFFF99"/>
                </a:solidFill>
                <a:effectLst/>
                <a:uLnTx/>
                <a:uFillTx/>
                <a:latin typeface="Gill Sans Light"/>
                <a:ea typeface="宋体"/>
                <a:cs typeface="+mn-cs"/>
              </a:rPr>
              <a:t>Stronger</a:t>
            </a:r>
            <a:r>
              <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rPr>
              <a:t> </a:t>
            </a:r>
            <a:r>
              <a:rPr kumimoji="0" lang="fr-FR" altLang="ja-JP" sz="1800" b="1" i="0" u="none" strike="noStrike" kern="1200" cap="none" spc="0" normalizeH="0" baseline="0" noProof="0" dirty="0" err="1" smtClean="0">
                <a:ln>
                  <a:noFill/>
                </a:ln>
                <a:solidFill>
                  <a:srgbClr val="FFFF99"/>
                </a:solidFill>
                <a:effectLst/>
                <a:uLnTx/>
                <a:uFillTx/>
                <a:latin typeface="Gill Sans Light"/>
                <a:ea typeface="宋体"/>
                <a:cs typeface="+mn-cs"/>
              </a:rPr>
              <a:t>potential</a:t>
            </a:r>
            <a:r>
              <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rPr>
              <a:t> for </a:t>
            </a:r>
            <a:r>
              <a:rPr kumimoji="0" lang="fr-FR" altLang="ja-JP" sz="1800" b="1" i="0" u="none" strike="noStrike" kern="1200" cap="none" spc="0" normalizeH="0" baseline="0" noProof="0" dirty="0" err="1" smtClean="0">
                <a:ln>
                  <a:noFill/>
                </a:ln>
                <a:solidFill>
                  <a:srgbClr val="FFFF99"/>
                </a:solidFill>
                <a:effectLst/>
                <a:uLnTx/>
                <a:uFillTx/>
                <a:latin typeface="Gill Sans Light"/>
                <a:ea typeface="宋体"/>
                <a:cs typeface="+mn-cs"/>
              </a:rPr>
              <a:t>accurate</a:t>
            </a:r>
            <a:r>
              <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rPr>
              <a:t> </a:t>
            </a:r>
            <a:r>
              <a:rPr kumimoji="0" lang="fr-FR" altLang="ja-JP" sz="1800" b="1" i="0" u="none" strike="noStrike" kern="1200" cap="none" spc="0" normalizeH="0" baseline="0" noProof="0" dirty="0" err="1" smtClean="0">
                <a:ln>
                  <a:noFill/>
                </a:ln>
                <a:solidFill>
                  <a:srgbClr val="FFFF99"/>
                </a:solidFill>
                <a:effectLst/>
                <a:uLnTx/>
                <a:uFillTx/>
                <a:latin typeface="Gill Sans Light"/>
                <a:ea typeface="宋体"/>
                <a:cs typeface="+mn-cs"/>
              </a:rPr>
              <a:t>prediction</a:t>
            </a:r>
            <a:r>
              <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rPr>
              <a:t> </a:t>
            </a:r>
            <a:r>
              <a:rPr kumimoji="0" lang="fr-FR" altLang="zh-CN" sz="1800" b="1" i="0" u="none" strike="noStrike" kern="1200" cap="none" spc="0" normalizeH="0" baseline="0" noProof="0" dirty="0" smtClean="0">
                <a:ln>
                  <a:noFill/>
                </a:ln>
                <a:solidFill>
                  <a:srgbClr val="FFFF99"/>
                </a:solidFill>
                <a:effectLst/>
                <a:uLnTx/>
                <a:uFillTx/>
                <a:latin typeface="Gill Sans Light"/>
                <a:ea typeface="+mn-ea"/>
                <a:cs typeface="+mn-cs"/>
              </a:rPr>
              <a:t>in ~1 </a:t>
            </a:r>
            <a:r>
              <a:rPr kumimoji="0" lang="fr-FR" altLang="zh-CN" sz="1800" b="1" i="0" u="none" strike="noStrike" kern="1200" cap="none" spc="0" normalizeH="0" baseline="0" noProof="0" dirty="0" err="1" smtClean="0">
                <a:ln>
                  <a:noFill/>
                </a:ln>
                <a:solidFill>
                  <a:srgbClr val="FFFF99"/>
                </a:solidFill>
                <a:effectLst/>
                <a:uLnTx/>
                <a:uFillTx/>
                <a:latin typeface="Gill Sans Light"/>
                <a:ea typeface="+mn-ea"/>
                <a:cs typeface="+mn-cs"/>
              </a:rPr>
              <a:t>day</a:t>
            </a:r>
            <a:r>
              <a:rPr kumimoji="0" lang="fr-FR" altLang="zh-CN" sz="1800" b="1" i="0" u="none" strike="noStrike" kern="1200" cap="none" spc="0" normalizeH="0" baseline="0" noProof="0" dirty="0" smtClean="0">
                <a:ln>
                  <a:noFill/>
                </a:ln>
                <a:solidFill>
                  <a:srgbClr val="FFFF99"/>
                </a:solidFill>
                <a:effectLst/>
                <a:uLnTx/>
                <a:uFillTx/>
                <a:latin typeface="Gill Sans Light"/>
                <a:ea typeface="+mn-ea"/>
                <a:cs typeface="+mn-cs"/>
              </a:rPr>
              <a:t> as to </a:t>
            </a:r>
            <a:r>
              <a:rPr kumimoji="0" lang="fr-FR" altLang="zh-CN" sz="1800" b="1" i="0" u="none" strike="noStrike" kern="1200" cap="none" spc="0" normalizeH="0" baseline="0" noProof="0" dirty="0" err="1" smtClean="0">
                <a:ln>
                  <a:noFill/>
                </a:ln>
                <a:solidFill>
                  <a:srgbClr val="FFFF99"/>
                </a:solidFill>
                <a:effectLst/>
                <a:uLnTx/>
                <a:uFillTx/>
                <a:latin typeface="Gill Sans Light"/>
                <a:ea typeface="+mn-ea"/>
                <a:cs typeface="+mn-cs"/>
              </a:rPr>
              <a:t>where</a:t>
            </a:r>
            <a:r>
              <a:rPr kumimoji="0" lang="fr-FR" altLang="zh-CN" sz="1800" b="1" i="0" u="none" strike="noStrike" kern="1200" cap="none" spc="0" normalizeH="0" baseline="0" noProof="0" dirty="0" smtClean="0">
                <a:ln>
                  <a:noFill/>
                </a:ln>
                <a:solidFill>
                  <a:srgbClr val="FFFF99"/>
                </a:solidFill>
                <a:effectLst/>
                <a:uLnTx/>
                <a:uFillTx/>
                <a:latin typeface="Gill Sans Light"/>
                <a:ea typeface="+mn-ea"/>
                <a:cs typeface="+mn-cs"/>
              </a:rPr>
              <a:t> the intrusion</a:t>
            </a:r>
            <a:endPar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endParaRPr>
          </a:p>
          <a:p>
            <a:pPr marL="0" marR="0" lvl="0" indent="0" algn="l" defTabSz="914400" rtl="0" eaLnBrk="1" fontAlgn="base" latinLnBrk="0" hangingPunct="1">
              <a:lnSpc>
                <a:spcPct val="80000"/>
              </a:lnSpc>
              <a:spcBef>
                <a:spcPct val="0"/>
              </a:spcBef>
              <a:spcAft>
                <a:spcPct val="0"/>
              </a:spcAft>
              <a:buClrTx/>
              <a:buSzTx/>
              <a:buFont typeface="Wingdings" pitchFamily="2" charset="2"/>
              <a:buNone/>
              <a:tabLst/>
              <a:defRPr/>
            </a:pPr>
            <a:r>
              <a:rPr kumimoji="0" lang="fr-FR" altLang="ja-JP" sz="1800" b="1" i="0" u="none" strike="noStrike" kern="1200" cap="none" spc="0" normalizeH="0" baseline="0" noProof="0" dirty="0" smtClean="0">
                <a:ln>
                  <a:noFill/>
                </a:ln>
                <a:solidFill>
                  <a:srgbClr val="FFFF99"/>
                </a:solidFill>
                <a:effectLst/>
                <a:uLnTx/>
                <a:uFillTx/>
                <a:latin typeface="Gill Sans Light"/>
                <a:ea typeface="宋体"/>
                <a:cs typeface="+mn-cs"/>
              </a:rPr>
              <a:t>    </a:t>
            </a:r>
            <a:r>
              <a:rPr kumimoji="0" lang="fr-FR" altLang="zh-CN" sz="1800" b="1" i="0" u="none" strike="noStrike" kern="1200" cap="none" spc="0" normalizeH="0" baseline="0" noProof="0" dirty="0" smtClean="0">
                <a:ln>
                  <a:noFill/>
                </a:ln>
                <a:solidFill>
                  <a:srgbClr val="FFFF99"/>
                </a:solidFill>
                <a:effectLst/>
                <a:uLnTx/>
                <a:uFillTx/>
                <a:latin typeface="Gill Sans Light"/>
                <a:ea typeface="+mn-ea"/>
                <a:cs typeface="+mn-cs"/>
              </a:rPr>
              <a:t> </a:t>
            </a:r>
            <a:r>
              <a:rPr kumimoji="0" lang="fr-FR" altLang="zh-CN" sz="1800" b="1" i="0" u="none" strike="noStrike" kern="1200" cap="none" spc="0" normalizeH="0" baseline="0" noProof="0" dirty="0" err="1" smtClean="0">
                <a:ln>
                  <a:noFill/>
                </a:ln>
                <a:solidFill>
                  <a:srgbClr val="FFFF99"/>
                </a:solidFill>
                <a:effectLst/>
                <a:uLnTx/>
                <a:uFillTx/>
                <a:latin typeface="Gill Sans Light"/>
                <a:ea typeface="+mn-ea"/>
                <a:cs typeface="+mn-cs"/>
              </a:rPr>
              <a:t>will</a:t>
            </a:r>
            <a:r>
              <a:rPr kumimoji="0" lang="fr-FR" altLang="zh-CN" sz="1800" b="1" i="0" u="none" strike="noStrike" kern="1200" cap="none" spc="0" normalizeH="0" baseline="0" noProof="0" dirty="0" smtClean="0">
                <a:ln>
                  <a:noFill/>
                </a:ln>
                <a:solidFill>
                  <a:srgbClr val="FFFF99"/>
                </a:solidFill>
                <a:effectLst/>
                <a:uLnTx/>
                <a:uFillTx/>
                <a:latin typeface="Gill Sans Light"/>
                <a:ea typeface="+mn-ea"/>
                <a:cs typeface="+mn-cs"/>
              </a:rPr>
              <a:t> </a:t>
            </a:r>
            <a:r>
              <a:rPr kumimoji="0" lang="fr-FR" altLang="zh-CN" sz="1800" b="1" i="0" u="none" strike="noStrike" kern="1200" cap="none" spc="0" normalizeH="0" baseline="0" noProof="0" dirty="0" err="1" smtClean="0">
                <a:ln>
                  <a:noFill/>
                </a:ln>
                <a:solidFill>
                  <a:srgbClr val="FFFF99"/>
                </a:solidFill>
                <a:effectLst/>
                <a:uLnTx/>
                <a:uFillTx/>
                <a:latin typeface="Gill Sans Light"/>
                <a:ea typeface="+mn-ea"/>
                <a:cs typeface="+mn-cs"/>
              </a:rPr>
              <a:t>reach</a:t>
            </a:r>
            <a:r>
              <a:rPr kumimoji="0" lang="fr-FR" altLang="zh-CN" sz="1800" b="1" i="0" u="none" strike="noStrike" kern="1200" cap="none" spc="0" normalizeH="0" baseline="0" noProof="0" dirty="0" smtClean="0">
                <a:ln>
                  <a:noFill/>
                </a:ln>
                <a:solidFill>
                  <a:srgbClr val="FFFF99"/>
                </a:solidFill>
                <a:effectLst/>
                <a:uLnTx/>
                <a:uFillTx/>
                <a:latin typeface="Gill Sans Light"/>
                <a:ea typeface="+mn-ea"/>
                <a:cs typeface="+mn-cs"/>
              </a:rPr>
              <a:t> the surface</a:t>
            </a:r>
          </a:p>
          <a:p>
            <a:pPr marL="0" marR="0" lvl="0" indent="0" algn="l" defTabSz="914400" rtl="0" eaLnBrk="1" fontAlgn="base" latinLnBrk="0" hangingPunct="1">
              <a:lnSpc>
                <a:spcPct val="80000"/>
              </a:lnSpc>
              <a:spcBef>
                <a:spcPct val="0"/>
              </a:spcBef>
              <a:spcAft>
                <a:spcPct val="0"/>
              </a:spcAft>
              <a:buClrTx/>
              <a:buSzTx/>
              <a:buFont typeface="Wingdings" pitchFamily="2" charset="2"/>
              <a:buNone/>
              <a:tabLst/>
              <a:defRPr/>
            </a:pPr>
            <a:r>
              <a:rPr lang="fr-FR" altLang="zh-CN" sz="1800" b="1" dirty="0" smtClean="0">
                <a:solidFill>
                  <a:srgbClr val="FFFF99"/>
                </a:solidFill>
                <a:sym typeface="Wingdings" pitchFamily="2" charset="2"/>
              </a:rPr>
              <a:t> </a:t>
            </a:r>
            <a:r>
              <a:rPr lang="fr-FR" altLang="zh-CN" sz="1800" b="1" dirty="0" smtClean="0">
                <a:solidFill>
                  <a:srgbClr val="FFFF99"/>
                </a:solidFill>
              </a:rPr>
              <a:t>AIRS </a:t>
            </a:r>
            <a:r>
              <a:rPr lang="fr-FR" altLang="ja-JP" sz="1800" b="1" dirty="0" smtClean="0">
                <a:solidFill>
                  <a:srgbClr val="FFFF99"/>
                </a:solidFill>
              </a:rPr>
              <a:t>O</a:t>
            </a:r>
            <a:r>
              <a:rPr lang="fr-FR" altLang="ja-JP" sz="1800" b="1" baseline="-25000" dirty="0" smtClean="0">
                <a:solidFill>
                  <a:srgbClr val="FFFF99"/>
                </a:solidFill>
              </a:rPr>
              <a:t>3</a:t>
            </a:r>
            <a:r>
              <a:rPr lang="fr-FR" altLang="ja-JP" sz="1800" b="1" dirty="0" smtClean="0">
                <a:solidFill>
                  <a:srgbClr val="FFFF99"/>
                </a:solidFill>
              </a:rPr>
              <a:t> </a:t>
            </a:r>
            <a:r>
              <a:rPr lang="fr-FR" altLang="ja-JP" sz="1800" b="1" dirty="0" err="1" smtClean="0">
                <a:solidFill>
                  <a:srgbClr val="FFFF99"/>
                </a:solidFill>
              </a:rPr>
              <a:t>variability</a:t>
            </a:r>
            <a:r>
              <a:rPr lang="fr-FR" altLang="ja-JP" sz="1800" b="1" dirty="0" smtClean="0">
                <a:solidFill>
                  <a:srgbClr val="FFFF99"/>
                </a:solidFill>
              </a:rPr>
              <a:t> </a:t>
            </a:r>
            <a:r>
              <a:rPr lang="en-US" altLang="zh-CN" sz="1800" b="1" dirty="0" smtClean="0">
                <a:solidFill>
                  <a:srgbClr val="FFFF99"/>
                </a:solidFill>
              </a:rPr>
              <a:t>~5ºx5º </a:t>
            </a:r>
            <a:r>
              <a:rPr lang="en-US" altLang="ja-JP" sz="1800" b="1" dirty="0" smtClean="0">
                <a:solidFill>
                  <a:srgbClr val="FFFF99"/>
                </a:solidFill>
              </a:rPr>
              <a:t>NW</a:t>
            </a:r>
            <a:r>
              <a:rPr lang="en-US" altLang="zh-CN" sz="1800" b="1" dirty="0" smtClean="0">
                <a:solidFill>
                  <a:srgbClr val="FFFF99"/>
                </a:solidFill>
              </a:rPr>
              <a:t> of </a:t>
            </a:r>
            <a:r>
              <a:rPr lang="en-US" altLang="ja-JP" sz="1800" b="1" dirty="0" smtClean="0">
                <a:solidFill>
                  <a:srgbClr val="FFFF99"/>
                </a:solidFill>
              </a:rPr>
              <a:t>a receptor </a:t>
            </a:r>
            <a:r>
              <a:rPr lang="en-US" altLang="zh-CN" sz="1800" b="1" dirty="0" smtClean="0">
                <a:solidFill>
                  <a:srgbClr val="FFFF99"/>
                </a:solidFill>
              </a:rPr>
              <a:t>site</a:t>
            </a:r>
            <a:r>
              <a:rPr lang="en-US" altLang="ja-JP" sz="1800" b="1" dirty="0" smtClean="0">
                <a:solidFill>
                  <a:srgbClr val="FFFF99"/>
                </a:solidFill>
              </a:rPr>
              <a:t> indicates </a:t>
            </a:r>
            <a:r>
              <a:rPr lang="fr-FR" altLang="ja-JP" sz="1800" b="1" dirty="0" err="1" smtClean="0">
                <a:solidFill>
                  <a:srgbClr val="FFFF99"/>
                </a:solidFill>
              </a:rPr>
              <a:t>incoming</a:t>
            </a:r>
            <a:r>
              <a:rPr lang="fr-FR" altLang="ja-JP" sz="1800" b="1" dirty="0" smtClean="0">
                <a:solidFill>
                  <a:srgbClr val="FFFF99"/>
                </a:solidFill>
              </a:rPr>
              <a:t> intrusions</a:t>
            </a:r>
            <a:endParaRPr lang="en-US" altLang="ja-JP" sz="1800" b="1" dirty="0" smtClean="0">
              <a:solidFill>
                <a:srgbClr val="FFFF99"/>
              </a:solidFill>
            </a:endParaRPr>
          </a:p>
          <a:p>
            <a:pPr marL="0" marR="0" lvl="0" indent="0" algn="l" defTabSz="914400" rtl="0" eaLnBrk="1" fontAlgn="base" latinLnBrk="0" hangingPunct="1">
              <a:lnSpc>
                <a:spcPct val="80000"/>
              </a:lnSpc>
              <a:spcBef>
                <a:spcPct val="0"/>
              </a:spcBef>
              <a:spcAft>
                <a:spcPct val="0"/>
              </a:spcAft>
              <a:buClrTx/>
              <a:buSzTx/>
              <a:buFont typeface="Wingdings" pitchFamily="2" charset="2"/>
              <a:buNone/>
              <a:tabLst/>
              <a:defRPr/>
            </a:pPr>
            <a:endParaRPr kumimoji="0" lang="en-US" altLang="zh-CN" sz="1800" b="1" i="0" u="none" strike="noStrike" kern="1200" cap="none" spc="0" normalizeH="0" baseline="0" noProof="0" dirty="0" smtClean="0">
              <a:ln>
                <a:noFill/>
              </a:ln>
              <a:solidFill>
                <a:srgbClr val="FFFF99"/>
              </a:solidFill>
              <a:effectLst/>
              <a:uLnTx/>
              <a:uFillTx/>
              <a:latin typeface="Gill Sans Ligh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1E7E21-FF17-409C-8909-4C9DD197774F}" type="slidenum">
              <a:rPr lang="en-US" smtClean="0"/>
              <a:t>24</a:t>
            </a:fld>
            <a:endParaRPr lang="en-US"/>
          </a:p>
        </p:txBody>
      </p:sp>
    </p:spTree>
    <p:extLst>
      <p:ext uri="{BB962C8B-B14F-4D97-AF65-F5344CB8AC3E}">
        <p14:creationId xmlns:p14="http://schemas.microsoft.com/office/powerpoint/2010/main" val="2690080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pPr algn="l" eaLnBrk="1" hangingPunct="1">
              <a:spcBef>
                <a:spcPct val="50000"/>
              </a:spcBef>
              <a:buFont typeface="Wingdings" pitchFamily="2" charset="2"/>
              <a:buChar char="à"/>
            </a:pPr>
            <a:r>
              <a:rPr lang="en-US" altLang="zh-CN" b="1" dirty="0" smtClean="0">
                <a:solidFill>
                  <a:srgbClr val="0000CC"/>
                </a:solidFill>
              </a:rPr>
              <a:t> </a:t>
            </a:r>
            <a:r>
              <a:rPr lang="en-US" altLang="ja-JP" b="1" dirty="0" smtClean="0">
                <a:solidFill>
                  <a:srgbClr val="0000CC"/>
                </a:solidFill>
              </a:rPr>
              <a:t>O</a:t>
            </a:r>
            <a:r>
              <a:rPr lang="en-US" altLang="ja-JP" b="1" baseline="-25000" dirty="0" smtClean="0">
                <a:solidFill>
                  <a:srgbClr val="0000CC"/>
                </a:solidFill>
              </a:rPr>
              <a:t>3</a:t>
            </a:r>
            <a:r>
              <a:rPr lang="en-US" altLang="ja-JP" b="1" dirty="0" smtClean="0">
                <a:solidFill>
                  <a:srgbClr val="0000CC"/>
                </a:solidFill>
              </a:rPr>
              <a:t>Strat contributes ~75% to enhanced O</a:t>
            </a:r>
            <a:r>
              <a:rPr lang="en-US" altLang="ja-JP" b="1" baseline="-25000" dirty="0" smtClean="0">
                <a:solidFill>
                  <a:srgbClr val="0000CC"/>
                </a:solidFill>
              </a:rPr>
              <a:t>3 </a:t>
            </a:r>
            <a:r>
              <a:rPr lang="en-US" altLang="zh-CN" b="1" dirty="0" smtClean="0">
                <a:solidFill>
                  <a:srgbClr val="0000CC"/>
                </a:solidFill>
              </a:rPr>
              <a:t>&gt;</a:t>
            </a:r>
            <a:r>
              <a:rPr lang="en-US" altLang="ja-JP" b="1" dirty="0" smtClean="0">
                <a:solidFill>
                  <a:srgbClr val="0000CC"/>
                </a:solidFill>
              </a:rPr>
              <a:t>100 </a:t>
            </a:r>
            <a:r>
              <a:rPr lang="en-US" altLang="ja-JP" b="1" dirty="0" err="1" smtClean="0">
                <a:solidFill>
                  <a:srgbClr val="0000CC"/>
                </a:solidFill>
              </a:rPr>
              <a:t>ppbv</a:t>
            </a:r>
            <a:r>
              <a:rPr lang="en-US" altLang="ja-JP" b="1" dirty="0" smtClean="0">
                <a:solidFill>
                  <a:srgbClr val="0000CC"/>
                </a:solidFill>
              </a:rPr>
              <a:t> at 2-5 km </a:t>
            </a:r>
            <a:r>
              <a:rPr lang="en-US" altLang="ja-JP" b="1" dirty="0" err="1" smtClean="0">
                <a:solidFill>
                  <a:srgbClr val="0000CC"/>
                </a:solidFill>
              </a:rPr>
              <a:t>a.s.l</a:t>
            </a:r>
            <a:r>
              <a:rPr lang="en-US" altLang="ja-JP" b="1" dirty="0" smtClean="0">
                <a:solidFill>
                  <a:srgbClr val="0000CC"/>
                </a:solidFill>
              </a:rPr>
              <a:t>.</a:t>
            </a:r>
            <a:endParaRPr lang="en-US" altLang="zh-CN" b="1" dirty="0" smtClean="0">
              <a:solidFill>
                <a:srgbClr val="0000CC"/>
              </a:solidFill>
            </a:endParaRPr>
          </a:p>
          <a:p>
            <a:pPr algn="l" eaLnBrk="1" hangingPunct="1">
              <a:buFont typeface="Wingdings" pitchFamily="2" charset="2"/>
              <a:buChar char="à"/>
            </a:pPr>
            <a:r>
              <a:rPr lang="en-US" altLang="ja-JP" b="1" dirty="0" smtClean="0">
                <a:solidFill>
                  <a:srgbClr val="0000CC"/>
                </a:solidFill>
              </a:rPr>
              <a:t> Consistent with observed low humidity; NA emissions contribute little</a:t>
            </a:r>
            <a:endParaRPr lang="en-US" altLang="zh-CN" b="1" dirty="0" smtClean="0">
              <a:solidFill>
                <a:srgbClr val="0000CC"/>
              </a:solidFill>
            </a:endParaRPr>
          </a:p>
          <a:p>
            <a:endParaRPr lang="en-US" altLang="zh-CN"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altLang="zh-CN"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360B750C-7B85-4575-811F-7B656E83A476}" type="slidenum">
              <a:rPr lang="en-US" altLang="zh-CN" b="0">
                <a:solidFill>
                  <a:prstClr val="black"/>
                </a:solidFill>
              </a:rPr>
              <a:pPr eaLnBrk="1" hangingPunct="1"/>
              <a:t>29</a:t>
            </a:fld>
            <a:endParaRPr lang="en-US" altLang="zh-CN" b="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DEE43-66BA-4F1B-BCE2-78DDEF2C86E6}" type="slidenum">
              <a:rPr lang="en-US" altLang="zh-CN">
                <a:solidFill>
                  <a:prstClr val="black"/>
                </a:solidFill>
              </a:rPr>
              <a:pPr/>
              <a:t>30</a:t>
            </a:fld>
            <a:endParaRPr lang="en-US" altLang="zh-CN">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lIns="87599" tIns="43799" rIns="87599" bIns="43799"/>
          <a:lstStyle/>
          <a:p>
            <a:r>
              <a:rPr lang="en-US" altLang="zh-CN" dirty="0" smtClean="0">
                <a:ea typeface="MS PGothic" pitchFamily="34" charset="-128"/>
              </a:rPr>
              <a:t>Much</a:t>
            </a:r>
            <a:r>
              <a:rPr lang="en-US" altLang="zh-CN" baseline="0" dirty="0" smtClean="0">
                <a:ea typeface="MS PGothic" pitchFamily="34" charset="-128"/>
              </a:rPr>
              <a:t> of the observed increase in ozone at Mauna Loa during fall is explained by circulation pattern shifts. Since the mid-1990s, the Pacific-North American (PNA) pattern has shifted to a more positive phase</a:t>
            </a:r>
            <a:r>
              <a:rPr lang="en-US" altLang="zh-CN" baseline="0" smtClean="0">
                <a:ea typeface="MS PGothic" pitchFamily="34" charset="-128"/>
              </a:rPr>
              <a:t>, causing an </a:t>
            </a:r>
            <a:r>
              <a:rPr lang="en-US" sz="1200" b="0" i="0" kern="1200" smtClean="0">
                <a:solidFill>
                  <a:schemeClr val="tx1"/>
                </a:solidFill>
                <a:effectLst/>
                <a:latin typeface="+mn-lt"/>
                <a:ea typeface="+mn-ea"/>
                <a:cs typeface="+mn-cs"/>
              </a:rPr>
              <a:t>intensification </a:t>
            </a:r>
            <a:r>
              <a:rPr lang="en-US" sz="1200" b="0" i="0" kern="1200" dirty="0" smtClean="0">
                <a:solidFill>
                  <a:schemeClr val="tx1"/>
                </a:solidFill>
                <a:effectLst/>
                <a:latin typeface="+mn-lt"/>
                <a:ea typeface="+mn-ea"/>
                <a:cs typeface="+mn-cs"/>
              </a:rPr>
              <a:t>of the southward transport of ozone-rich air from the mid-latitudes north of Hawaii to </a:t>
            </a:r>
            <a:r>
              <a:rPr lang="en-US" sz="1200" b="0" i="0" kern="1200" smtClean="0">
                <a:solidFill>
                  <a:schemeClr val="tx1"/>
                </a:solidFill>
                <a:effectLst/>
                <a:latin typeface="+mn-lt"/>
                <a:ea typeface="+mn-ea"/>
                <a:cs typeface="+mn-cs"/>
              </a:rPr>
              <a:t>subtropical Hawaii.</a:t>
            </a:r>
            <a:endParaRPr lang="en-US" altLang="zh-CN" dirty="0">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ja-JP" smtClean="0">
                <a:ea typeface="MS PGothic" pitchFamily="34" charset="-128"/>
              </a:rPr>
              <a:t>Maps + PDF</a:t>
            </a:r>
            <a:endParaRPr lang="en-US" altLang="zh-CN"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4A21C622-288E-451D-92CD-F5563A32D1BD}" type="slidenum">
              <a:rPr lang="en-US" altLang="zh-CN" b="0">
                <a:solidFill>
                  <a:prstClr val="black"/>
                </a:solidFill>
              </a:rPr>
              <a:pPr eaLnBrk="1" hangingPunct="1"/>
              <a:t>4</a:t>
            </a:fld>
            <a:endParaRPr lang="en-US" altLang="zh-CN" b="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sym typeface="Wingdings" pitchFamily="2" charset="2"/>
              </a:rPr>
              <a:t>Asian emissions contribute 8-12 ppb on days when OBS O</a:t>
            </a:r>
            <a:r>
              <a:rPr lang="en-US" altLang="zh-CN" sz="1200" baseline="-25000" dirty="0" smtClean="0">
                <a:solidFill>
                  <a:srgbClr val="0000FF"/>
                </a:solidFill>
                <a:sym typeface="Wingdings" pitchFamily="2" charset="2"/>
              </a:rPr>
              <a:t>3</a:t>
            </a:r>
            <a:r>
              <a:rPr lang="en-US" altLang="zh-CN" sz="1200" dirty="0" smtClean="0">
                <a:solidFill>
                  <a:srgbClr val="0000FF"/>
                </a:solidFill>
                <a:sym typeface="Wingdings" pitchFamily="2" charset="2"/>
              </a:rPr>
              <a:t> ≥ 65 ppb (future NAAQS)</a:t>
            </a:r>
            <a:r>
              <a:rPr lang="en-US" altLang="ja-JP" dirty="0" smtClean="0">
                <a:solidFill>
                  <a:srgbClr val="0000FF"/>
                </a:solidFill>
                <a:sym typeface="Wingdings" panose="05000000000000000000" pitchFamily="2"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00FF"/>
                </a:solidFill>
                <a:sym typeface="Wingdings" panose="05000000000000000000" pitchFamily="2" charset="2"/>
              </a:rPr>
              <a:t>Consistent with elevated free trop O</a:t>
            </a:r>
            <a:r>
              <a:rPr lang="en-US" altLang="ja-JP" baseline="-25000" dirty="0" smtClean="0">
                <a:solidFill>
                  <a:srgbClr val="0000FF"/>
                </a:solidFill>
                <a:sym typeface="Wingdings" panose="05000000000000000000" pitchFamily="2" charset="2"/>
              </a:rPr>
              <a:t>3</a:t>
            </a:r>
            <a:r>
              <a:rPr lang="en-US" altLang="ja-JP" dirty="0" smtClean="0">
                <a:solidFill>
                  <a:srgbClr val="0000FF"/>
                </a:solidFill>
                <a:sym typeface="Wingdings" panose="05000000000000000000" pitchFamily="2" charset="2"/>
              </a:rPr>
              <a:t> levels observed by in ozonesondes during CalNex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rgbClr val="0000FF"/>
              </a:solidFill>
              <a:sym typeface="Wingdings" pitchFamily="2" charset="2"/>
            </a:endParaRPr>
          </a:p>
          <a:p>
            <a:pPr eaLnBrk="1" hangingPunct="1"/>
            <a:endParaRPr lang="en-US" altLang="zh-CN" dirty="0" smtClean="0">
              <a:solidFill>
                <a:schemeClr val="tx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360B750C-7B85-4575-811F-7B656E83A476}" type="slidenum">
              <a:rPr lang="en-US" altLang="zh-CN" b="0">
                <a:solidFill>
                  <a:prstClr val="black"/>
                </a:solidFill>
              </a:rPr>
              <a:pPr eaLnBrk="1" hangingPunct="1"/>
              <a:t>5</a:t>
            </a:fld>
            <a:endParaRPr lang="en-US" altLang="zh-CN" b="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ja-JP" dirty="0" smtClean="0"/>
              <a:t>Why CO?</a:t>
            </a:r>
          </a:p>
          <a:p>
            <a:pPr eaLnBrk="1" hangingPunct="1"/>
            <a:r>
              <a:rPr lang="en-US" altLang="ja-JP" dirty="0" smtClean="0"/>
              <a:t>Ideal</a:t>
            </a:r>
            <a:r>
              <a:rPr lang="en-US" altLang="ja-JP" baseline="0" dirty="0" smtClean="0"/>
              <a:t> tracer for pollution transport</a:t>
            </a:r>
          </a:p>
          <a:p>
            <a:pPr eaLnBrk="1" hangingPunct="1"/>
            <a:r>
              <a:rPr lang="en-US" altLang="ja-JP" baseline="0" dirty="0" smtClean="0"/>
              <a:t>-Lifetime of weeks to months</a:t>
            </a:r>
          </a:p>
          <a:p>
            <a:pPr eaLnBrk="1" hangingPunct="1"/>
            <a:r>
              <a:rPr lang="en-US" altLang="ja-JP" baseline="0" dirty="0" smtClean="0"/>
              <a:t>-transported globally, but not evenly mixed in contrast to the other tracers like CO2 and N2O. </a:t>
            </a:r>
          </a:p>
          <a:p>
            <a:pPr eaLnBrk="1" hangingPunct="1"/>
            <a:r>
              <a:rPr lang="en-US" altLang="ja-JP" baseline="0" dirty="0" smtClean="0"/>
              <a:t>-Easy to measure elevated CO above background levels</a:t>
            </a:r>
          </a:p>
          <a:p>
            <a:pPr eaLnBrk="1" hangingPunct="1"/>
            <a:endParaRPr lang="en-US" altLang="ja-JP" baseline="0" dirty="0" smtClean="0"/>
          </a:p>
          <a:p>
            <a:pPr eaLnBrk="1" hangingPunct="1"/>
            <a:r>
              <a:rPr lang="en-US" altLang="ja-JP" baseline="0" dirty="0" smtClean="0"/>
              <a:t>Animation: Remember to mention pollution reaching Mauna Loa, Hawaii</a:t>
            </a:r>
            <a:endParaRPr lang="en-US" altLang="ja-JP" dirty="0" smtClean="0"/>
          </a:p>
          <a:p>
            <a:pPr eaLnBrk="1" hangingPunct="1"/>
            <a:endParaRPr lang="en-US" altLang="ja-JP"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360B750C-7B85-4575-811F-7B656E83A476}" type="slidenum">
              <a:rPr lang="en-US" altLang="zh-CN" b="0">
                <a:solidFill>
                  <a:prstClr val="black"/>
                </a:solidFill>
              </a:rPr>
              <a:pPr eaLnBrk="1" hangingPunct="1"/>
              <a:t>6</a:t>
            </a:fld>
            <a:endParaRPr lang="en-US" altLang="zh-CN" b="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ja-JP" dirty="0" smtClean="0"/>
              <a:t>Nature News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n-US" altLang="zh-CN" smtClean="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124782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552936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1734738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775812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25830074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12920588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14286351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3311227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6486683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14421025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306459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1591808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1160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3294877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 y="152400"/>
            <a:ext cx="8839200" cy="838200"/>
          </a:xfrm>
          <a:prstGeom prst="rect">
            <a:avLst/>
          </a:prstGeom>
        </p:spPr>
        <p:txBody>
          <a:bodyPr>
            <a:normAutofit/>
          </a:bodyPr>
          <a:lstStyle>
            <a:lvl1pPr algn="r">
              <a:defRPr sz="4800" baseline="0">
                <a:solidFill>
                  <a:schemeClr val="bg1"/>
                </a:solidFill>
                <a:effectLst>
                  <a:outerShdw blurRad="50800" dist="38100" dir="5400000" algn="t" rotWithShape="0">
                    <a:prstClr val="black">
                      <a:alpha val="40000"/>
                    </a:prstClr>
                  </a:outerShdw>
                </a:effectLst>
              </a:defRPr>
            </a:lvl1pPr>
          </a:lstStyle>
          <a:p>
            <a:r>
              <a:rPr lang="en-US" dirty="0" smtClean="0"/>
              <a:t>Insert the title of the slide here</a:t>
            </a:r>
            <a:endParaRPr lang="en-US" dirty="0"/>
          </a:p>
        </p:txBody>
      </p:sp>
      <p:sp>
        <p:nvSpPr>
          <p:cNvPr id="7" name="Slide Number Placeholder 6"/>
          <p:cNvSpPr>
            <a:spLocks noGrp="1"/>
          </p:cNvSpPr>
          <p:nvPr>
            <p:ph type="sldNum" sz="quarter" idx="13"/>
          </p:nvPr>
        </p:nvSpPr>
        <p:spPr>
          <a:xfrm>
            <a:off x="6553200" y="6477000"/>
            <a:ext cx="2133600" cy="365125"/>
          </a:xfrm>
        </p:spPr>
        <p:txBody>
          <a:bodyPr/>
          <a:lstStyle>
            <a:lvl1pPr>
              <a:defRPr sz="1050" b="1">
                <a:solidFill>
                  <a:schemeClr val="bg1"/>
                </a:solidFill>
                <a:latin typeface="Century Gothic" panose="020B0502020202020204" pitchFamily="34" charset="0"/>
              </a:defRPr>
            </a:lvl1pPr>
          </a:lstStyle>
          <a:p>
            <a:fld id="{626021F2-50CD-4105-BA59-D17F5A3D6AB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392133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A8096E47-AC90-40E5-BFF0-3E281542797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22731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A116A0F-47FE-4F46-851B-492DBFFE64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04921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92AD7BB-D4B8-4F20-9F6A-840353B6BE9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94974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6FBB3BE-365F-465E-9FA4-BC871385DB7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1701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95E3086-390E-4E8B-BD24-4B7409322BF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62565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8240F206-A6F4-4BB1-B477-EC960DC4280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0991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F831591-4328-472B-ABA4-C36AF2B4FFE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7557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41038F5-F735-48B0-A3D6-193523C9F32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8172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47957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A46A587-C7A3-47AE-99E7-55843D35AD3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1024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1D8C59A-6568-4503-B70C-B67DE4C80FB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12447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56BAB986-5666-4C1E-8712-C3B2306DBE2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8342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E902E4A-7F93-40CD-BB4B-DEC106AE370F}" type="slidenum">
              <a:rPr lang="en-US"/>
              <a:pPr>
                <a:defRPr/>
              </a:pPr>
              <a:t>‹#›</a:t>
            </a:fld>
            <a:endParaRPr lang="en-US"/>
          </a:p>
        </p:txBody>
      </p:sp>
    </p:spTree>
    <p:extLst>
      <p:ext uri="{BB962C8B-B14F-4D97-AF65-F5344CB8AC3E}">
        <p14:creationId xmlns:p14="http://schemas.microsoft.com/office/powerpoint/2010/main" val="2588565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81C70D6-0FC2-4336-BA67-B668D08BA300}" type="slidenum">
              <a:rPr lang="en-US"/>
              <a:pPr>
                <a:defRPr/>
              </a:pPr>
              <a:t>‹#›</a:t>
            </a:fld>
            <a:endParaRPr lang="en-US"/>
          </a:p>
        </p:txBody>
      </p:sp>
    </p:spTree>
    <p:extLst>
      <p:ext uri="{BB962C8B-B14F-4D97-AF65-F5344CB8AC3E}">
        <p14:creationId xmlns:p14="http://schemas.microsoft.com/office/powerpoint/2010/main" val="2180347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37E80A9B-E545-4AE2-B69B-FBAE61828D72}" type="slidenum">
              <a:rPr lang="en-US"/>
              <a:pPr>
                <a:defRPr/>
              </a:pPr>
              <a:t>‹#›</a:t>
            </a:fld>
            <a:endParaRPr lang="en-US"/>
          </a:p>
        </p:txBody>
      </p:sp>
    </p:spTree>
    <p:extLst>
      <p:ext uri="{BB962C8B-B14F-4D97-AF65-F5344CB8AC3E}">
        <p14:creationId xmlns:p14="http://schemas.microsoft.com/office/powerpoint/2010/main" val="2673472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A5D5176-9B43-499B-95B8-D9C752D18F61}" type="slidenum">
              <a:rPr lang="en-US"/>
              <a:pPr>
                <a:defRPr/>
              </a:pPr>
              <a:t>‹#›</a:t>
            </a:fld>
            <a:endParaRPr lang="en-US"/>
          </a:p>
        </p:txBody>
      </p:sp>
    </p:spTree>
    <p:extLst>
      <p:ext uri="{BB962C8B-B14F-4D97-AF65-F5344CB8AC3E}">
        <p14:creationId xmlns:p14="http://schemas.microsoft.com/office/powerpoint/2010/main" val="3094617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44B83C16-B73B-4DD9-8BCB-9589B743933D}" type="slidenum">
              <a:rPr lang="en-US"/>
              <a:pPr>
                <a:defRPr/>
              </a:pPr>
              <a:t>‹#›</a:t>
            </a:fld>
            <a:endParaRPr lang="en-US"/>
          </a:p>
        </p:txBody>
      </p:sp>
    </p:spTree>
    <p:extLst>
      <p:ext uri="{BB962C8B-B14F-4D97-AF65-F5344CB8AC3E}">
        <p14:creationId xmlns:p14="http://schemas.microsoft.com/office/powerpoint/2010/main" val="143070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FC4C7AEA-0FC7-43B6-82B9-8CD7866E9DD8}" type="slidenum">
              <a:rPr lang="en-US"/>
              <a:pPr>
                <a:defRPr/>
              </a:pPr>
              <a:t>‹#›</a:t>
            </a:fld>
            <a:endParaRPr lang="en-US"/>
          </a:p>
        </p:txBody>
      </p:sp>
    </p:spTree>
    <p:extLst>
      <p:ext uri="{BB962C8B-B14F-4D97-AF65-F5344CB8AC3E}">
        <p14:creationId xmlns:p14="http://schemas.microsoft.com/office/powerpoint/2010/main" val="2802840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07C83E8E-CAD2-48EB-80E7-7BC712F958DE}" type="slidenum">
              <a:rPr lang="en-US"/>
              <a:pPr>
                <a:defRPr/>
              </a:pPr>
              <a:t>‹#›</a:t>
            </a:fld>
            <a:endParaRPr lang="en-US"/>
          </a:p>
        </p:txBody>
      </p:sp>
    </p:spTree>
    <p:extLst>
      <p:ext uri="{BB962C8B-B14F-4D97-AF65-F5344CB8AC3E}">
        <p14:creationId xmlns:p14="http://schemas.microsoft.com/office/powerpoint/2010/main" val="310068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348982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09AE8C1C-719F-451C-8C1E-E5A8DF042009}" type="slidenum">
              <a:rPr lang="en-US"/>
              <a:pPr>
                <a:defRPr/>
              </a:pPr>
              <a:t>‹#›</a:t>
            </a:fld>
            <a:endParaRPr lang="en-US"/>
          </a:p>
        </p:txBody>
      </p:sp>
    </p:spTree>
    <p:extLst>
      <p:ext uri="{BB962C8B-B14F-4D97-AF65-F5344CB8AC3E}">
        <p14:creationId xmlns:p14="http://schemas.microsoft.com/office/powerpoint/2010/main" val="1898938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69B1CA8D-22BC-4990-9948-3B81C7F7C5ED}" type="slidenum">
              <a:rPr lang="en-US"/>
              <a:pPr>
                <a:defRPr/>
              </a:pPr>
              <a:t>‹#›</a:t>
            </a:fld>
            <a:endParaRPr lang="en-US"/>
          </a:p>
        </p:txBody>
      </p:sp>
    </p:spTree>
    <p:extLst>
      <p:ext uri="{BB962C8B-B14F-4D97-AF65-F5344CB8AC3E}">
        <p14:creationId xmlns:p14="http://schemas.microsoft.com/office/powerpoint/2010/main" val="347487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DAF3701-A9B4-480E-8040-23C19C86192A}" type="slidenum">
              <a:rPr lang="en-US"/>
              <a:pPr>
                <a:defRPr/>
              </a:pPr>
              <a:t>‹#›</a:t>
            </a:fld>
            <a:endParaRPr lang="en-US"/>
          </a:p>
        </p:txBody>
      </p:sp>
    </p:spTree>
    <p:extLst>
      <p:ext uri="{BB962C8B-B14F-4D97-AF65-F5344CB8AC3E}">
        <p14:creationId xmlns:p14="http://schemas.microsoft.com/office/powerpoint/2010/main" val="3704418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223C7B4F-03E9-43F3-A9D2-520709CADC29}" type="slidenum">
              <a:rPr lang="en-US"/>
              <a:pPr>
                <a:defRPr/>
              </a:pPr>
              <a:t>‹#›</a:t>
            </a:fld>
            <a:endParaRPr lang="en-US"/>
          </a:p>
        </p:txBody>
      </p:sp>
    </p:spTree>
    <p:extLst>
      <p:ext uri="{BB962C8B-B14F-4D97-AF65-F5344CB8AC3E}">
        <p14:creationId xmlns:p14="http://schemas.microsoft.com/office/powerpoint/2010/main" val="1359201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856525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1135146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3030572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1987536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94765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175939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43480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414460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1735780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397006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2451362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252186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AA0E244-3E02-4FD3-A75D-CE2A501D37C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6018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B865C4-DB2B-4EBD-AC43-8693F91C500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43235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1294487-07A2-4C6A-8378-ED1E933EDE1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83688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F94A0273-858F-4115-8193-11162F29A2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7335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31813BA9-0F5B-46AA-A5BE-413A9020B0F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2901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2307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8E7CE7A-D1DD-4278-B0A7-53FE02AD18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73453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C1960F0-F1E7-4F34-8F53-1B0E553FEE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50604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1984095-62C3-4AD9-B80B-64A71FAF6D7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65292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5A35D8F-D385-4736-BE56-F72CB07792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15960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7876608-5BD6-4461-B15A-41C0E2CE8F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93230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E7C0F7-0426-43E4-8F57-ACF089C2C88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20272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B0BC285-F12F-4951-B305-49600FBC4934}" type="slidenum">
              <a:rPr lang="en-US"/>
              <a:pPr>
                <a:defRPr/>
              </a:pPr>
              <a:t>‹#›</a:t>
            </a:fld>
            <a:endParaRPr lang="en-US"/>
          </a:p>
        </p:txBody>
      </p:sp>
    </p:spTree>
    <p:extLst>
      <p:ext uri="{BB962C8B-B14F-4D97-AF65-F5344CB8AC3E}">
        <p14:creationId xmlns:p14="http://schemas.microsoft.com/office/powerpoint/2010/main" val="1041551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DD0A6169-C8BE-4B21-AF14-34FB7C258173}" type="slidenum">
              <a:rPr lang="en-US"/>
              <a:pPr>
                <a:defRPr/>
              </a:pPr>
              <a:t>‹#›</a:t>
            </a:fld>
            <a:endParaRPr lang="en-US"/>
          </a:p>
        </p:txBody>
      </p:sp>
    </p:spTree>
    <p:extLst>
      <p:ext uri="{BB962C8B-B14F-4D97-AF65-F5344CB8AC3E}">
        <p14:creationId xmlns:p14="http://schemas.microsoft.com/office/powerpoint/2010/main" val="3116056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9764846-2730-4BA1-BB4D-08710DC4F96D}" type="slidenum">
              <a:rPr lang="en-US"/>
              <a:pPr>
                <a:defRPr/>
              </a:pPr>
              <a:t>‹#›</a:t>
            </a:fld>
            <a:endParaRPr lang="en-US"/>
          </a:p>
        </p:txBody>
      </p:sp>
    </p:spTree>
    <p:extLst>
      <p:ext uri="{BB962C8B-B14F-4D97-AF65-F5344CB8AC3E}">
        <p14:creationId xmlns:p14="http://schemas.microsoft.com/office/powerpoint/2010/main" val="2472975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4D0F7E0-57CE-43BA-922D-FFEA027569D9}" type="slidenum">
              <a:rPr lang="en-US"/>
              <a:pPr>
                <a:defRPr/>
              </a:pPr>
              <a:t>‹#›</a:t>
            </a:fld>
            <a:endParaRPr lang="en-US"/>
          </a:p>
        </p:txBody>
      </p:sp>
    </p:spTree>
    <p:extLst>
      <p:ext uri="{BB962C8B-B14F-4D97-AF65-F5344CB8AC3E}">
        <p14:creationId xmlns:p14="http://schemas.microsoft.com/office/powerpoint/2010/main" val="293108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130040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ECD3C33B-CDDD-4371-8957-F3B9CC1C8CA9}" type="slidenum">
              <a:rPr lang="en-US"/>
              <a:pPr>
                <a:defRPr/>
              </a:pPr>
              <a:t>‹#›</a:t>
            </a:fld>
            <a:endParaRPr lang="en-US"/>
          </a:p>
        </p:txBody>
      </p:sp>
    </p:spTree>
    <p:extLst>
      <p:ext uri="{BB962C8B-B14F-4D97-AF65-F5344CB8AC3E}">
        <p14:creationId xmlns:p14="http://schemas.microsoft.com/office/powerpoint/2010/main" val="1023698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D995FEA8-59DE-4047-BFD8-A64DF663CB4F}" type="slidenum">
              <a:rPr lang="en-US"/>
              <a:pPr>
                <a:defRPr/>
              </a:pPr>
              <a:t>‹#›</a:t>
            </a:fld>
            <a:endParaRPr lang="en-US"/>
          </a:p>
        </p:txBody>
      </p:sp>
    </p:spTree>
    <p:extLst>
      <p:ext uri="{BB962C8B-B14F-4D97-AF65-F5344CB8AC3E}">
        <p14:creationId xmlns:p14="http://schemas.microsoft.com/office/powerpoint/2010/main" val="554496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E0135F40-F817-47A2-9B78-0DA006B84CFD}" type="slidenum">
              <a:rPr lang="en-US"/>
              <a:pPr>
                <a:defRPr/>
              </a:pPr>
              <a:t>‹#›</a:t>
            </a:fld>
            <a:endParaRPr lang="en-US"/>
          </a:p>
        </p:txBody>
      </p:sp>
    </p:spTree>
    <p:extLst>
      <p:ext uri="{BB962C8B-B14F-4D97-AF65-F5344CB8AC3E}">
        <p14:creationId xmlns:p14="http://schemas.microsoft.com/office/powerpoint/2010/main" val="945718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90319BD6-C6A5-4A4E-951D-831EBE59D165}" type="slidenum">
              <a:rPr lang="en-US"/>
              <a:pPr>
                <a:defRPr/>
              </a:pPr>
              <a:t>‹#›</a:t>
            </a:fld>
            <a:endParaRPr lang="en-US"/>
          </a:p>
        </p:txBody>
      </p:sp>
    </p:spTree>
    <p:extLst>
      <p:ext uri="{BB962C8B-B14F-4D97-AF65-F5344CB8AC3E}">
        <p14:creationId xmlns:p14="http://schemas.microsoft.com/office/powerpoint/2010/main" val="25294627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F4E6283-5E9E-45E0-AA9C-EDB50C25D197}" type="slidenum">
              <a:rPr lang="en-US"/>
              <a:pPr>
                <a:defRPr/>
              </a:pPr>
              <a:t>‹#›</a:t>
            </a:fld>
            <a:endParaRPr lang="en-US"/>
          </a:p>
        </p:txBody>
      </p:sp>
    </p:spTree>
    <p:extLst>
      <p:ext uri="{BB962C8B-B14F-4D97-AF65-F5344CB8AC3E}">
        <p14:creationId xmlns:p14="http://schemas.microsoft.com/office/powerpoint/2010/main" val="672119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7506C1D-AAC3-41AD-998F-89BFE1F8114C}" type="slidenum">
              <a:rPr lang="en-US"/>
              <a:pPr>
                <a:defRPr/>
              </a:pPr>
              <a:t>‹#›</a:t>
            </a:fld>
            <a:endParaRPr lang="en-US"/>
          </a:p>
        </p:txBody>
      </p:sp>
    </p:spTree>
    <p:extLst>
      <p:ext uri="{BB962C8B-B14F-4D97-AF65-F5344CB8AC3E}">
        <p14:creationId xmlns:p14="http://schemas.microsoft.com/office/powerpoint/2010/main" val="3593141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D950915-FA14-4EF4-AA5F-CBC27DFB3B43}" type="slidenum">
              <a:rPr lang="en-US"/>
              <a:pPr>
                <a:defRPr/>
              </a:pPr>
              <a:t>‹#›</a:t>
            </a:fld>
            <a:endParaRPr lang="en-US"/>
          </a:p>
        </p:txBody>
      </p:sp>
    </p:spTree>
    <p:extLst>
      <p:ext uri="{BB962C8B-B14F-4D97-AF65-F5344CB8AC3E}">
        <p14:creationId xmlns:p14="http://schemas.microsoft.com/office/powerpoint/2010/main" val="451960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902E4A-7F93-40CD-BB4B-DEC106AE370F}" type="slidenum">
              <a:rPr lang="en-US" smtClean="0"/>
              <a:pPr>
                <a:defRPr/>
              </a:pPr>
              <a:t>‹#›</a:t>
            </a:fld>
            <a:endParaRPr lang="en-US"/>
          </a:p>
        </p:txBody>
      </p:sp>
    </p:spTree>
    <p:extLst>
      <p:ext uri="{BB962C8B-B14F-4D97-AF65-F5344CB8AC3E}">
        <p14:creationId xmlns:p14="http://schemas.microsoft.com/office/powerpoint/2010/main" val="15447905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1C70D6-0FC2-4336-BA67-B668D08BA300}" type="slidenum">
              <a:rPr lang="en-US" smtClean="0"/>
              <a:pPr>
                <a:defRPr/>
              </a:pPr>
              <a:t>‹#›</a:t>
            </a:fld>
            <a:endParaRPr lang="en-US"/>
          </a:p>
        </p:txBody>
      </p:sp>
    </p:spTree>
    <p:extLst>
      <p:ext uri="{BB962C8B-B14F-4D97-AF65-F5344CB8AC3E}">
        <p14:creationId xmlns:p14="http://schemas.microsoft.com/office/powerpoint/2010/main" val="14776098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E80A9B-E545-4AE2-B69B-FBAE61828D72}" type="slidenum">
              <a:rPr lang="en-US" smtClean="0"/>
              <a:pPr>
                <a:defRPr/>
              </a:pPr>
              <a:t>‹#›</a:t>
            </a:fld>
            <a:endParaRPr lang="en-US"/>
          </a:p>
        </p:txBody>
      </p:sp>
    </p:spTree>
    <p:extLst>
      <p:ext uri="{BB962C8B-B14F-4D97-AF65-F5344CB8AC3E}">
        <p14:creationId xmlns:p14="http://schemas.microsoft.com/office/powerpoint/2010/main" val="58386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033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5D5176-9B43-499B-95B8-D9C752D18F61}" type="slidenum">
              <a:rPr lang="en-US" smtClean="0"/>
              <a:pPr>
                <a:defRPr/>
              </a:pPr>
              <a:t>‹#›</a:t>
            </a:fld>
            <a:endParaRPr lang="en-US"/>
          </a:p>
        </p:txBody>
      </p:sp>
    </p:spTree>
    <p:extLst>
      <p:ext uri="{BB962C8B-B14F-4D97-AF65-F5344CB8AC3E}">
        <p14:creationId xmlns:p14="http://schemas.microsoft.com/office/powerpoint/2010/main" val="1103935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4B83C16-B73B-4DD9-8BCB-9589B743933D}" type="slidenum">
              <a:rPr lang="en-US" smtClean="0"/>
              <a:pPr>
                <a:defRPr/>
              </a:pPr>
              <a:t>‹#›</a:t>
            </a:fld>
            <a:endParaRPr lang="en-US"/>
          </a:p>
        </p:txBody>
      </p:sp>
    </p:spTree>
    <p:extLst>
      <p:ext uri="{BB962C8B-B14F-4D97-AF65-F5344CB8AC3E}">
        <p14:creationId xmlns:p14="http://schemas.microsoft.com/office/powerpoint/2010/main" val="4198975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C4C7AEA-0FC7-43B6-82B9-8CD7866E9DD8}" type="slidenum">
              <a:rPr lang="en-US" smtClean="0"/>
              <a:pPr>
                <a:defRPr/>
              </a:pPr>
              <a:t>‹#›</a:t>
            </a:fld>
            <a:endParaRPr lang="en-US"/>
          </a:p>
        </p:txBody>
      </p:sp>
    </p:spTree>
    <p:extLst>
      <p:ext uri="{BB962C8B-B14F-4D97-AF65-F5344CB8AC3E}">
        <p14:creationId xmlns:p14="http://schemas.microsoft.com/office/powerpoint/2010/main" val="1711779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7C83E8E-CAD2-48EB-80E7-7BC712F958DE}" type="slidenum">
              <a:rPr lang="en-US" smtClean="0"/>
              <a:pPr>
                <a:defRPr/>
              </a:pPr>
              <a:t>‹#›</a:t>
            </a:fld>
            <a:endParaRPr lang="en-US"/>
          </a:p>
        </p:txBody>
      </p:sp>
    </p:spTree>
    <p:extLst>
      <p:ext uri="{BB962C8B-B14F-4D97-AF65-F5344CB8AC3E}">
        <p14:creationId xmlns:p14="http://schemas.microsoft.com/office/powerpoint/2010/main" val="3378451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9AE8C1C-719F-451C-8C1E-E5A8DF042009}" type="slidenum">
              <a:rPr lang="en-US" smtClean="0"/>
              <a:pPr>
                <a:defRPr/>
              </a:pPr>
              <a:t>‹#›</a:t>
            </a:fld>
            <a:endParaRPr lang="en-US"/>
          </a:p>
        </p:txBody>
      </p:sp>
    </p:spTree>
    <p:extLst>
      <p:ext uri="{BB962C8B-B14F-4D97-AF65-F5344CB8AC3E}">
        <p14:creationId xmlns:p14="http://schemas.microsoft.com/office/powerpoint/2010/main" val="44124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9B1CA8D-22BC-4990-9948-3B81C7F7C5ED}" type="slidenum">
              <a:rPr lang="en-US" smtClean="0"/>
              <a:pPr>
                <a:defRPr/>
              </a:pPr>
              <a:t>‹#›</a:t>
            </a:fld>
            <a:endParaRPr lang="en-US"/>
          </a:p>
        </p:txBody>
      </p:sp>
    </p:spTree>
    <p:extLst>
      <p:ext uri="{BB962C8B-B14F-4D97-AF65-F5344CB8AC3E}">
        <p14:creationId xmlns:p14="http://schemas.microsoft.com/office/powerpoint/2010/main" val="2476980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AF3701-A9B4-480E-8040-23C19C86192A}" type="slidenum">
              <a:rPr lang="en-US" smtClean="0"/>
              <a:pPr>
                <a:defRPr/>
              </a:pPr>
              <a:t>‹#›</a:t>
            </a:fld>
            <a:endParaRPr lang="en-US"/>
          </a:p>
        </p:txBody>
      </p:sp>
    </p:spTree>
    <p:extLst>
      <p:ext uri="{BB962C8B-B14F-4D97-AF65-F5344CB8AC3E}">
        <p14:creationId xmlns:p14="http://schemas.microsoft.com/office/powerpoint/2010/main" val="41732696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3C7B4F-03E9-43F3-A9D2-520709CADC29}" type="slidenum">
              <a:rPr lang="en-US" smtClean="0"/>
              <a:pPr>
                <a:defRPr/>
              </a:pPr>
              <a:t>‹#›</a:t>
            </a:fld>
            <a:endParaRPr lang="en-US"/>
          </a:p>
        </p:txBody>
      </p:sp>
    </p:spTree>
    <p:extLst>
      <p:ext uri="{BB962C8B-B14F-4D97-AF65-F5344CB8AC3E}">
        <p14:creationId xmlns:p14="http://schemas.microsoft.com/office/powerpoint/2010/main" val="6936238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BC32D06-78FC-4BC0-83AF-12DC148C36B3}" type="slidenum">
              <a:rPr lang="en-US"/>
              <a:pPr>
                <a:defRPr/>
              </a:pPr>
              <a:t>‹#›</a:t>
            </a:fld>
            <a:endParaRPr lang="en-US"/>
          </a:p>
        </p:txBody>
      </p:sp>
    </p:spTree>
    <p:extLst>
      <p:ext uri="{BB962C8B-B14F-4D97-AF65-F5344CB8AC3E}">
        <p14:creationId xmlns:p14="http://schemas.microsoft.com/office/powerpoint/2010/main" val="35830801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6ED6EBD-3F3F-475B-BD25-134017CAA313}" type="slidenum">
              <a:rPr lang="en-US"/>
              <a:pPr>
                <a:defRPr/>
              </a:pPr>
              <a:t>‹#›</a:t>
            </a:fld>
            <a:endParaRPr lang="en-US"/>
          </a:p>
        </p:txBody>
      </p:sp>
    </p:spTree>
    <p:extLst>
      <p:ext uri="{BB962C8B-B14F-4D97-AF65-F5344CB8AC3E}">
        <p14:creationId xmlns:p14="http://schemas.microsoft.com/office/powerpoint/2010/main" val="118519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855220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D0CF913B-A927-4CD6-A70D-50C8A5AD481A}" type="slidenum">
              <a:rPr lang="en-US"/>
              <a:pPr>
                <a:defRPr/>
              </a:pPr>
              <a:t>‹#›</a:t>
            </a:fld>
            <a:endParaRPr lang="en-US"/>
          </a:p>
        </p:txBody>
      </p:sp>
    </p:spTree>
    <p:extLst>
      <p:ext uri="{BB962C8B-B14F-4D97-AF65-F5344CB8AC3E}">
        <p14:creationId xmlns:p14="http://schemas.microsoft.com/office/powerpoint/2010/main" val="36010220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F1CCE66-AF1A-43DF-8494-C83588262033}" type="slidenum">
              <a:rPr lang="en-US"/>
              <a:pPr>
                <a:defRPr/>
              </a:pPr>
              <a:t>‹#›</a:t>
            </a:fld>
            <a:endParaRPr lang="en-US"/>
          </a:p>
        </p:txBody>
      </p:sp>
    </p:spTree>
    <p:extLst>
      <p:ext uri="{BB962C8B-B14F-4D97-AF65-F5344CB8AC3E}">
        <p14:creationId xmlns:p14="http://schemas.microsoft.com/office/powerpoint/2010/main" val="4279033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D7AE2C19-86CA-457E-A08B-E69AF3E860AB}" type="slidenum">
              <a:rPr lang="en-US"/>
              <a:pPr>
                <a:defRPr/>
              </a:pPr>
              <a:t>‹#›</a:t>
            </a:fld>
            <a:endParaRPr lang="en-US"/>
          </a:p>
        </p:txBody>
      </p:sp>
    </p:spTree>
    <p:extLst>
      <p:ext uri="{BB962C8B-B14F-4D97-AF65-F5344CB8AC3E}">
        <p14:creationId xmlns:p14="http://schemas.microsoft.com/office/powerpoint/2010/main" val="2967691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6D766182-3EA9-4EDA-A8C2-746EAFA6A98E}" type="slidenum">
              <a:rPr lang="en-US"/>
              <a:pPr>
                <a:defRPr/>
              </a:pPr>
              <a:t>‹#›</a:t>
            </a:fld>
            <a:endParaRPr lang="en-US"/>
          </a:p>
        </p:txBody>
      </p:sp>
    </p:spTree>
    <p:extLst>
      <p:ext uri="{BB962C8B-B14F-4D97-AF65-F5344CB8AC3E}">
        <p14:creationId xmlns:p14="http://schemas.microsoft.com/office/powerpoint/2010/main" val="9958079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BA45F53C-719B-48D1-A4AE-FD50974FCE39}" type="slidenum">
              <a:rPr lang="en-US"/>
              <a:pPr>
                <a:defRPr/>
              </a:pPr>
              <a:t>‹#›</a:t>
            </a:fld>
            <a:endParaRPr lang="en-US"/>
          </a:p>
        </p:txBody>
      </p:sp>
    </p:spTree>
    <p:extLst>
      <p:ext uri="{BB962C8B-B14F-4D97-AF65-F5344CB8AC3E}">
        <p14:creationId xmlns:p14="http://schemas.microsoft.com/office/powerpoint/2010/main" val="699188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9519F33F-BDA2-4502-8952-0B096717A240}" type="slidenum">
              <a:rPr lang="en-US"/>
              <a:pPr>
                <a:defRPr/>
              </a:pPr>
              <a:t>‹#›</a:t>
            </a:fld>
            <a:endParaRPr lang="en-US"/>
          </a:p>
        </p:txBody>
      </p:sp>
    </p:spTree>
    <p:extLst>
      <p:ext uri="{BB962C8B-B14F-4D97-AF65-F5344CB8AC3E}">
        <p14:creationId xmlns:p14="http://schemas.microsoft.com/office/powerpoint/2010/main" val="542329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4EC6863-4CCD-44D1-9494-F598D4B4B625}" type="slidenum">
              <a:rPr lang="en-US"/>
              <a:pPr>
                <a:defRPr/>
              </a:pPr>
              <a:t>‹#›</a:t>
            </a:fld>
            <a:endParaRPr lang="en-US"/>
          </a:p>
        </p:txBody>
      </p:sp>
    </p:spTree>
    <p:extLst>
      <p:ext uri="{BB962C8B-B14F-4D97-AF65-F5344CB8AC3E}">
        <p14:creationId xmlns:p14="http://schemas.microsoft.com/office/powerpoint/2010/main" val="14309408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DE2EFE0-8D86-4EE3-8BB8-EB3513B440E9}" type="slidenum">
              <a:rPr lang="en-US"/>
              <a:pPr>
                <a:defRPr/>
              </a:pPr>
              <a:t>‹#›</a:t>
            </a:fld>
            <a:endParaRPr lang="en-US"/>
          </a:p>
        </p:txBody>
      </p:sp>
    </p:spTree>
    <p:extLst>
      <p:ext uri="{BB962C8B-B14F-4D97-AF65-F5344CB8AC3E}">
        <p14:creationId xmlns:p14="http://schemas.microsoft.com/office/powerpoint/2010/main" val="1044220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1C2EA2C-1237-4F37-BE3D-8E6E6CED100A}" type="slidenum">
              <a:rPr lang="en-US"/>
              <a:pPr>
                <a:defRPr/>
              </a:pPr>
              <a:t>‹#›</a:t>
            </a:fld>
            <a:endParaRPr lang="en-US"/>
          </a:p>
        </p:txBody>
      </p:sp>
    </p:spTree>
    <p:extLst>
      <p:ext uri="{BB962C8B-B14F-4D97-AF65-F5344CB8AC3E}">
        <p14:creationId xmlns:p14="http://schemas.microsoft.com/office/powerpoint/2010/main" val="2315906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99C2964-B6EA-44AF-A9BE-E5115D0524F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9978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705282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55FCD15-09BF-4EE4-9D4C-0F72E21833A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0316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9D3D0F7-C897-403E-9006-FE27006631B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66512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31022B1-109B-4F31-831C-9FD8DE74DBB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24646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C28C533-3637-4303-90C1-206A687A1EA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6388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C11EF45-D733-4930-8607-D1E4DD79822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7793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BCE111-FFA5-4B56-A9F3-2CF8CFBA157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05446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B93D7ED-B715-4B8F-AA6F-EEDCC26585C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652903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FE75D16-5F89-4830-A71F-B4329D2E022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071453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136DC6E-D15F-430A-AC72-A7E49B47AB0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0171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F21A873-3E1B-41A9-B015-2F0C7D921F1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8202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6.png"/><Relationship Id="rId2" Type="http://schemas.openxmlformats.org/officeDocument/2006/relationships/slideLayout" Target="../slideLayouts/slideLayout101.xml"/><Relationship Id="rId16" Type="http://schemas.openxmlformats.org/officeDocument/2006/relationships/image" Target="../media/image1.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5.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extBox 6"/>
          <p:cNvSpPr txBox="1">
            <a:spLocks noChangeArrowheads="1"/>
          </p:cNvSpPr>
          <p:nvPr/>
        </p:nvSpPr>
        <p:spPr bwMode="auto">
          <a:xfrm>
            <a:off x="495300" y="59436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r>
              <a:rPr lang="en-US" altLang="ja-JP" sz="2000" smtClean="0">
                <a:solidFill>
                  <a:srgbClr val="F2F2F2"/>
                </a:solidFill>
                <a:latin typeface="Century Gothic" pitchFamily="34" charset="0"/>
              </a:rPr>
              <a:t>Geophysical Fluid Dynamics Laboratory</a:t>
            </a:r>
          </a:p>
        </p:txBody>
      </p:sp>
      <p:pic>
        <p:nvPicPr>
          <p:cNvPr id="9" name="Picture 8" descr="NOAA_logo.png"/>
          <p:cNvPicPr>
            <a:picLocks noChangeAspect="1"/>
          </p:cNvPicPr>
          <p:nvPr/>
        </p:nvPicPr>
        <p:blipFill>
          <a:blip r:embed="rId14"/>
          <a:stretch>
            <a:fillRect/>
          </a:stretch>
        </p:blipFill>
        <p:spPr>
          <a:xfrm>
            <a:off x="7924800" y="5638800"/>
            <a:ext cx="876300" cy="876300"/>
          </a:xfrm>
          <a:prstGeom prst="rect">
            <a:avLst/>
          </a:prstGeom>
          <a:effectLst>
            <a:outerShdw blurRad="50800" dist="38100" dir="5400000" algn="t" rotWithShape="0">
              <a:prstClr val="black">
                <a:alpha val="40000"/>
              </a:prstClr>
            </a:outerShdw>
          </a:effectLst>
        </p:spPr>
      </p:pic>
      <p:pic>
        <p:nvPicPr>
          <p:cNvPr id="2052" name="Picture 9" descr="globe_zh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905000" y="3810000"/>
            <a:ext cx="688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780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6">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7"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6">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6111604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39C2D7E-F156-422F-86F6-F625EFCA954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382276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4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7" name="Date Placeholder 3"/>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8" name="Footer Placeholder 4"/>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9" name="Slide Number Placeholder 5"/>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fld id="{9158A757-8A0E-49EF-B56D-E669639F307B}" type="slidenum">
              <a:rPr lang="en-US"/>
              <a:pPr>
                <a:defRPr/>
              </a:pPr>
              <a:t>‹#›</a:t>
            </a:fld>
            <a:endParaRPr lang="en-US"/>
          </a:p>
        </p:txBody>
      </p:sp>
    </p:spTree>
    <p:extLst>
      <p:ext uri="{BB962C8B-B14F-4D97-AF65-F5344CB8AC3E}">
        <p14:creationId xmlns:p14="http://schemas.microsoft.com/office/powerpoint/2010/main" val="48394154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ill Sans Light"/>
          <a:ea typeface="宋体" pitchFamily="2" charset="-122"/>
        </a:defRPr>
      </a:lvl2pPr>
      <a:lvl3pPr algn="ctr" rtl="0" eaLnBrk="0" fontAlgn="base" hangingPunct="0">
        <a:spcBef>
          <a:spcPct val="0"/>
        </a:spcBef>
        <a:spcAft>
          <a:spcPct val="0"/>
        </a:spcAft>
        <a:defRPr sz="4400">
          <a:solidFill>
            <a:schemeClr val="tx2"/>
          </a:solidFill>
          <a:latin typeface="Gill Sans Light"/>
          <a:ea typeface="宋体" pitchFamily="2" charset="-122"/>
        </a:defRPr>
      </a:lvl3pPr>
      <a:lvl4pPr algn="ctr" rtl="0" eaLnBrk="0" fontAlgn="base" hangingPunct="0">
        <a:spcBef>
          <a:spcPct val="0"/>
        </a:spcBef>
        <a:spcAft>
          <a:spcPct val="0"/>
        </a:spcAft>
        <a:defRPr sz="4400">
          <a:solidFill>
            <a:schemeClr val="tx2"/>
          </a:solidFill>
          <a:latin typeface="Gill Sans Light"/>
          <a:ea typeface="宋体" pitchFamily="2" charset="-122"/>
        </a:defRPr>
      </a:lvl4pPr>
      <a:lvl5pPr algn="ctr" rtl="0" eaLnBrk="0" fontAlgn="base" hangingPunct="0">
        <a:spcBef>
          <a:spcPct val="0"/>
        </a:spcBef>
        <a:spcAft>
          <a:spcPct val="0"/>
        </a:spcAft>
        <a:defRPr sz="4400">
          <a:solidFill>
            <a:schemeClr val="tx2"/>
          </a:solidFill>
          <a:latin typeface="Gill Sans Light"/>
          <a:ea typeface="宋体" pitchFamily="2" charset="-122"/>
        </a:defRPr>
      </a:lvl5pPr>
      <a:lvl6pPr marL="457200" algn="ctr" rtl="0" fontAlgn="base">
        <a:spcBef>
          <a:spcPct val="0"/>
        </a:spcBef>
        <a:spcAft>
          <a:spcPct val="0"/>
        </a:spcAft>
        <a:defRPr sz="4400">
          <a:solidFill>
            <a:schemeClr val="tx2"/>
          </a:solidFill>
          <a:latin typeface="Gill Sans Light"/>
          <a:ea typeface="宋体" pitchFamily="2" charset="-122"/>
        </a:defRPr>
      </a:lvl6pPr>
      <a:lvl7pPr marL="914400" algn="ctr" rtl="0" fontAlgn="base">
        <a:spcBef>
          <a:spcPct val="0"/>
        </a:spcBef>
        <a:spcAft>
          <a:spcPct val="0"/>
        </a:spcAft>
        <a:defRPr sz="4400">
          <a:solidFill>
            <a:schemeClr val="tx2"/>
          </a:solidFill>
          <a:latin typeface="Gill Sans Light"/>
          <a:ea typeface="宋体" pitchFamily="2" charset="-122"/>
        </a:defRPr>
      </a:lvl7pPr>
      <a:lvl8pPr marL="1371600" algn="ctr" rtl="0" fontAlgn="base">
        <a:spcBef>
          <a:spcPct val="0"/>
        </a:spcBef>
        <a:spcAft>
          <a:spcPct val="0"/>
        </a:spcAft>
        <a:defRPr sz="4400">
          <a:solidFill>
            <a:schemeClr val="tx2"/>
          </a:solidFill>
          <a:latin typeface="Gill Sans Light"/>
          <a:ea typeface="宋体" pitchFamily="2" charset="-122"/>
        </a:defRPr>
      </a:lvl8pPr>
      <a:lvl9pPr marL="1828800" algn="ctr" rtl="0" fontAlgn="base">
        <a:spcBef>
          <a:spcPct val="0"/>
        </a:spcBef>
        <a:spcAft>
          <a:spcPct val="0"/>
        </a:spcAft>
        <a:defRPr sz="4400">
          <a:solidFill>
            <a:schemeClr val="tx2"/>
          </a:solidFill>
          <a:latin typeface="Gill Sans Light"/>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4866266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B3A65E1-2B9B-4E64-98CE-6AA0C5AF405D}"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46991091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408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7" name="Date Placeholder 3"/>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400">
                <a:solidFill>
                  <a:srgbClr val="FFFFFF"/>
                </a:solidFill>
                <a:latin typeface="+mn-lt"/>
                <a:ea typeface="Arial Unicode MS" pitchFamily="50" charset="-128"/>
                <a:cs typeface="Arial Unicode MS" pitchFamily="50" charset="-128"/>
              </a:defRPr>
            </a:lvl1pPr>
          </a:lstStyle>
          <a:p>
            <a:pPr>
              <a:defRPr/>
            </a:pPr>
            <a:endParaRPr lang="en-US"/>
          </a:p>
        </p:txBody>
      </p:sp>
      <p:sp>
        <p:nvSpPr>
          <p:cNvPr id="8" name="Footer Placeholder 4"/>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solidFill>
                  <a:srgbClr val="FFFFFF"/>
                </a:solidFill>
                <a:latin typeface="+mn-lt"/>
                <a:ea typeface="Arial Unicode MS" pitchFamily="50" charset="-128"/>
                <a:cs typeface="Arial Unicode MS" pitchFamily="50" charset="-128"/>
              </a:defRPr>
            </a:lvl1pPr>
          </a:lstStyle>
          <a:p>
            <a:pPr>
              <a:defRPr/>
            </a:pPr>
            <a:endParaRPr lang="en-US"/>
          </a:p>
        </p:txBody>
      </p:sp>
      <p:sp>
        <p:nvSpPr>
          <p:cNvPr id="9" name="Slide Number Placeholder 5"/>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solidFill>
                  <a:srgbClr val="FFFFFF"/>
                </a:solidFill>
                <a:latin typeface="+mn-lt"/>
                <a:ea typeface="Arial Unicode MS" pitchFamily="50" charset="-128"/>
                <a:cs typeface="Arial Unicode MS" pitchFamily="50" charset="-128"/>
              </a:defRPr>
            </a:lvl1pPr>
          </a:lstStyle>
          <a:p>
            <a:pPr>
              <a:defRPr/>
            </a:pPr>
            <a:fld id="{FEFDC768-5E54-4AF1-BEC3-5739A1EB6AFC}" type="slidenum">
              <a:rPr lang="en-US"/>
              <a:pPr>
                <a:defRPr/>
              </a:pPr>
              <a:t>‹#›</a:t>
            </a:fld>
            <a:endParaRPr lang="en-US"/>
          </a:p>
        </p:txBody>
      </p:sp>
    </p:spTree>
    <p:extLst>
      <p:ext uri="{BB962C8B-B14F-4D97-AF65-F5344CB8AC3E}">
        <p14:creationId xmlns:p14="http://schemas.microsoft.com/office/powerpoint/2010/main" val="2641171996"/>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Light"/>
          <a:ea typeface="宋体" pitchFamily="2" charset="-122"/>
        </a:defRPr>
      </a:lvl2pPr>
      <a:lvl3pPr algn="ctr" rtl="0" fontAlgn="base">
        <a:spcBef>
          <a:spcPct val="0"/>
        </a:spcBef>
        <a:spcAft>
          <a:spcPct val="0"/>
        </a:spcAft>
        <a:defRPr sz="4400">
          <a:solidFill>
            <a:schemeClr val="tx2"/>
          </a:solidFill>
          <a:latin typeface="Gill Sans Light"/>
          <a:ea typeface="宋体" pitchFamily="2" charset="-122"/>
        </a:defRPr>
      </a:lvl3pPr>
      <a:lvl4pPr algn="ctr" rtl="0" fontAlgn="base">
        <a:spcBef>
          <a:spcPct val="0"/>
        </a:spcBef>
        <a:spcAft>
          <a:spcPct val="0"/>
        </a:spcAft>
        <a:defRPr sz="4400">
          <a:solidFill>
            <a:schemeClr val="tx2"/>
          </a:solidFill>
          <a:latin typeface="Gill Sans Light"/>
          <a:ea typeface="宋体" pitchFamily="2" charset="-122"/>
        </a:defRPr>
      </a:lvl4pPr>
      <a:lvl5pPr algn="ctr" rtl="0" fontAlgn="base">
        <a:spcBef>
          <a:spcPct val="0"/>
        </a:spcBef>
        <a:spcAft>
          <a:spcPct val="0"/>
        </a:spcAft>
        <a:defRPr sz="4400">
          <a:solidFill>
            <a:schemeClr val="tx2"/>
          </a:solidFill>
          <a:latin typeface="Gill Sans Light"/>
          <a:ea typeface="宋体" pitchFamily="2" charset="-122"/>
        </a:defRPr>
      </a:lvl5pPr>
      <a:lvl6pPr marL="457200" algn="ctr" rtl="0" fontAlgn="base">
        <a:spcBef>
          <a:spcPct val="0"/>
        </a:spcBef>
        <a:spcAft>
          <a:spcPct val="0"/>
        </a:spcAft>
        <a:defRPr sz="4400">
          <a:solidFill>
            <a:schemeClr val="tx2"/>
          </a:solidFill>
          <a:latin typeface="Gill Sans Light"/>
          <a:ea typeface="宋体" pitchFamily="2" charset="-122"/>
        </a:defRPr>
      </a:lvl6pPr>
      <a:lvl7pPr marL="914400" algn="ctr" rtl="0" fontAlgn="base">
        <a:spcBef>
          <a:spcPct val="0"/>
        </a:spcBef>
        <a:spcAft>
          <a:spcPct val="0"/>
        </a:spcAft>
        <a:defRPr sz="4400">
          <a:solidFill>
            <a:schemeClr val="tx2"/>
          </a:solidFill>
          <a:latin typeface="Gill Sans Light"/>
          <a:ea typeface="宋体" pitchFamily="2" charset="-122"/>
        </a:defRPr>
      </a:lvl7pPr>
      <a:lvl8pPr marL="1371600" algn="ctr" rtl="0" fontAlgn="base">
        <a:spcBef>
          <a:spcPct val="0"/>
        </a:spcBef>
        <a:spcAft>
          <a:spcPct val="0"/>
        </a:spcAft>
        <a:defRPr sz="4400">
          <a:solidFill>
            <a:schemeClr val="tx2"/>
          </a:solidFill>
          <a:latin typeface="Gill Sans Light"/>
          <a:ea typeface="宋体" pitchFamily="2" charset="-122"/>
        </a:defRPr>
      </a:lvl8pPr>
      <a:lvl9pPr marL="1828800" algn="ctr" rtl="0" fontAlgn="base">
        <a:spcBef>
          <a:spcPct val="0"/>
        </a:spcBef>
        <a:spcAft>
          <a:spcPct val="0"/>
        </a:spcAft>
        <a:defRPr sz="4400">
          <a:solidFill>
            <a:schemeClr val="tx2"/>
          </a:solidFill>
          <a:latin typeface="Gill Sans Light"/>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41DA0-CE73-4259-8A25-F625BF2BDC17}" type="datetimeFigureOut">
              <a:rPr lang="en-US" smtClean="0"/>
              <a:t>4/24/2015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997-0304-41A5-A3CE-58F6E3A5B51F}" type="slidenum">
              <a:rPr lang="en-US" smtClean="0"/>
              <a:t>‹#›</a:t>
            </a:fld>
            <a:endParaRPr lang="en-US"/>
          </a:p>
        </p:txBody>
      </p:sp>
    </p:spTree>
    <p:extLst>
      <p:ext uri="{BB962C8B-B14F-4D97-AF65-F5344CB8AC3E}">
        <p14:creationId xmlns:p14="http://schemas.microsoft.com/office/powerpoint/2010/main" val="40672850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408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7" name="Date Placeholder 3"/>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8" name="Footer Placeholder 4"/>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9" name="Slide Number Placeholder 5"/>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fld id="{5009F743-BE9B-4D5C-8170-0794B69AE87B}" type="slidenum">
              <a:rPr lang="en-US"/>
              <a:pPr>
                <a:defRPr/>
              </a:pPr>
              <a:t>‹#›</a:t>
            </a:fld>
            <a:endParaRPr lang="en-US"/>
          </a:p>
        </p:txBody>
      </p:sp>
    </p:spTree>
    <p:extLst>
      <p:ext uri="{BB962C8B-B14F-4D97-AF65-F5344CB8AC3E}">
        <p14:creationId xmlns:p14="http://schemas.microsoft.com/office/powerpoint/2010/main" val="1298012681"/>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Light"/>
          <a:ea typeface="宋体" pitchFamily="2" charset="-122"/>
        </a:defRPr>
      </a:lvl2pPr>
      <a:lvl3pPr algn="ctr" rtl="0" fontAlgn="base">
        <a:spcBef>
          <a:spcPct val="0"/>
        </a:spcBef>
        <a:spcAft>
          <a:spcPct val="0"/>
        </a:spcAft>
        <a:defRPr sz="4400">
          <a:solidFill>
            <a:schemeClr val="tx2"/>
          </a:solidFill>
          <a:latin typeface="Gill Sans Light"/>
          <a:ea typeface="宋体" pitchFamily="2" charset="-122"/>
        </a:defRPr>
      </a:lvl3pPr>
      <a:lvl4pPr algn="ctr" rtl="0" fontAlgn="base">
        <a:spcBef>
          <a:spcPct val="0"/>
        </a:spcBef>
        <a:spcAft>
          <a:spcPct val="0"/>
        </a:spcAft>
        <a:defRPr sz="4400">
          <a:solidFill>
            <a:schemeClr val="tx2"/>
          </a:solidFill>
          <a:latin typeface="Gill Sans Light"/>
          <a:ea typeface="宋体" pitchFamily="2" charset="-122"/>
        </a:defRPr>
      </a:lvl4pPr>
      <a:lvl5pPr algn="ctr" rtl="0" fontAlgn="base">
        <a:spcBef>
          <a:spcPct val="0"/>
        </a:spcBef>
        <a:spcAft>
          <a:spcPct val="0"/>
        </a:spcAft>
        <a:defRPr sz="4400">
          <a:solidFill>
            <a:schemeClr val="tx2"/>
          </a:solidFill>
          <a:latin typeface="Gill Sans Light"/>
          <a:ea typeface="宋体" pitchFamily="2" charset="-122"/>
        </a:defRPr>
      </a:lvl5pPr>
      <a:lvl6pPr marL="457200" algn="ctr" rtl="0" fontAlgn="base">
        <a:spcBef>
          <a:spcPct val="0"/>
        </a:spcBef>
        <a:spcAft>
          <a:spcPct val="0"/>
        </a:spcAft>
        <a:defRPr sz="4400">
          <a:solidFill>
            <a:schemeClr val="tx2"/>
          </a:solidFill>
          <a:latin typeface="Gill Sans Light"/>
          <a:ea typeface="宋体" pitchFamily="2" charset="-122"/>
        </a:defRPr>
      </a:lvl6pPr>
      <a:lvl7pPr marL="914400" algn="ctr" rtl="0" fontAlgn="base">
        <a:spcBef>
          <a:spcPct val="0"/>
        </a:spcBef>
        <a:spcAft>
          <a:spcPct val="0"/>
        </a:spcAft>
        <a:defRPr sz="4400">
          <a:solidFill>
            <a:schemeClr val="tx2"/>
          </a:solidFill>
          <a:latin typeface="Gill Sans Light"/>
          <a:ea typeface="宋体" pitchFamily="2" charset="-122"/>
        </a:defRPr>
      </a:lvl7pPr>
      <a:lvl8pPr marL="1371600" algn="ctr" rtl="0" fontAlgn="base">
        <a:spcBef>
          <a:spcPct val="0"/>
        </a:spcBef>
        <a:spcAft>
          <a:spcPct val="0"/>
        </a:spcAft>
        <a:defRPr sz="4400">
          <a:solidFill>
            <a:schemeClr val="tx2"/>
          </a:solidFill>
          <a:latin typeface="Gill Sans Light"/>
          <a:ea typeface="宋体" pitchFamily="2" charset="-122"/>
        </a:defRPr>
      </a:lvl8pPr>
      <a:lvl9pPr marL="1828800" algn="ctr" rtl="0" fontAlgn="base">
        <a:spcBef>
          <a:spcPct val="0"/>
        </a:spcBef>
        <a:spcAft>
          <a:spcPct val="0"/>
        </a:spcAft>
        <a:defRPr sz="4400">
          <a:solidFill>
            <a:schemeClr val="tx2"/>
          </a:solidFill>
          <a:latin typeface="Gill Sans Light"/>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08375-AFA5-4973-8A10-F3FB626C9CC2}"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D424-2551-4B82-9856-845B370CFA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32833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3.xml"/><Relationship Id="rId7" Type="http://schemas.openxmlformats.org/officeDocument/2006/relationships/image" Target="../media/image43.jpeg"/><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4.xml"/><Relationship Id="rId7" Type="http://schemas.openxmlformats.org/officeDocument/2006/relationships/image" Target="../media/image48.jpeg"/><Relationship Id="rId2" Type="http://schemas.openxmlformats.org/officeDocument/2006/relationships/slideLayout" Target="../slideLayouts/slideLayout84.xml"/><Relationship Id="rId1" Type="http://schemas.openxmlformats.org/officeDocument/2006/relationships/tags" Target="../tags/tag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tags" Target="../tags/tag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1.xml"/><Relationship Id="rId1" Type="http://schemas.openxmlformats.org/officeDocument/2006/relationships/tags" Target="../tags/tag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1.xml"/><Relationship Id="rId1" Type="http://schemas.openxmlformats.org/officeDocument/2006/relationships/tags" Target="../tags/tag9.xml"/><Relationship Id="rId5" Type="http://schemas.openxmlformats.org/officeDocument/2006/relationships/image" Target="../media/image67.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2.jpeg"/><Relationship Id="rId2" Type="http://schemas.openxmlformats.org/officeDocument/2006/relationships/slideLayout" Target="../slideLayouts/slideLayout84.xml"/><Relationship Id="rId1" Type="http://schemas.openxmlformats.org/officeDocument/2006/relationships/tags" Target="../tags/tag1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17.wmf"/><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8.jpeg"/><Relationship Id="rId7"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8.xml"/><Relationship Id="rId7" Type="http://schemas.openxmlformats.org/officeDocument/2006/relationships/image" Target="../media/image76.jpe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0.jpeg"/><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wmf"/><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1.xml"/><Relationship Id="rId1" Type="http://schemas.openxmlformats.org/officeDocument/2006/relationships/tags" Target="../tags/tag1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hyperlink" Target="http://www.gfdl.noaa.gov/cms-filesystem-action/user_files/m1l/meiyunlin_2011JD016961.pdf"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hyperlink" Target="http://www.gfdl.noaa.gov/cms-filesystem-action/user_files/m1l/LinMeiyun_2014_ngeo2066-aop.pdf" TargetMode="External"/><Relationship Id="rId4" Type="http://schemas.openxmlformats.org/officeDocument/2006/relationships/hyperlink" Target="http://www.gfdl.noaa.gov/cms-filesystem-action/user_files/m1l/meiyunlin_2012JD01815.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wmf"/></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7.xml"/><Relationship Id="rId7" Type="http://schemas.openxmlformats.org/officeDocument/2006/relationships/image" Target="../media/image27.jpeg"/><Relationship Id="rId2" Type="http://schemas.openxmlformats.org/officeDocument/2006/relationships/slideLayout" Target="../slideLayouts/slideLayout95.xml"/><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29.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bwMode="auto">
          <a:xfrm>
            <a:off x="1" y="838200"/>
            <a:ext cx="9144000" cy="205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altLang="ja-JP" sz="2800" b="1" dirty="0" smtClean="0">
                <a:solidFill>
                  <a:srgbClr val="FFFFCC"/>
                </a:solidFill>
                <a:latin typeface="Arial" pitchFamily="34" charset="0"/>
                <a:ea typeface="Arial Unicode MS" pitchFamily="34" charset="-122"/>
                <a:cs typeface="Arial Unicode MS" pitchFamily="34" charset="-122"/>
              </a:rPr>
              <a:t>Challenges in quantifying sources and variability of lower </a:t>
            </a:r>
            <a:r>
              <a:rPr lang="en-US" altLang="ja-JP" sz="2800" b="1" dirty="0">
                <a:solidFill>
                  <a:srgbClr val="FFFFCC"/>
                </a:solidFill>
                <a:latin typeface="Arial" pitchFamily="34" charset="0"/>
                <a:ea typeface="Arial Unicode MS" pitchFamily="34" charset="-122"/>
                <a:cs typeface="Arial Unicode MS" pitchFamily="34" charset="-122"/>
              </a:rPr>
              <a:t>tropospheric </a:t>
            </a:r>
            <a:r>
              <a:rPr lang="en-US" altLang="ja-JP" sz="2800" b="1" dirty="0" smtClean="0">
                <a:solidFill>
                  <a:srgbClr val="FFFFCC"/>
                </a:solidFill>
                <a:latin typeface="Arial" pitchFamily="34" charset="0"/>
                <a:ea typeface="Arial Unicode MS" pitchFamily="34" charset="-122"/>
                <a:cs typeface="Arial Unicode MS" pitchFamily="34" charset="-122"/>
              </a:rPr>
              <a:t>ozone over western N. America: </a:t>
            </a:r>
            <a:r>
              <a:rPr lang="en-US" altLang="ja-JP" sz="2800" b="1" dirty="0" smtClean="0">
                <a:solidFill>
                  <a:srgbClr val="FFC000"/>
                </a:solidFill>
                <a:latin typeface="Arial" pitchFamily="34" charset="0"/>
                <a:ea typeface="Arial Unicode MS" pitchFamily="34" charset="-122"/>
                <a:cs typeface="Arial Unicode MS" pitchFamily="34" charset="-122"/>
              </a:rPr>
              <a:t>Perspectives from satellites and models</a:t>
            </a:r>
            <a:endParaRPr lang="en-US" altLang="ja-JP" sz="2800" b="1" i="1" dirty="0" smtClean="0">
              <a:solidFill>
                <a:srgbClr val="FFC000"/>
              </a:solidFill>
              <a:latin typeface="Arial" pitchFamily="34" charset="0"/>
              <a:ea typeface="Arial Unicode MS" pitchFamily="34" charset="-122"/>
              <a:cs typeface="Arial Unicode MS" pitchFamily="34" charset="-122"/>
            </a:endParaRPr>
          </a:p>
        </p:txBody>
      </p:sp>
      <p:sp>
        <p:nvSpPr>
          <p:cNvPr id="43011" name="Rectangle 3"/>
          <p:cNvSpPr>
            <a:spLocks noGrp="1" noChangeArrowheads="1"/>
          </p:cNvSpPr>
          <p:nvPr>
            <p:ph type="subTitle" idx="4294967295"/>
          </p:nvPr>
        </p:nvSpPr>
        <p:spPr bwMode="auto">
          <a:xfrm>
            <a:off x="914400" y="3195637"/>
            <a:ext cx="6613525" cy="1300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lnSpc>
                <a:spcPct val="80000"/>
              </a:lnSpc>
              <a:buFont typeface="Arial" pitchFamily="34" charset="0"/>
              <a:buNone/>
            </a:pPr>
            <a:r>
              <a:rPr lang="en-US" altLang="ja-JP" sz="4000" b="1" dirty="0" smtClean="0">
                <a:solidFill>
                  <a:schemeClr val="bg1"/>
                </a:solidFill>
                <a:latin typeface="Arial" pitchFamily="34" charset="0"/>
                <a:ea typeface="Arial Unicode MS" pitchFamily="34" charset="-122"/>
                <a:cs typeface="Arial Unicode MS" pitchFamily="34" charset="-122"/>
              </a:rPr>
              <a:t>Meiyun  Lin</a:t>
            </a:r>
          </a:p>
          <a:p>
            <a:pPr marL="0" indent="0" algn="ctr" eaLnBrk="1" hangingPunct="1">
              <a:lnSpc>
                <a:spcPct val="80000"/>
              </a:lnSpc>
              <a:spcBef>
                <a:spcPts val="1200"/>
              </a:spcBef>
              <a:buFont typeface="Arial" pitchFamily="34" charset="0"/>
              <a:buNone/>
            </a:pPr>
            <a:r>
              <a:rPr lang="en-US" altLang="ja-JP" dirty="0" smtClean="0">
                <a:solidFill>
                  <a:schemeClr val="bg1"/>
                </a:solidFill>
                <a:latin typeface="Arial" pitchFamily="34" charset="0"/>
                <a:ea typeface="Arial Unicode MS" pitchFamily="34" charset="-122"/>
                <a:cs typeface="Arial Unicode MS" pitchFamily="34" charset="-122"/>
              </a:rPr>
              <a:t>(Princeton </a:t>
            </a:r>
            <a:r>
              <a:rPr lang="en-US" altLang="ja-JP" dirty="0" err="1" smtClean="0">
                <a:solidFill>
                  <a:schemeClr val="bg1"/>
                </a:solidFill>
                <a:latin typeface="Arial" pitchFamily="34" charset="0"/>
                <a:ea typeface="Arial Unicode MS" pitchFamily="34" charset="-122"/>
                <a:cs typeface="Arial Unicode MS" pitchFamily="34" charset="-122"/>
              </a:rPr>
              <a:t>Univ</a:t>
            </a:r>
            <a:r>
              <a:rPr lang="en-US" altLang="ja-JP" dirty="0" smtClean="0">
                <a:solidFill>
                  <a:schemeClr val="bg1"/>
                </a:solidFill>
                <a:latin typeface="Arial" pitchFamily="34" charset="0"/>
                <a:ea typeface="Arial Unicode MS" pitchFamily="34" charset="-122"/>
                <a:cs typeface="Arial Unicode MS" pitchFamily="34" charset="-122"/>
              </a:rPr>
              <a:t> &amp; NOAA GFDL)</a:t>
            </a:r>
          </a:p>
        </p:txBody>
      </p:sp>
      <p:sp>
        <p:nvSpPr>
          <p:cNvPr id="43013" name="Text Box 11"/>
          <p:cNvSpPr txBox="1">
            <a:spLocks noChangeArrowheads="1"/>
          </p:cNvSpPr>
          <p:nvPr/>
        </p:nvSpPr>
        <p:spPr bwMode="auto">
          <a:xfrm>
            <a:off x="0" y="-5265"/>
            <a:ext cx="8763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200" dirty="0" smtClean="0">
                <a:solidFill>
                  <a:srgbClr val="FFFFCC"/>
                </a:solidFill>
              </a:rPr>
              <a:t>Invited talk at AIRS Spring Science Team Meeting (21-April-2015) </a:t>
            </a:r>
            <a:endParaRPr lang="en-US" altLang="zh-CN" sz="1200" dirty="0">
              <a:solidFill>
                <a:srgbClr val="FFFFCC"/>
              </a:solidFill>
            </a:endParaRPr>
          </a:p>
        </p:txBody>
      </p:sp>
      <p:sp>
        <p:nvSpPr>
          <p:cNvPr id="3" name="TextBox 2"/>
          <p:cNvSpPr txBox="1"/>
          <p:nvPr/>
        </p:nvSpPr>
        <p:spPr>
          <a:xfrm>
            <a:off x="76200" y="4648200"/>
            <a:ext cx="8991600" cy="923330"/>
          </a:xfrm>
          <a:prstGeom prst="rect">
            <a:avLst/>
          </a:prstGeom>
          <a:noFill/>
        </p:spPr>
        <p:txBody>
          <a:bodyPr wrap="square" rtlCol="0">
            <a:spAutoFit/>
          </a:bodyPr>
          <a:lstStyle/>
          <a:p>
            <a:r>
              <a:rPr lang="en-US" b="1" dirty="0">
                <a:solidFill>
                  <a:srgbClr val="FFFFCC"/>
                </a:solidFill>
                <a:effectLst>
                  <a:outerShdw blurRad="38100" dist="38100" dir="2700000" algn="tl">
                    <a:srgbClr val="000000">
                      <a:alpha val="43137"/>
                    </a:srgbClr>
                  </a:outerShdw>
                </a:effectLst>
              </a:rPr>
              <a:t>Acknowledgements</a:t>
            </a:r>
            <a:r>
              <a:rPr lang="en-US" b="1" dirty="0">
                <a:solidFill>
                  <a:srgbClr val="FFFFCC"/>
                </a:solidFill>
              </a:rPr>
              <a:t>: </a:t>
            </a:r>
            <a:r>
              <a:rPr lang="en-US" b="1" dirty="0" smtClean="0">
                <a:solidFill>
                  <a:srgbClr val="FFFFCC"/>
                </a:solidFill>
              </a:rPr>
              <a:t> L.W</a:t>
            </a:r>
            <a:r>
              <a:rPr lang="en-US" b="1" dirty="0">
                <a:solidFill>
                  <a:srgbClr val="FFFFCC"/>
                </a:solidFill>
              </a:rPr>
              <a:t>. Horowitz </a:t>
            </a:r>
            <a:r>
              <a:rPr lang="en-US" dirty="0">
                <a:solidFill>
                  <a:srgbClr val="FFFFCC"/>
                </a:solidFill>
              </a:rPr>
              <a:t>(</a:t>
            </a:r>
            <a:r>
              <a:rPr lang="en-US" i="1" dirty="0">
                <a:solidFill>
                  <a:srgbClr val="FFFFCC"/>
                </a:solidFill>
              </a:rPr>
              <a:t>NOAA GFDL</a:t>
            </a:r>
            <a:r>
              <a:rPr lang="en-US" dirty="0">
                <a:solidFill>
                  <a:srgbClr val="FFFFCC"/>
                </a:solidFill>
              </a:rPr>
              <a:t>), </a:t>
            </a:r>
            <a:r>
              <a:rPr lang="en-US" b="1" dirty="0" smtClean="0">
                <a:solidFill>
                  <a:srgbClr val="FFFFCC"/>
                </a:solidFill>
              </a:rPr>
              <a:t>A.M</a:t>
            </a:r>
            <a:r>
              <a:rPr lang="en-US" b="1" dirty="0">
                <a:solidFill>
                  <a:srgbClr val="FFFFCC"/>
                </a:solidFill>
              </a:rPr>
              <a:t>. Fiore </a:t>
            </a:r>
            <a:r>
              <a:rPr lang="en-US" dirty="0">
                <a:solidFill>
                  <a:srgbClr val="FFFFCC"/>
                </a:solidFill>
              </a:rPr>
              <a:t>(</a:t>
            </a:r>
            <a:r>
              <a:rPr lang="en-US" i="1" dirty="0">
                <a:solidFill>
                  <a:srgbClr val="FFFFCC"/>
                </a:solidFill>
              </a:rPr>
              <a:t>Columbia/LDEO</a:t>
            </a:r>
            <a:r>
              <a:rPr lang="en-US" dirty="0">
                <a:solidFill>
                  <a:srgbClr val="FFFFCC"/>
                </a:solidFill>
              </a:rPr>
              <a:t>), </a:t>
            </a:r>
            <a:r>
              <a:rPr lang="en-US" b="1" dirty="0" smtClean="0">
                <a:solidFill>
                  <a:srgbClr val="FFFFCC"/>
                </a:solidFill>
              </a:rPr>
              <a:t>O.R. Cooper </a:t>
            </a:r>
            <a:r>
              <a:rPr lang="en-US" dirty="0" smtClean="0">
                <a:solidFill>
                  <a:srgbClr val="FFFFCC"/>
                </a:solidFill>
              </a:rPr>
              <a:t>(</a:t>
            </a:r>
            <a:r>
              <a:rPr lang="en-US" i="1" dirty="0" smtClean="0">
                <a:solidFill>
                  <a:srgbClr val="FFFFCC"/>
                </a:solidFill>
              </a:rPr>
              <a:t>NOAA ESRL</a:t>
            </a:r>
            <a:r>
              <a:rPr lang="en-US" dirty="0" smtClean="0">
                <a:solidFill>
                  <a:srgbClr val="FFFFCC"/>
                </a:solidFill>
              </a:rPr>
              <a:t>), </a:t>
            </a:r>
            <a:r>
              <a:rPr lang="en-US" b="1" dirty="0" smtClean="0">
                <a:solidFill>
                  <a:srgbClr val="FFFFCC"/>
                </a:solidFill>
              </a:rPr>
              <a:t>A.O. Langford </a:t>
            </a:r>
            <a:r>
              <a:rPr lang="en-US" dirty="0" smtClean="0">
                <a:solidFill>
                  <a:srgbClr val="FFFFCC"/>
                </a:solidFill>
              </a:rPr>
              <a:t>(</a:t>
            </a:r>
            <a:r>
              <a:rPr lang="en-US" i="1" dirty="0" smtClean="0">
                <a:solidFill>
                  <a:srgbClr val="FFFFCC"/>
                </a:solidFill>
              </a:rPr>
              <a:t>NOAA ESRL</a:t>
            </a:r>
            <a:r>
              <a:rPr lang="en-US" dirty="0" smtClean="0">
                <a:solidFill>
                  <a:srgbClr val="FFFFCC"/>
                </a:solidFill>
              </a:rPr>
              <a:t>), </a:t>
            </a:r>
            <a:r>
              <a:rPr lang="en-US" b="1" dirty="0" smtClean="0">
                <a:solidFill>
                  <a:srgbClr val="FFFFCC"/>
                </a:solidFill>
              </a:rPr>
              <a:t>S. J. </a:t>
            </a:r>
            <a:r>
              <a:rPr lang="en-US" b="1" dirty="0" err="1" smtClean="0">
                <a:solidFill>
                  <a:srgbClr val="FFFFCC"/>
                </a:solidFill>
              </a:rPr>
              <a:t>Oltmans</a:t>
            </a:r>
            <a:r>
              <a:rPr lang="en-US" b="1" dirty="0" smtClean="0">
                <a:solidFill>
                  <a:srgbClr val="FFFFCC"/>
                </a:solidFill>
              </a:rPr>
              <a:t> </a:t>
            </a:r>
            <a:r>
              <a:rPr lang="en-US" dirty="0" smtClean="0">
                <a:solidFill>
                  <a:srgbClr val="FFFFCC"/>
                </a:solidFill>
              </a:rPr>
              <a:t>(</a:t>
            </a:r>
            <a:r>
              <a:rPr lang="en-US" i="1" dirty="0" smtClean="0">
                <a:solidFill>
                  <a:srgbClr val="FFFFCC"/>
                </a:solidFill>
              </a:rPr>
              <a:t>NOAA ESRL</a:t>
            </a:r>
            <a:r>
              <a:rPr lang="en-US" dirty="0" smtClean="0">
                <a:solidFill>
                  <a:srgbClr val="FFFFCC"/>
                </a:solidFill>
              </a:rPr>
              <a:t>), </a:t>
            </a:r>
            <a:r>
              <a:rPr lang="en-US" b="1" dirty="0" smtClean="0">
                <a:solidFill>
                  <a:srgbClr val="FFFFCC"/>
                </a:solidFill>
              </a:rPr>
              <a:t>Harald </a:t>
            </a:r>
            <a:r>
              <a:rPr lang="en-US" b="1" dirty="0" err="1" smtClean="0">
                <a:solidFill>
                  <a:srgbClr val="FFFFCC"/>
                </a:solidFill>
              </a:rPr>
              <a:t>Rieder</a:t>
            </a:r>
            <a:r>
              <a:rPr lang="en-US" b="1" dirty="0" smtClean="0">
                <a:solidFill>
                  <a:srgbClr val="FFFFCC"/>
                </a:solidFill>
              </a:rPr>
              <a:t> </a:t>
            </a:r>
            <a:r>
              <a:rPr lang="en-US" dirty="0" smtClean="0">
                <a:solidFill>
                  <a:srgbClr val="FFFFCC"/>
                </a:solidFill>
              </a:rPr>
              <a:t>(</a:t>
            </a:r>
            <a:r>
              <a:rPr lang="en-US" i="1" dirty="0" err="1" smtClean="0">
                <a:solidFill>
                  <a:srgbClr val="FFFFCC"/>
                </a:solidFill>
              </a:rPr>
              <a:t>Univ</a:t>
            </a:r>
            <a:r>
              <a:rPr lang="en-US" i="1" dirty="0" smtClean="0">
                <a:solidFill>
                  <a:srgbClr val="FFFFCC"/>
                </a:solidFill>
              </a:rPr>
              <a:t> </a:t>
            </a:r>
            <a:r>
              <a:rPr lang="en-US" i="1" dirty="0">
                <a:solidFill>
                  <a:srgbClr val="FFFFCC"/>
                </a:solidFill>
              </a:rPr>
              <a:t> </a:t>
            </a:r>
            <a:r>
              <a:rPr lang="en-US" i="1" dirty="0" smtClean="0">
                <a:solidFill>
                  <a:srgbClr val="FFFFCC"/>
                </a:solidFill>
              </a:rPr>
              <a:t>of Graz-Austria</a:t>
            </a:r>
            <a:r>
              <a:rPr lang="en-US" dirty="0" smtClean="0">
                <a:solidFill>
                  <a:srgbClr val="FFFFCC"/>
                </a:solidFill>
              </a:rPr>
              <a:t>), </a:t>
            </a:r>
            <a:r>
              <a:rPr lang="en-US" b="1" dirty="0">
                <a:solidFill>
                  <a:srgbClr val="FFC000"/>
                </a:solidFill>
              </a:rPr>
              <a:t>AIRS Science </a:t>
            </a:r>
            <a:r>
              <a:rPr lang="en-US" b="1" dirty="0" smtClean="0">
                <a:solidFill>
                  <a:srgbClr val="FFC000"/>
                </a:solidFill>
              </a:rPr>
              <a:t>Team:</a:t>
            </a:r>
            <a:r>
              <a:rPr lang="en-US" dirty="0" smtClean="0">
                <a:solidFill>
                  <a:srgbClr val="FFFFCC"/>
                </a:solidFill>
              </a:rPr>
              <a:t> </a:t>
            </a:r>
            <a:r>
              <a:rPr lang="en-US" b="1" dirty="0" err="1">
                <a:solidFill>
                  <a:srgbClr val="FFC000"/>
                </a:solidFill>
              </a:rPr>
              <a:t>Juying</a:t>
            </a:r>
            <a:r>
              <a:rPr lang="en-US" b="1" dirty="0">
                <a:solidFill>
                  <a:srgbClr val="FFC000"/>
                </a:solidFill>
              </a:rPr>
              <a:t> Warner </a:t>
            </a:r>
            <a:r>
              <a:rPr lang="en-US" dirty="0">
                <a:solidFill>
                  <a:srgbClr val="FFFFCC"/>
                </a:solidFill>
              </a:rPr>
              <a:t>(</a:t>
            </a:r>
            <a:r>
              <a:rPr lang="en-US" i="1" dirty="0" err="1">
                <a:solidFill>
                  <a:srgbClr val="FFFFCC"/>
                </a:solidFill>
              </a:rPr>
              <a:t>Univ</a:t>
            </a:r>
            <a:r>
              <a:rPr lang="en-US" i="1" dirty="0">
                <a:solidFill>
                  <a:srgbClr val="FFFFCC"/>
                </a:solidFill>
              </a:rPr>
              <a:t> of </a:t>
            </a:r>
            <a:r>
              <a:rPr lang="en-US" i="1" dirty="0" smtClean="0">
                <a:solidFill>
                  <a:srgbClr val="FFFFCC"/>
                </a:solidFill>
              </a:rPr>
              <a:t>Maryland</a:t>
            </a:r>
            <a:r>
              <a:rPr lang="en-US" dirty="0" smtClean="0">
                <a:solidFill>
                  <a:srgbClr val="FFFFCC"/>
                </a:solidFill>
              </a:rPr>
              <a:t>), </a:t>
            </a:r>
            <a:r>
              <a:rPr lang="en-US" b="1" dirty="0" smtClean="0">
                <a:solidFill>
                  <a:srgbClr val="FFC000"/>
                </a:solidFill>
              </a:rPr>
              <a:t>Laura Pan</a:t>
            </a:r>
            <a:r>
              <a:rPr lang="en-US" b="1" dirty="0" smtClean="0">
                <a:solidFill>
                  <a:srgbClr val="FFFFCC"/>
                </a:solidFill>
              </a:rPr>
              <a:t> </a:t>
            </a:r>
            <a:r>
              <a:rPr lang="en-US" dirty="0" smtClean="0">
                <a:solidFill>
                  <a:srgbClr val="FFFFCC"/>
                </a:solidFill>
              </a:rPr>
              <a:t>(</a:t>
            </a:r>
            <a:r>
              <a:rPr lang="en-US" i="1" dirty="0" smtClean="0">
                <a:solidFill>
                  <a:srgbClr val="FFFFCC"/>
                </a:solidFill>
              </a:rPr>
              <a:t>NCAR</a:t>
            </a:r>
            <a:r>
              <a:rPr lang="en-US" dirty="0" smtClean="0">
                <a:solidFill>
                  <a:srgbClr val="FFFFCC"/>
                </a:solidFill>
              </a:rPr>
              <a:t>) </a:t>
            </a:r>
            <a:r>
              <a:rPr lang="en-US" dirty="0" smtClean="0">
                <a:solidFill>
                  <a:srgbClr val="FFC000"/>
                </a:solidFill>
              </a:rPr>
              <a:t>…</a:t>
            </a:r>
            <a:endParaRPr lang="en-US" dirty="0">
              <a:solidFill>
                <a:srgbClr val="FFC000"/>
              </a:solidFill>
            </a:endParaRPr>
          </a:p>
        </p:txBody>
      </p:sp>
      <p:pic>
        <p:nvPicPr>
          <p:cNvPr id="10" name="Picture 12" descr="prince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973597"/>
            <a:ext cx="498238" cy="6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global-warming.accuweather.com/nasa-logo.gif"/>
          <p:cNvPicPr>
            <a:picLocks noChangeAspect="1" noChangeArrowheads="1"/>
          </p:cNvPicPr>
          <p:nvPr/>
        </p:nvPicPr>
        <p:blipFill>
          <a:blip r:embed="rId5" cstate="print"/>
          <a:srcRect/>
          <a:stretch>
            <a:fillRect/>
          </a:stretch>
        </p:blipFill>
        <p:spPr bwMode="auto">
          <a:xfrm>
            <a:off x="683518" y="5971191"/>
            <a:ext cx="685800" cy="588180"/>
          </a:xfrm>
          <a:prstGeom prst="rect">
            <a:avLst/>
          </a:prstGeom>
          <a:noFill/>
        </p:spPr>
      </p:pic>
      <p:pic>
        <p:nvPicPr>
          <p:cNvPr id="8" name="Picture 2" descr="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780" y="5951299"/>
            <a:ext cx="586458" cy="589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9955891"/>
      </p:ext>
    </p:extLst>
  </p:cSld>
  <p:clrMapOvr>
    <a:masterClrMapping/>
  </p:clrMapOvr>
  <p:transition advTm="1409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228600" y="50800"/>
            <a:ext cx="9356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r" fontAlgn="base">
              <a:spcBef>
                <a:spcPct val="0"/>
              </a:spcBef>
              <a:spcAft>
                <a:spcPct val="0"/>
              </a:spcAft>
              <a:defRPr/>
            </a:pPr>
            <a:r>
              <a:rPr lang="en-US" altLang="zh-CN" sz="2400" b="1" dirty="0" smtClean="0">
                <a:solidFill>
                  <a:srgbClr val="FFFFFF"/>
                </a:solidFill>
                <a:latin typeface="Helvetica" pitchFamily="34" charset="0"/>
              </a:rPr>
              <a:t>ENSO-driven changes in the Asian pollution signal </a:t>
            </a:r>
          </a:p>
          <a:p>
            <a:pPr algn="ctr" fontAlgn="base">
              <a:spcBef>
                <a:spcPct val="0"/>
              </a:spcBef>
              <a:spcAft>
                <a:spcPct val="0"/>
              </a:spcAft>
              <a:defRPr/>
            </a:pPr>
            <a:r>
              <a:rPr lang="en-US" altLang="zh-CN" sz="2400" b="1" dirty="0" smtClean="0">
                <a:solidFill>
                  <a:srgbClr val="FFFFFF"/>
                </a:solidFill>
                <a:latin typeface="Helvetica" pitchFamily="34" charset="0"/>
              </a:rPr>
              <a:t>measured by AIRS CO</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95487"/>
            <a:ext cx="6416842" cy="21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69288"/>
            <a:ext cx="6705601" cy="237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4696063" y="2740775"/>
            <a:ext cx="1780937" cy="338554"/>
          </a:xfrm>
          <a:prstGeom prst="rect">
            <a:avLst/>
          </a:prstGeom>
          <a:solidFill>
            <a:schemeClr val="bg1"/>
          </a:solidFill>
          <a:ln>
            <a:solidFill>
              <a:schemeClr val="tx1"/>
            </a:solidFill>
          </a:ln>
        </p:spPr>
        <p:txBody>
          <a:bodyPr wrap="none" lIns="0" rIns="0">
            <a:spAutoFit/>
          </a:bodyPr>
          <a:lstStyle/>
          <a:p>
            <a:pPr algn="ctr"/>
            <a:r>
              <a:rPr lang="en-US" altLang="zh-CN" sz="1600" b="1" dirty="0" smtClean="0">
                <a:solidFill>
                  <a:srgbClr val="FF0000"/>
                </a:solidFill>
                <a:latin typeface="Helvetica" pitchFamily="34" charset="0"/>
              </a:rPr>
              <a:t> El Niño (Mar2010)</a:t>
            </a:r>
            <a:endParaRPr lang="en-US" sz="1600" dirty="0">
              <a:solidFill>
                <a:srgbClr val="FF0000"/>
              </a:solidFill>
            </a:endParaRPr>
          </a:p>
        </p:txBody>
      </p:sp>
      <p:sp>
        <p:nvSpPr>
          <p:cNvPr id="52" name="Rectangle 51"/>
          <p:cNvSpPr/>
          <p:nvPr/>
        </p:nvSpPr>
        <p:spPr>
          <a:xfrm>
            <a:off x="4662401" y="4845688"/>
            <a:ext cx="1814599" cy="338554"/>
          </a:xfrm>
          <a:prstGeom prst="rect">
            <a:avLst/>
          </a:prstGeom>
          <a:solidFill>
            <a:schemeClr val="bg1"/>
          </a:solidFill>
          <a:ln>
            <a:solidFill>
              <a:schemeClr val="tx1"/>
            </a:solidFill>
          </a:ln>
        </p:spPr>
        <p:txBody>
          <a:bodyPr wrap="none" lIns="0" rIns="0">
            <a:spAutoFit/>
          </a:bodyPr>
          <a:lstStyle/>
          <a:p>
            <a:pPr algn="ctr"/>
            <a:r>
              <a:rPr lang="en-US" altLang="zh-CN" sz="1600" b="1" dirty="0">
                <a:solidFill>
                  <a:srgbClr val="0000FF"/>
                </a:solidFill>
                <a:latin typeface="Helvetica" pitchFamily="34" charset="0"/>
              </a:rPr>
              <a:t> La </a:t>
            </a:r>
            <a:r>
              <a:rPr lang="en-US" altLang="zh-CN" sz="1600" b="1" dirty="0" smtClean="0">
                <a:solidFill>
                  <a:srgbClr val="0000FF"/>
                </a:solidFill>
                <a:latin typeface="Helvetica" pitchFamily="34" charset="0"/>
              </a:rPr>
              <a:t>Niña (Mar2008)</a:t>
            </a:r>
            <a:endParaRPr lang="en-US" sz="1600" dirty="0">
              <a:solidFill>
                <a:srgbClr val="0000FF"/>
              </a:solidFill>
            </a:endParaRPr>
          </a:p>
        </p:txBody>
      </p:sp>
      <p:sp>
        <p:nvSpPr>
          <p:cNvPr id="55" name="5-Point Star 54"/>
          <p:cNvSpPr/>
          <p:nvPr/>
        </p:nvSpPr>
        <p:spPr>
          <a:xfrm>
            <a:off x="1389958" y="4665077"/>
            <a:ext cx="362642" cy="364123"/>
          </a:xfrm>
          <a:prstGeom prst="star5">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157" y="5642898"/>
            <a:ext cx="5638800" cy="40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3"/>
          <p:cNvSpPr>
            <a:spLocks noChangeArrowheads="1"/>
          </p:cNvSpPr>
          <p:nvPr/>
        </p:nvSpPr>
        <p:spPr bwMode="auto">
          <a:xfrm>
            <a:off x="1406241" y="5986046"/>
            <a:ext cx="77377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1600" dirty="0" smtClean="0">
                <a:solidFill>
                  <a:srgbClr val="000000"/>
                </a:solidFill>
              </a:rPr>
              <a:t>AIRS CO columns [10</a:t>
            </a:r>
            <a:r>
              <a:rPr lang="en-US" altLang="ja-JP" sz="1600" baseline="30000" dirty="0" smtClean="0">
                <a:solidFill>
                  <a:srgbClr val="000000"/>
                </a:solidFill>
              </a:rPr>
              <a:t>18</a:t>
            </a:r>
            <a:r>
              <a:rPr lang="en-US" altLang="ja-JP" sz="1600" dirty="0" smtClean="0">
                <a:solidFill>
                  <a:srgbClr val="000000"/>
                </a:solidFill>
              </a:rPr>
              <a:t> molecules cm</a:t>
            </a:r>
            <a:r>
              <a:rPr lang="en-US" altLang="ja-JP" sz="1600" baseline="30000" dirty="0" smtClean="0">
                <a:solidFill>
                  <a:srgbClr val="000000"/>
                </a:solidFill>
              </a:rPr>
              <a:t>-2</a:t>
            </a:r>
            <a:r>
              <a:rPr lang="en-US" altLang="ja-JP" sz="1600" dirty="0" smtClean="0">
                <a:solidFill>
                  <a:srgbClr val="000000"/>
                </a:solidFill>
              </a:rPr>
              <a:t>]    </a:t>
            </a:r>
            <a:r>
              <a:rPr lang="en-US" altLang="ja-JP" sz="1200" dirty="0" smtClean="0">
                <a:solidFill>
                  <a:schemeClr val="accent3">
                    <a:lumMod val="50000"/>
                  </a:schemeClr>
                </a:solidFill>
              </a:rPr>
              <a:t>[Data: </a:t>
            </a:r>
            <a:r>
              <a:rPr lang="en-US" altLang="ja-JP" sz="1200" b="0" dirty="0" smtClean="0">
                <a:solidFill>
                  <a:schemeClr val="accent3">
                    <a:lumMod val="50000"/>
                  </a:schemeClr>
                </a:solidFill>
              </a:rPr>
              <a:t>V6; AIRS Science Team/Joao </a:t>
            </a:r>
            <a:r>
              <a:rPr lang="en-US" altLang="ja-JP" sz="1200" b="0" dirty="0" err="1" smtClean="0">
                <a:solidFill>
                  <a:schemeClr val="accent3">
                    <a:lumMod val="50000"/>
                  </a:schemeClr>
                </a:solidFill>
              </a:rPr>
              <a:t>Texeira</a:t>
            </a:r>
            <a:r>
              <a:rPr lang="en-US" altLang="ja-JP" sz="1200" b="0" dirty="0" smtClean="0">
                <a:solidFill>
                  <a:schemeClr val="accent3">
                    <a:lumMod val="50000"/>
                  </a:schemeClr>
                </a:solidFill>
              </a:rPr>
              <a:t> 2013]</a:t>
            </a:r>
            <a:endParaRPr lang="en-US" altLang="zh-CN" sz="1200" b="0" dirty="0" smtClean="0">
              <a:solidFill>
                <a:schemeClr val="accent3">
                  <a:lumMod val="50000"/>
                </a:schemeClr>
              </a:solidFill>
            </a:endParaRPr>
          </a:p>
        </p:txBody>
      </p:sp>
      <p:sp>
        <p:nvSpPr>
          <p:cNvPr id="57" name="5-Point Star 56"/>
          <p:cNvSpPr/>
          <p:nvPr/>
        </p:nvSpPr>
        <p:spPr>
          <a:xfrm>
            <a:off x="1389958" y="2543287"/>
            <a:ext cx="362642" cy="364123"/>
          </a:xfrm>
          <a:prstGeom prst="star5">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 name="TextBox 57"/>
          <p:cNvSpPr txBox="1"/>
          <p:nvPr/>
        </p:nvSpPr>
        <p:spPr>
          <a:xfrm>
            <a:off x="6553200" y="1143000"/>
            <a:ext cx="2590800" cy="646331"/>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Rise in O</a:t>
            </a:r>
            <a:r>
              <a:rPr lang="en-US" b="1" baseline="-25000" dirty="0" smtClean="0">
                <a:solidFill>
                  <a:srgbClr val="FF0000"/>
                </a:solidFill>
                <a:latin typeface="Arial" panose="020B0604020202020204" pitchFamily="34" charset="0"/>
                <a:cs typeface="Arial" panose="020B0604020202020204" pitchFamily="34" charset="0"/>
              </a:rPr>
              <a:t>3</a:t>
            </a:r>
            <a:r>
              <a:rPr lang="en-US" b="1" dirty="0" smtClean="0">
                <a:solidFill>
                  <a:srgbClr val="FF0000"/>
                </a:solidFill>
                <a:latin typeface="Arial" panose="020B0604020202020204" pitchFamily="34" charset="0"/>
                <a:cs typeface="Arial" panose="020B0604020202020204" pitchFamily="34" charset="0"/>
              </a:rPr>
              <a:t> + CO</a:t>
            </a:r>
          </a:p>
          <a:p>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smtClean="0">
                <a:solidFill>
                  <a:srgbClr val="FF0000"/>
                </a:solidFill>
                <a:latin typeface="Arial" panose="020B0604020202020204" pitchFamily="34" charset="0"/>
                <a:cs typeface="Arial" panose="020B0604020202020204" pitchFamily="34" charset="0"/>
              </a:rPr>
              <a:t> </a:t>
            </a:r>
          </a:p>
        </p:txBody>
      </p:sp>
      <p:sp>
        <p:nvSpPr>
          <p:cNvPr id="7" name="Rectangle 6"/>
          <p:cNvSpPr/>
          <p:nvPr/>
        </p:nvSpPr>
        <p:spPr>
          <a:xfrm>
            <a:off x="685800" y="2009887"/>
            <a:ext cx="2057400" cy="897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22"/>
          <p:cNvPicPr>
            <a:picLocks noChangeAspect="1" noChangeArrowheads="1"/>
          </p:cNvPicPr>
          <p:nvPr/>
        </p:nvPicPr>
        <p:blipFill>
          <a:blip r:embed="rId6">
            <a:extLst>
              <a:ext uri="{28A0092B-C50C-407E-A947-70E740481C1C}">
                <a14:useLocalDpi xmlns:a14="http://schemas.microsoft.com/office/drawing/2010/main" val="0"/>
              </a:ext>
            </a:extLst>
          </a:blip>
          <a:srcRect l="11357" r="3671"/>
          <a:stretch>
            <a:fillRect/>
          </a:stretch>
        </p:blipFill>
        <p:spPr bwMode="auto">
          <a:xfrm>
            <a:off x="0" y="1928"/>
            <a:ext cx="1263361" cy="94683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797842" y="1408331"/>
            <a:ext cx="2422358" cy="1477328"/>
          </a:xfrm>
          <a:prstGeom prst="rect">
            <a:avLst/>
          </a:prstGeom>
        </p:spPr>
        <p:txBody>
          <a:bodyPr wrap="square">
            <a:spAutoFit/>
          </a:bodyPr>
          <a:lstStyle/>
          <a:p>
            <a:pPr lvl="0"/>
            <a:r>
              <a:rPr lang="en-US" dirty="0">
                <a:solidFill>
                  <a:srgbClr val="FF0000"/>
                </a:solidFill>
                <a:latin typeface="Arial" panose="020B0604020202020204" pitchFamily="34" charset="0"/>
                <a:cs typeface="Arial" panose="020B0604020202020204" pitchFamily="34" charset="0"/>
              </a:rPr>
              <a:t>T</a:t>
            </a:r>
            <a:r>
              <a:rPr lang="en-US" dirty="0" smtClean="0">
                <a:solidFill>
                  <a:srgbClr val="FF0000"/>
                </a:solidFill>
                <a:latin typeface="Arial" panose="020B0604020202020204" pitchFamily="34" charset="0"/>
                <a:cs typeface="Arial" panose="020B0604020202020204" pitchFamily="34" charset="0"/>
              </a:rPr>
              <a:t>he </a:t>
            </a:r>
            <a:r>
              <a:rPr lang="en-US" dirty="0">
                <a:solidFill>
                  <a:srgbClr val="FF0000"/>
                </a:solidFill>
                <a:latin typeface="Arial" panose="020B0604020202020204" pitchFamily="34" charset="0"/>
                <a:cs typeface="Arial" panose="020B0604020202020204" pitchFamily="34" charset="0"/>
              </a:rPr>
              <a:t>subtropical jet </a:t>
            </a:r>
            <a:r>
              <a:rPr lang="en-US" dirty="0" smtClean="0">
                <a:solidFill>
                  <a:srgbClr val="FF0000"/>
                </a:solidFill>
                <a:latin typeface="Arial" panose="020B0604020202020204" pitchFamily="34" charset="0"/>
                <a:cs typeface="Arial" panose="020B0604020202020204" pitchFamily="34" charset="0"/>
              </a:rPr>
              <a:t>shift </a:t>
            </a:r>
            <a:r>
              <a:rPr lang="en-US" dirty="0">
                <a:solidFill>
                  <a:srgbClr val="FF0000"/>
                </a:solidFill>
                <a:latin typeface="Arial" panose="020B0604020202020204" pitchFamily="34" charset="0"/>
                <a:cs typeface="Arial" panose="020B0604020202020204" pitchFamily="34" charset="0"/>
              </a:rPr>
              <a:t>modulates hemispheric pollution transport, rather than STT</a:t>
            </a:r>
          </a:p>
        </p:txBody>
      </p:sp>
      <p:sp>
        <p:nvSpPr>
          <p:cNvPr id="20" name="Slide Number Placeholder 3"/>
          <p:cNvSpPr txBox="1">
            <a:spLocks noGrp="1"/>
          </p:cNvSpPr>
          <p:nvPr/>
        </p:nvSpPr>
        <p:spPr>
          <a:xfrm>
            <a:off x="8686800" y="64166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10</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7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797314"/>
            <a:ext cx="7010400" cy="1323439"/>
          </a:xfrm>
          <a:prstGeom prst="rect">
            <a:avLst/>
          </a:prstGeom>
          <a:noFill/>
        </p:spPr>
        <p:txBody>
          <a:bodyPr wrap="square" rtlCol="0">
            <a:spAutoFit/>
          </a:bodyPr>
          <a:lstStyle/>
          <a:p>
            <a:pPr algn="ctr"/>
            <a:r>
              <a:rPr lang="en-US" sz="4000" dirty="0" smtClean="0">
                <a:solidFill>
                  <a:srgbClr val="FFFFCC"/>
                </a:solidFill>
                <a:latin typeface="Arial" panose="020B0604020202020204" pitchFamily="34" charset="0"/>
                <a:cs typeface="Arial" panose="020B0604020202020204" pitchFamily="34" charset="0"/>
              </a:rPr>
              <a:t>Stratospheric O</a:t>
            </a:r>
            <a:r>
              <a:rPr lang="en-US" sz="4000" baseline="-25000" dirty="0" smtClean="0">
                <a:solidFill>
                  <a:srgbClr val="FFFFCC"/>
                </a:solidFill>
                <a:latin typeface="Arial" panose="020B0604020202020204" pitchFamily="34" charset="0"/>
                <a:cs typeface="Arial" panose="020B0604020202020204" pitchFamily="34" charset="0"/>
              </a:rPr>
              <a:t>3</a:t>
            </a:r>
            <a:r>
              <a:rPr lang="en-US" sz="4000" dirty="0" smtClean="0">
                <a:solidFill>
                  <a:srgbClr val="FFFFCC"/>
                </a:solidFill>
                <a:latin typeface="Arial" panose="020B0604020202020204" pitchFamily="34" charset="0"/>
                <a:cs typeface="Arial" panose="020B0604020202020204" pitchFamily="34" charset="0"/>
              </a:rPr>
              <a:t> intrusions</a:t>
            </a:r>
          </a:p>
          <a:p>
            <a:pPr algn="ctr"/>
            <a:r>
              <a:rPr lang="en-US" sz="4000" dirty="0" smtClean="0">
                <a:solidFill>
                  <a:srgbClr val="FFFFCC"/>
                </a:solidFill>
                <a:latin typeface="Arial" panose="020B0604020202020204" pitchFamily="34" charset="0"/>
                <a:cs typeface="Arial" panose="020B0604020202020204" pitchFamily="34" charset="0"/>
              </a:rPr>
              <a:t>(STT)</a:t>
            </a:r>
            <a:endParaRPr lang="en-US" sz="40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171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ubtitle 2"/>
          <p:cNvSpPr txBox="1">
            <a:spLocks/>
          </p:cNvSpPr>
          <p:nvPr/>
        </p:nvSpPr>
        <p:spPr bwMode="auto">
          <a:xfrm>
            <a:off x="406400" y="76200"/>
            <a:ext cx="8483600" cy="83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Southwest US is global hotspot	for </a:t>
            </a: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deep</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STT</a:t>
            </a:r>
            <a:endParaRPr lang="en-US" sz="3600" dirty="0" smtClean="0">
              <a:solidFill>
                <a:srgbClr val="0000FF"/>
              </a:solidFill>
              <a:latin typeface="Calibri"/>
            </a:endParaRPr>
          </a:p>
          <a:p>
            <a:endParaRPr lang="en-US" sz="1800" dirty="0">
              <a:solidFill>
                <a:srgbClr val="0000FF"/>
              </a:solidFill>
              <a:latin typeface="Calibri"/>
            </a:endParaRPr>
          </a:p>
        </p:txBody>
      </p:sp>
      <p:sp>
        <p:nvSpPr>
          <p:cNvPr id="51" name="Rectangle 50"/>
          <p:cNvSpPr/>
          <p:nvPr/>
        </p:nvSpPr>
        <p:spPr>
          <a:xfrm>
            <a:off x="0" y="1127760"/>
            <a:ext cx="9143999" cy="4144846"/>
          </a:xfrm>
          <a:prstGeom prst="rect">
            <a:avLst/>
          </a:prstGeom>
          <a:solidFill>
            <a:srgbClr val="FFFFFF"/>
          </a:solidFill>
          <a:ln w="9525" cap="flat" cmpd="sng" algn="ctr">
            <a:solidFill>
              <a:srgbClr val="629DD1">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Jet streak</a:t>
            </a:r>
          </a:p>
        </p:txBody>
      </p:sp>
      <p:sp>
        <p:nvSpPr>
          <p:cNvPr id="52" name="TextBox 51"/>
          <p:cNvSpPr txBox="1"/>
          <p:nvPr/>
        </p:nvSpPr>
        <p:spPr>
          <a:xfrm>
            <a:off x="1117334" y="4810353"/>
            <a:ext cx="5608319" cy="338554"/>
          </a:xfrm>
          <a:prstGeom prst="rect">
            <a:avLst/>
          </a:prstGeom>
          <a:noFill/>
        </p:spPr>
        <p:txBody>
          <a:bodyPr wrap="squar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smtClean="0">
                <a:ln>
                  <a:noFill/>
                </a:ln>
                <a:solidFill>
                  <a:srgbClr val="3366FF"/>
                </a:solidFill>
                <a:effectLst/>
                <a:uLnTx/>
                <a:uFillTx/>
                <a:latin typeface="Calibri" charset="0"/>
                <a:ea typeface="ＭＳ Ｐゴシック" charset="0"/>
              </a:rPr>
              <a:t>B</a:t>
            </a:r>
            <a:r>
              <a:rPr kumimoji="0" lang="fr-FR" sz="1600" b="1" i="0" u="none" strike="noStrike" kern="0" cap="none" spc="0" normalizeH="0" baseline="0" noProof="0" dirty="0">
                <a:ln>
                  <a:noFill/>
                </a:ln>
                <a:solidFill>
                  <a:srgbClr val="3366FF"/>
                </a:solidFill>
                <a:effectLst/>
                <a:uLnTx/>
                <a:uFillTx/>
                <a:latin typeface="Calibri" charset="0"/>
                <a:ea typeface="ＭＳ Ｐゴシック" charset="0"/>
              </a:rPr>
              <a:t>. </a:t>
            </a:r>
            <a:r>
              <a:rPr kumimoji="0" lang="fr-FR" sz="1600" b="1" i="0" u="none" strike="noStrike" kern="0" cap="none" spc="0" normalizeH="0" baseline="0" noProof="0" dirty="0" err="1">
                <a:ln>
                  <a:noFill/>
                </a:ln>
                <a:solidFill>
                  <a:srgbClr val="3366FF"/>
                </a:solidFill>
                <a:effectLst/>
                <a:uLnTx/>
                <a:uFillTx/>
                <a:latin typeface="Calibri" charset="0"/>
                <a:ea typeface="ＭＳ Ｐゴシック" charset="0"/>
              </a:rPr>
              <a:t>Škerlak</a:t>
            </a:r>
            <a:r>
              <a:rPr kumimoji="0" lang="fr-FR" sz="1600" b="1" i="0" u="none" strike="noStrike" kern="0" cap="none" spc="0" normalizeH="0" baseline="0" noProof="0" dirty="0">
                <a:ln>
                  <a:noFill/>
                </a:ln>
                <a:solidFill>
                  <a:srgbClr val="3366FF"/>
                </a:solidFill>
                <a:effectLst/>
                <a:uLnTx/>
                <a:uFillTx/>
                <a:latin typeface="Calibri" charset="0"/>
                <a:ea typeface="ＭＳ Ｐゴシック" charset="0"/>
              </a:rPr>
              <a:t>, M. </a:t>
            </a:r>
            <a:r>
              <a:rPr kumimoji="0" lang="fr-FR" sz="1600" b="1" i="0" u="none" strike="noStrike" kern="0" cap="none" spc="0" normalizeH="0" baseline="0" noProof="0" dirty="0" err="1">
                <a:ln>
                  <a:noFill/>
                </a:ln>
                <a:solidFill>
                  <a:srgbClr val="3366FF"/>
                </a:solidFill>
                <a:effectLst/>
                <a:uLnTx/>
                <a:uFillTx/>
                <a:latin typeface="Calibri" charset="0"/>
                <a:ea typeface="ＭＳ Ｐゴシック" charset="0"/>
              </a:rPr>
              <a:t>Sprenger</a:t>
            </a:r>
            <a:r>
              <a:rPr kumimoji="0" lang="fr-FR" sz="1600" b="1" i="0" u="none" strike="noStrike" kern="0" cap="none" spc="0" normalizeH="0" baseline="0" noProof="0" dirty="0">
                <a:ln>
                  <a:noFill/>
                </a:ln>
                <a:solidFill>
                  <a:srgbClr val="3366FF"/>
                </a:solidFill>
                <a:effectLst/>
                <a:uLnTx/>
                <a:uFillTx/>
                <a:latin typeface="Calibri" charset="0"/>
                <a:ea typeface="ＭＳ Ｐゴシック" charset="0"/>
              </a:rPr>
              <a:t>, and H. </a:t>
            </a:r>
            <a:r>
              <a:rPr kumimoji="0" lang="fr-FR" sz="1600" b="1" i="0" u="none" strike="noStrike" kern="0" cap="none" spc="0" normalizeH="0" baseline="0" noProof="0" dirty="0" err="1" smtClean="0">
                <a:ln>
                  <a:noFill/>
                </a:ln>
                <a:solidFill>
                  <a:srgbClr val="3366FF"/>
                </a:solidFill>
                <a:effectLst/>
                <a:uLnTx/>
                <a:uFillTx/>
                <a:latin typeface="Calibri" charset="0"/>
                <a:ea typeface="ＭＳ Ｐゴシック" charset="0"/>
              </a:rPr>
              <a:t>Wernli</a:t>
            </a:r>
            <a:r>
              <a:rPr lang="fr-FR" sz="1600" kern="0" dirty="0">
                <a:solidFill>
                  <a:srgbClr val="3366FF"/>
                </a:solidFill>
                <a:latin typeface="Calibri" charset="0"/>
                <a:ea typeface="ＭＳ Ｐゴシック" charset="0"/>
              </a:rPr>
              <a:t> </a:t>
            </a:r>
            <a:r>
              <a:rPr lang="fr-FR" sz="1600" kern="0" dirty="0" smtClean="0">
                <a:solidFill>
                  <a:srgbClr val="3366FF"/>
                </a:solidFill>
                <a:latin typeface="Calibri" charset="0"/>
                <a:ea typeface="ＭＳ Ｐゴシック" charset="0"/>
              </a:rPr>
              <a:t>, </a:t>
            </a:r>
            <a:r>
              <a:rPr kumimoji="0" lang="es-ES_tradnl" sz="1600" b="0" i="0" u="none" strike="noStrike" kern="0" cap="none" spc="0" normalizeH="0" baseline="0" noProof="0" dirty="0" smtClean="0">
                <a:ln>
                  <a:noFill/>
                </a:ln>
                <a:solidFill>
                  <a:srgbClr val="3366FF"/>
                </a:solidFill>
                <a:effectLst/>
                <a:uLnTx/>
                <a:uFillTx/>
                <a:latin typeface="Calibri" charset="0"/>
                <a:ea typeface="ＭＳ Ｐゴシック" charset="0"/>
              </a:rPr>
              <a:t>ACP, </a:t>
            </a:r>
            <a:r>
              <a:rPr kumimoji="0" lang="es-ES_tradnl" sz="1600" b="0" i="0" u="none" strike="noStrike" kern="0" cap="none" spc="0" normalizeH="0" baseline="0" noProof="0" dirty="0">
                <a:ln>
                  <a:noFill/>
                </a:ln>
                <a:solidFill>
                  <a:srgbClr val="3366FF"/>
                </a:solidFill>
                <a:effectLst/>
                <a:uLnTx/>
                <a:uFillTx/>
                <a:latin typeface="Calibri" charset="0"/>
                <a:ea typeface="ＭＳ Ｐゴシック" charset="0"/>
              </a:rPr>
              <a:t>14, 913–937, </a:t>
            </a:r>
            <a:r>
              <a:rPr kumimoji="0" lang="es-ES_tradnl" sz="1600" b="0" i="0" u="none" strike="noStrike" kern="0" cap="none" spc="0" normalizeH="0" baseline="0" noProof="0" dirty="0" smtClean="0">
                <a:ln>
                  <a:noFill/>
                </a:ln>
                <a:solidFill>
                  <a:srgbClr val="3366FF"/>
                </a:solidFill>
                <a:effectLst/>
                <a:uLnTx/>
                <a:uFillTx/>
                <a:latin typeface="Calibri" charset="0"/>
                <a:ea typeface="ＭＳ Ｐゴシック" charset="0"/>
              </a:rPr>
              <a:t>2014</a:t>
            </a:r>
            <a:endParaRPr kumimoji="0" lang="es-ES_tradnl" sz="1600" b="0" i="0" u="none" strike="noStrike" kern="0" cap="none" spc="0" normalizeH="0" baseline="0" noProof="0" dirty="0">
              <a:ln>
                <a:noFill/>
              </a:ln>
              <a:solidFill>
                <a:srgbClr val="3366FF"/>
              </a:solidFill>
              <a:effectLst/>
              <a:uLnTx/>
              <a:uFillTx/>
              <a:latin typeface="Calibri" charset="0"/>
              <a:ea typeface="ＭＳ Ｐゴシック" charset="0"/>
            </a:endParaRPr>
          </a:p>
        </p:txBody>
      </p:sp>
      <p:sp>
        <p:nvSpPr>
          <p:cNvPr id="56" name="TextBox 55"/>
          <p:cNvSpPr txBox="1"/>
          <p:nvPr/>
        </p:nvSpPr>
        <p:spPr>
          <a:xfrm>
            <a:off x="152400" y="5399782"/>
            <a:ext cx="8792182" cy="1077218"/>
          </a:xfrm>
          <a:prstGeom prst="rect">
            <a:avLst/>
          </a:prstGeom>
          <a:noFill/>
        </p:spPr>
        <p:txBody>
          <a:bodyPr wrap="square" rtlCol="0">
            <a:spAutoFit/>
          </a:bodyPr>
          <a:lstStyle/>
          <a:p>
            <a:pPr marL="342900" marR="0" lvl="0" indent="-34290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b="1" kern="0" dirty="0" smtClean="0">
                <a:latin typeface="Calibri" panose="020F0502020204030204" pitchFamily="34" charset="0"/>
                <a:ea typeface="ＭＳ Ｐゴシック" charset="0"/>
                <a:cs typeface="Arial" panose="020B0604020202020204" pitchFamily="34" charset="0"/>
              </a:rPr>
              <a:t>AIRS/IASI/OMI O</a:t>
            </a:r>
            <a:r>
              <a:rPr lang="en-US" sz="2000" b="1" kern="0" baseline="-25000" dirty="0" smtClean="0">
                <a:latin typeface="Calibri" panose="020F0502020204030204" pitchFamily="34" charset="0"/>
                <a:ea typeface="ＭＳ Ｐゴシック" charset="0"/>
                <a:cs typeface="Arial" panose="020B0604020202020204" pitchFamily="34" charset="0"/>
              </a:rPr>
              <a:t>3</a:t>
            </a:r>
            <a:r>
              <a:rPr lang="en-US" sz="2000" b="1" kern="0" dirty="0" smtClean="0">
                <a:latin typeface="Calibri" panose="020F0502020204030204" pitchFamily="34" charset="0"/>
                <a:ea typeface="ＭＳ Ｐゴシック" charset="0"/>
                <a:cs typeface="Arial" panose="020B0604020202020204" pitchFamily="34" charset="0"/>
              </a:rPr>
              <a:t> retrievals can capture upper-level dynamics conducive to stratospheric intrusions [</a:t>
            </a:r>
            <a:r>
              <a:rPr lang="en-US" sz="2000" i="1" kern="0" dirty="0" smtClean="0">
                <a:latin typeface="Calibri" panose="020F0502020204030204" pitchFamily="34" charset="0"/>
                <a:ea typeface="ＭＳ Ｐゴシック" charset="0"/>
                <a:cs typeface="Arial" panose="020B0604020202020204" pitchFamily="34" charset="0"/>
              </a:rPr>
              <a:t>Pan et al. 2007; Pittman et al., 2009; Wei et al., 2010</a:t>
            </a:r>
            <a:r>
              <a:rPr lang="en-US" sz="2000" kern="0" dirty="0" smtClean="0">
                <a:latin typeface="Calibri" panose="020F0502020204030204" pitchFamily="34" charset="0"/>
                <a:ea typeface="ＭＳ Ｐゴシック" charset="0"/>
                <a:cs typeface="Arial" panose="020B0604020202020204" pitchFamily="34" charset="0"/>
              </a:rPr>
              <a:t>]</a:t>
            </a:r>
          </a:p>
          <a:p>
            <a:pPr marL="342900" marR="0" lvl="0" indent="-342900" defTabSz="457200" eaLnBrk="1" fontAlgn="base" latinLnBrk="0" hangingPunct="1">
              <a:lnSpc>
                <a:spcPct val="100000"/>
              </a:lnSpc>
              <a:spcBef>
                <a:spcPct val="0"/>
              </a:spcBef>
              <a:spcAft>
                <a:spcPct val="0"/>
              </a:spcAft>
              <a:buClrTx/>
              <a:buSzTx/>
              <a:buFont typeface="Wingdings" pitchFamily="2" charset="2"/>
              <a:buChar char="à"/>
              <a:tabLst/>
              <a:defRPr/>
            </a:pPr>
            <a:r>
              <a:rPr kumimoji="0" lang="en-US" sz="2400" b="1" i="0" u="none" strike="noStrike" kern="0" cap="none" spc="0" normalizeH="0" baseline="0" noProof="0" dirty="0" smtClean="0">
                <a:ln>
                  <a:noFill/>
                </a:ln>
                <a:solidFill>
                  <a:schemeClr val="tx2"/>
                </a:solidFill>
                <a:effectLst/>
                <a:uLnTx/>
                <a:uFillTx/>
                <a:latin typeface="Calibri" panose="020F0502020204030204" pitchFamily="34" charset="0"/>
                <a:ea typeface="ＭＳ Ｐゴシック" charset="0"/>
                <a:cs typeface="Arial" panose="020B0604020202020204" pitchFamily="34" charset="0"/>
              </a:rPr>
              <a:t>Link to potential influence</a:t>
            </a:r>
            <a:r>
              <a:rPr kumimoji="0" lang="en-US" sz="2400" b="1" i="0" u="none" strike="noStrike" kern="0" cap="none" spc="0" normalizeH="0" noProof="0" dirty="0" smtClean="0">
                <a:ln>
                  <a:noFill/>
                </a:ln>
                <a:solidFill>
                  <a:schemeClr val="tx2"/>
                </a:solidFill>
                <a:effectLst/>
                <a:uLnTx/>
                <a:uFillTx/>
                <a:latin typeface="Calibri" panose="020F0502020204030204" pitchFamily="34" charset="0"/>
                <a:ea typeface="ＭＳ Ｐゴシック" charset="0"/>
                <a:cs typeface="Arial" panose="020B0604020202020204" pitchFamily="34" charset="0"/>
              </a:rPr>
              <a:t> </a:t>
            </a:r>
            <a:r>
              <a:rPr lang="en-US" sz="2400" b="1" kern="0" noProof="0" dirty="0" smtClean="0">
                <a:solidFill>
                  <a:schemeClr val="tx2"/>
                </a:solidFill>
                <a:latin typeface="Calibri" panose="020F0502020204030204" pitchFamily="34" charset="0"/>
                <a:ea typeface="ＭＳ Ｐゴシック" charset="0"/>
                <a:cs typeface="Arial" panose="020B0604020202020204" pitchFamily="34" charset="0"/>
              </a:rPr>
              <a:t>in the lower troposphere</a:t>
            </a:r>
            <a:r>
              <a:rPr kumimoji="0" lang="en-US" sz="2400" b="1" i="0" u="none" strike="noStrike" kern="0" cap="none" spc="0" normalizeH="0" noProof="0" dirty="0" smtClean="0">
                <a:ln>
                  <a:noFill/>
                </a:ln>
                <a:solidFill>
                  <a:schemeClr val="tx2"/>
                </a:solidFill>
                <a:effectLst/>
                <a:uLnTx/>
                <a:uFillTx/>
                <a:latin typeface="Calibri" panose="020F0502020204030204" pitchFamily="34" charset="0"/>
                <a:ea typeface="ＭＳ Ｐゴシック" charset="0"/>
                <a:cs typeface="Arial" panose="020B0604020202020204" pitchFamily="34" charset="0"/>
              </a:rPr>
              <a:t>?</a:t>
            </a:r>
            <a:endParaRPr kumimoji="0" lang="en-US" sz="2400" b="1" i="0" u="none" strike="noStrike" kern="0" cap="none" spc="0" normalizeH="0" baseline="0" noProof="0" dirty="0">
              <a:ln>
                <a:noFill/>
              </a:ln>
              <a:solidFill>
                <a:schemeClr val="tx2"/>
              </a:solidFill>
              <a:effectLst/>
              <a:uLnTx/>
              <a:uFillTx/>
              <a:latin typeface="Calibri" panose="020F0502020204030204" pitchFamily="34" charset="0"/>
              <a:ea typeface="ＭＳ Ｐゴシック" charset="0"/>
              <a:cs typeface="Arial" panose="020B0604020202020204" pitchFamily="34" charset="0"/>
            </a:endParaRPr>
          </a:p>
        </p:txBody>
      </p:sp>
      <p:pic>
        <p:nvPicPr>
          <p:cNvPr id="57" name="Picture 56"/>
          <p:cNvPicPr/>
          <p:nvPr/>
        </p:nvPicPr>
        <p:blipFill rotWithShape="1">
          <a:blip r:embed="rId3"/>
          <a:srcRect l="5555" t="11155" r="3674" b="53374"/>
          <a:stretch/>
        </p:blipFill>
        <p:spPr>
          <a:xfrm>
            <a:off x="1117334" y="1447800"/>
            <a:ext cx="6959866" cy="2595880"/>
          </a:xfrm>
          <a:prstGeom prst="rect">
            <a:avLst/>
          </a:prstGeom>
          <a:ln>
            <a:noFill/>
          </a:ln>
        </p:spPr>
      </p:pic>
      <p:pic>
        <p:nvPicPr>
          <p:cNvPr id="59" name="Picture 58"/>
          <p:cNvPicPr/>
          <p:nvPr/>
        </p:nvPicPr>
        <p:blipFill>
          <a:blip r:embed="rId4"/>
          <a:stretch>
            <a:fillRect/>
          </a:stretch>
        </p:blipFill>
        <p:spPr>
          <a:xfrm>
            <a:off x="1269008" y="4155269"/>
            <a:ext cx="3495675" cy="643890"/>
          </a:xfrm>
          <a:prstGeom prst="rect">
            <a:avLst/>
          </a:prstGeom>
        </p:spPr>
      </p:pic>
      <p:cxnSp>
        <p:nvCxnSpPr>
          <p:cNvPr id="63" name="Straight Connector 62"/>
          <p:cNvCxnSpPr/>
          <p:nvPr/>
        </p:nvCxnSpPr>
        <p:spPr>
          <a:xfrm flipV="1">
            <a:off x="1295400" y="4013698"/>
            <a:ext cx="6781800" cy="24902"/>
          </a:xfrm>
          <a:prstGeom prst="line">
            <a:avLst/>
          </a:prstGeom>
          <a:noFill/>
          <a:ln w="9525" cap="flat" cmpd="sng" algn="ctr">
            <a:solidFill>
              <a:srgbClr val="000000"/>
            </a:solidFill>
            <a:prstDash val="solid"/>
          </a:ln>
          <a:effectLst/>
        </p:spPr>
      </p:cxnSp>
      <p:sp>
        <p:nvSpPr>
          <p:cNvPr id="55" name="TextBox 54"/>
          <p:cNvSpPr txBox="1"/>
          <p:nvPr/>
        </p:nvSpPr>
        <p:spPr>
          <a:xfrm>
            <a:off x="4601569" y="4126468"/>
            <a:ext cx="3475631" cy="369332"/>
          </a:xfrm>
          <a:prstGeom prst="rect">
            <a:avLst/>
          </a:prstGeom>
          <a:noFill/>
        </p:spPr>
        <p:txBody>
          <a:bodyPr wrap="non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Calibri" charset="0"/>
                <a:ea typeface="ＭＳ Ｐゴシック" charset="0"/>
              </a:rPr>
              <a:t> | Spring (ERA-Interim, 1979-2011)</a:t>
            </a:r>
            <a:endParaRPr kumimoji="0" lang="en-US" sz="1800" b="1" i="0" u="none" strike="noStrike" kern="0" cap="none" spc="0" normalizeH="0" baseline="0" noProof="0" dirty="0">
              <a:ln>
                <a:noFill/>
              </a:ln>
              <a:solidFill>
                <a:prstClr val="black"/>
              </a:solidFill>
              <a:effectLst/>
              <a:uLnTx/>
              <a:uFillTx/>
              <a:latin typeface="Calibri" charset="0"/>
              <a:ea typeface="ＭＳ Ｐゴシック" charset="0"/>
            </a:endParaRPr>
          </a:p>
        </p:txBody>
      </p:sp>
      <p:sp>
        <p:nvSpPr>
          <p:cNvPr id="54" name="Oval 53"/>
          <p:cNvSpPr>
            <a:spLocks noChangeAspect="1"/>
          </p:cNvSpPr>
          <p:nvPr/>
        </p:nvSpPr>
        <p:spPr>
          <a:xfrm>
            <a:off x="2286000" y="2969430"/>
            <a:ext cx="595430" cy="611970"/>
          </a:xfrm>
          <a:prstGeom prst="ellipse">
            <a:avLst/>
          </a:prstGeom>
          <a:noFill/>
          <a:ln w="38100" cap="flat" cmpd="sng" algn="ctr">
            <a:solidFill>
              <a:srgbClr val="FF0000"/>
            </a:solidFill>
            <a:prstDash val="sysDash"/>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solidFill>
                  <a:prstClr val="black"/>
                </a:solidFill>
                <a:prstDash val="sysDash"/>
              </a:ln>
              <a:noFill/>
              <a:effectLst/>
              <a:uLnTx/>
              <a:uFillTx/>
              <a:latin typeface="Calibri"/>
              <a:ea typeface="+mn-ea"/>
              <a:cs typeface="+mn-cs"/>
            </a:endParaRPr>
          </a:p>
        </p:txBody>
      </p:sp>
      <p:sp>
        <p:nvSpPr>
          <p:cNvPr id="5" name="Rectangle 4"/>
          <p:cNvSpPr/>
          <p:nvPr/>
        </p:nvSpPr>
        <p:spPr>
          <a:xfrm>
            <a:off x="723900" y="727650"/>
            <a:ext cx="7620000" cy="400110"/>
          </a:xfrm>
          <a:prstGeom prst="rect">
            <a:avLst/>
          </a:prstGeom>
        </p:spPr>
        <p:txBody>
          <a:bodyPr wrap="square">
            <a:spAutoFit/>
          </a:bodyPr>
          <a:lstStyle/>
          <a:p>
            <a:pPr lvl="0" defTabSz="457200" fontAlgn="base">
              <a:spcBef>
                <a:spcPct val="0"/>
              </a:spcBef>
              <a:spcAft>
                <a:spcPct val="0"/>
              </a:spcAft>
              <a:defRPr/>
            </a:pPr>
            <a:r>
              <a:rPr lang="en-US" sz="2000" b="1" kern="0" dirty="0" smtClean="0">
                <a:latin typeface="Arial" panose="020B0604020202020204" pitchFamily="34" charset="0"/>
                <a:ea typeface="ＭＳ Ｐゴシック" charset="0"/>
                <a:cs typeface="Arial" panose="020B0604020202020204" pitchFamily="34" charset="0"/>
              </a:rPr>
              <a:t>(Proximity </a:t>
            </a:r>
            <a:r>
              <a:rPr lang="en-US" sz="2000" b="1" kern="0" dirty="0">
                <a:latin typeface="Arial" panose="020B0604020202020204" pitchFamily="34" charset="0"/>
                <a:ea typeface="ＭＳ Ｐゴシック" charset="0"/>
                <a:cs typeface="Arial" panose="020B0604020202020204" pitchFamily="34" charset="0"/>
              </a:rPr>
              <a:t>to N. Pacific storm track exit and </a:t>
            </a:r>
            <a:r>
              <a:rPr lang="en-US" sz="2000" b="1" kern="0" dirty="0" smtClean="0">
                <a:latin typeface="Arial" panose="020B0604020202020204" pitchFamily="34" charset="0"/>
                <a:ea typeface="ＭＳ Ｐゴシック" charset="0"/>
                <a:cs typeface="Arial" panose="020B0604020202020204" pitchFamily="34" charset="0"/>
              </a:rPr>
              <a:t>high-elevation)</a:t>
            </a:r>
            <a:endParaRPr lang="en-US" sz="2000" b="1" kern="0" dirty="0">
              <a:latin typeface="Arial" panose="020B0604020202020204" pitchFamily="34" charset="0"/>
              <a:ea typeface="ＭＳ Ｐゴシック" charset="0"/>
              <a:cs typeface="Arial" panose="020B0604020202020204" pitchFamily="34" charset="0"/>
            </a:endParaRPr>
          </a:p>
        </p:txBody>
      </p:sp>
      <p:sp>
        <p:nvSpPr>
          <p:cNvPr id="12" name="Slide Number Placeholder 3"/>
          <p:cNvSpPr txBox="1">
            <a:spLocks noGrp="1"/>
          </p:cNvSpPr>
          <p:nvPr/>
        </p:nvSpPr>
        <p:spPr>
          <a:xfrm>
            <a:off x="8534400" y="64166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12</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2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4"/>
          <p:cNvSpPr>
            <a:spLocks noChangeArrowheads="1"/>
          </p:cNvSpPr>
          <p:nvPr/>
        </p:nvSpPr>
        <p:spPr bwMode="auto">
          <a:xfrm>
            <a:off x="0" y="1190625"/>
            <a:ext cx="9144000" cy="49752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endParaRPr lang="en-US" altLang="ja-JP" b="1"/>
          </a:p>
        </p:txBody>
      </p:sp>
      <p:sp>
        <p:nvSpPr>
          <p:cNvPr id="40965" name="Text Box 38"/>
          <p:cNvSpPr txBox="1">
            <a:spLocks noChangeArrowheads="1"/>
          </p:cNvSpPr>
          <p:nvPr/>
        </p:nvSpPr>
        <p:spPr bwMode="auto">
          <a:xfrm>
            <a:off x="71438" y="1196975"/>
            <a:ext cx="298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ja-JP" b="1" smtClean="0">
                <a:solidFill>
                  <a:srgbClr val="FF0000"/>
                </a:solidFill>
                <a:effectLst>
                  <a:outerShdw blurRad="38100" dist="38100" dir="2700000" algn="tl">
                    <a:srgbClr val="000000"/>
                  </a:outerShdw>
                </a:effectLst>
              </a:rPr>
              <a:t>AIRS, May 25-29</a:t>
            </a:r>
            <a:endParaRPr lang="en-US" altLang="zh-CN" b="1" smtClean="0">
              <a:solidFill>
                <a:srgbClr val="FF0000"/>
              </a:solidFill>
              <a:effectLst>
                <a:outerShdw blurRad="38100" dist="38100" dir="2700000" algn="tl">
                  <a:srgbClr val="000000"/>
                </a:outerShdw>
              </a:effectLst>
            </a:endParaRPr>
          </a:p>
        </p:txBody>
      </p:sp>
      <p:pic>
        <p:nvPicPr>
          <p:cNvPr id="15365" name="Picture 4" descr="Intrusion0528_Sonde_TH2SN"/>
          <p:cNvPicPr>
            <a:picLocks noChangeAspect="1" noChangeArrowheads="1"/>
          </p:cNvPicPr>
          <p:nvPr/>
        </p:nvPicPr>
        <p:blipFill>
          <a:blip r:embed="rId4" cstate="print">
            <a:extLst>
              <a:ext uri="{28A0092B-C50C-407E-A947-70E740481C1C}">
                <a14:useLocalDpi xmlns:a14="http://schemas.microsoft.com/office/drawing/2010/main" val="0"/>
              </a:ext>
            </a:extLst>
          </a:blip>
          <a:srcRect l="3575" t="23932" r="65004" b="33374"/>
          <a:stretch>
            <a:fillRect/>
          </a:stretch>
        </p:blipFill>
        <p:spPr bwMode="auto">
          <a:xfrm>
            <a:off x="3132138" y="2076450"/>
            <a:ext cx="27971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5"/>
          <p:cNvSpPr txBox="1">
            <a:spLocks noChangeArrowheads="1"/>
          </p:cNvSpPr>
          <p:nvPr/>
        </p:nvSpPr>
        <p:spPr bwMode="auto">
          <a:xfrm rot="-5400000">
            <a:off x="2330450" y="3222626"/>
            <a:ext cx="1939925"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600" b="1">
                <a:solidFill>
                  <a:srgbClr val="000000"/>
                </a:solidFill>
                <a:effectLst>
                  <a:outerShdw blurRad="38100" dist="38100" dir="2700000" algn="tl">
                    <a:srgbClr val="C0C0C0"/>
                  </a:outerShdw>
                </a:effectLst>
              </a:rPr>
              <a:t>Altitude (km </a:t>
            </a:r>
            <a:r>
              <a:rPr lang="en-US" altLang="ja-JP" sz="1600" b="1">
                <a:solidFill>
                  <a:srgbClr val="000000"/>
                </a:solidFill>
                <a:effectLst>
                  <a:outerShdw blurRad="38100" dist="38100" dir="2700000" algn="tl">
                    <a:srgbClr val="C0C0C0"/>
                  </a:outerShdw>
                </a:effectLst>
              </a:rPr>
              <a:t>a.s.l.</a:t>
            </a:r>
            <a:r>
              <a:rPr lang="en-US" altLang="zh-CN" sz="1600" b="1">
                <a:solidFill>
                  <a:srgbClr val="000000"/>
                </a:solidFill>
                <a:effectLst>
                  <a:outerShdw blurRad="38100" dist="38100" dir="2700000" algn="tl">
                    <a:srgbClr val="C0C0C0"/>
                  </a:outerShdw>
                </a:effectLst>
              </a:rPr>
              <a:t>)</a:t>
            </a:r>
          </a:p>
        </p:txBody>
      </p:sp>
      <p:sp>
        <p:nvSpPr>
          <p:cNvPr id="15367" name="Text Box 14"/>
          <p:cNvSpPr txBox="1">
            <a:spLocks noChangeArrowheads="1"/>
          </p:cNvSpPr>
          <p:nvPr/>
        </p:nvSpPr>
        <p:spPr bwMode="auto">
          <a:xfrm>
            <a:off x="3562350" y="5084763"/>
            <a:ext cx="230505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a:solidFill>
                  <a:srgbClr val="000000"/>
                </a:solidFill>
              </a:rPr>
              <a:t>North </a:t>
            </a:r>
            <a:r>
              <a:rPr lang="en-US" altLang="ja-JP">
                <a:solidFill>
                  <a:srgbClr val="000000"/>
                </a:solidFill>
                <a:sym typeface="Wingdings" pitchFamily="2" charset="2"/>
              </a:rPr>
              <a:t> South </a:t>
            </a:r>
            <a:endParaRPr lang="en-US" altLang="zh-CN">
              <a:solidFill>
                <a:srgbClr val="000000"/>
              </a:solidFill>
            </a:endParaRPr>
          </a:p>
        </p:txBody>
      </p:sp>
      <p:sp>
        <p:nvSpPr>
          <p:cNvPr id="40980" name="Text Box 16"/>
          <p:cNvSpPr txBox="1">
            <a:spLocks noChangeArrowheads="1"/>
          </p:cNvSpPr>
          <p:nvPr/>
        </p:nvSpPr>
        <p:spPr bwMode="auto">
          <a:xfrm>
            <a:off x="3276600" y="1592263"/>
            <a:ext cx="288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ja-JP" sz="2000" b="1" smtClean="0">
                <a:solidFill>
                  <a:srgbClr val="FF0000"/>
                </a:solidFill>
                <a:effectLst>
                  <a:outerShdw blurRad="38100" dist="38100" dir="2700000" algn="tl">
                    <a:srgbClr val="000000"/>
                  </a:outerShdw>
                </a:effectLst>
              </a:rPr>
              <a:t>Sonde O</a:t>
            </a:r>
            <a:r>
              <a:rPr lang="en-US" altLang="ja-JP" sz="2000" b="1" baseline="-25000" smtClean="0">
                <a:solidFill>
                  <a:srgbClr val="FF0000"/>
                </a:solidFill>
                <a:effectLst>
                  <a:outerShdw blurRad="38100" dist="38100" dir="2700000" algn="tl">
                    <a:srgbClr val="000000"/>
                  </a:outerShdw>
                </a:effectLst>
              </a:rPr>
              <a:t>3</a:t>
            </a:r>
            <a:r>
              <a:rPr lang="en-US" altLang="ja-JP" sz="2000" b="1" smtClean="0">
                <a:solidFill>
                  <a:srgbClr val="FF0000"/>
                </a:solidFill>
                <a:effectLst>
                  <a:outerShdw blurRad="38100" dist="38100" dir="2700000" algn="tl">
                    <a:srgbClr val="000000"/>
                  </a:outerShdw>
                </a:effectLst>
              </a:rPr>
              <a:t>,</a:t>
            </a:r>
            <a:r>
              <a:rPr lang="en-US" altLang="ja-JP" sz="2000" b="1" baseline="-25000" smtClean="0">
                <a:solidFill>
                  <a:srgbClr val="FF0000"/>
                </a:solidFill>
                <a:effectLst>
                  <a:outerShdw blurRad="38100" dist="38100" dir="2700000" algn="tl">
                    <a:srgbClr val="000000"/>
                  </a:outerShdw>
                </a:effectLst>
              </a:rPr>
              <a:t> </a:t>
            </a:r>
            <a:r>
              <a:rPr lang="en-US" altLang="ja-JP" sz="2000" b="1" smtClean="0">
                <a:solidFill>
                  <a:srgbClr val="FF0000"/>
                </a:solidFill>
                <a:effectLst>
                  <a:outerShdw blurRad="38100" dist="38100" dir="2700000" algn="tl">
                    <a:srgbClr val="000000"/>
                  </a:outerShdw>
                </a:effectLst>
              </a:rPr>
              <a:t>May 28 </a:t>
            </a:r>
            <a:endParaRPr lang="en-US" altLang="zh-CN" sz="2000" b="1" smtClean="0">
              <a:solidFill>
                <a:srgbClr val="FF0000"/>
              </a:solidFill>
              <a:effectLst>
                <a:outerShdw blurRad="38100" dist="38100" dir="2700000" algn="tl">
                  <a:srgbClr val="000000"/>
                </a:outerShdw>
              </a:effectLst>
            </a:endParaRPr>
          </a:p>
        </p:txBody>
      </p:sp>
      <p:pic>
        <p:nvPicPr>
          <p:cNvPr id="15370" name="Picture 5" descr="may29_sfc"/>
          <p:cNvPicPr>
            <a:picLocks noChangeAspect="1" noChangeArrowheads="1"/>
          </p:cNvPicPr>
          <p:nvPr/>
        </p:nvPicPr>
        <p:blipFill>
          <a:blip r:embed="rId5" cstate="print">
            <a:extLst>
              <a:ext uri="{28A0092B-C50C-407E-A947-70E740481C1C}">
                <a14:useLocalDpi xmlns:a14="http://schemas.microsoft.com/office/drawing/2010/main" val="0"/>
              </a:ext>
            </a:extLst>
          </a:blip>
          <a:srcRect l="12041" t="32939" r="50008" b="45364"/>
          <a:stretch>
            <a:fillRect/>
          </a:stretch>
        </p:blipFill>
        <p:spPr bwMode="auto">
          <a:xfrm>
            <a:off x="6084888" y="2919413"/>
            <a:ext cx="3024187"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7" descr="anima_airs_tco3_may25-2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025" y="1685925"/>
            <a:ext cx="2986088"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Text Box 39"/>
          <p:cNvSpPr txBox="1">
            <a:spLocks noChangeArrowheads="1"/>
          </p:cNvSpPr>
          <p:nvPr/>
        </p:nvSpPr>
        <p:spPr bwMode="auto">
          <a:xfrm>
            <a:off x="73025" y="3308350"/>
            <a:ext cx="1258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defRPr/>
            </a:pPr>
            <a:r>
              <a:rPr lang="en-US" altLang="ja-JP" sz="1600" b="1" i="1" smtClean="0">
                <a:solidFill>
                  <a:srgbClr val="000000"/>
                </a:solidFill>
                <a:effectLst>
                  <a:outerShdw blurRad="38100" dist="38100" dir="2700000" algn="tl">
                    <a:srgbClr val="FFFFFF"/>
                  </a:outerShdw>
                </a:effectLst>
              </a:rPr>
              <a:t>300 hPa PV</a:t>
            </a:r>
            <a:endParaRPr lang="en-US" altLang="zh-CN" sz="1600" b="1" i="1" smtClean="0">
              <a:solidFill>
                <a:srgbClr val="000000"/>
              </a:solidFill>
              <a:effectLst>
                <a:outerShdw blurRad="38100" dist="38100" dir="2700000" algn="tl">
                  <a:srgbClr val="FFFFFF"/>
                </a:outerShdw>
              </a:effectLst>
            </a:endParaRPr>
          </a:p>
        </p:txBody>
      </p:sp>
      <p:sp>
        <p:nvSpPr>
          <p:cNvPr id="15373" name="Rectangle 33"/>
          <p:cNvSpPr>
            <a:spLocks noChangeArrowheads="1"/>
          </p:cNvSpPr>
          <p:nvPr/>
        </p:nvSpPr>
        <p:spPr bwMode="auto">
          <a:xfrm>
            <a:off x="242888" y="4070350"/>
            <a:ext cx="245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ja-JP" b="1">
                <a:solidFill>
                  <a:srgbClr val="000000"/>
                </a:solidFill>
              </a:rPr>
              <a:t>Total column O</a:t>
            </a:r>
            <a:r>
              <a:rPr lang="en-US" altLang="ja-JP" b="1" baseline="-25000">
                <a:solidFill>
                  <a:srgbClr val="000000"/>
                </a:solidFill>
              </a:rPr>
              <a:t>3 </a:t>
            </a:r>
            <a:r>
              <a:rPr lang="en-US" altLang="ja-JP" b="1">
                <a:solidFill>
                  <a:srgbClr val="000000"/>
                </a:solidFill>
              </a:rPr>
              <a:t>[DU]</a:t>
            </a:r>
            <a:endParaRPr lang="en-US" altLang="zh-CN" b="1">
              <a:solidFill>
                <a:srgbClr val="000000"/>
              </a:solidFill>
            </a:endParaRPr>
          </a:p>
        </p:txBody>
      </p:sp>
      <p:sp>
        <p:nvSpPr>
          <p:cNvPr id="40994" name="Text Box 16"/>
          <p:cNvSpPr txBox="1">
            <a:spLocks noChangeArrowheads="1"/>
          </p:cNvSpPr>
          <p:nvPr/>
        </p:nvSpPr>
        <p:spPr bwMode="auto">
          <a:xfrm>
            <a:off x="6192838" y="2574925"/>
            <a:ext cx="2881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ja-JP" sz="2000" b="1" smtClean="0">
                <a:solidFill>
                  <a:srgbClr val="FF0000"/>
                </a:solidFill>
                <a:effectLst>
                  <a:outerShdw blurRad="38100" dist="38100" dir="2700000" algn="tl">
                    <a:srgbClr val="000000"/>
                  </a:outerShdw>
                </a:effectLst>
              </a:rPr>
              <a:t>Surface O</a:t>
            </a:r>
            <a:r>
              <a:rPr lang="en-US" altLang="ja-JP" sz="2000" b="1" baseline="-25000" smtClean="0">
                <a:solidFill>
                  <a:srgbClr val="FF0000"/>
                </a:solidFill>
                <a:effectLst>
                  <a:outerShdw blurRad="38100" dist="38100" dir="2700000" algn="tl">
                    <a:srgbClr val="000000"/>
                  </a:outerShdw>
                </a:effectLst>
              </a:rPr>
              <a:t>3</a:t>
            </a:r>
            <a:r>
              <a:rPr lang="en-US" altLang="ja-JP" sz="2000" b="1" smtClean="0">
                <a:solidFill>
                  <a:srgbClr val="FF0000"/>
                </a:solidFill>
                <a:effectLst>
                  <a:outerShdw blurRad="38100" dist="38100" dir="2700000" algn="tl">
                    <a:srgbClr val="000000"/>
                  </a:outerShdw>
                </a:effectLst>
              </a:rPr>
              <a:t>, May 29 </a:t>
            </a:r>
            <a:endParaRPr lang="en-US" altLang="zh-CN" sz="2000" b="1" smtClean="0">
              <a:solidFill>
                <a:srgbClr val="FF0000"/>
              </a:solidFill>
              <a:effectLst>
                <a:outerShdw blurRad="38100" dist="38100" dir="2700000" algn="tl">
                  <a:srgbClr val="000000"/>
                </a:outerShdw>
              </a:effectLst>
            </a:endParaRPr>
          </a:p>
        </p:txBody>
      </p:sp>
      <p:sp>
        <p:nvSpPr>
          <p:cNvPr id="159787" name="Text Box 30"/>
          <p:cNvSpPr txBox="1">
            <a:spLocks noChangeArrowheads="1"/>
          </p:cNvSpPr>
          <p:nvPr/>
        </p:nvSpPr>
        <p:spPr bwMode="auto">
          <a:xfrm>
            <a:off x="6011863" y="3830638"/>
            <a:ext cx="4318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rPr>
              <a:t>TH</a:t>
            </a:r>
            <a:endParaRPr lang="en-US" altLang="zh-CN"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endParaRPr>
          </a:p>
        </p:txBody>
      </p:sp>
      <p:sp>
        <p:nvSpPr>
          <p:cNvPr id="159788" name="Text Box 31"/>
          <p:cNvSpPr txBox="1">
            <a:spLocks noChangeArrowheads="1"/>
          </p:cNvSpPr>
          <p:nvPr/>
        </p:nvSpPr>
        <p:spPr bwMode="auto">
          <a:xfrm>
            <a:off x="6083300" y="4076700"/>
            <a:ext cx="576263"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latin typeface="Arial Narrow" pitchFamily="34" charset="0"/>
              </a:rPr>
              <a:t>RY</a:t>
            </a:r>
            <a:endParaRPr lang="en-US" altLang="zh-CN"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latin typeface="Arial Narrow" pitchFamily="34" charset="0"/>
            </a:endParaRPr>
          </a:p>
        </p:txBody>
      </p:sp>
      <p:sp>
        <p:nvSpPr>
          <p:cNvPr id="159789" name="Text Box 32"/>
          <p:cNvSpPr txBox="1">
            <a:spLocks noChangeArrowheads="1"/>
          </p:cNvSpPr>
          <p:nvPr/>
        </p:nvSpPr>
        <p:spPr bwMode="auto">
          <a:xfrm>
            <a:off x="6300788" y="4335463"/>
            <a:ext cx="503237"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rPr>
              <a:t>PS</a:t>
            </a:r>
            <a:endParaRPr lang="en-US" altLang="zh-CN"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endParaRPr>
          </a:p>
        </p:txBody>
      </p:sp>
      <p:sp>
        <p:nvSpPr>
          <p:cNvPr id="159790" name="Text Box 33"/>
          <p:cNvSpPr txBox="1">
            <a:spLocks noChangeArrowheads="1"/>
          </p:cNvSpPr>
          <p:nvPr/>
        </p:nvSpPr>
        <p:spPr bwMode="auto">
          <a:xfrm>
            <a:off x="6659563" y="4694238"/>
            <a:ext cx="36036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rPr>
              <a:t>SN</a:t>
            </a:r>
            <a:endParaRPr lang="en-US" altLang="zh-CN"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endParaRPr>
          </a:p>
        </p:txBody>
      </p:sp>
      <p:sp>
        <p:nvSpPr>
          <p:cNvPr id="159791" name="Text Box 34"/>
          <p:cNvSpPr txBox="1">
            <a:spLocks noChangeArrowheads="1"/>
          </p:cNvSpPr>
          <p:nvPr/>
        </p:nvSpPr>
        <p:spPr bwMode="auto">
          <a:xfrm>
            <a:off x="6948488" y="4581525"/>
            <a:ext cx="35877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rPr>
              <a:t>JT</a:t>
            </a:r>
            <a:endParaRPr lang="en-US" altLang="zh-CN"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endParaRPr>
          </a:p>
        </p:txBody>
      </p:sp>
      <p:sp>
        <p:nvSpPr>
          <p:cNvPr id="159792" name="Text Box 35"/>
          <p:cNvSpPr txBox="1">
            <a:spLocks noChangeArrowheads="1"/>
          </p:cNvSpPr>
          <p:nvPr/>
        </p:nvSpPr>
        <p:spPr bwMode="auto">
          <a:xfrm>
            <a:off x="6300788" y="3883025"/>
            <a:ext cx="503237"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rPr>
              <a:t>SH</a:t>
            </a:r>
            <a:endParaRPr lang="en-US" altLang="zh-CN" sz="1600" b="1">
              <a:solidFill>
                <a:srgbClr val="004080"/>
              </a:solidFill>
              <a:effectDag name="">
                <a:cont type="tree" name="">
                  <a:effect ref="fillLine"/>
                  <a:outerShdw dist="38100" dir="13500000" algn="br">
                    <a:srgbClr val="4080C0"/>
                  </a:outerShdw>
                </a:cont>
                <a:cont type="tree" name="">
                  <a:effect ref="fillLine"/>
                  <a:outerShdw dist="38100" dir="2700000" algn="tl">
                    <a:srgbClr val="00264C"/>
                  </a:outerShdw>
                </a:cont>
                <a:effect ref="fillLine"/>
              </a:effectDag>
            </a:endParaRPr>
          </a:p>
        </p:txBody>
      </p:sp>
      <p:sp>
        <p:nvSpPr>
          <p:cNvPr id="15381" name="Text Box 19"/>
          <p:cNvSpPr txBox="1">
            <a:spLocks noChangeArrowheads="1"/>
          </p:cNvSpPr>
          <p:nvPr/>
        </p:nvSpPr>
        <p:spPr bwMode="auto">
          <a:xfrm>
            <a:off x="2411413" y="5516563"/>
            <a:ext cx="720725" cy="3730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 rIns="0" bIns="10800"/>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b="1">
                <a:solidFill>
                  <a:srgbClr val="000000"/>
                </a:solidFill>
              </a:rPr>
              <a:t> [ppb]</a:t>
            </a:r>
            <a:endParaRPr lang="en-US" altLang="zh-CN" b="1">
              <a:solidFill>
                <a:srgbClr val="000000"/>
              </a:solidFill>
            </a:endParaRPr>
          </a:p>
        </p:txBody>
      </p:sp>
      <p:sp>
        <p:nvSpPr>
          <p:cNvPr id="15382" name="Text Box 45"/>
          <p:cNvSpPr txBox="1">
            <a:spLocks noChangeArrowheads="1"/>
          </p:cNvSpPr>
          <p:nvPr/>
        </p:nvSpPr>
        <p:spPr bwMode="auto">
          <a:xfrm>
            <a:off x="6300788" y="5661025"/>
            <a:ext cx="2735262"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ja-JP">
                <a:solidFill>
                  <a:srgbClr val="000000"/>
                </a:solidFill>
              </a:rPr>
              <a:t>Daily max 8-hr O</a:t>
            </a:r>
            <a:r>
              <a:rPr lang="en-US" altLang="ja-JP" baseline="-25000">
                <a:solidFill>
                  <a:srgbClr val="000000"/>
                </a:solidFill>
              </a:rPr>
              <a:t>3</a:t>
            </a:r>
            <a:r>
              <a:rPr lang="en-US" altLang="ja-JP">
                <a:solidFill>
                  <a:srgbClr val="000000"/>
                </a:solidFill>
              </a:rPr>
              <a:t> [ppb]</a:t>
            </a:r>
          </a:p>
        </p:txBody>
      </p:sp>
      <p:pic>
        <p:nvPicPr>
          <p:cNvPr id="15383" name="Picture 6" descr="may23_lidar"/>
          <p:cNvPicPr>
            <a:picLocks noChangeAspect="1" noChangeArrowheads="1"/>
          </p:cNvPicPr>
          <p:nvPr/>
        </p:nvPicPr>
        <p:blipFill>
          <a:blip r:embed="rId7">
            <a:extLst>
              <a:ext uri="{28A0092B-C50C-407E-A947-70E740481C1C}">
                <a14:useLocalDpi xmlns:a14="http://schemas.microsoft.com/office/drawing/2010/main" val="0"/>
              </a:ext>
            </a:extLst>
          </a:blip>
          <a:srcRect l="28958" t="73190" r="17735" b="23820"/>
          <a:stretch>
            <a:fillRect/>
          </a:stretch>
        </p:blipFill>
        <p:spPr bwMode="auto">
          <a:xfrm>
            <a:off x="3205163" y="5373688"/>
            <a:ext cx="28067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4" name="Text Box 7"/>
          <p:cNvSpPr txBox="1">
            <a:spLocks noChangeArrowheads="1"/>
          </p:cNvSpPr>
          <p:nvPr/>
        </p:nvSpPr>
        <p:spPr bwMode="auto">
          <a:xfrm>
            <a:off x="3132138" y="5564188"/>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ja-JP" sz="1600" b="1">
                <a:solidFill>
                  <a:srgbClr val="000000"/>
                </a:solidFill>
              </a:rPr>
              <a:t>30</a:t>
            </a:r>
          </a:p>
        </p:txBody>
      </p:sp>
      <p:sp>
        <p:nvSpPr>
          <p:cNvPr id="15385" name="Text Box 11"/>
          <p:cNvSpPr txBox="1">
            <a:spLocks noChangeArrowheads="1"/>
          </p:cNvSpPr>
          <p:nvPr/>
        </p:nvSpPr>
        <p:spPr bwMode="auto">
          <a:xfrm rot="10800000" flipV="1">
            <a:off x="3779838" y="55657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ja-JP" sz="1600" b="1">
                <a:solidFill>
                  <a:srgbClr val="000000"/>
                </a:solidFill>
              </a:rPr>
              <a:t>60</a:t>
            </a:r>
          </a:p>
        </p:txBody>
      </p:sp>
      <p:sp>
        <p:nvSpPr>
          <p:cNvPr id="15386" name="Text Box 8"/>
          <p:cNvSpPr txBox="1">
            <a:spLocks noChangeArrowheads="1"/>
          </p:cNvSpPr>
          <p:nvPr/>
        </p:nvSpPr>
        <p:spPr bwMode="auto">
          <a:xfrm>
            <a:off x="4427538" y="5564188"/>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ja-JP" sz="1600" b="1">
                <a:solidFill>
                  <a:srgbClr val="000000"/>
                </a:solidFill>
              </a:rPr>
              <a:t>90</a:t>
            </a:r>
          </a:p>
        </p:txBody>
      </p:sp>
      <p:sp>
        <p:nvSpPr>
          <p:cNvPr id="15387" name="Text Box 10"/>
          <p:cNvSpPr txBox="1">
            <a:spLocks noChangeArrowheads="1"/>
          </p:cNvSpPr>
          <p:nvPr/>
        </p:nvSpPr>
        <p:spPr bwMode="auto">
          <a:xfrm>
            <a:off x="5580063" y="5564188"/>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ja-JP" sz="1600" b="1">
                <a:solidFill>
                  <a:srgbClr val="000000"/>
                </a:solidFill>
              </a:rPr>
              <a:t>150</a:t>
            </a:r>
          </a:p>
        </p:txBody>
      </p:sp>
      <p:sp>
        <p:nvSpPr>
          <p:cNvPr id="15388" name="Text Box 13"/>
          <p:cNvSpPr txBox="1">
            <a:spLocks noChangeArrowheads="1"/>
          </p:cNvSpPr>
          <p:nvPr/>
        </p:nvSpPr>
        <p:spPr bwMode="auto">
          <a:xfrm>
            <a:off x="4932363" y="55657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ja-JP" sz="1600" b="1">
                <a:solidFill>
                  <a:srgbClr val="000000"/>
                </a:solidFill>
              </a:rPr>
              <a:t>120</a:t>
            </a:r>
          </a:p>
        </p:txBody>
      </p:sp>
      <p:pic>
        <p:nvPicPr>
          <p:cNvPr id="15389" name="Picture 5" descr="may29_sfc"/>
          <p:cNvPicPr>
            <a:picLocks noChangeAspect="1" noChangeArrowheads="1"/>
          </p:cNvPicPr>
          <p:nvPr/>
        </p:nvPicPr>
        <p:blipFill>
          <a:blip r:embed="rId5" cstate="print">
            <a:extLst>
              <a:ext uri="{28A0092B-C50C-407E-A947-70E740481C1C}">
                <a14:useLocalDpi xmlns:a14="http://schemas.microsoft.com/office/drawing/2010/main" val="0"/>
              </a:ext>
            </a:extLst>
          </a:blip>
          <a:srcRect l="12041" t="56020" r="50008" b="39842"/>
          <a:stretch>
            <a:fillRect/>
          </a:stretch>
        </p:blipFill>
        <p:spPr bwMode="auto">
          <a:xfrm>
            <a:off x="6227763" y="5229225"/>
            <a:ext cx="2916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6" descr="img_launching_sonde_hilo_3"/>
          <p:cNvPicPr>
            <a:picLocks noChangeAspect="1" noChangeArrowheads="1"/>
          </p:cNvPicPr>
          <p:nvPr/>
        </p:nvPicPr>
        <p:blipFill>
          <a:blip r:embed="rId8" cstate="print">
            <a:extLst>
              <a:ext uri="{28A0092B-C50C-407E-A947-70E740481C1C}">
                <a14:useLocalDpi xmlns:a14="http://schemas.microsoft.com/office/drawing/2010/main" val="0"/>
              </a:ext>
            </a:extLst>
          </a:blip>
          <a:srcRect l="25858" r="26735" b="46126"/>
          <a:stretch>
            <a:fillRect/>
          </a:stretch>
        </p:blipFill>
        <p:spPr bwMode="auto">
          <a:xfrm>
            <a:off x="2336472" y="4572000"/>
            <a:ext cx="86392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3" name="Line 33"/>
          <p:cNvSpPr>
            <a:spLocks noChangeShapeType="1"/>
          </p:cNvSpPr>
          <p:nvPr/>
        </p:nvSpPr>
        <p:spPr bwMode="auto">
          <a:xfrm flipV="1">
            <a:off x="3059113" y="4868862"/>
            <a:ext cx="431800" cy="1587"/>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6" name="Rectangle 36"/>
          <p:cNvSpPr>
            <a:spLocks noChangeArrowheads="1"/>
          </p:cNvSpPr>
          <p:nvPr/>
        </p:nvSpPr>
        <p:spPr bwMode="auto">
          <a:xfrm>
            <a:off x="6227763" y="4868863"/>
            <a:ext cx="431800" cy="215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5" name="Line 35"/>
          <p:cNvSpPr>
            <a:spLocks noChangeShapeType="1"/>
          </p:cNvSpPr>
          <p:nvPr/>
        </p:nvSpPr>
        <p:spPr bwMode="auto">
          <a:xfrm flipV="1">
            <a:off x="6011863" y="4868863"/>
            <a:ext cx="647700"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Rectangle 36"/>
          <p:cNvSpPr>
            <a:spLocks noChangeArrowheads="1"/>
          </p:cNvSpPr>
          <p:nvPr/>
        </p:nvSpPr>
        <p:spPr bwMode="auto">
          <a:xfrm>
            <a:off x="0" y="6172200"/>
            <a:ext cx="91090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chemeClr val="tx2"/>
                </a:solidFill>
              </a:rPr>
              <a:t>Meiyun Lin et al (JGR, 2012b): </a:t>
            </a:r>
            <a:r>
              <a:rPr lang="en-US" altLang="ja-JP" sz="1600" i="1" dirty="0" smtClean="0">
                <a:solidFill>
                  <a:schemeClr val="tx2"/>
                </a:solidFill>
              </a:rPr>
              <a:t>Springtime high surface ozone events over the </a:t>
            </a:r>
            <a:r>
              <a:rPr lang="en-US" altLang="ja-JP" sz="1600" i="1" dirty="0">
                <a:solidFill>
                  <a:schemeClr val="tx2"/>
                </a:solidFill>
              </a:rPr>
              <a:t>w</a:t>
            </a:r>
            <a:r>
              <a:rPr lang="en-US" altLang="ja-JP" sz="1600" i="1" dirty="0" smtClean="0">
                <a:solidFill>
                  <a:schemeClr val="tx2"/>
                </a:solidFill>
              </a:rPr>
              <a:t>estern United States: </a:t>
            </a:r>
            <a:r>
              <a:rPr lang="en-US" altLang="zh-CN" sz="1600" i="1" dirty="0" smtClean="0">
                <a:solidFill>
                  <a:schemeClr val="tx2"/>
                </a:solidFill>
              </a:rPr>
              <a:t>Quantifying the role of stratospheric intrusions</a:t>
            </a:r>
            <a:endParaRPr lang="zh-CN" altLang="en-US" sz="1600" i="1" dirty="0">
              <a:solidFill>
                <a:schemeClr val="tx2"/>
              </a:solidFill>
            </a:endParaRPr>
          </a:p>
        </p:txBody>
      </p:sp>
      <p:sp>
        <p:nvSpPr>
          <p:cNvPr id="2" name="Rectangle 1"/>
          <p:cNvSpPr/>
          <p:nvPr/>
        </p:nvSpPr>
        <p:spPr>
          <a:xfrm>
            <a:off x="0" y="1"/>
            <a:ext cx="9144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en-US" altLang="ja-JP" sz="2800" b="1" dirty="0">
                <a:effectLst>
                  <a:outerShdw blurRad="38100" dist="38100" dir="2700000" algn="tl">
                    <a:srgbClr val="000000"/>
                  </a:outerShdw>
                </a:effectLst>
                <a:latin typeface="Arial" pitchFamily="34" charset="0"/>
                <a:ea typeface="+mj-ea"/>
                <a:cs typeface="Arial" pitchFamily="34" charset="0"/>
                <a:sym typeface="Wingdings" pitchFamily="2" charset="2"/>
              </a:rPr>
              <a:t>AIRS column O</a:t>
            </a:r>
            <a:r>
              <a:rPr lang="en-US" altLang="ja-JP" sz="2800" b="1" baseline="-25000" dirty="0">
                <a:effectLst>
                  <a:outerShdw blurRad="38100" dist="38100" dir="2700000" algn="tl">
                    <a:srgbClr val="000000"/>
                  </a:outerShdw>
                </a:effectLst>
                <a:latin typeface="Arial" pitchFamily="34" charset="0"/>
                <a:ea typeface="+mj-ea"/>
                <a:cs typeface="Arial" pitchFamily="34" charset="0"/>
                <a:sym typeface="Wingdings" pitchFamily="2" charset="2"/>
              </a:rPr>
              <a:t>3</a:t>
            </a:r>
            <a:r>
              <a:rPr lang="en-US" altLang="ja-JP" sz="2800" b="1" dirty="0">
                <a:effectLst>
                  <a:outerShdw blurRad="38100" dist="38100" dir="2700000" algn="tl">
                    <a:srgbClr val="000000"/>
                  </a:outerShdw>
                </a:effectLst>
                <a:latin typeface="Arial" pitchFamily="34" charset="0"/>
                <a:ea typeface="+mj-ea"/>
                <a:cs typeface="Arial" pitchFamily="34" charset="0"/>
                <a:sym typeface="Wingdings" pitchFamily="2" charset="2"/>
              </a:rPr>
              <a:t> enhancements can indicate potential downwind surface influence</a:t>
            </a:r>
            <a:endParaRPr lang="en-US" altLang="zh-CN" sz="2800" b="1" dirty="0">
              <a:effectLst>
                <a:outerShdw blurRad="38100" dist="38100" dir="2700000" algn="tl">
                  <a:srgbClr val="000000"/>
                </a:outerShdw>
              </a:effectLst>
              <a:latin typeface="Arial" pitchFamily="34" charset="0"/>
              <a:ea typeface="+mj-ea"/>
              <a:cs typeface="Arial" pitchFamily="34" charset="0"/>
            </a:endParaRPr>
          </a:p>
        </p:txBody>
      </p:sp>
      <p:sp>
        <p:nvSpPr>
          <p:cNvPr id="34" name="Slide Number Placeholder 3"/>
          <p:cNvSpPr txBox="1">
            <a:spLocks noGrp="1"/>
          </p:cNvSpPr>
          <p:nvPr/>
        </p:nvSpPr>
        <p:spPr>
          <a:xfrm>
            <a:off x="8686800" y="64928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13</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32035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0" y="981075"/>
            <a:ext cx="9144000" cy="52673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endParaRPr lang="en-US" altLang="ja-JP" b="1">
              <a:solidFill>
                <a:srgbClr val="FFFFFF"/>
              </a:solidFill>
            </a:endParaRPr>
          </a:p>
        </p:txBody>
      </p:sp>
      <p:sp>
        <p:nvSpPr>
          <p:cNvPr id="13315" name="Rectangle 2"/>
          <p:cNvSpPr>
            <a:spLocks noGrp="1" noChangeArrowheads="1"/>
          </p:cNvSpPr>
          <p:nvPr>
            <p:ph type="title" idx="4294967295"/>
          </p:nvPr>
        </p:nvSpPr>
        <p:spPr>
          <a:xfrm>
            <a:off x="215900" y="0"/>
            <a:ext cx="6156325" cy="981075"/>
          </a:xfrm>
        </p:spPr>
        <p:txBody>
          <a:bodyPr/>
          <a:lstStyle/>
          <a:p>
            <a:pPr algn="l"/>
            <a:r>
              <a:rPr lang="en-US" altLang="ja-JP" sz="2400" b="1" dirty="0">
                <a:solidFill>
                  <a:schemeClr val="tx1"/>
                </a:solidFill>
                <a:latin typeface="Arial" pitchFamily="34" charset="0"/>
              </a:rPr>
              <a:t>An unusually large tropopause fold over Southern California (May 23, 2010</a:t>
            </a:r>
            <a:r>
              <a:rPr lang="en-US" altLang="ja-JP" sz="2400" b="1" dirty="0">
                <a:solidFill>
                  <a:schemeClr val="tx1"/>
                </a:solidFill>
                <a:latin typeface="Arial" pitchFamily="34" charset="0"/>
                <a:sym typeface="Wingdings" pitchFamily="2" charset="2"/>
              </a:rPr>
              <a:t>)         </a:t>
            </a:r>
            <a:endParaRPr lang="en-US" altLang="zh-CN" sz="2400" b="1" dirty="0">
              <a:solidFill>
                <a:schemeClr val="tx1"/>
              </a:solidFill>
              <a:latin typeface="Arial" pitchFamily="34" charset="0"/>
            </a:endParaRPr>
          </a:p>
        </p:txBody>
      </p:sp>
      <p:pic>
        <p:nvPicPr>
          <p:cNvPr id="13316" name="Picture 4" descr="airs_0523_pv"/>
          <p:cNvPicPr>
            <a:picLocks noChangeAspect="1" noChangeArrowheads="1"/>
          </p:cNvPicPr>
          <p:nvPr/>
        </p:nvPicPr>
        <p:blipFill>
          <a:blip r:embed="rId4">
            <a:extLst>
              <a:ext uri="{28A0092B-C50C-407E-A947-70E740481C1C}">
                <a14:useLocalDpi xmlns:a14="http://schemas.microsoft.com/office/drawing/2010/main" val="0"/>
              </a:ext>
            </a:extLst>
          </a:blip>
          <a:srcRect l="2478" t="23798" b="23938"/>
          <a:stretch>
            <a:fillRect/>
          </a:stretch>
        </p:blipFill>
        <p:spPr bwMode="auto">
          <a:xfrm>
            <a:off x="250825" y="1268413"/>
            <a:ext cx="32400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may23_lidar"/>
          <p:cNvPicPr>
            <a:picLocks noChangeAspect="1" noChangeArrowheads="1"/>
          </p:cNvPicPr>
          <p:nvPr/>
        </p:nvPicPr>
        <p:blipFill rotWithShape="1">
          <a:blip r:embed="rId5">
            <a:extLst>
              <a:ext uri="{28A0092B-C50C-407E-A947-70E740481C1C}">
                <a14:useLocalDpi xmlns:a14="http://schemas.microsoft.com/office/drawing/2010/main" val="0"/>
              </a:ext>
            </a:extLst>
          </a:blip>
          <a:srcRect l="22755" t="14788" r="17566" b="32126"/>
          <a:stretch/>
        </p:blipFill>
        <p:spPr bwMode="auto">
          <a:xfrm>
            <a:off x="5364163" y="1196976"/>
            <a:ext cx="3470275" cy="399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5"/>
          <p:cNvSpPr txBox="1">
            <a:spLocks noChangeArrowheads="1"/>
          </p:cNvSpPr>
          <p:nvPr/>
        </p:nvSpPr>
        <p:spPr bwMode="auto">
          <a:xfrm>
            <a:off x="5630863" y="4648200"/>
            <a:ext cx="1468438" cy="396875"/>
          </a:xfrm>
          <a:prstGeom prst="rect">
            <a:avLst/>
          </a:prstGeom>
          <a:solidFill>
            <a:schemeClr val="tx1"/>
          </a:solidFill>
          <a:ln>
            <a:noFill/>
          </a:ln>
          <a:effectLs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2000" b="1" dirty="0">
                <a:solidFill>
                  <a:srgbClr val="000000"/>
                </a:solidFill>
              </a:rPr>
              <a:t>GFDL AM3</a:t>
            </a:r>
          </a:p>
        </p:txBody>
      </p:sp>
      <p:sp>
        <p:nvSpPr>
          <p:cNvPr id="13320" name="Text Box 15"/>
          <p:cNvSpPr txBox="1">
            <a:spLocks noChangeArrowheads="1"/>
          </p:cNvSpPr>
          <p:nvPr/>
        </p:nvSpPr>
        <p:spPr bwMode="auto">
          <a:xfrm>
            <a:off x="5616575" y="2727325"/>
            <a:ext cx="936625" cy="396875"/>
          </a:xfrm>
          <a:prstGeom prst="rect">
            <a:avLst/>
          </a:prstGeom>
          <a:solidFill>
            <a:schemeClr val="tx1"/>
          </a:solidFill>
          <a:ln>
            <a:noFill/>
          </a:ln>
          <a:effectLs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2000" b="1" dirty="0">
                <a:solidFill>
                  <a:srgbClr val="000000"/>
                </a:solidFill>
              </a:rPr>
              <a:t>Lidar</a:t>
            </a:r>
          </a:p>
        </p:txBody>
      </p:sp>
      <p:sp>
        <p:nvSpPr>
          <p:cNvPr id="13321" name="Text Box 15"/>
          <p:cNvSpPr txBox="1">
            <a:spLocks noChangeArrowheads="1"/>
          </p:cNvSpPr>
          <p:nvPr/>
        </p:nvSpPr>
        <p:spPr bwMode="auto">
          <a:xfrm>
            <a:off x="6442075" y="3562290"/>
            <a:ext cx="12620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2000" dirty="0" smtClean="0">
                <a:solidFill>
                  <a:srgbClr val="000000"/>
                </a:solidFill>
              </a:rPr>
              <a:t>O</a:t>
            </a:r>
            <a:r>
              <a:rPr lang="en-US" altLang="ja-JP" sz="2000" baseline="-25000" dirty="0" smtClean="0">
                <a:solidFill>
                  <a:srgbClr val="000000"/>
                </a:solidFill>
              </a:rPr>
              <a:t>3</a:t>
            </a:r>
            <a:r>
              <a:rPr lang="en-US" altLang="ja-JP" sz="2000" dirty="0" smtClean="0">
                <a:solidFill>
                  <a:srgbClr val="000000"/>
                </a:solidFill>
              </a:rPr>
              <a:t>Strat</a:t>
            </a:r>
            <a:endParaRPr lang="en-US" altLang="ja-JP" sz="2000" dirty="0">
              <a:solidFill>
                <a:srgbClr val="000000"/>
              </a:solidFill>
            </a:endParaRPr>
          </a:p>
        </p:txBody>
      </p:sp>
      <p:sp>
        <p:nvSpPr>
          <p:cNvPr id="13322" name="Text Box 22"/>
          <p:cNvSpPr txBox="1">
            <a:spLocks noChangeArrowheads="1"/>
          </p:cNvSpPr>
          <p:nvPr/>
        </p:nvSpPr>
        <p:spPr bwMode="auto">
          <a:xfrm>
            <a:off x="1114425" y="2420938"/>
            <a:ext cx="1296988" cy="33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i="1">
                <a:solidFill>
                  <a:srgbClr val="000000"/>
                </a:solidFill>
              </a:rPr>
              <a:t>300 hPa</a:t>
            </a:r>
            <a:r>
              <a:rPr lang="en-US" altLang="zh-CN" sz="1600" b="1" i="1">
                <a:solidFill>
                  <a:srgbClr val="000000"/>
                </a:solidFill>
              </a:rPr>
              <a:t> PV</a:t>
            </a:r>
          </a:p>
        </p:txBody>
      </p:sp>
      <p:sp>
        <p:nvSpPr>
          <p:cNvPr id="39950" name="Rectangle 21"/>
          <p:cNvSpPr>
            <a:spLocks noChangeArrowheads="1"/>
          </p:cNvSpPr>
          <p:nvPr/>
        </p:nvSpPr>
        <p:spPr bwMode="auto">
          <a:xfrm>
            <a:off x="177800" y="2924175"/>
            <a:ext cx="1801813" cy="376238"/>
          </a:xfrm>
          <a:prstGeom prst="rect">
            <a:avLst/>
          </a:prstGeom>
          <a:solidFill>
            <a:schemeClr val="tx1"/>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fontAlgn="base">
              <a:spcBef>
                <a:spcPct val="0"/>
              </a:spcBef>
              <a:spcAft>
                <a:spcPct val="0"/>
              </a:spcAft>
              <a:defRPr/>
            </a:pPr>
            <a:r>
              <a:rPr lang="en-US" altLang="ja-JP" b="1">
                <a:solidFill>
                  <a:srgbClr val="000000"/>
                </a:solidFill>
                <a:effectLst>
                  <a:outerShdw blurRad="38100" dist="38100" dir="2700000" algn="tl">
                    <a:srgbClr val="C0C0C0"/>
                  </a:outerShdw>
                </a:effectLst>
                <a:latin typeface="Arial" pitchFamily="34" charset="0"/>
              </a:rPr>
              <a:t>Total column O</a:t>
            </a:r>
            <a:r>
              <a:rPr lang="en-US" altLang="ja-JP" b="1" baseline="-25000">
                <a:solidFill>
                  <a:srgbClr val="000000"/>
                </a:solidFill>
                <a:effectLst>
                  <a:outerShdw blurRad="38100" dist="38100" dir="2700000" algn="tl">
                    <a:srgbClr val="C0C0C0"/>
                  </a:outerShdw>
                </a:effectLst>
                <a:latin typeface="Arial" pitchFamily="34" charset="0"/>
              </a:rPr>
              <a:t>3</a:t>
            </a:r>
            <a:endParaRPr lang="zh-CN" altLang="en-US" b="1" baseline="-25000">
              <a:solidFill>
                <a:srgbClr val="000000"/>
              </a:solidFill>
              <a:effectLst>
                <a:outerShdw blurRad="38100" dist="38100" dir="2700000" algn="tl">
                  <a:srgbClr val="C0C0C0"/>
                </a:outerShdw>
              </a:effectLst>
              <a:latin typeface="Arial" pitchFamily="34" charset="0"/>
            </a:endParaRPr>
          </a:p>
        </p:txBody>
      </p:sp>
      <p:sp>
        <p:nvSpPr>
          <p:cNvPr id="13324" name="Text Box 21"/>
          <p:cNvSpPr txBox="1">
            <a:spLocks noChangeArrowheads="1"/>
          </p:cNvSpPr>
          <p:nvPr/>
        </p:nvSpPr>
        <p:spPr bwMode="auto">
          <a:xfrm>
            <a:off x="106363" y="981075"/>
            <a:ext cx="3382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sz="2000" b="1">
                <a:solidFill>
                  <a:srgbClr val="000000"/>
                </a:solidFill>
              </a:rPr>
              <a:t>Aqua AIRS Ascending</a:t>
            </a:r>
          </a:p>
        </p:txBody>
      </p:sp>
      <p:sp>
        <p:nvSpPr>
          <p:cNvPr id="13325" name="Text Box 24"/>
          <p:cNvSpPr txBox="1">
            <a:spLocks noChangeArrowheads="1"/>
          </p:cNvSpPr>
          <p:nvPr/>
        </p:nvSpPr>
        <p:spPr bwMode="auto">
          <a:xfrm>
            <a:off x="122238" y="6226175"/>
            <a:ext cx="1785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endParaRPr lang="en-US" altLang="en-US">
              <a:solidFill>
                <a:srgbClr val="FFFFFF"/>
              </a:solidFill>
            </a:endParaRPr>
          </a:p>
        </p:txBody>
      </p:sp>
      <p:sp>
        <p:nvSpPr>
          <p:cNvPr id="13327" name="Text Box 26"/>
          <p:cNvSpPr txBox="1">
            <a:spLocks noChangeArrowheads="1"/>
          </p:cNvSpPr>
          <p:nvPr/>
        </p:nvSpPr>
        <p:spPr bwMode="auto">
          <a:xfrm>
            <a:off x="5508625" y="5135563"/>
            <a:ext cx="3276600"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b="1" dirty="0">
                <a:solidFill>
                  <a:srgbClr val="000000"/>
                </a:solidFill>
              </a:rPr>
              <a:t>Flight track, S. CA</a:t>
            </a:r>
            <a:endParaRPr lang="en-US" altLang="zh-CN" b="1" dirty="0">
              <a:solidFill>
                <a:srgbClr val="000000"/>
              </a:solidFill>
            </a:endParaRPr>
          </a:p>
        </p:txBody>
      </p:sp>
      <p:pic>
        <p:nvPicPr>
          <p:cNvPr id="13328" name="Picture 4" descr="airs_0523_pv"/>
          <p:cNvPicPr>
            <a:picLocks noChangeAspect="1" noChangeArrowheads="1"/>
          </p:cNvPicPr>
          <p:nvPr/>
        </p:nvPicPr>
        <p:blipFill>
          <a:blip r:embed="rId6" cstate="print">
            <a:extLst>
              <a:ext uri="{28A0092B-C50C-407E-A947-70E740481C1C}">
                <a14:useLocalDpi xmlns:a14="http://schemas.microsoft.com/office/drawing/2010/main" val="0"/>
              </a:ext>
            </a:extLst>
          </a:blip>
          <a:srcRect l="74536" r="17871" b="2478"/>
          <a:stretch>
            <a:fillRect/>
          </a:stretch>
        </p:blipFill>
        <p:spPr bwMode="auto">
          <a:xfrm>
            <a:off x="3352800" y="1268413"/>
            <a:ext cx="3556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Rectangle 22"/>
          <p:cNvSpPr>
            <a:spLocks noChangeArrowheads="1"/>
          </p:cNvSpPr>
          <p:nvPr/>
        </p:nvSpPr>
        <p:spPr bwMode="auto">
          <a:xfrm>
            <a:off x="3635375" y="1262063"/>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r>
              <a:rPr lang="en-US" altLang="ja-JP" b="1">
                <a:solidFill>
                  <a:srgbClr val="000000"/>
                </a:solidFill>
              </a:rPr>
              <a:t>DU</a:t>
            </a:r>
          </a:p>
        </p:txBody>
      </p:sp>
      <p:pic>
        <p:nvPicPr>
          <p:cNvPr id="13330" name="Picture 6" descr="may23_lidar"/>
          <p:cNvPicPr>
            <a:picLocks noChangeAspect="1" noChangeArrowheads="1"/>
          </p:cNvPicPr>
          <p:nvPr/>
        </p:nvPicPr>
        <p:blipFill>
          <a:blip r:embed="rId7" cstate="print">
            <a:extLst>
              <a:ext uri="{28A0092B-C50C-407E-A947-70E740481C1C}">
                <a14:useLocalDpi xmlns:a14="http://schemas.microsoft.com/office/drawing/2010/main" val="0"/>
              </a:ext>
            </a:extLst>
          </a:blip>
          <a:srcRect l="28958" t="73190" r="17735" b="23820"/>
          <a:stretch>
            <a:fillRect/>
          </a:stretch>
        </p:blipFill>
        <p:spPr bwMode="auto">
          <a:xfrm>
            <a:off x="4356100" y="5424488"/>
            <a:ext cx="39592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Text Box 7"/>
          <p:cNvSpPr txBox="1">
            <a:spLocks noChangeArrowheads="1"/>
          </p:cNvSpPr>
          <p:nvPr/>
        </p:nvSpPr>
        <p:spPr bwMode="auto">
          <a:xfrm>
            <a:off x="4427538" y="56388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30</a:t>
            </a:r>
          </a:p>
        </p:txBody>
      </p:sp>
      <p:sp>
        <p:nvSpPr>
          <p:cNvPr id="13332" name="Text Box 11"/>
          <p:cNvSpPr txBox="1">
            <a:spLocks noChangeArrowheads="1"/>
          </p:cNvSpPr>
          <p:nvPr/>
        </p:nvSpPr>
        <p:spPr bwMode="auto">
          <a:xfrm>
            <a:off x="5292725" y="5638800"/>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60</a:t>
            </a:r>
          </a:p>
        </p:txBody>
      </p:sp>
      <p:sp>
        <p:nvSpPr>
          <p:cNvPr id="13333" name="Text Box 10"/>
          <p:cNvSpPr txBox="1">
            <a:spLocks noChangeArrowheads="1"/>
          </p:cNvSpPr>
          <p:nvPr/>
        </p:nvSpPr>
        <p:spPr bwMode="auto">
          <a:xfrm>
            <a:off x="7667625" y="5638800"/>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150</a:t>
            </a:r>
          </a:p>
        </p:txBody>
      </p:sp>
      <p:sp>
        <p:nvSpPr>
          <p:cNvPr id="13334" name="Text Box 12"/>
          <p:cNvSpPr txBox="1">
            <a:spLocks noChangeArrowheads="1"/>
          </p:cNvSpPr>
          <p:nvPr/>
        </p:nvSpPr>
        <p:spPr bwMode="auto">
          <a:xfrm>
            <a:off x="6084888" y="56388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90</a:t>
            </a:r>
          </a:p>
        </p:txBody>
      </p:sp>
      <p:sp>
        <p:nvSpPr>
          <p:cNvPr id="13335" name="Text Box 13"/>
          <p:cNvSpPr txBox="1">
            <a:spLocks noChangeArrowheads="1"/>
          </p:cNvSpPr>
          <p:nvPr/>
        </p:nvSpPr>
        <p:spPr bwMode="auto">
          <a:xfrm>
            <a:off x="6877050" y="5638800"/>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120</a:t>
            </a:r>
          </a:p>
        </p:txBody>
      </p:sp>
      <p:pic>
        <p:nvPicPr>
          <p:cNvPr id="13336" name="Picture 32" descr="airs_may23_vmr_400hPa"/>
          <p:cNvPicPr>
            <a:picLocks noChangeAspect="1" noChangeArrowheads="1"/>
          </p:cNvPicPr>
          <p:nvPr/>
        </p:nvPicPr>
        <p:blipFill>
          <a:blip r:embed="rId8">
            <a:extLst>
              <a:ext uri="{28A0092B-C50C-407E-A947-70E740481C1C}">
                <a14:useLocalDpi xmlns:a14="http://schemas.microsoft.com/office/drawing/2010/main" val="0"/>
              </a:ext>
            </a:extLst>
          </a:blip>
          <a:srcRect l="2623" t="50661" r="4295" b="11465"/>
          <a:stretch>
            <a:fillRect/>
          </a:stretch>
        </p:blipFill>
        <p:spPr bwMode="auto">
          <a:xfrm>
            <a:off x="682625" y="3716338"/>
            <a:ext cx="374491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9" name="Rectangle 21"/>
          <p:cNvSpPr>
            <a:spLocks noChangeArrowheads="1"/>
          </p:cNvSpPr>
          <p:nvPr/>
        </p:nvSpPr>
        <p:spPr bwMode="auto">
          <a:xfrm>
            <a:off x="144463" y="5002213"/>
            <a:ext cx="1439862" cy="376237"/>
          </a:xfrm>
          <a:prstGeom prst="rect">
            <a:avLst/>
          </a:prstGeom>
          <a:solidFill>
            <a:schemeClr val="tx1"/>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altLang="ja-JP" b="1">
                <a:solidFill>
                  <a:srgbClr val="000000"/>
                </a:solidFill>
                <a:effectLst>
                  <a:outerShdw blurRad="38100" dist="38100" dir="2700000" algn="tl">
                    <a:srgbClr val="C0C0C0"/>
                  </a:outerShdw>
                </a:effectLst>
                <a:latin typeface="Arial" pitchFamily="34" charset="0"/>
              </a:rPr>
              <a:t>400 hPa O</a:t>
            </a:r>
            <a:r>
              <a:rPr lang="en-US" altLang="ja-JP" b="1" baseline="-25000">
                <a:solidFill>
                  <a:srgbClr val="000000"/>
                </a:solidFill>
                <a:effectLst>
                  <a:outerShdw blurRad="38100" dist="38100" dir="2700000" algn="tl">
                    <a:srgbClr val="C0C0C0"/>
                  </a:outerShdw>
                </a:effectLst>
                <a:latin typeface="Arial" pitchFamily="34" charset="0"/>
              </a:rPr>
              <a:t>3</a:t>
            </a:r>
            <a:endParaRPr lang="zh-CN" altLang="en-US" b="1" baseline="-25000">
              <a:solidFill>
                <a:srgbClr val="000000"/>
              </a:solidFill>
              <a:effectLst>
                <a:outerShdw blurRad="38100" dist="38100" dir="2700000" algn="tl">
                  <a:srgbClr val="C0C0C0"/>
                </a:outerShdw>
              </a:effectLst>
              <a:latin typeface="Arial" pitchFamily="34" charset="0"/>
            </a:endParaRPr>
          </a:p>
        </p:txBody>
      </p:sp>
      <p:sp>
        <p:nvSpPr>
          <p:cNvPr id="13338" name="Text Box 19"/>
          <p:cNvSpPr txBox="1">
            <a:spLocks noChangeArrowheads="1"/>
          </p:cNvSpPr>
          <p:nvPr/>
        </p:nvSpPr>
        <p:spPr bwMode="auto">
          <a:xfrm>
            <a:off x="8101013" y="5410200"/>
            <a:ext cx="1008062" cy="3730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 rIns="0" bIns="10800"/>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b="1">
                <a:solidFill>
                  <a:srgbClr val="000000"/>
                </a:solidFill>
              </a:rPr>
              <a:t>O</a:t>
            </a:r>
            <a:r>
              <a:rPr lang="en-US" altLang="ja-JP" b="1" baseline="-25000">
                <a:solidFill>
                  <a:srgbClr val="000000"/>
                </a:solidFill>
              </a:rPr>
              <a:t>3</a:t>
            </a:r>
            <a:r>
              <a:rPr lang="en-US" altLang="ja-JP" b="1">
                <a:solidFill>
                  <a:srgbClr val="000000"/>
                </a:solidFill>
              </a:rPr>
              <a:t> [ppb]</a:t>
            </a:r>
            <a:endParaRPr lang="en-US" altLang="zh-CN" b="1">
              <a:solidFill>
                <a:srgbClr val="000000"/>
              </a:solidFill>
            </a:endParaRPr>
          </a:p>
        </p:txBody>
      </p:sp>
      <p:sp>
        <p:nvSpPr>
          <p:cNvPr id="39974" name="Oval 38"/>
          <p:cNvSpPr>
            <a:spLocks noChangeArrowheads="1"/>
          </p:cNvSpPr>
          <p:nvPr/>
        </p:nvSpPr>
        <p:spPr bwMode="auto">
          <a:xfrm>
            <a:off x="2771775" y="4929188"/>
            <a:ext cx="935038" cy="720725"/>
          </a:xfrm>
          <a:prstGeom prst="ellipse">
            <a:avLst/>
          </a:prstGeom>
          <a:noFill/>
          <a:ln w="57150">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endParaRPr lang="ja-JP" altLang="en-US">
              <a:solidFill>
                <a:srgbClr val="FFFFFF"/>
              </a:solidFill>
            </a:endParaRPr>
          </a:p>
        </p:txBody>
      </p:sp>
      <p:sp>
        <p:nvSpPr>
          <p:cNvPr id="13340" name="TextBox 5"/>
          <p:cNvSpPr txBox="1">
            <a:spLocks noChangeArrowheads="1"/>
          </p:cNvSpPr>
          <p:nvPr/>
        </p:nvSpPr>
        <p:spPr bwMode="auto">
          <a:xfrm rot="-5400000">
            <a:off x="3765551" y="2794000"/>
            <a:ext cx="27305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pPr>
            <a:r>
              <a:rPr lang="en-US" altLang="zh-CN" sz="2000" b="1">
                <a:solidFill>
                  <a:srgbClr val="000000"/>
                </a:solidFill>
              </a:rPr>
              <a:t>Altitude (km </a:t>
            </a:r>
            <a:r>
              <a:rPr lang="en-US" altLang="ja-JP" sz="2000" b="1">
                <a:solidFill>
                  <a:srgbClr val="000000"/>
                </a:solidFill>
              </a:rPr>
              <a:t>a.s.l.</a:t>
            </a:r>
            <a:r>
              <a:rPr lang="en-US" altLang="zh-CN" sz="2000" b="1">
                <a:solidFill>
                  <a:srgbClr val="000000"/>
                </a:solidFill>
              </a:rPr>
              <a:t>)</a:t>
            </a:r>
          </a:p>
        </p:txBody>
      </p:sp>
      <p:pic>
        <p:nvPicPr>
          <p:cNvPr id="13341" name="Picture 15" descr="N48RF at Mammoth Lakes__RMarchbank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2075" y="97929"/>
            <a:ext cx="1658938" cy="114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5" name="Oval 39"/>
          <p:cNvSpPr>
            <a:spLocks noChangeArrowheads="1"/>
          </p:cNvSpPr>
          <p:nvPr/>
        </p:nvSpPr>
        <p:spPr bwMode="auto">
          <a:xfrm>
            <a:off x="7092950" y="1268413"/>
            <a:ext cx="1871663" cy="574675"/>
          </a:xfrm>
          <a:prstGeom prst="ellipse">
            <a:avLst/>
          </a:prstGeom>
          <a:noFill/>
          <a:ln w="57150">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endParaRPr lang="ja-JP" altLang="en-US">
              <a:solidFill>
                <a:srgbClr val="FFFFFF"/>
              </a:solidFill>
            </a:endParaRPr>
          </a:p>
        </p:txBody>
      </p:sp>
      <p:sp>
        <p:nvSpPr>
          <p:cNvPr id="13343" name="Text Box 7"/>
          <p:cNvSpPr txBox="1">
            <a:spLocks noChangeArrowheads="1"/>
          </p:cNvSpPr>
          <p:nvPr/>
        </p:nvSpPr>
        <p:spPr bwMode="auto">
          <a:xfrm>
            <a:off x="3635375" y="3068638"/>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a:solidFill>
                  <a:srgbClr val="000000"/>
                </a:solidFill>
              </a:rPr>
              <a:t>280</a:t>
            </a:r>
          </a:p>
        </p:txBody>
      </p:sp>
      <p:sp>
        <p:nvSpPr>
          <p:cNvPr id="13344" name="Text Box 7"/>
          <p:cNvSpPr txBox="1">
            <a:spLocks noChangeArrowheads="1"/>
          </p:cNvSpPr>
          <p:nvPr/>
        </p:nvSpPr>
        <p:spPr bwMode="auto">
          <a:xfrm>
            <a:off x="3635375" y="249237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a:solidFill>
                  <a:srgbClr val="000000"/>
                </a:solidFill>
              </a:rPr>
              <a:t>360</a:t>
            </a:r>
          </a:p>
        </p:txBody>
      </p:sp>
      <p:sp>
        <p:nvSpPr>
          <p:cNvPr id="13345" name="Text Box 7"/>
          <p:cNvSpPr txBox="1">
            <a:spLocks noChangeArrowheads="1"/>
          </p:cNvSpPr>
          <p:nvPr/>
        </p:nvSpPr>
        <p:spPr bwMode="auto">
          <a:xfrm>
            <a:off x="3635375" y="2781300"/>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a:solidFill>
                  <a:srgbClr val="000000"/>
                </a:solidFill>
              </a:rPr>
              <a:t>320</a:t>
            </a:r>
          </a:p>
        </p:txBody>
      </p:sp>
      <p:sp>
        <p:nvSpPr>
          <p:cNvPr id="13346" name="Text Box 7"/>
          <p:cNvSpPr txBox="1">
            <a:spLocks noChangeArrowheads="1"/>
          </p:cNvSpPr>
          <p:nvPr/>
        </p:nvSpPr>
        <p:spPr bwMode="auto">
          <a:xfrm>
            <a:off x="3635375" y="215582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a:solidFill>
                  <a:srgbClr val="000000"/>
                </a:solidFill>
              </a:rPr>
              <a:t>400</a:t>
            </a:r>
          </a:p>
        </p:txBody>
      </p:sp>
      <p:sp>
        <p:nvSpPr>
          <p:cNvPr id="13347" name="Text Box 7"/>
          <p:cNvSpPr txBox="1">
            <a:spLocks noChangeArrowheads="1"/>
          </p:cNvSpPr>
          <p:nvPr/>
        </p:nvSpPr>
        <p:spPr bwMode="auto">
          <a:xfrm>
            <a:off x="3635375" y="1868488"/>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a:solidFill>
                  <a:srgbClr val="000000"/>
                </a:solidFill>
              </a:rPr>
              <a:t>440</a:t>
            </a:r>
          </a:p>
        </p:txBody>
      </p:sp>
      <p:sp>
        <p:nvSpPr>
          <p:cNvPr id="13348" name="Text Box 7"/>
          <p:cNvSpPr txBox="1">
            <a:spLocks noChangeArrowheads="1"/>
          </p:cNvSpPr>
          <p:nvPr/>
        </p:nvSpPr>
        <p:spPr bwMode="auto">
          <a:xfrm>
            <a:off x="3635375" y="1557338"/>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a:solidFill>
                  <a:srgbClr val="000000"/>
                </a:solidFill>
              </a:rPr>
              <a:t>480</a:t>
            </a:r>
          </a:p>
        </p:txBody>
      </p:sp>
      <p:sp>
        <p:nvSpPr>
          <p:cNvPr id="13353" name="Line 41"/>
          <p:cNvSpPr>
            <a:spLocks noChangeShapeType="1"/>
          </p:cNvSpPr>
          <p:nvPr/>
        </p:nvSpPr>
        <p:spPr bwMode="auto">
          <a:xfrm>
            <a:off x="8243888" y="5257800"/>
            <a:ext cx="431800" cy="0"/>
          </a:xfrm>
          <a:prstGeom prst="line">
            <a:avLst/>
          </a:prstGeom>
          <a:noFill/>
          <a:ln w="9525">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itchFamily="34" charset="0"/>
            </a:endParaRPr>
          </a:p>
        </p:txBody>
      </p:sp>
      <p:sp>
        <p:nvSpPr>
          <p:cNvPr id="13354" name="Line 42"/>
          <p:cNvSpPr>
            <a:spLocks noChangeShapeType="1"/>
          </p:cNvSpPr>
          <p:nvPr/>
        </p:nvSpPr>
        <p:spPr bwMode="auto">
          <a:xfrm flipV="1">
            <a:off x="7200900" y="3405186"/>
            <a:ext cx="227207" cy="264319"/>
          </a:xfrm>
          <a:prstGeom prst="line">
            <a:avLst/>
          </a:prstGeom>
          <a:noFill/>
          <a:ln w="28575">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itchFamily="34" charset="0"/>
            </a:endParaRPr>
          </a:p>
        </p:txBody>
      </p:sp>
      <p:sp>
        <p:nvSpPr>
          <p:cNvPr id="42" name="Rectangle 41"/>
          <p:cNvSpPr>
            <a:spLocks noChangeArrowheads="1"/>
          </p:cNvSpPr>
          <p:nvPr/>
        </p:nvSpPr>
        <p:spPr bwMode="auto">
          <a:xfrm>
            <a:off x="0" y="6248400"/>
            <a:ext cx="91090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chemeClr val="tx2"/>
                </a:solidFill>
              </a:rPr>
              <a:t>Lin MY et al (JGR, 2012b): </a:t>
            </a:r>
            <a:r>
              <a:rPr lang="en-US" altLang="ja-JP" sz="1600" i="1" dirty="0" smtClean="0">
                <a:solidFill>
                  <a:schemeClr val="tx2"/>
                </a:solidFill>
              </a:rPr>
              <a:t>Springtime high surface ozone events over the </a:t>
            </a:r>
            <a:r>
              <a:rPr lang="en-US" altLang="ja-JP" sz="1600" i="1" dirty="0">
                <a:solidFill>
                  <a:schemeClr val="tx2"/>
                </a:solidFill>
              </a:rPr>
              <a:t>w</a:t>
            </a:r>
            <a:r>
              <a:rPr lang="en-US" altLang="ja-JP" sz="1600" i="1" dirty="0" smtClean="0">
                <a:solidFill>
                  <a:schemeClr val="tx2"/>
                </a:solidFill>
              </a:rPr>
              <a:t>estern United States: </a:t>
            </a:r>
            <a:r>
              <a:rPr lang="en-US" altLang="zh-CN" sz="1600" i="1" dirty="0" smtClean="0">
                <a:solidFill>
                  <a:schemeClr val="tx2"/>
                </a:solidFill>
              </a:rPr>
              <a:t>Quantifying the role of stratospheric intrusions</a:t>
            </a:r>
            <a:endParaRPr lang="zh-CN" altLang="en-US" sz="1600" i="1" dirty="0">
              <a:solidFill>
                <a:schemeClr val="tx2"/>
              </a:solidFill>
            </a:endParaRPr>
          </a:p>
        </p:txBody>
      </p:sp>
      <p:sp>
        <p:nvSpPr>
          <p:cNvPr id="2" name="TextBox 1"/>
          <p:cNvSpPr txBox="1"/>
          <p:nvPr/>
        </p:nvSpPr>
        <p:spPr>
          <a:xfrm>
            <a:off x="228600" y="5943600"/>
            <a:ext cx="7635875"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Led to surface ozone exceedances in Colorado on the following day </a:t>
            </a:r>
            <a:endParaRPr lang="en-US" dirty="0">
              <a:solidFill>
                <a:srgbClr val="0000FF"/>
              </a:solidFill>
              <a:latin typeface="Arial" panose="020B0604020202020204" pitchFamily="34" charset="0"/>
              <a:cs typeface="Arial" panose="020B0604020202020204" pitchFamily="34" charset="0"/>
            </a:endParaRPr>
          </a:p>
        </p:txBody>
      </p:sp>
      <p:sp>
        <p:nvSpPr>
          <p:cNvPr id="40" name="TextBox 39"/>
          <p:cNvSpPr txBox="1"/>
          <p:nvPr/>
        </p:nvSpPr>
        <p:spPr>
          <a:xfrm>
            <a:off x="250825" y="3393013"/>
            <a:ext cx="2905125" cy="369332"/>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V5 products</a:t>
            </a:r>
            <a:endParaRPr lang="en-US" dirty="0">
              <a:solidFill>
                <a:srgbClr val="0000FF"/>
              </a:solidFill>
              <a:latin typeface="Arial" panose="020B0604020202020204" pitchFamily="34" charset="0"/>
              <a:cs typeface="Arial" panose="020B0604020202020204" pitchFamily="34" charset="0"/>
            </a:endParaRPr>
          </a:p>
        </p:txBody>
      </p:sp>
      <p:sp>
        <p:nvSpPr>
          <p:cNvPr id="41" name="Slide Number Placeholder 3"/>
          <p:cNvSpPr txBox="1">
            <a:spLocks noGrp="1"/>
          </p:cNvSpPr>
          <p:nvPr/>
        </p:nvSpPr>
        <p:spPr>
          <a:xfrm>
            <a:off x="8686800" y="64928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14</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6435716"/>
      </p:ext>
    </p:extLst>
  </p:cSld>
  <p:clrMapOvr>
    <a:masterClrMapping/>
  </p:clrMapOvr>
  <p:transition spd="slow" advTm="900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blinds(horizontal)">
                                      <p:cBhvr>
                                        <p:cTn id="7" dur="500"/>
                                        <p:tgtEl>
                                          <p:spTgt spid="399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75"/>
                                        </p:tgtEl>
                                        <p:attrNameLst>
                                          <p:attrName>style.visibility</p:attrName>
                                        </p:attrNameLst>
                                      </p:cBhvr>
                                      <p:to>
                                        <p:strVal val="visible"/>
                                      </p:to>
                                    </p:set>
                                    <p:animEffect transition="in" filter="blinds(horizontal)">
                                      <p:cBhvr>
                                        <p:cTn id="10" dur="500"/>
                                        <p:tgtEl>
                                          <p:spTgt spid="39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1564"/>
            <a:ext cx="8915400" cy="914400"/>
          </a:xfrm>
        </p:spPr>
        <p:txBody>
          <a:bodyPr/>
          <a:lstStyle/>
          <a:p>
            <a:r>
              <a:rPr lang="en-US" sz="2400" b="1" dirty="0" smtClean="0">
                <a:solidFill>
                  <a:schemeClr val="tx1"/>
                </a:solidFill>
                <a:latin typeface="Arial" panose="020B0604020202020204" pitchFamily="34" charset="0"/>
                <a:cs typeface="Arial" panose="020B0604020202020204" pitchFamily="34" charset="0"/>
              </a:rPr>
              <a:t>Observed evidence of </a:t>
            </a:r>
            <a:br>
              <a:rPr lang="en-US" sz="2400" b="1" dirty="0" smtClean="0">
                <a:solidFill>
                  <a:schemeClr val="tx1"/>
                </a:solidFill>
                <a:latin typeface="Arial" panose="020B0604020202020204" pitchFamily="34" charset="0"/>
                <a:cs typeface="Arial" panose="020B0604020202020204" pitchFamily="34" charset="0"/>
              </a:rPr>
            </a:br>
            <a:r>
              <a:rPr lang="en-US" sz="2400" b="1" dirty="0" smtClean="0">
                <a:solidFill>
                  <a:schemeClr val="tx1"/>
                </a:solidFill>
                <a:latin typeface="Arial" panose="020B0604020202020204" pitchFamily="34" charset="0"/>
                <a:cs typeface="Arial" panose="020B0604020202020204" pitchFamily="34" charset="0"/>
              </a:rPr>
              <a:t>stratospheric O</a:t>
            </a:r>
            <a:r>
              <a:rPr lang="en-US" sz="2400" b="1" baseline="-25000" dirty="0" smtClean="0">
                <a:solidFill>
                  <a:schemeClr val="tx1"/>
                </a:solidFill>
                <a:latin typeface="Arial" panose="020B0604020202020204" pitchFamily="34" charset="0"/>
                <a:cs typeface="Arial" panose="020B0604020202020204" pitchFamily="34" charset="0"/>
              </a:rPr>
              <a:t>3 </a:t>
            </a:r>
            <a:r>
              <a:rPr lang="en-US" sz="2400" b="1" dirty="0" smtClean="0">
                <a:solidFill>
                  <a:schemeClr val="tx1"/>
                </a:solidFill>
                <a:latin typeface="Arial" panose="020B0604020202020204" pitchFamily="34" charset="0"/>
                <a:cs typeface="Arial" panose="020B0604020202020204" pitchFamily="34" charset="0"/>
              </a:rPr>
              <a:t>impact</a:t>
            </a:r>
            <a:r>
              <a:rPr lang="en-US" sz="2400" b="1" dirty="0">
                <a:solidFill>
                  <a:schemeClr val="tx1"/>
                </a:solidFill>
                <a:latin typeface="Arial" panose="020B0604020202020204" pitchFamily="34" charset="0"/>
                <a:cs typeface="Arial" panose="020B0604020202020204" pitchFamily="34" charset="0"/>
              </a:rPr>
              <a:t> </a:t>
            </a:r>
            <a:r>
              <a:rPr lang="en-US" sz="2400" b="1" dirty="0" smtClean="0">
                <a:solidFill>
                  <a:schemeClr val="tx1"/>
                </a:solidFill>
                <a:latin typeface="Arial" panose="020B0604020202020204" pitchFamily="34" charset="0"/>
                <a:cs typeface="Arial" panose="020B0604020202020204" pitchFamily="34" charset="0"/>
              </a:rPr>
              <a:t>on surface air quality</a:t>
            </a:r>
            <a:endParaRPr lang="en-US" sz="2400" b="1" dirty="0">
              <a:solidFill>
                <a:schemeClr val="tx1"/>
              </a:solidFill>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0" y="838200"/>
            <a:ext cx="9144000" cy="549806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6" name="Rectangle 5"/>
          <p:cNvSpPr/>
          <p:nvPr/>
        </p:nvSpPr>
        <p:spPr>
          <a:xfrm>
            <a:off x="76200" y="6381690"/>
            <a:ext cx="8305800" cy="400110"/>
          </a:xfrm>
          <a:prstGeom prst="rect">
            <a:avLst/>
          </a:prstGeom>
        </p:spPr>
        <p:txBody>
          <a:bodyPr wrap="square">
            <a:spAutoFit/>
          </a:bodyPr>
          <a:lstStyle/>
          <a:p>
            <a:pPr marL="285750" indent="-285750">
              <a:buSzPct val="120000"/>
              <a:buFont typeface="Wingdings" panose="05000000000000000000" pitchFamily="2" charset="2"/>
              <a:buChar char="Ø"/>
            </a:pPr>
            <a:r>
              <a:rPr lang="en-US" sz="2000" b="1" dirty="0">
                <a:solidFill>
                  <a:srgbClr val="FFFF9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sym typeface="Wingdings" panose="05000000000000000000" pitchFamily="2" charset="2"/>
              </a:rPr>
              <a:t> </a:t>
            </a:r>
            <a:r>
              <a:rPr lang="en-US" sz="2000" b="1" dirty="0" smtClean="0">
                <a:solidFill>
                  <a:srgbClr val="FFFF9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sym typeface="Wingdings" panose="05000000000000000000" pitchFamily="2" charset="2"/>
              </a:rPr>
              <a:t>How do </a:t>
            </a:r>
            <a:r>
              <a:rPr lang="en-US" sz="2000" b="1" dirty="0" smtClean="0">
                <a:solidFill>
                  <a:srgbClr val="FFFF9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such intrusion events vary from year to year?</a:t>
            </a:r>
            <a:endParaRPr lang="en-US" sz="2000" b="1" dirty="0">
              <a:solidFill>
                <a:srgbClr val="FFFF9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67" y="838200"/>
            <a:ext cx="728431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44"/>
          <p:cNvSpPr txBox="1">
            <a:spLocks noChangeArrowheads="1"/>
          </p:cNvSpPr>
          <p:nvPr/>
        </p:nvSpPr>
        <p:spPr bwMode="auto">
          <a:xfrm rot="16200000">
            <a:off x="-407757" y="2326340"/>
            <a:ext cx="2274983" cy="369332"/>
          </a:xfrm>
          <a:prstGeom prst="rect">
            <a:avLst/>
          </a:prstGeom>
          <a:solidFill>
            <a:schemeClr val="tx1"/>
          </a:solidFill>
          <a:ln>
            <a:noFill/>
          </a:ln>
          <a:effec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dirty="0" smtClean="0">
                <a:solidFill>
                  <a:srgbClr val="000000"/>
                </a:solidFill>
              </a:rPr>
              <a:t>Ozone (ppb, 5-min)</a:t>
            </a:r>
          </a:p>
        </p:txBody>
      </p:sp>
      <p:sp>
        <p:nvSpPr>
          <p:cNvPr id="9" name="Text Box 44"/>
          <p:cNvSpPr txBox="1">
            <a:spLocks noChangeArrowheads="1"/>
          </p:cNvSpPr>
          <p:nvPr/>
        </p:nvSpPr>
        <p:spPr bwMode="auto">
          <a:xfrm rot="16200000">
            <a:off x="6213281" y="2373208"/>
            <a:ext cx="2901307" cy="369332"/>
          </a:xfrm>
          <a:prstGeom prst="rect">
            <a:avLst/>
          </a:prstGeom>
          <a:solidFill>
            <a:schemeClr val="tx1"/>
          </a:solidFill>
          <a:ln>
            <a:noFill/>
          </a:ln>
          <a:effec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dirty="0" smtClean="0">
                <a:solidFill>
                  <a:srgbClr val="008000"/>
                </a:solidFill>
              </a:rPr>
              <a:t>Wind gust  (mph, hourly)</a:t>
            </a:r>
          </a:p>
        </p:txBody>
      </p:sp>
      <p:sp>
        <p:nvSpPr>
          <p:cNvPr id="11" name="Rectangle 10"/>
          <p:cNvSpPr/>
          <p:nvPr/>
        </p:nvSpPr>
        <p:spPr>
          <a:xfrm>
            <a:off x="5131066" y="5791200"/>
            <a:ext cx="4317734" cy="553998"/>
          </a:xfrm>
          <a:prstGeom prst="rect">
            <a:avLst/>
          </a:prstGeom>
        </p:spPr>
        <p:txBody>
          <a:bodyPr wrap="square">
            <a:spAutoFit/>
          </a:bodyPr>
          <a:lstStyle/>
          <a:p>
            <a:r>
              <a:rPr lang="en-US"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Model O</a:t>
            </a:r>
            <a:r>
              <a:rPr lang="en-US" baseline="-25000"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3</a:t>
            </a:r>
            <a:r>
              <a:rPr lang="en-US"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Strat </a:t>
            </a:r>
            <a:r>
              <a:rPr lang="en-US" sz="1600"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(ppb, 8-h average)</a:t>
            </a:r>
          </a:p>
          <a:p>
            <a:r>
              <a:rPr lang="en-US" sz="1200"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Baseline level (~20 ppb) likely represents an upper limit.</a:t>
            </a:r>
            <a:endParaRPr lang="en-US" sz="1200" dirty="0">
              <a:solidFill>
                <a:srgbClr val="DADADA">
                  <a:lumMod val="10000"/>
                </a:srgbClr>
              </a:solidFill>
              <a:latin typeface="Helvetica" panose="020B0604020202020204" pitchFamily="34" charset="0"/>
              <a:cs typeface="Helvetica" panose="020B0604020202020204"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297462"/>
            <a:ext cx="2212980" cy="151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338590"/>
            <a:ext cx="2209800" cy="152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6553200" y="4491335"/>
            <a:ext cx="2446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200" i="1" dirty="0" smtClean="0">
                <a:solidFill>
                  <a:srgbClr val="DADADA">
                    <a:lumMod val="10000"/>
                  </a:srgbClr>
                </a:solidFill>
              </a:rPr>
              <a:t>Data c/o Zheng Li (Nevada DAQ)</a:t>
            </a:r>
          </a:p>
          <a:p>
            <a:pPr eaLnBrk="1" fontAlgn="base" hangingPunct="1">
              <a:spcBef>
                <a:spcPct val="0"/>
              </a:spcBef>
              <a:spcAft>
                <a:spcPct val="0"/>
              </a:spcAft>
            </a:pPr>
            <a:r>
              <a:rPr lang="en-US" altLang="zh-CN" sz="1200" i="1" dirty="0" smtClean="0">
                <a:solidFill>
                  <a:srgbClr val="DADADA">
                    <a:lumMod val="10000"/>
                  </a:srgbClr>
                </a:solidFill>
              </a:rPr>
              <a:t>Lin MY et al (in prep, 2015) </a:t>
            </a:r>
            <a:endParaRPr lang="zh-CN" altLang="en-US" sz="1200" i="1" dirty="0">
              <a:solidFill>
                <a:srgbClr val="DADADA">
                  <a:lumMod val="10000"/>
                </a:srgbClr>
              </a:solidFill>
            </a:endParaRPr>
          </a:p>
        </p:txBody>
      </p:sp>
      <p:sp>
        <p:nvSpPr>
          <p:cNvPr id="7" name="TextBox 6"/>
          <p:cNvSpPr txBox="1"/>
          <p:nvPr/>
        </p:nvSpPr>
        <p:spPr>
          <a:xfrm>
            <a:off x="2362200" y="4371201"/>
            <a:ext cx="792362" cy="276999"/>
          </a:xfrm>
          <a:prstGeom prst="rect">
            <a:avLst/>
          </a:prstGeom>
          <a:solidFill>
            <a:schemeClr val="tx1"/>
          </a:solidFill>
        </p:spPr>
        <p:txBody>
          <a:bodyPr wrap="square" lIns="0" tIns="0" rIns="0" bIns="0" rtlCol="0">
            <a:spAutoFit/>
          </a:bodyPr>
          <a:lstStyle/>
          <a:p>
            <a:r>
              <a:rPr lang="en-US" b="1" dirty="0">
                <a:solidFill>
                  <a:srgbClr val="FF9999"/>
                </a:solidFill>
                <a:latin typeface="Arial" panose="020B0604020202020204" pitchFamily="34" charset="0"/>
                <a:cs typeface="Arial" panose="020B0604020202020204" pitchFamily="34" charset="0"/>
              </a:rPr>
              <a:t>June 3</a:t>
            </a:r>
          </a:p>
        </p:txBody>
      </p:sp>
      <p:sp>
        <p:nvSpPr>
          <p:cNvPr id="12" name="TextBox 11"/>
          <p:cNvSpPr txBox="1"/>
          <p:nvPr/>
        </p:nvSpPr>
        <p:spPr>
          <a:xfrm>
            <a:off x="4166134" y="4371201"/>
            <a:ext cx="786866" cy="276999"/>
          </a:xfrm>
          <a:prstGeom prst="rect">
            <a:avLst/>
          </a:prstGeom>
          <a:solidFill>
            <a:schemeClr val="tx1"/>
          </a:solidFill>
        </p:spPr>
        <p:txBody>
          <a:bodyPr wrap="square" lIns="0" tIns="0" rIns="0" bIns="0" rtlCol="0">
            <a:spAutoFit/>
          </a:bodyPr>
          <a:lstStyle>
            <a:defPPr>
              <a:defRPr lang="en-US"/>
            </a:defPPr>
            <a:lvl1pPr>
              <a:defRPr b="1">
                <a:solidFill>
                  <a:srgbClr val="FF9999"/>
                </a:solidFill>
                <a:latin typeface="Arial" panose="020B0604020202020204" pitchFamily="34" charset="0"/>
                <a:cs typeface="Arial" panose="020B0604020202020204" pitchFamily="34" charset="0"/>
              </a:defRPr>
            </a:lvl1pPr>
          </a:lstStyle>
          <a:p>
            <a:r>
              <a:rPr lang="en-US" dirty="0">
                <a:solidFill>
                  <a:srgbClr val="0070C0"/>
                </a:solidFill>
              </a:rPr>
              <a:t>June 5</a:t>
            </a:r>
          </a:p>
        </p:txBody>
      </p:sp>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25698"/>
          <a:stretch/>
        </p:blipFill>
        <p:spPr bwMode="auto">
          <a:xfrm>
            <a:off x="1371600" y="5910184"/>
            <a:ext cx="3812381" cy="39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484238" y="1295400"/>
            <a:ext cx="792362" cy="184666"/>
          </a:xfrm>
          <a:prstGeom prst="rect">
            <a:avLst/>
          </a:prstGeom>
          <a:noFill/>
        </p:spPr>
        <p:txBody>
          <a:bodyPr wrap="square" lIns="0" tIns="0" rIns="0" bIns="0" rtlCol="0">
            <a:spAutoFit/>
          </a:bodyPr>
          <a:lstStyle/>
          <a:p>
            <a:r>
              <a:rPr lang="en-US" sz="1200" b="1" dirty="0">
                <a:solidFill>
                  <a:srgbClr val="FF0000"/>
                </a:solidFill>
                <a:latin typeface="Arial" panose="020B0604020202020204" pitchFamily="34" charset="0"/>
                <a:cs typeface="Arial" panose="020B0604020202020204" pitchFamily="34" charset="0"/>
              </a:rPr>
              <a:t>Pollution</a:t>
            </a:r>
          </a:p>
        </p:txBody>
      </p:sp>
      <p:sp>
        <p:nvSpPr>
          <p:cNvPr id="19" name="Slide Number Placeholder 3"/>
          <p:cNvSpPr txBox="1">
            <a:spLocks noGrp="1"/>
          </p:cNvSpPr>
          <p:nvPr/>
        </p:nvSpPr>
        <p:spPr>
          <a:xfrm>
            <a:off x="8534400" y="6400800"/>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15</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20" name="Oval 19"/>
          <p:cNvSpPr/>
          <p:nvPr/>
        </p:nvSpPr>
        <p:spPr>
          <a:xfrm>
            <a:off x="2057400" y="5255395"/>
            <a:ext cx="228600" cy="231005"/>
          </a:xfrm>
          <a:prstGeom prst="ellipse">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Oval 20"/>
          <p:cNvSpPr/>
          <p:nvPr/>
        </p:nvSpPr>
        <p:spPr>
          <a:xfrm>
            <a:off x="4572000" y="5255395"/>
            <a:ext cx="228600" cy="231005"/>
          </a:xfrm>
          <a:prstGeom prst="ellipse">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4415822" y="3593068"/>
            <a:ext cx="689578" cy="369332"/>
          </a:xfrm>
          <a:prstGeom prst="rect">
            <a:avLst/>
          </a:prstGeom>
          <a:noFill/>
        </p:spPr>
        <p:txBody>
          <a:bodyPr wrap="square" rtlCol="0">
            <a:spAutoFit/>
          </a:bodyPr>
          <a:lstStyle/>
          <a:p>
            <a:r>
              <a:rPr lang="en-US" b="1" dirty="0" smtClean="0">
                <a:solidFill>
                  <a:srgbClr val="0000FF"/>
                </a:solidFill>
                <a:latin typeface="Arial" panose="020B0604020202020204" pitchFamily="34" charset="0"/>
                <a:cs typeface="Arial" panose="020B0604020202020204" pitchFamily="34" charset="0"/>
              </a:rPr>
              <a:t>H</a:t>
            </a:r>
            <a:r>
              <a:rPr lang="en-US" b="1" baseline="-25000" dirty="0" smtClean="0">
                <a:solidFill>
                  <a:srgbClr val="0000FF"/>
                </a:solidFill>
                <a:latin typeface="Arial" panose="020B0604020202020204" pitchFamily="34" charset="0"/>
                <a:cs typeface="Arial" panose="020B0604020202020204" pitchFamily="34" charset="0"/>
              </a:rPr>
              <a:t>2</a:t>
            </a:r>
            <a:r>
              <a:rPr lang="en-US" b="1" dirty="0" smtClean="0">
                <a:solidFill>
                  <a:srgbClr val="0000FF"/>
                </a:solidFill>
                <a:latin typeface="Arial" panose="020B0604020202020204" pitchFamily="34" charset="0"/>
                <a:cs typeface="Arial" panose="020B0604020202020204" pitchFamily="34" charset="0"/>
              </a:rPr>
              <a:t>O</a:t>
            </a:r>
            <a:endParaRPr lang="en-US" b="1" dirty="0">
              <a:solidFill>
                <a:srgbClr val="0000FF"/>
              </a:solidFill>
              <a:latin typeface="Arial" panose="020B0604020202020204" pitchFamily="34" charset="0"/>
              <a:cs typeface="Arial" panose="020B0604020202020204" pitchFamily="34" charset="0"/>
            </a:endParaRPr>
          </a:p>
        </p:txBody>
      </p:sp>
      <p:sp>
        <p:nvSpPr>
          <p:cNvPr id="22" name="TextBox 21"/>
          <p:cNvSpPr txBox="1"/>
          <p:nvPr/>
        </p:nvSpPr>
        <p:spPr>
          <a:xfrm>
            <a:off x="4572000" y="1230868"/>
            <a:ext cx="689578"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O</a:t>
            </a:r>
            <a:r>
              <a:rPr lang="en-US" b="1" baseline="-25000" dirty="0" smtClean="0">
                <a:solidFill>
                  <a:schemeClr val="accent4">
                    <a:lumMod val="10000"/>
                  </a:schemeClr>
                </a:solidFill>
                <a:latin typeface="Arial" panose="020B0604020202020204" pitchFamily="34" charset="0"/>
                <a:cs typeface="Arial" panose="020B0604020202020204" pitchFamily="34" charset="0"/>
              </a:rPr>
              <a:t>3</a:t>
            </a:r>
            <a:endParaRPr lang="en-US" b="1" baseline="-25000" dirty="0">
              <a:solidFill>
                <a:schemeClr val="accent4">
                  <a:lumMod val="10000"/>
                </a:schemeClr>
              </a:solidFill>
              <a:latin typeface="Arial" panose="020B0604020202020204" pitchFamily="34" charset="0"/>
              <a:cs typeface="Arial" panose="020B0604020202020204" pitchFamily="34" charset="0"/>
            </a:endParaRPr>
          </a:p>
        </p:txBody>
      </p:sp>
      <p:cxnSp>
        <p:nvCxnSpPr>
          <p:cNvPr id="13" name="Straight Connector 12"/>
          <p:cNvCxnSpPr/>
          <p:nvPr/>
        </p:nvCxnSpPr>
        <p:spPr bwMode="auto">
          <a:xfrm>
            <a:off x="1066800" y="2590800"/>
            <a:ext cx="6096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1079105" y="2526268"/>
            <a:ext cx="902095" cy="246221"/>
          </a:xfrm>
          <a:prstGeom prst="rect">
            <a:avLst/>
          </a:prstGeom>
          <a:noFill/>
        </p:spPr>
        <p:txBody>
          <a:bodyPr wrap="square" rtlCol="0">
            <a:spAutoFit/>
          </a:bodyPr>
          <a:lstStyle/>
          <a:p>
            <a:r>
              <a:rPr lang="en-US" sz="1000" b="1" dirty="0" smtClean="0">
                <a:solidFill>
                  <a:srgbClr val="FF0000"/>
                </a:solidFill>
              </a:rPr>
              <a:t>NAAQS</a:t>
            </a:r>
            <a:endParaRPr lang="en-US" sz="1000" b="1" dirty="0">
              <a:solidFill>
                <a:srgbClr val="FF0000"/>
              </a:solidFill>
            </a:endParaRPr>
          </a:p>
        </p:txBody>
      </p:sp>
    </p:spTree>
    <p:extLst>
      <p:ext uri="{BB962C8B-B14F-4D97-AF65-F5344CB8AC3E}">
        <p14:creationId xmlns:p14="http://schemas.microsoft.com/office/powerpoint/2010/main" val="164140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4"/>
          <a:stretch/>
        </p:blipFill>
        <p:spPr bwMode="auto">
          <a:xfrm>
            <a:off x="0" y="0"/>
            <a:ext cx="8696965" cy="9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283708"/>
            <a:ext cx="8422958" cy="459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a:spLocks noChangeArrowheads="1"/>
          </p:cNvSpPr>
          <p:nvPr/>
        </p:nvSpPr>
        <p:spPr bwMode="auto">
          <a:xfrm>
            <a:off x="0" y="6397823"/>
            <a:ext cx="8595687" cy="307777"/>
          </a:xfrm>
          <a:prstGeom prst="rect">
            <a:avLst/>
          </a:prstGeom>
          <a:solidFill>
            <a:srgbClr val="002060"/>
          </a:solidFill>
          <a:ln>
            <a:noFill/>
          </a:ln>
          <a:effectLs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400" b="1" i="1" dirty="0" smtClean="0">
                <a:solidFill>
                  <a:srgbClr val="FFFFCC"/>
                </a:solidFill>
              </a:rPr>
              <a:t>Meiyun Lin, Fiore AM, Horowitz LW, Langford AO, </a:t>
            </a:r>
            <a:r>
              <a:rPr lang="en-US" altLang="ja-JP" sz="1400" b="1" i="1" dirty="0" err="1" smtClean="0">
                <a:solidFill>
                  <a:srgbClr val="FFFFCC"/>
                </a:solidFill>
              </a:rPr>
              <a:t>Oltmans</a:t>
            </a:r>
            <a:r>
              <a:rPr lang="en-US" altLang="ja-JP" sz="1400" b="1" i="1" dirty="0">
                <a:solidFill>
                  <a:srgbClr val="FFFFCC"/>
                </a:solidFill>
              </a:rPr>
              <a:t> </a:t>
            </a:r>
            <a:r>
              <a:rPr lang="en-US" altLang="ja-JP" sz="1400" b="1" i="1" dirty="0" smtClean="0">
                <a:solidFill>
                  <a:srgbClr val="FFFFCC"/>
                </a:solidFill>
              </a:rPr>
              <a:t>SJ, </a:t>
            </a:r>
            <a:r>
              <a:rPr lang="en-US" altLang="ja-JP" sz="1400" b="1" i="1" dirty="0" err="1" smtClean="0">
                <a:solidFill>
                  <a:srgbClr val="FFFFCC"/>
                </a:solidFill>
              </a:rPr>
              <a:t>Tarasick</a:t>
            </a:r>
            <a:r>
              <a:rPr lang="en-US" altLang="ja-JP" sz="1400" b="1" i="1" dirty="0" smtClean="0">
                <a:solidFill>
                  <a:srgbClr val="FFFFCC"/>
                </a:solidFill>
              </a:rPr>
              <a:t> D, </a:t>
            </a:r>
            <a:r>
              <a:rPr lang="en-US" altLang="ja-JP" sz="1400" b="1" i="1" dirty="0" err="1" smtClean="0">
                <a:solidFill>
                  <a:srgbClr val="FFFFCC"/>
                </a:solidFill>
              </a:rPr>
              <a:t>Rieder</a:t>
            </a:r>
            <a:r>
              <a:rPr lang="en-US" altLang="ja-JP" sz="1400" b="1" i="1" dirty="0" smtClean="0">
                <a:solidFill>
                  <a:srgbClr val="FFFFCC"/>
                </a:solidFill>
              </a:rPr>
              <a:t> H (in press, 2015)</a:t>
            </a:r>
            <a:endParaRPr lang="zh-CN" altLang="en-US" sz="1400" b="1" i="1" dirty="0">
              <a:solidFill>
                <a:srgbClr val="FFFFCC"/>
              </a:solidFill>
            </a:endParaRPr>
          </a:p>
        </p:txBody>
      </p:sp>
      <p:sp>
        <p:nvSpPr>
          <p:cNvPr id="4" name="Rounded Rectangle 3"/>
          <p:cNvSpPr/>
          <p:nvPr/>
        </p:nvSpPr>
        <p:spPr>
          <a:xfrm>
            <a:off x="304800" y="1616075"/>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2566" name="Text Box 7"/>
          <p:cNvSpPr txBox="1">
            <a:spLocks noChangeArrowheads="1"/>
          </p:cNvSpPr>
          <p:nvPr/>
        </p:nvSpPr>
        <p:spPr bwMode="auto">
          <a:xfrm>
            <a:off x="8607425" y="1127125"/>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dirty="0">
                <a:solidFill>
                  <a:srgbClr val="000000"/>
                </a:solidFill>
                <a:latin typeface="Helvetica" pitchFamily="34" charset="0"/>
              </a:rPr>
              <a:t>75</a:t>
            </a:r>
            <a:r>
              <a:rPr lang="en-US" altLang="ja-JP" sz="2000" b="1" baseline="30000" dirty="0">
                <a:solidFill>
                  <a:srgbClr val="000000"/>
                </a:solidFill>
                <a:latin typeface="Helvetica" pitchFamily="34" charset="0"/>
              </a:rPr>
              <a:t>th</a:t>
            </a:r>
            <a:endParaRPr lang="en-US" altLang="zh-CN" sz="2000" b="1" dirty="0">
              <a:solidFill>
                <a:srgbClr val="000000"/>
              </a:solidFill>
              <a:latin typeface="Helvetica" pitchFamily="34" charset="0"/>
            </a:endParaRPr>
          </a:p>
        </p:txBody>
      </p:sp>
      <p:sp>
        <p:nvSpPr>
          <p:cNvPr id="322567" name="Text Box 7"/>
          <p:cNvSpPr txBox="1">
            <a:spLocks noChangeArrowheads="1"/>
          </p:cNvSpPr>
          <p:nvPr/>
        </p:nvSpPr>
        <p:spPr bwMode="auto">
          <a:xfrm>
            <a:off x="8577262" y="2041525"/>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dirty="0">
                <a:solidFill>
                  <a:srgbClr val="000000"/>
                </a:solidFill>
                <a:latin typeface="Helvetica" pitchFamily="34" charset="0"/>
              </a:rPr>
              <a:t>25</a:t>
            </a:r>
            <a:r>
              <a:rPr lang="en-US" altLang="ja-JP" sz="2000" b="1" baseline="30000" dirty="0">
                <a:solidFill>
                  <a:srgbClr val="000000"/>
                </a:solidFill>
                <a:latin typeface="Helvetica" pitchFamily="34" charset="0"/>
              </a:rPr>
              <a:t>th</a:t>
            </a:r>
            <a:endParaRPr lang="en-US" altLang="zh-CN" sz="2000" b="1" dirty="0">
              <a:solidFill>
                <a:srgbClr val="000000"/>
              </a:solidFill>
              <a:latin typeface="Helvetica" pitchFamily="34" charset="0"/>
            </a:endParaRPr>
          </a:p>
        </p:txBody>
      </p:sp>
      <p:sp>
        <p:nvSpPr>
          <p:cNvPr id="322569" name="Line 9"/>
          <p:cNvSpPr>
            <a:spLocks noChangeShapeType="1"/>
          </p:cNvSpPr>
          <p:nvPr/>
        </p:nvSpPr>
        <p:spPr bwMode="auto">
          <a:xfrm flipV="1">
            <a:off x="8607425" y="1246014"/>
            <a:ext cx="0" cy="103998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322570" name="Oval 10"/>
          <p:cNvSpPr>
            <a:spLocks noChangeArrowheads="1"/>
          </p:cNvSpPr>
          <p:nvPr/>
        </p:nvSpPr>
        <p:spPr bwMode="auto">
          <a:xfrm>
            <a:off x="8534400" y="1709738"/>
            <a:ext cx="144463" cy="1444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itchFamily="34" charset="0"/>
            </a:endParaRPr>
          </a:p>
        </p:txBody>
      </p:sp>
      <p:sp>
        <p:nvSpPr>
          <p:cNvPr id="322571" name="Text Box 7"/>
          <p:cNvSpPr txBox="1">
            <a:spLocks noChangeArrowheads="1"/>
          </p:cNvSpPr>
          <p:nvPr/>
        </p:nvSpPr>
        <p:spPr bwMode="auto">
          <a:xfrm>
            <a:off x="8607425" y="1601788"/>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a:solidFill>
                  <a:srgbClr val="000000"/>
                </a:solidFill>
                <a:latin typeface="Helvetica" pitchFamily="34" charset="0"/>
              </a:rPr>
              <a:t>50</a:t>
            </a:r>
            <a:r>
              <a:rPr lang="en-US" altLang="ja-JP" sz="2000" b="1" baseline="30000">
                <a:solidFill>
                  <a:srgbClr val="000000"/>
                </a:solidFill>
                <a:latin typeface="Helvetica" pitchFamily="34" charset="0"/>
              </a:rPr>
              <a:t>th</a:t>
            </a:r>
            <a:endParaRPr lang="en-US" altLang="zh-CN" sz="2000" b="1">
              <a:solidFill>
                <a:srgbClr val="000000"/>
              </a:solidFill>
              <a:latin typeface="Helvetica" pitchFamily="34" charset="0"/>
            </a:endParaRPr>
          </a:p>
        </p:txBody>
      </p:sp>
      <p:sp>
        <p:nvSpPr>
          <p:cNvPr id="5" name="TextBox 4"/>
          <p:cNvSpPr txBox="1"/>
          <p:nvPr/>
        </p:nvSpPr>
        <p:spPr>
          <a:xfrm>
            <a:off x="5791200" y="2149475"/>
            <a:ext cx="914400" cy="338554"/>
          </a:xfrm>
          <a:prstGeom prst="rect">
            <a:avLst/>
          </a:prstGeom>
          <a:noFill/>
        </p:spPr>
        <p:txBody>
          <a:bodyPr wrap="square" rtlCol="0">
            <a:spAutoFit/>
          </a:bodyPr>
          <a:lstStyle/>
          <a:p>
            <a:r>
              <a:rPr lang="en-US" sz="1600" b="1" dirty="0">
                <a:solidFill>
                  <a:srgbClr val="0000FF"/>
                </a:solidFill>
              </a:rPr>
              <a:t>O</a:t>
            </a:r>
            <a:r>
              <a:rPr lang="en-US" sz="1600" b="1" baseline="-25000" dirty="0">
                <a:solidFill>
                  <a:srgbClr val="0000FF"/>
                </a:solidFill>
              </a:rPr>
              <a:t>3</a:t>
            </a:r>
            <a:r>
              <a:rPr lang="en-US" sz="1600" b="1" dirty="0">
                <a:solidFill>
                  <a:srgbClr val="0000FF"/>
                </a:solidFill>
              </a:rPr>
              <a:t>Strat</a:t>
            </a:r>
          </a:p>
        </p:txBody>
      </p:sp>
      <p:sp>
        <p:nvSpPr>
          <p:cNvPr id="6" name="TextBox 5"/>
          <p:cNvSpPr txBox="1"/>
          <p:nvPr/>
        </p:nvSpPr>
        <p:spPr>
          <a:xfrm>
            <a:off x="685800" y="5574268"/>
            <a:ext cx="762000" cy="369332"/>
          </a:xfrm>
          <a:prstGeom prst="rect">
            <a:avLst/>
          </a:prstGeom>
          <a:noFill/>
        </p:spPr>
        <p:txBody>
          <a:bodyPr wrap="square" rtlCol="0">
            <a:spAutoFit/>
          </a:bodyPr>
          <a:lstStyle/>
          <a:p>
            <a:r>
              <a:rPr lang="en-US" dirty="0">
                <a:solidFill>
                  <a:srgbClr val="000000"/>
                </a:solidFill>
              </a:rPr>
              <a:t>1990</a:t>
            </a:r>
          </a:p>
        </p:txBody>
      </p:sp>
      <p:sp>
        <p:nvSpPr>
          <p:cNvPr id="8" name="TextBox 7"/>
          <p:cNvSpPr txBox="1"/>
          <p:nvPr/>
        </p:nvSpPr>
        <p:spPr>
          <a:xfrm>
            <a:off x="1524000" y="2514600"/>
            <a:ext cx="2362200" cy="523220"/>
          </a:xfrm>
          <a:prstGeom prst="rect">
            <a:avLst/>
          </a:prstGeom>
          <a:noFill/>
        </p:spPr>
        <p:txBody>
          <a:bodyPr wrap="square" rtlCol="0">
            <a:spAutoFit/>
          </a:bodyPr>
          <a:lstStyle/>
          <a:p>
            <a:r>
              <a:rPr lang="en-US" sz="1400" b="1" dirty="0">
                <a:solidFill>
                  <a:srgbClr val="FF0000"/>
                </a:solidFill>
              </a:rPr>
              <a:t>Emissions held constant</a:t>
            </a:r>
          </a:p>
          <a:p>
            <a:r>
              <a:rPr lang="en-US" sz="1400" b="1" dirty="0">
                <a:solidFill>
                  <a:srgbClr val="FF0000"/>
                </a:solidFill>
              </a:rPr>
              <a:t>Nudged to “real” winds</a:t>
            </a:r>
          </a:p>
        </p:txBody>
      </p:sp>
      <p:sp>
        <p:nvSpPr>
          <p:cNvPr id="3" name="Left Brace 2"/>
          <p:cNvSpPr/>
          <p:nvPr/>
        </p:nvSpPr>
        <p:spPr>
          <a:xfrm>
            <a:off x="1447800" y="2606675"/>
            <a:ext cx="152400" cy="28892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10" name="Straight Connector 9"/>
          <p:cNvCxnSpPr>
            <a:endCxn id="3" idx="1"/>
          </p:cNvCxnSpPr>
          <p:nvPr/>
        </p:nvCxnSpPr>
        <p:spPr>
          <a:xfrm>
            <a:off x="1447800" y="2488029"/>
            <a:ext cx="0" cy="2631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6689710" y="3685158"/>
            <a:ext cx="3320048" cy="369332"/>
          </a:xfrm>
          <a:prstGeom prst="rect">
            <a:avLst/>
          </a:prstGeom>
          <a:solidFill>
            <a:schemeClr val="bg1"/>
          </a:solidFill>
        </p:spPr>
        <p:txBody>
          <a:bodyPr wrap="square" rtlCol="0">
            <a:spAutoFit/>
          </a:bodyPr>
          <a:lstStyle/>
          <a:p>
            <a:r>
              <a:rPr lang="en-US" b="1" dirty="0">
                <a:solidFill>
                  <a:srgbClr val="0000FF"/>
                </a:solidFill>
              </a:rPr>
              <a:t>Stratospheric  Contribution (ppb)</a:t>
            </a:r>
          </a:p>
        </p:txBody>
      </p:sp>
      <p:sp>
        <p:nvSpPr>
          <p:cNvPr id="19" name="Slide Number Placeholder 3"/>
          <p:cNvSpPr txBox="1">
            <a:spLocks noGrp="1"/>
          </p:cNvSpPr>
          <p:nvPr/>
        </p:nvSpPr>
        <p:spPr>
          <a:xfrm>
            <a:off x="8534400" y="6400800"/>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16</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894"/>
          <a:stretch/>
        </p:blipFill>
        <p:spPr bwMode="auto">
          <a:xfrm>
            <a:off x="8676635" y="-935"/>
            <a:ext cx="467365" cy="9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p:cNvSpPr>
          <p:nvPr/>
        </p:nvSpPr>
        <p:spPr bwMode="auto">
          <a:xfrm>
            <a:off x="2286000" y="76200"/>
            <a:ext cx="6858000" cy="863601"/>
          </a:xfrm>
          <a:prstGeom prst="rect">
            <a:avLst/>
          </a:prstGeom>
          <a:noFill/>
          <a:ln>
            <a:noFill/>
          </a:ln>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r" fontAlgn="base">
              <a:spcBef>
                <a:spcPct val="0"/>
              </a:spcBef>
              <a:spcAft>
                <a:spcPct val="0"/>
              </a:spcAft>
            </a:pPr>
            <a:r>
              <a:rPr lang="en-US" altLang="zh-CN" sz="2200" b="1" dirty="0" smtClean="0">
                <a:solidFill>
                  <a:schemeClr val="accent4">
                    <a:lumMod val="95000"/>
                    <a:lumOff val="5000"/>
                  </a:schemeClr>
                </a:solidFill>
                <a:latin typeface="Helvetica" panose="020B0604020202020204" pitchFamily="34" charset="0"/>
                <a:cs typeface="Helvetica" panose="020B0604020202020204" pitchFamily="34" charset="0"/>
              </a:rPr>
              <a:t>Climate variability modulates western U.S. ozone air quality via deep stratospheric intrusions</a:t>
            </a:r>
            <a:endParaRPr lang="en-US" altLang="zh-CN" sz="2200" b="1" dirty="0">
              <a:solidFill>
                <a:schemeClr val="accent4">
                  <a:lumMod val="95000"/>
                  <a:lumOff val="5000"/>
                </a:schemeClr>
              </a:solidFill>
              <a:latin typeface="Helvetica" panose="020B0604020202020204" pitchFamily="34" charset="0"/>
              <a:cs typeface="Helvetica" panose="020B0604020202020204" pitchFamily="34" charset="0"/>
            </a:endParaRPr>
          </a:p>
        </p:txBody>
      </p:sp>
      <p:sp>
        <p:nvSpPr>
          <p:cNvPr id="23" name="TextBox 22"/>
          <p:cNvSpPr txBox="1"/>
          <p:nvPr/>
        </p:nvSpPr>
        <p:spPr>
          <a:xfrm>
            <a:off x="3581400" y="5867400"/>
            <a:ext cx="1828800" cy="461665"/>
          </a:xfrm>
          <a:prstGeom prst="rect">
            <a:avLst/>
          </a:prstGeom>
          <a:noFill/>
        </p:spPr>
        <p:txBody>
          <a:bodyPr wrap="square" rtlCol="0">
            <a:spAutoFit/>
          </a:bodyPr>
          <a:lstStyle/>
          <a:p>
            <a:pPr algn="ctr"/>
            <a:r>
              <a:rPr lang="en-US" sz="2400" b="1" dirty="0" smtClean="0">
                <a:solidFill>
                  <a:schemeClr val="accent4">
                    <a:lumMod val="95000"/>
                    <a:lumOff val="5000"/>
                  </a:schemeClr>
                </a:solidFill>
              </a:rPr>
              <a:t>April-May</a:t>
            </a:r>
            <a:endParaRPr lang="en-US" sz="2400" b="1" dirty="0">
              <a:solidFill>
                <a:schemeClr val="accent4">
                  <a:lumMod val="95000"/>
                  <a:lumOff val="5000"/>
                </a:schemeClr>
              </a:solidFill>
            </a:endParaRPr>
          </a:p>
        </p:txBody>
      </p:sp>
    </p:spTree>
    <p:extLst>
      <p:ext uri="{BB962C8B-B14F-4D97-AF65-F5344CB8AC3E}">
        <p14:creationId xmlns:p14="http://schemas.microsoft.com/office/powerpoint/2010/main" val="1168493462"/>
      </p:ext>
    </p:extLst>
  </p:cSld>
  <p:clrMapOvr>
    <a:masterClrMapping/>
  </p:clrMapOvr>
  <mc:AlternateContent xmlns:mc="http://schemas.openxmlformats.org/markup-compatibility/2006" xmlns:p14="http://schemas.microsoft.com/office/powerpoint/2010/main">
    <mc:Choice Requires="p14">
      <p:transition spd="slow" p14:dur="2000" advTm="93538"/>
    </mc:Choice>
    <mc:Fallback xmlns="">
      <p:transition spd="slow" advTm="9353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829"/>
          <a:stretch/>
        </p:blipFill>
        <p:spPr bwMode="auto">
          <a:xfrm>
            <a:off x="20862" y="1618565"/>
            <a:ext cx="9123139" cy="428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p:cNvSpPr>
          <p:nvPr/>
        </p:nvSpPr>
        <p:spPr bwMode="auto">
          <a:xfrm>
            <a:off x="1" y="76200"/>
            <a:ext cx="9144000" cy="762000"/>
          </a:xfrm>
          <a:prstGeom prst="rect">
            <a:avLst/>
          </a:prstGeom>
          <a:noFill/>
          <a:ln>
            <a:noFill/>
          </a:ln>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altLang="zh-CN" sz="2400" b="1" dirty="0">
                <a:solidFill>
                  <a:srgbClr val="FFFFFF"/>
                </a:solidFill>
                <a:latin typeface="Helvetica" panose="020B0604020202020204" pitchFamily="34" charset="0"/>
                <a:cs typeface="Helvetica" panose="020B0604020202020204" pitchFamily="34" charset="0"/>
              </a:rPr>
              <a:t> The high tail of the observed daily surface O</a:t>
            </a:r>
            <a:r>
              <a:rPr lang="en-US" altLang="zh-CN" sz="2400" b="1" baseline="-25000" dirty="0">
                <a:solidFill>
                  <a:srgbClr val="FFFFFF"/>
                </a:solidFill>
                <a:latin typeface="Helvetica" panose="020B0604020202020204" pitchFamily="34" charset="0"/>
                <a:cs typeface="Helvetica" panose="020B0604020202020204" pitchFamily="34" charset="0"/>
              </a:rPr>
              <a:t>3</a:t>
            </a:r>
            <a:r>
              <a:rPr lang="en-US" altLang="zh-CN" sz="2400" b="1" dirty="0">
                <a:solidFill>
                  <a:srgbClr val="FFFFFF"/>
                </a:solidFill>
                <a:latin typeface="Helvetica" panose="020B0604020202020204" pitchFamily="34" charset="0"/>
                <a:cs typeface="Helvetica" panose="020B0604020202020204" pitchFamily="34" charset="0"/>
              </a:rPr>
              <a:t> distribution over Western U.S. increases during La Niña springs</a:t>
            </a:r>
          </a:p>
        </p:txBody>
      </p:sp>
      <p:sp>
        <p:nvSpPr>
          <p:cNvPr id="22" name="TextBox 21"/>
          <p:cNvSpPr txBox="1"/>
          <p:nvPr/>
        </p:nvSpPr>
        <p:spPr>
          <a:xfrm>
            <a:off x="1066801" y="5427821"/>
            <a:ext cx="6629399" cy="400110"/>
          </a:xfrm>
          <a:prstGeom prst="rect">
            <a:avLst/>
          </a:prstGeom>
          <a:solidFill>
            <a:schemeClr val="bg1"/>
          </a:solidFill>
        </p:spPr>
        <p:txBody>
          <a:bodyPr wrap="square" rtlCol="0">
            <a:spAutoFit/>
          </a:bodyPr>
          <a:lstStyle/>
          <a:p>
            <a:pPr algn="ctr"/>
            <a:r>
              <a:rPr lang="en-US" sz="2000" b="1" dirty="0">
                <a:solidFill>
                  <a:srgbClr val="000000"/>
                </a:solidFill>
                <a:latin typeface="Helvetica" panose="020B0604020202020204" pitchFamily="34" charset="0"/>
                <a:cs typeface="Helvetica" panose="020B0604020202020204" pitchFamily="34" charset="0"/>
              </a:rPr>
              <a:t>Observed daily max 8-h average (MDA8) ozone </a:t>
            </a:r>
            <a:r>
              <a:rPr lang="en-US" sz="2000" dirty="0">
                <a:solidFill>
                  <a:srgbClr val="000000"/>
                </a:solidFill>
                <a:latin typeface="Helvetica" panose="020B0604020202020204" pitchFamily="34" charset="0"/>
                <a:cs typeface="Helvetica" panose="020B0604020202020204" pitchFamily="34" charset="0"/>
              </a:rPr>
              <a:t>[</a:t>
            </a:r>
            <a:r>
              <a:rPr lang="en-US" altLang="zh-CN" sz="2000" dirty="0">
                <a:solidFill>
                  <a:srgbClr val="000000"/>
                </a:solidFill>
                <a:latin typeface="Helvetica" panose="020B0604020202020204" pitchFamily="34" charset="0"/>
                <a:cs typeface="Helvetica" panose="020B0604020202020204" pitchFamily="34" charset="0"/>
              </a:rPr>
              <a:t>ppb]</a:t>
            </a:r>
            <a:endParaRPr lang="en-US" sz="2000" dirty="0">
              <a:solidFill>
                <a:srgbClr val="000000"/>
              </a:solidFill>
              <a:latin typeface="Helvetica" panose="020B0604020202020204" pitchFamily="34" charset="0"/>
              <a:cs typeface="Helvetica" panose="020B0604020202020204" pitchFamily="34" charset="0"/>
            </a:endParaRPr>
          </a:p>
        </p:txBody>
      </p:sp>
      <p:sp>
        <p:nvSpPr>
          <p:cNvPr id="25" name="Rounded Rectangle 24"/>
          <p:cNvSpPr/>
          <p:nvPr/>
        </p:nvSpPr>
        <p:spPr>
          <a:xfrm>
            <a:off x="152400" y="2085638"/>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1066800" y="1865531"/>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1066801" y="1103531"/>
            <a:ext cx="4876800" cy="1200329"/>
          </a:xfrm>
          <a:prstGeom prst="rect">
            <a:avLst/>
          </a:prstGeom>
          <a:solidFill>
            <a:schemeClr val="bg1"/>
          </a:solidFill>
          <a:ln>
            <a:solidFill>
              <a:schemeClr val="tx1"/>
            </a:solidFill>
          </a:ln>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Neutral:                                 µ = 56.5,</a:t>
            </a:r>
            <a:r>
              <a:rPr lang="el-GR" b="1" dirty="0">
                <a:solidFill>
                  <a:srgbClr val="000000"/>
                </a:solidFill>
                <a:latin typeface="Arial" panose="020B0604020202020204" pitchFamily="34" charset="0"/>
                <a:cs typeface="Arial" panose="020B0604020202020204" pitchFamily="34" charset="0"/>
              </a:rPr>
              <a:t>σ</a:t>
            </a:r>
            <a:r>
              <a:rPr lang="en-US" b="1" dirty="0">
                <a:solidFill>
                  <a:srgbClr val="000000"/>
                </a:solidFill>
                <a:latin typeface="Arial" panose="020B0604020202020204" pitchFamily="34" charset="0"/>
                <a:cs typeface="Arial" panose="020B0604020202020204" pitchFamily="34" charset="0"/>
              </a:rPr>
              <a:t> = 7.5</a:t>
            </a:r>
          </a:p>
          <a:p>
            <a:r>
              <a:rPr lang="en-US" b="1" dirty="0">
                <a:solidFill>
                  <a:srgbClr val="FF0000"/>
                </a:solidFill>
                <a:latin typeface="Arial" panose="020B0604020202020204" pitchFamily="34" charset="0"/>
                <a:cs typeface="Arial" panose="020B0604020202020204" pitchFamily="34" charset="0"/>
              </a:rPr>
              <a:t>El Ni</a:t>
            </a:r>
            <a:r>
              <a:rPr lang="en-US" altLang="zh-CN" b="1" dirty="0">
                <a:solidFill>
                  <a:srgbClr val="FF0000"/>
                </a:solidFill>
                <a:latin typeface="Arial" panose="020B0604020202020204" pitchFamily="34" charset="0"/>
                <a:cs typeface="Arial" panose="020B0604020202020204" pitchFamily="34" charset="0"/>
              </a:rPr>
              <a:t>ñ</a:t>
            </a:r>
            <a:r>
              <a:rPr lang="en-US" b="1" dirty="0">
                <a:solidFill>
                  <a:srgbClr val="FF0000"/>
                </a:solidFill>
                <a:latin typeface="Arial" panose="020B0604020202020204" pitchFamily="34" charset="0"/>
                <a:cs typeface="Arial" panose="020B0604020202020204" pitchFamily="34" charset="0"/>
              </a:rPr>
              <a:t>o (1998, 2010):            µ = 56.9,</a:t>
            </a:r>
            <a:r>
              <a:rPr lang="el-GR" b="1" dirty="0">
                <a:solidFill>
                  <a:srgbClr val="FF0000"/>
                </a:solidFill>
                <a:latin typeface="Arial" panose="020B0604020202020204" pitchFamily="34" charset="0"/>
                <a:cs typeface="Arial" panose="020B0604020202020204" pitchFamily="34" charset="0"/>
              </a:rPr>
              <a:t>σ</a:t>
            </a:r>
            <a:r>
              <a:rPr lang="en-US" b="1" dirty="0">
                <a:solidFill>
                  <a:srgbClr val="FF0000"/>
                </a:solidFill>
                <a:latin typeface="Arial" panose="020B0604020202020204" pitchFamily="34" charset="0"/>
                <a:cs typeface="Arial" panose="020B0604020202020204" pitchFamily="34" charset="0"/>
              </a:rPr>
              <a:t> = 7.3</a:t>
            </a:r>
          </a:p>
          <a:p>
            <a:r>
              <a:rPr lang="en-US" b="1" dirty="0">
                <a:solidFill>
                  <a:srgbClr val="0000FF"/>
                </a:solidFill>
                <a:latin typeface="Arial" panose="020B0604020202020204" pitchFamily="34" charset="0"/>
                <a:cs typeface="Arial" panose="020B0604020202020204" pitchFamily="34" charset="0"/>
              </a:rPr>
              <a:t>La Ni</a:t>
            </a:r>
            <a:r>
              <a:rPr lang="en-US" altLang="zh-CN" b="1" dirty="0">
                <a:solidFill>
                  <a:srgbClr val="0000FF"/>
                </a:solidFill>
                <a:latin typeface="Arial" panose="020B0604020202020204" pitchFamily="34" charset="0"/>
                <a:cs typeface="Arial" panose="020B0604020202020204" pitchFamily="34" charset="0"/>
              </a:rPr>
              <a:t>ña (1999, 2008, 2011):</a:t>
            </a:r>
            <a:r>
              <a:rPr lang="en-US" b="1" dirty="0">
                <a:solidFill>
                  <a:srgbClr val="0000FF"/>
                </a:solidFill>
                <a:latin typeface="Arial" panose="020B0604020202020204" pitchFamily="34" charset="0"/>
                <a:cs typeface="Arial" panose="020B0604020202020204" pitchFamily="34" charset="0"/>
              </a:rPr>
              <a:t>  µ = 58.5,</a:t>
            </a:r>
            <a:r>
              <a:rPr lang="el-GR" b="1" dirty="0">
                <a:solidFill>
                  <a:srgbClr val="0000FF"/>
                </a:solidFill>
                <a:latin typeface="Arial" panose="020B0604020202020204" pitchFamily="34" charset="0"/>
                <a:cs typeface="Arial" panose="020B0604020202020204" pitchFamily="34" charset="0"/>
              </a:rPr>
              <a:t>σ</a:t>
            </a:r>
            <a:r>
              <a:rPr lang="en-US" b="1" dirty="0">
                <a:solidFill>
                  <a:srgbClr val="0000FF"/>
                </a:solidFill>
                <a:latin typeface="Arial" panose="020B0604020202020204" pitchFamily="34" charset="0"/>
                <a:cs typeface="Arial" panose="020B0604020202020204" pitchFamily="34" charset="0"/>
              </a:rPr>
              <a:t> = 7.9</a:t>
            </a:r>
          </a:p>
          <a:p>
            <a:r>
              <a:rPr lang="en-US" b="1" dirty="0">
                <a:solidFill>
                  <a:srgbClr val="FF9900"/>
                </a:solidFill>
                <a:latin typeface="Arial" panose="020B0604020202020204" pitchFamily="34" charset="0"/>
                <a:cs typeface="Arial" panose="020B0604020202020204" pitchFamily="34" charset="0"/>
              </a:rPr>
              <a:t>Pinatubo (1992, 1993):          µ = 54.3,</a:t>
            </a:r>
            <a:r>
              <a:rPr lang="el-GR" b="1" dirty="0">
                <a:solidFill>
                  <a:srgbClr val="FF9900"/>
                </a:solidFill>
                <a:latin typeface="Arial" panose="020B0604020202020204" pitchFamily="34" charset="0"/>
                <a:cs typeface="Arial" panose="020B0604020202020204" pitchFamily="34" charset="0"/>
              </a:rPr>
              <a:t>σ</a:t>
            </a:r>
            <a:r>
              <a:rPr lang="en-US" b="1" dirty="0">
                <a:solidFill>
                  <a:srgbClr val="FF9900"/>
                </a:solidFill>
                <a:latin typeface="Arial" panose="020B0604020202020204" pitchFamily="34" charset="0"/>
                <a:cs typeface="Arial" panose="020B0604020202020204" pitchFamily="34" charset="0"/>
              </a:rPr>
              <a:t> = 6.5</a:t>
            </a:r>
          </a:p>
        </p:txBody>
      </p:sp>
      <p:sp>
        <p:nvSpPr>
          <p:cNvPr id="12" name="TextBox 11"/>
          <p:cNvSpPr txBox="1"/>
          <p:nvPr/>
        </p:nvSpPr>
        <p:spPr>
          <a:xfrm>
            <a:off x="6400800" y="990600"/>
            <a:ext cx="2667000" cy="646331"/>
          </a:xfrm>
          <a:prstGeom prst="rect">
            <a:avLst/>
          </a:prstGeom>
          <a:solidFill>
            <a:schemeClr val="bg1"/>
          </a:solidFill>
        </p:spPr>
        <p:txBody>
          <a:bodyPr wrap="square" rtlCol="0">
            <a:spAutoFit/>
          </a:bodyPr>
          <a:lstStyle/>
          <a:p>
            <a:r>
              <a:rPr lang="en-US" b="1" dirty="0">
                <a:solidFill>
                  <a:srgbClr val="0000FF"/>
                </a:solidFill>
                <a:cs typeface="Arial" panose="020B0604020202020204" pitchFamily="34" charset="0"/>
              </a:rPr>
              <a:t>Changes in the high tail are statistically significant</a:t>
            </a:r>
          </a:p>
        </p:txBody>
      </p:sp>
      <p:sp>
        <p:nvSpPr>
          <p:cNvPr id="16" name="Right Brace 15"/>
          <p:cNvSpPr/>
          <p:nvPr/>
        </p:nvSpPr>
        <p:spPr>
          <a:xfrm rot="16200000">
            <a:off x="7758983" y="1584041"/>
            <a:ext cx="255434" cy="381000"/>
          </a:xfrm>
          <a:prstGeom prst="rightBrace">
            <a:avLst>
              <a:gd name="adj1" fmla="val 6085"/>
              <a:gd name="adj2" fmla="val 47898"/>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8" name="TextBox 17"/>
          <p:cNvSpPr txBox="1"/>
          <p:nvPr/>
        </p:nvSpPr>
        <p:spPr>
          <a:xfrm rot="16200000">
            <a:off x="-1417383" y="3227576"/>
            <a:ext cx="3276600" cy="400110"/>
          </a:xfrm>
          <a:prstGeom prst="rect">
            <a:avLst/>
          </a:prstGeom>
          <a:solidFill>
            <a:schemeClr val="bg1"/>
          </a:solidFill>
        </p:spPr>
        <p:txBody>
          <a:bodyPr wrap="square" rtlCol="0">
            <a:spAutoFit/>
          </a:bodyPr>
          <a:lstStyle/>
          <a:p>
            <a:pPr algn="ctr"/>
            <a:r>
              <a:rPr lang="en-US" sz="2000" b="1" dirty="0">
                <a:solidFill>
                  <a:srgbClr val="000000"/>
                </a:solidFill>
                <a:latin typeface="Helvetica" panose="020B0604020202020204" pitchFamily="34" charset="0"/>
                <a:cs typeface="Helvetica" panose="020B0604020202020204" pitchFamily="34" charset="0"/>
              </a:rPr>
              <a:t>Probability Density</a:t>
            </a:r>
          </a:p>
        </p:txBody>
      </p:sp>
      <p:sp>
        <p:nvSpPr>
          <p:cNvPr id="17"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r">
                <a:defRPr/>
              </a:pPr>
              <a:t>17</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9" name="Rectangle 18"/>
          <p:cNvSpPr>
            <a:spLocks noChangeArrowheads="1"/>
          </p:cNvSpPr>
          <p:nvPr/>
        </p:nvSpPr>
        <p:spPr bwMode="auto">
          <a:xfrm>
            <a:off x="2455595" y="6412468"/>
            <a:ext cx="60026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b="1" i="1" dirty="0">
                <a:solidFill>
                  <a:srgbClr val="FFFFCC"/>
                </a:solidFill>
              </a:rPr>
              <a:t>Lin </a:t>
            </a:r>
            <a:r>
              <a:rPr lang="en-US" altLang="ja-JP" b="1" i="1" dirty="0" smtClean="0">
                <a:solidFill>
                  <a:srgbClr val="FFFFCC"/>
                </a:solidFill>
              </a:rPr>
              <a:t>MY et </a:t>
            </a:r>
            <a:r>
              <a:rPr lang="en-US" altLang="ja-JP" b="1" i="1" dirty="0">
                <a:solidFill>
                  <a:srgbClr val="FFFFCC"/>
                </a:solidFill>
              </a:rPr>
              <a:t>al </a:t>
            </a:r>
            <a:r>
              <a:rPr lang="en-US" altLang="ja-JP" b="1" i="1" dirty="0" smtClean="0">
                <a:solidFill>
                  <a:srgbClr val="FFFFCC"/>
                </a:solidFill>
              </a:rPr>
              <a:t>(Nature Communications, in press, 2015)</a:t>
            </a:r>
            <a:endParaRPr lang="zh-CN" altLang="en-US" b="1" i="1" dirty="0">
              <a:solidFill>
                <a:srgbClr val="FFFFCC"/>
              </a:solidFill>
            </a:endParaRPr>
          </a:p>
        </p:txBody>
      </p:sp>
      <p:sp>
        <p:nvSpPr>
          <p:cNvPr id="20" name="Rectangle 19"/>
          <p:cNvSpPr/>
          <p:nvPr/>
        </p:nvSpPr>
        <p:spPr>
          <a:xfrm>
            <a:off x="0" y="5848290"/>
            <a:ext cx="9144001" cy="400110"/>
          </a:xfrm>
          <a:prstGeom prst="rect">
            <a:avLst/>
          </a:prstGeom>
          <a:solidFill>
            <a:schemeClr val="bg1"/>
          </a:solidFill>
        </p:spPr>
        <p:txBody>
          <a:bodyPr wrap="square">
            <a:spAutoFit/>
          </a:bodyPr>
          <a:lstStyle/>
          <a:p>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El Niño  Little change in WUS surface O</a:t>
            </a:r>
            <a:r>
              <a:rPr lang="en-US" sz="20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despite higher UTLS O</a:t>
            </a:r>
            <a:r>
              <a:rPr lang="en-US" sz="20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 </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levels</a:t>
            </a:r>
            <a:endParaRPr lang="en-US" sz="2000" b="1" dirty="0" smtClean="0">
              <a:solidFill>
                <a:srgbClr val="FF0000"/>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5029200" y="4267200"/>
            <a:ext cx="914401" cy="1636932"/>
          </a:xfrm>
          <a:prstGeom prst="straightConnector1">
            <a:avLst/>
          </a:prstGeom>
          <a:ln>
            <a:solidFill>
              <a:srgbClr val="FF0000"/>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84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41" name="Rectangle 13"/>
          <p:cNvSpPr>
            <a:spLocks noChangeArrowheads="1"/>
          </p:cNvSpPr>
          <p:nvPr/>
        </p:nvSpPr>
        <p:spPr bwMode="auto">
          <a:xfrm>
            <a:off x="0" y="1125538"/>
            <a:ext cx="9144000" cy="506571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FFFFFF"/>
              </a:solidFill>
              <a:latin typeface="Arial" pitchFamily="34" charset="0"/>
            </a:endParaRPr>
          </a:p>
        </p:txBody>
      </p:sp>
      <p:sp>
        <p:nvSpPr>
          <p:cNvPr id="176130" name="Rectangle 2"/>
          <p:cNvSpPr>
            <a:spLocks noGrp="1" noChangeArrowheads="1"/>
          </p:cNvSpPr>
          <p:nvPr>
            <p:ph type="title"/>
          </p:nvPr>
        </p:nvSpPr>
        <p:spPr>
          <a:xfrm>
            <a:off x="1619250" y="-26988"/>
            <a:ext cx="7561263" cy="1143001"/>
          </a:xfrm>
        </p:spPr>
        <p:txBody>
          <a:bodyPr/>
          <a:lstStyle/>
          <a:p>
            <a:r>
              <a:rPr lang="en-US" altLang="ja-JP" sz="2600" dirty="0" smtClean="0">
                <a:solidFill>
                  <a:schemeClr val="tx1"/>
                </a:solidFill>
                <a:latin typeface="Arial" pitchFamily="34" charset="0"/>
              </a:rPr>
              <a:t>Following an El Ni</a:t>
            </a:r>
            <a:r>
              <a:rPr lang="en-US" altLang="zh-CN" sz="2600" dirty="0" smtClean="0">
                <a:solidFill>
                  <a:schemeClr val="tx1"/>
                </a:solidFill>
                <a:latin typeface="Arial" pitchFamily="34" charset="0"/>
              </a:rPr>
              <a:t>ñ</a:t>
            </a:r>
            <a:r>
              <a:rPr lang="en-US" altLang="ja-JP" sz="2600" dirty="0" smtClean="0">
                <a:solidFill>
                  <a:schemeClr val="tx1"/>
                </a:solidFill>
                <a:latin typeface="Arial" pitchFamily="34" charset="0"/>
              </a:rPr>
              <a:t>o, enhanced total ozone columns over the Northwest U.S. in the late spring</a:t>
            </a:r>
            <a:endParaRPr lang="en-US" altLang="zh-CN" sz="2600" dirty="0">
              <a:solidFill>
                <a:schemeClr val="tx1"/>
              </a:solidFill>
              <a:latin typeface="Arial" pitchFamily="34" charset="0"/>
            </a:endParaRPr>
          </a:p>
        </p:txBody>
      </p:sp>
      <p:pic>
        <p:nvPicPr>
          <p:cNvPr id="176142" name="Picture 14" descr="totO3_airs"/>
          <p:cNvPicPr>
            <a:picLocks noChangeAspect="1" noChangeArrowheads="1"/>
          </p:cNvPicPr>
          <p:nvPr/>
        </p:nvPicPr>
        <p:blipFill>
          <a:blip r:embed="rId3" cstate="print">
            <a:extLst>
              <a:ext uri="{28A0092B-C50C-407E-A947-70E740481C1C}">
                <a14:useLocalDpi xmlns:a14="http://schemas.microsoft.com/office/drawing/2010/main" val="0"/>
              </a:ext>
            </a:extLst>
          </a:blip>
          <a:srcRect t="26866" r="8398" b="54596"/>
          <a:stretch>
            <a:fillRect/>
          </a:stretch>
        </p:blipFill>
        <p:spPr bwMode="auto">
          <a:xfrm>
            <a:off x="900113" y="1066800"/>
            <a:ext cx="8242300" cy="2159000"/>
          </a:xfrm>
          <a:prstGeom prst="rect">
            <a:avLst/>
          </a:prstGeom>
          <a:noFill/>
          <a:extLst>
            <a:ext uri="{909E8E84-426E-40DD-AFC4-6F175D3DCCD1}">
              <a14:hiddenFill xmlns:a14="http://schemas.microsoft.com/office/drawing/2010/main">
                <a:solidFill>
                  <a:srgbClr val="FFFFFF"/>
                </a:solidFill>
              </a14:hiddenFill>
            </a:ext>
          </a:extLst>
        </p:spPr>
      </p:pic>
      <p:sp>
        <p:nvSpPr>
          <p:cNvPr id="176145" name="Text Box 17"/>
          <p:cNvSpPr txBox="1">
            <a:spLocks noChangeArrowheads="1"/>
          </p:cNvSpPr>
          <p:nvPr/>
        </p:nvSpPr>
        <p:spPr bwMode="auto">
          <a:xfrm>
            <a:off x="-144463" y="1820862"/>
            <a:ext cx="2663826"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ja-JP" b="1">
                <a:solidFill>
                  <a:srgbClr val="FF0000"/>
                </a:solidFill>
                <a:latin typeface="Arial" pitchFamily="34" charset="0"/>
              </a:rPr>
              <a:t>TOMS </a:t>
            </a:r>
          </a:p>
          <a:p>
            <a:pPr algn="ctr" fontAlgn="base">
              <a:spcBef>
                <a:spcPct val="50000"/>
              </a:spcBef>
              <a:spcAft>
                <a:spcPct val="0"/>
              </a:spcAft>
            </a:pPr>
            <a:r>
              <a:rPr lang="en-US" altLang="ja-JP" b="1">
                <a:solidFill>
                  <a:srgbClr val="FF0000"/>
                </a:solidFill>
                <a:latin typeface="Arial" pitchFamily="34" charset="0"/>
              </a:rPr>
              <a:t>(1997/1998 El Ni</a:t>
            </a:r>
            <a:r>
              <a:rPr lang="en-US" altLang="zh-CN" b="1">
                <a:solidFill>
                  <a:srgbClr val="FF0000"/>
                </a:solidFill>
                <a:latin typeface="Arial" pitchFamily="34" charset="0"/>
              </a:rPr>
              <a:t>ñ</a:t>
            </a:r>
            <a:r>
              <a:rPr lang="en-US" altLang="ja-JP" b="1">
                <a:solidFill>
                  <a:srgbClr val="FF0000"/>
                </a:solidFill>
                <a:latin typeface="Arial" pitchFamily="34" charset="0"/>
              </a:rPr>
              <a:t>o)</a:t>
            </a:r>
            <a:endParaRPr lang="en-US" altLang="zh-CN" b="1">
              <a:solidFill>
                <a:srgbClr val="FF0000"/>
              </a:solidFill>
              <a:latin typeface="Arial" pitchFamily="34" charset="0"/>
            </a:endParaRPr>
          </a:p>
        </p:txBody>
      </p:sp>
      <p:pic>
        <p:nvPicPr>
          <p:cNvPr id="176148" name="Picture 20" descr="totO3_airs"/>
          <p:cNvPicPr>
            <a:picLocks noChangeAspect="1" noChangeArrowheads="1"/>
          </p:cNvPicPr>
          <p:nvPr/>
        </p:nvPicPr>
        <p:blipFill>
          <a:blip r:embed="rId3" cstate="print">
            <a:extLst>
              <a:ext uri="{28A0092B-C50C-407E-A947-70E740481C1C}">
                <a14:useLocalDpi xmlns:a14="http://schemas.microsoft.com/office/drawing/2010/main" val="0"/>
              </a:ext>
            </a:extLst>
          </a:blip>
          <a:srcRect t="46643" r="8398" b="31998"/>
          <a:stretch>
            <a:fillRect/>
          </a:stretch>
        </p:blipFill>
        <p:spPr bwMode="auto">
          <a:xfrm>
            <a:off x="901700" y="3154362"/>
            <a:ext cx="8242300" cy="2487613"/>
          </a:xfrm>
          <a:prstGeom prst="rect">
            <a:avLst/>
          </a:prstGeom>
          <a:noFill/>
          <a:extLst>
            <a:ext uri="{909E8E84-426E-40DD-AFC4-6F175D3DCCD1}">
              <a14:hiddenFill xmlns:a14="http://schemas.microsoft.com/office/drawing/2010/main">
                <a:solidFill>
                  <a:srgbClr val="FFFFFF"/>
                </a:solidFill>
              </a14:hiddenFill>
            </a:ext>
          </a:extLst>
        </p:spPr>
      </p:pic>
      <p:sp>
        <p:nvSpPr>
          <p:cNvPr id="176146" name="Text Box 18"/>
          <p:cNvSpPr txBox="1">
            <a:spLocks noChangeArrowheads="1"/>
          </p:cNvSpPr>
          <p:nvPr/>
        </p:nvSpPr>
        <p:spPr bwMode="auto">
          <a:xfrm>
            <a:off x="-215900" y="3875087"/>
            <a:ext cx="26638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ja-JP" b="1">
                <a:solidFill>
                  <a:srgbClr val="FF0000"/>
                </a:solidFill>
                <a:latin typeface="Arial" pitchFamily="34" charset="0"/>
              </a:rPr>
              <a:t>AIRS </a:t>
            </a:r>
          </a:p>
          <a:p>
            <a:pPr algn="ctr" fontAlgn="base">
              <a:spcBef>
                <a:spcPct val="50000"/>
              </a:spcBef>
              <a:spcAft>
                <a:spcPct val="0"/>
              </a:spcAft>
            </a:pPr>
            <a:r>
              <a:rPr lang="en-US" altLang="ja-JP" b="1">
                <a:solidFill>
                  <a:srgbClr val="FF0000"/>
                </a:solidFill>
                <a:latin typeface="Arial" pitchFamily="34" charset="0"/>
              </a:rPr>
              <a:t>(2009/2010 El Ni</a:t>
            </a:r>
            <a:r>
              <a:rPr lang="en-US" altLang="zh-CN" b="1">
                <a:solidFill>
                  <a:srgbClr val="FF0000"/>
                </a:solidFill>
                <a:latin typeface="Arial" pitchFamily="34" charset="0"/>
              </a:rPr>
              <a:t>ñ</a:t>
            </a:r>
            <a:r>
              <a:rPr lang="en-US" altLang="ja-JP" b="1">
                <a:solidFill>
                  <a:srgbClr val="FF0000"/>
                </a:solidFill>
                <a:latin typeface="Arial" pitchFamily="34" charset="0"/>
              </a:rPr>
              <a:t>o)</a:t>
            </a:r>
            <a:endParaRPr lang="en-US" altLang="zh-CN" b="1">
              <a:solidFill>
                <a:srgbClr val="FF0000"/>
              </a:solidFill>
              <a:latin typeface="Arial" pitchFamily="34" charset="0"/>
            </a:endParaRPr>
          </a:p>
        </p:txBody>
      </p:sp>
      <p:pic>
        <p:nvPicPr>
          <p:cNvPr id="176150" name="Picture 22"/>
          <p:cNvPicPr>
            <a:picLocks noChangeAspect="1" noChangeArrowheads="1"/>
          </p:cNvPicPr>
          <p:nvPr/>
        </p:nvPicPr>
        <p:blipFill>
          <a:blip r:embed="rId4">
            <a:extLst>
              <a:ext uri="{28A0092B-C50C-407E-A947-70E740481C1C}">
                <a14:useLocalDpi xmlns:a14="http://schemas.microsoft.com/office/drawing/2010/main" val="0"/>
              </a:ext>
            </a:extLst>
          </a:blip>
          <a:srcRect l="11357" r="3671"/>
          <a:stretch>
            <a:fillRect/>
          </a:stretch>
        </p:blipFill>
        <p:spPr bwMode="auto">
          <a:xfrm>
            <a:off x="107950" y="311150"/>
            <a:ext cx="1470025" cy="1101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a:spLocks noChangeArrowheads="1"/>
          </p:cNvSpPr>
          <p:nvPr/>
        </p:nvSpPr>
        <p:spPr bwMode="auto">
          <a:xfrm>
            <a:off x="22007" y="6324600"/>
            <a:ext cx="81313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chemeClr val="tx2"/>
                </a:solidFill>
              </a:rPr>
              <a:t>Lin MY et </a:t>
            </a:r>
            <a:r>
              <a:rPr lang="en-US" altLang="ja-JP" b="1" i="1" dirty="0">
                <a:solidFill>
                  <a:schemeClr val="tx2"/>
                </a:solidFill>
              </a:rPr>
              <a:t>al </a:t>
            </a:r>
            <a:r>
              <a:rPr lang="en-US" altLang="ja-JP" b="1" i="1" dirty="0" smtClean="0">
                <a:solidFill>
                  <a:schemeClr val="tx2"/>
                </a:solidFill>
              </a:rPr>
              <a:t>(Nature Communications, in press, 2015), Supplemental Info</a:t>
            </a:r>
            <a:endParaRPr lang="zh-CN" altLang="en-US" b="1" i="1" dirty="0">
              <a:solidFill>
                <a:schemeClr val="tx2"/>
              </a:solidFill>
            </a:endParaRPr>
          </a:p>
        </p:txBody>
      </p:sp>
      <p:sp>
        <p:nvSpPr>
          <p:cNvPr id="14"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r">
                <a:defRPr/>
              </a:pPr>
              <a:t>18</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2" name="Rectangle 11"/>
          <p:cNvSpPr/>
          <p:nvPr/>
        </p:nvSpPr>
        <p:spPr>
          <a:xfrm>
            <a:off x="0" y="5562600"/>
            <a:ext cx="9144000" cy="646331"/>
          </a:xfrm>
          <a:prstGeom prst="rect">
            <a:avLst/>
          </a:prstGeom>
          <a:solidFill>
            <a:srgbClr val="FFFFFF"/>
          </a:solidFill>
        </p:spPr>
        <p:txBody>
          <a:bodyPr wrap="square">
            <a:spAutoFit/>
          </a:bodyPr>
          <a:lstStyle/>
          <a:p>
            <a:pPr marL="285750" lvl="0" indent="-285750">
              <a:buFont typeface="Arial" panose="020B0604020202020204" pitchFamily="34" charset="0"/>
              <a:buChar char="•"/>
            </a:pPr>
            <a:r>
              <a:rPr kumimoji="0" lang="en-US" i="0" u="none" strike="noStrike" kern="0" cap="none" spc="0" normalizeH="0" baseline="0" noProof="0" dirty="0" smtClean="0">
                <a:ln>
                  <a:noFill/>
                </a:ln>
                <a:solidFill>
                  <a:schemeClr val="accent4">
                    <a:lumMod val="10000"/>
                  </a:schemeClr>
                </a:solidFill>
                <a:effectLst/>
                <a:uLnTx/>
                <a:uFillTx/>
                <a:latin typeface="Arial" panose="020B0604020202020204" pitchFamily="34" charset="0"/>
                <a:cs typeface="Arial" panose="020B0604020202020204" pitchFamily="34" charset="0"/>
                <a:sym typeface="Wingdings" panose="05000000000000000000" pitchFamily="2" charset="2"/>
              </a:rPr>
              <a:t>Changes in stratospheric overturning circulation that increases </a:t>
            </a:r>
            <a:r>
              <a:rPr lang="en-US" kern="0" noProof="0"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extratropical</a:t>
            </a:r>
            <a:r>
              <a:rPr lang="en-US" kern="0"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 UTLS O</a:t>
            </a:r>
            <a:r>
              <a:rPr lang="en-US" kern="0" baseline="-25000"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3</a:t>
            </a:r>
            <a:r>
              <a:rPr lang="en-US" kern="0"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 burdens (</a:t>
            </a:r>
            <a:r>
              <a:rPr lang="en-US" i="1" kern="0"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Bronnimann2004; Randel2009; Calvo2010; </a:t>
            </a:r>
            <a:r>
              <a:rPr lang="en-US" b="1" i="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Neu2014</a:t>
            </a:r>
            <a:r>
              <a:rPr lang="en-US" kern="0"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 </a:t>
            </a:r>
            <a:r>
              <a:rPr lang="en-US" kern="0" dirty="0" smtClean="0">
                <a:solidFill>
                  <a:srgbClr val="FF0000"/>
                </a:solidFill>
                <a:latin typeface="Arial" panose="020B0604020202020204" pitchFamily="34" charset="0"/>
                <a:cs typeface="Arial" panose="020B0604020202020204" pitchFamily="34" charset="0"/>
                <a:sym typeface="Wingdings" panose="05000000000000000000" pitchFamily="2" charset="2"/>
              </a:rPr>
              <a:t>but …(next slide)</a:t>
            </a:r>
            <a:endParaRPr kumimoji="0" lang="en-US" i="0" u="none" strike="noStrike" kern="0" cap="none" spc="0" normalizeH="0" baseline="-25000" noProof="0" dirty="0" smtClean="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370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0" y="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FF"/>
                </a:solidFill>
                <a:latin typeface="Helvetica" pitchFamily="34" charset="0"/>
              </a:rPr>
              <a:t>Western US surface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variability correlates poorly with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a:t>
            </a:r>
            <a:r>
              <a:rPr lang="en-US" altLang="zh-CN" sz="2400" b="1" dirty="0">
                <a:solidFill>
                  <a:srgbClr val="FFFFFF"/>
                </a:solidFill>
                <a:latin typeface="Helvetica" pitchFamily="34" charset="0"/>
              </a:rPr>
              <a:t>burdens </a:t>
            </a:r>
            <a:r>
              <a:rPr lang="en-US" altLang="zh-CN" sz="2400" b="1" dirty="0" smtClean="0">
                <a:solidFill>
                  <a:srgbClr val="FFFFFF"/>
                </a:solidFill>
                <a:latin typeface="Helvetica" pitchFamily="34" charset="0"/>
              </a:rPr>
              <a:t>in the UTLS but strongly with that in the Free Trop</a:t>
            </a:r>
          </a:p>
        </p:txBody>
      </p:sp>
      <p:sp>
        <p:nvSpPr>
          <p:cNvPr id="5" name="Text Box 8"/>
          <p:cNvSpPr txBox="1">
            <a:spLocks noChangeArrowheads="1"/>
          </p:cNvSpPr>
          <p:nvPr/>
        </p:nvSpPr>
        <p:spPr bwMode="auto">
          <a:xfrm>
            <a:off x="0" y="6248400"/>
            <a:ext cx="9144000" cy="536574"/>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None/>
            </a:pPr>
            <a:endParaRPr lang="en-US" altLang="zh-CN" sz="2400" b="1" smtClean="0">
              <a:solidFill>
                <a:srgbClr val="0000FF"/>
              </a:solidFill>
              <a:latin typeface="Helvetica" pitchFamily="34" charset="0"/>
            </a:endParaRPr>
          </a:p>
        </p:txBody>
      </p:sp>
      <p:sp>
        <p:nvSpPr>
          <p:cNvPr id="3" name="TextBox 2"/>
          <p:cNvSpPr txBox="1"/>
          <p:nvPr/>
        </p:nvSpPr>
        <p:spPr>
          <a:xfrm>
            <a:off x="381000" y="1295400"/>
            <a:ext cx="2362200" cy="400110"/>
          </a:xfrm>
          <a:prstGeom prst="rect">
            <a:avLst/>
          </a:prstGeom>
          <a:solidFill>
            <a:schemeClr val="bg1"/>
          </a:solidFill>
        </p:spPr>
        <p:txBody>
          <a:bodyPr wrap="square" rtlCol="0">
            <a:spAutoFit/>
          </a:bodyPr>
          <a:lstStyle/>
          <a:p>
            <a:r>
              <a:rPr lang="en-US" sz="2000" b="1" dirty="0">
                <a:solidFill>
                  <a:srgbClr val="000000"/>
                </a:solidFill>
                <a:latin typeface="Helvetica" panose="020B0604020202020204" pitchFamily="34" charset="0"/>
                <a:cs typeface="Helvetica" panose="020B0604020202020204" pitchFamily="34" charset="0"/>
              </a:rPr>
              <a:t>Ni</a:t>
            </a:r>
            <a:r>
              <a:rPr lang="en-US" altLang="zh-CN" sz="2000" b="1" dirty="0">
                <a:solidFill>
                  <a:srgbClr val="000000"/>
                </a:solidFill>
                <a:latin typeface="Helvetica" panose="020B0604020202020204" pitchFamily="34" charset="0"/>
                <a:cs typeface="Helvetica" panose="020B0604020202020204" pitchFamily="34" charset="0"/>
              </a:rPr>
              <a:t>ñ</a:t>
            </a:r>
            <a:r>
              <a:rPr lang="en-US" sz="2000" b="1" dirty="0">
                <a:solidFill>
                  <a:srgbClr val="000000"/>
                </a:solidFill>
                <a:latin typeface="Helvetica" panose="020B0604020202020204" pitchFamily="34" charset="0"/>
                <a:cs typeface="Helvetica" panose="020B0604020202020204" pitchFamily="34" charset="0"/>
              </a:rPr>
              <a:t>o 3.4 Index</a:t>
            </a:r>
          </a:p>
        </p:txBody>
      </p:sp>
      <p:sp>
        <p:nvSpPr>
          <p:cNvPr id="6" name="TextBox 5"/>
          <p:cNvSpPr txBox="1"/>
          <p:nvPr/>
        </p:nvSpPr>
        <p:spPr>
          <a:xfrm>
            <a:off x="2819401" y="990600"/>
            <a:ext cx="685800" cy="5181600"/>
          </a:xfrm>
          <a:prstGeom prst="rect">
            <a:avLst/>
          </a:prstGeom>
          <a:solidFill>
            <a:schemeClr val="bg1"/>
          </a:solidFill>
        </p:spPr>
        <p:txBody>
          <a:bodyPr wrap="square" rtlCol="0">
            <a:noAutofit/>
          </a:bodyPr>
          <a:lstStyle/>
          <a:p>
            <a:endParaRPr lang="en-US" dirty="0">
              <a:solidFill>
                <a:srgbClr val="000000"/>
              </a:solidFill>
            </a:endParaRPr>
          </a:p>
        </p:txBody>
      </p:sp>
      <p:sp>
        <p:nvSpPr>
          <p:cNvPr id="7" name="TextBox 6"/>
          <p:cNvSpPr txBox="1"/>
          <p:nvPr/>
        </p:nvSpPr>
        <p:spPr>
          <a:xfrm>
            <a:off x="313921" y="2438400"/>
            <a:ext cx="2505479" cy="1231106"/>
          </a:xfrm>
          <a:prstGeom prst="rect">
            <a:avLst/>
          </a:prstGeom>
          <a:solidFill>
            <a:schemeClr val="bg1"/>
          </a:solidFill>
        </p:spPr>
        <p:txBody>
          <a:bodyPr wrap="square" rtlCol="0">
            <a:spAutoFit/>
          </a:bodyPr>
          <a:lstStyle/>
          <a:p>
            <a:r>
              <a:rPr lang="en-US" sz="2000" b="1" i="1" dirty="0">
                <a:solidFill>
                  <a:srgbClr val="000000"/>
                </a:solidFill>
                <a:latin typeface="Helvetica" panose="020B0604020202020204" pitchFamily="34" charset="0"/>
                <a:cs typeface="Helvetica" panose="020B0604020202020204" pitchFamily="34" charset="0"/>
              </a:rPr>
              <a:t>12-mon running mean </a:t>
            </a:r>
            <a:r>
              <a:rPr lang="en-US" sz="2000" b="1" i="1" dirty="0" smtClean="0">
                <a:solidFill>
                  <a:srgbClr val="000000"/>
                </a:solidFill>
                <a:latin typeface="Helvetica" panose="020B0604020202020204" pitchFamily="34" charset="0"/>
                <a:cs typeface="Helvetica" panose="020B0604020202020204" pitchFamily="34" charset="0"/>
              </a:rPr>
              <a:t>250-150hPa </a:t>
            </a:r>
            <a:r>
              <a:rPr lang="en-US" sz="2000" b="1" i="1" dirty="0">
                <a:solidFill>
                  <a:srgbClr val="000000"/>
                </a:solidFill>
                <a:latin typeface="Helvetica" panose="020B0604020202020204" pitchFamily="34" charset="0"/>
                <a:cs typeface="Helvetica" panose="020B0604020202020204" pitchFamily="34" charset="0"/>
              </a:rPr>
              <a:t>O</a:t>
            </a:r>
            <a:r>
              <a:rPr lang="en-US" sz="2000" b="1" i="1" baseline="-25000" dirty="0">
                <a:solidFill>
                  <a:srgbClr val="000000"/>
                </a:solidFill>
                <a:latin typeface="Helvetica" panose="020B0604020202020204" pitchFamily="34" charset="0"/>
                <a:cs typeface="Helvetica" panose="020B0604020202020204" pitchFamily="34" charset="0"/>
              </a:rPr>
              <a:t>3</a:t>
            </a:r>
            <a:r>
              <a:rPr lang="en-US" sz="2000" b="1" i="1" dirty="0">
                <a:solidFill>
                  <a:srgbClr val="000000"/>
                </a:solidFill>
                <a:latin typeface="Helvetica" panose="020B0604020202020204" pitchFamily="34" charset="0"/>
                <a:cs typeface="Helvetica" panose="020B0604020202020204" pitchFamily="34" charset="0"/>
              </a:rPr>
              <a:t> anomaly (%) </a:t>
            </a:r>
          </a:p>
          <a:p>
            <a:r>
              <a:rPr lang="en-US" sz="1400" b="1" i="1" dirty="0">
                <a:solidFill>
                  <a:srgbClr val="000000"/>
                </a:solidFill>
                <a:latin typeface="Helvetica" panose="020B0604020202020204" pitchFamily="34" charset="0"/>
                <a:cs typeface="Helvetica" panose="020B0604020202020204" pitchFamily="34" charset="0"/>
              </a:rPr>
              <a:t>r</a:t>
            </a:r>
            <a:r>
              <a:rPr lang="en-US" sz="1400" b="1" i="1" baseline="30000" dirty="0">
                <a:solidFill>
                  <a:srgbClr val="000000"/>
                </a:solidFill>
                <a:latin typeface="Helvetica" panose="020B0604020202020204" pitchFamily="34" charset="0"/>
                <a:cs typeface="Helvetica" panose="020B0604020202020204" pitchFamily="34" charset="0"/>
              </a:rPr>
              <a:t>2</a:t>
            </a:r>
            <a:r>
              <a:rPr lang="en-US" sz="1400" b="1" i="1" dirty="0">
                <a:solidFill>
                  <a:srgbClr val="000000"/>
                </a:solidFill>
                <a:latin typeface="Helvetica" panose="020B0604020202020204" pitchFamily="34" charset="0"/>
                <a:cs typeface="Helvetica" panose="020B0604020202020204" pitchFamily="34" charset="0"/>
              </a:rPr>
              <a:t>(</a:t>
            </a:r>
            <a:r>
              <a:rPr lang="en-US" sz="1400" b="1" i="1" dirty="0">
                <a:solidFill>
                  <a:srgbClr val="FF0000"/>
                </a:solidFill>
                <a:latin typeface="Helvetica" panose="020B0604020202020204" pitchFamily="34" charset="0"/>
                <a:cs typeface="Helvetica" panose="020B0604020202020204" pitchFamily="34" charset="0"/>
              </a:rPr>
              <a:t>UTLS</a:t>
            </a:r>
            <a:r>
              <a:rPr lang="en-US" sz="1400" b="1" i="1" dirty="0">
                <a:solidFill>
                  <a:srgbClr val="000000"/>
                </a:solidFill>
                <a:latin typeface="Helvetica" panose="020B0604020202020204" pitchFamily="34" charset="0"/>
                <a:cs typeface="Helvetica" panose="020B0604020202020204" pitchFamily="34" charset="0"/>
              </a:rPr>
              <a:t>, </a:t>
            </a:r>
            <a:r>
              <a:rPr lang="en-US" sz="1400" b="1" i="1" dirty="0">
                <a:solidFill>
                  <a:srgbClr val="CC00FF"/>
                </a:solidFill>
                <a:latin typeface="Helvetica" panose="020B0604020202020204" pitchFamily="34" charset="0"/>
                <a:cs typeface="Helvetica" panose="020B0604020202020204" pitchFamily="34" charset="0"/>
              </a:rPr>
              <a:t>Surface</a:t>
            </a:r>
            <a:r>
              <a:rPr lang="en-US" sz="1400" b="1" i="1" dirty="0">
                <a:solidFill>
                  <a:srgbClr val="000000"/>
                </a:solidFill>
                <a:latin typeface="Helvetica" panose="020B0604020202020204" pitchFamily="34" charset="0"/>
                <a:cs typeface="Helvetica" panose="020B0604020202020204" pitchFamily="34" charset="0"/>
              </a:rPr>
              <a:t>) = 0.07</a:t>
            </a:r>
          </a:p>
        </p:txBody>
      </p:sp>
      <p:sp>
        <p:nvSpPr>
          <p:cNvPr id="8" name="TextBox 7"/>
          <p:cNvSpPr txBox="1"/>
          <p:nvPr/>
        </p:nvSpPr>
        <p:spPr>
          <a:xfrm>
            <a:off x="304800" y="4114800"/>
            <a:ext cx="2581680" cy="1538883"/>
          </a:xfrm>
          <a:prstGeom prst="rect">
            <a:avLst/>
          </a:prstGeom>
          <a:solidFill>
            <a:schemeClr val="bg1"/>
          </a:solidFill>
        </p:spPr>
        <p:txBody>
          <a:bodyPr wrap="square" rtlCol="0">
            <a:spAutoFit/>
          </a:bodyPr>
          <a:lstStyle/>
          <a:p>
            <a:r>
              <a:rPr lang="en-US" sz="2000" b="1" i="1" dirty="0">
                <a:solidFill>
                  <a:srgbClr val="000000"/>
                </a:solidFill>
                <a:latin typeface="Helvetica" panose="020B0604020202020204" pitchFamily="34" charset="0"/>
                <a:cs typeface="Helvetica" panose="020B0604020202020204" pitchFamily="34" charset="0"/>
              </a:rPr>
              <a:t>Apr-May mean </a:t>
            </a:r>
            <a:r>
              <a:rPr lang="en-US" sz="2000" b="1" i="1" dirty="0">
                <a:solidFill>
                  <a:srgbClr val="FF0000"/>
                </a:solidFill>
                <a:latin typeface="Helvetica" panose="020B0604020202020204" pitchFamily="34" charset="0"/>
                <a:cs typeface="Helvetica" panose="020B0604020202020204" pitchFamily="34" charset="0"/>
              </a:rPr>
              <a:t>FreeTrop</a:t>
            </a:r>
            <a:r>
              <a:rPr lang="en-US" sz="2000" b="1" i="1" dirty="0">
                <a:solidFill>
                  <a:srgbClr val="000000"/>
                </a:solidFill>
                <a:latin typeface="Helvetica" panose="020B0604020202020204" pitchFamily="34" charset="0"/>
                <a:cs typeface="Helvetica" panose="020B0604020202020204" pitchFamily="34" charset="0"/>
              </a:rPr>
              <a:t> &amp; </a:t>
            </a:r>
            <a:r>
              <a:rPr lang="en-US" sz="2000" b="1" i="1" dirty="0">
                <a:solidFill>
                  <a:srgbClr val="CC00FF"/>
                </a:solidFill>
                <a:latin typeface="Helvetica" panose="020B0604020202020204" pitchFamily="34" charset="0"/>
                <a:cs typeface="Helvetica" panose="020B0604020202020204" pitchFamily="34" charset="0"/>
              </a:rPr>
              <a:t>Surface</a:t>
            </a:r>
            <a:r>
              <a:rPr lang="en-US" sz="2000" b="1" i="1" dirty="0">
                <a:solidFill>
                  <a:srgbClr val="000000"/>
                </a:solidFill>
                <a:latin typeface="Helvetica" panose="020B0604020202020204" pitchFamily="34" charset="0"/>
                <a:cs typeface="Helvetica" panose="020B0604020202020204" pitchFamily="34" charset="0"/>
              </a:rPr>
              <a:t> O</a:t>
            </a:r>
            <a:r>
              <a:rPr lang="en-US" sz="2000" b="1" i="1" baseline="-25000" dirty="0">
                <a:solidFill>
                  <a:srgbClr val="000000"/>
                </a:solidFill>
                <a:latin typeface="Helvetica" panose="020B0604020202020204" pitchFamily="34" charset="0"/>
                <a:cs typeface="Helvetica" panose="020B0604020202020204" pitchFamily="34" charset="0"/>
              </a:rPr>
              <a:t>3</a:t>
            </a:r>
            <a:r>
              <a:rPr lang="en-US" sz="2000" b="1" i="1" dirty="0">
                <a:solidFill>
                  <a:srgbClr val="000000"/>
                </a:solidFill>
                <a:latin typeface="Helvetica" panose="020B0604020202020204" pitchFamily="34" charset="0"/>
                <a:cs typeface="Helvetica" panose="020B0604020202020204" pitchFamily="34" charset="0"/>
              </a:rPr>
              <a:t> anomaly (ppb)</a:t>
            </a:r>
          </a:p>
          <a:p>
            <a:r>
              <a:rPr lang="en-US" sz="1400" b="1" i="1" dirty="0">
                <a:solidFill>
                  <a:srgbClr val="000000"/>
                </a:solidFill>
                <a:latin typeface="Helvetica" panose="020B0604020202020204" pitchFamily="34" charset="0"/>
                <a:cs typeface="Helvetica" panose="020B0604020202020204" pitchFamily="34" charset="0"/>
              </a:rPr>
              <a:t>r</a:t>
            </a:r>
            <a:r>
              <a:rPr lang="en-US" sz="1400" b="1" i="1" baseline="30000" dirty="0">
                <a:solidFill>
                  <a:srgbClr val="000000"/>
                </a:solidFill>
                <a:latin typeface="Helvetica" panose="020B0604020202020204" pitchFamily="34" charset="0"/>
                <a:cs typeface="Helvetica" panose="020B0604020202020204" pitchFamily="34" charset="0"/>
              </a:rPr>
              <a:t>2</a:t>
            </a:r>
            <a:r>
              <a:rPr lang="en-US" sz="1400" b="1" i="1" dirty="0">
                <a:solidFill>
                  <a:srgbClr val="000000"/>
                </a:solidFill>
                <a:latin typeface="Helvetica" panose="020B0604020202020204" pitchFamily="34" charset="0"/>
                <a:cs typeface="Helvetica" panose="020B0604020202020204" pitchFamily="34" charset="0"/>
              </a:rPr>
              <a:t>(</a:t>
            </a:r>
            <a:r>
              <a:rPr lang="en-US" sz="1400" b="1" i="1" dirty="0" err="1">
                <a:solidFill>
                  <a:srgbClr val="0000FF"/>
                </a:solidFill>
                <a:latin typeface="Helvetica" panose="020B0604020202020204" pitchFamily="34" charset="0"/>
                <a:cs typeface="Helvetica" panose="020B0604020202020204" pitchFamily="34" charset="0"/>
              </a:rPr>
              <a:t>FreeTrop</a:t>
            </a:r>
            <a:r>
              <a:rPr lang="en-US" sz="1400" b="1" i="1" dirty="0">
                <a:solidFill>
                  <a:srgbClr val="000000"/>
                </a:solidFill>
                <a:latin typeface="Helvetica" panose="020B0604020202020204" pitchFamily="34" charset="0"/>
                <a:cs typeface="Helvetica" panose="020B0604020202020204" pitchFamily="34" charset="0"/>
              </a:rPr>
              <a:t>, </a:t>
            </a:r>
            <a:r>
              <a:rPr lang="en-US" sz="1400" b="1" i="1" dirty="0">
                <a:solidFill>
                  <a:srgbClr val="CC00FF"/>
                </a:solidFill>
                <a:latin typeface="Helvetica" panose="020B0604020202020204" pitchFamily="34" charset="0"/>
                <a:cs typeface="Helvetica" panose="020B0604020202020204" pitchFamily="34" charset="0"/>
              </a:rPr>
              <a:t>Surface</a:t>
            </a:r>
            <a:r>
              <a:rPr lang="en-US" sz="1400" b="1" i="1" dirty="0">
                <a:solidFill>
                  <a:srgbClr val="000000"/>
                </a:solidFill>
                <a:latin typeface="Helvetica" panose="020B0604020202020204" pitchFamily="34" charset="0"/>
                <a:cs typeface="Helvetica" panose="020B0604020202020204" pitchFamily="34" charset="0"/>
              </a:rPr>
              <a:t>) =0.74 </a:t>
            </a:r>
          </a:p>
          <a:p>
            <a:endParaRPr lang="en-US" sz="2000" b="1" i="1" dirty="0">
              <a:solidFill>
                <a:srgbClr val="000000"/>
              </a:solidFill>
              <a:latin typeface="Helvetica" panose="020B0604020202020204" pitchFamily="34" charset="0"/>
              <a:cs typeface="Helvetica" panose="020B0604020202020204" pitchFamily="34" charset="0"/>
            </a:endParaRPr>
          </a:p>
        </p:txBody>
      </p:sp>
      <p:sp>
        <p:nvSpPr>
          <p:cNvPr id="10" name="TextBox 9"/>
          <p:cNvSpPr txBox="1"/>
          <p:nvPr/>
        </p:nvSpPr>
        <p:spPr>
          <a:xfrm>
            <a:off x="2667000" y="5670794"/>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1990</a:t>
            </a:r>
          </a:p>
          <a:p>
            <a:pPr algn="ctr">
              <a:lnSpc>
                <a:spcPct val="80000"/>
              </a:lnSpc>
            </a:pPr>
            <a:endParaRPr lang="en-US" sz="1600" b="1" dirty="0">
              <a:solidFill>
                <a:srgbClr val="000000"/>
              </a:solidFill>
            </a:endParaRPr>
          </a:p>
        </p:txBody>
      </p:sp>
      <p:sp>
        <p:nvSpPr>
          <p:cNvPr id="43" name="Slide Number Placeholder 3"/>
          <p:cNvSpPr txBox="1">
            <a:spLocks noGrp="1"/>
          </p:cNvSpPr>
          <p:nvPr/>
        </p:nvSpPr>
        <p:spPr>
          <a:xfrm>
            <a:off x="8458200" y="62484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19</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46" name="TextBox 45"/>
          <p:cNvSpPr txBox="1"/>
          <p:nvPr/>
        </p:nvSpPr>
        <p:spPr>
          <a:xfrm>
            <a:off x="3733800" y="5697173"/>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1995</a:t>
            </a:r>
          </a:p>
          <a:p>
            <a:pPr algn="ctr">
              <a:lnSpc>
                <a:spcPct val="80000"/>
              </a:lnSpc>
            </a:pPr>
            <a:endParaRPr lang="en-US" sz="1600" b="1" dirty="0">
              <a:solidFill>
                <a:srgbClr val="000000"/>
              </a:solidFill>
            </a:endParaRPr>
          </a:p>
        </p:txBody>
      </p:sp>
      <p:sp>
        <p:nvSpPr>
          <p:cNvPr id="47" name="TextBox 46"/>
          <p:cNvSpPr txBox="1"/>
          <p:nvPr/>
        </p:nvSpPr>
        <p:spPr>
          <a:xfrm>
            <a:off x="4855144" y="5697173"/>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2000</a:t>
            </a:r>
          </a:p>
          <a:p>
            <a:pPr algn="ctr">
              <a:lnSpc>
                <a:spcPct val="80000"/>
              </a:lnSpc>
            </a:pPr>
            <a:endParaRPr lang="en-US" sz="1600" b="1" dirty="0">
              <a:solidFill>
                <a:srgbClr val="000000"/>
              </a:solidFill>
            </a:endParaRPr>
          </a:p>
        </p:txBody>
      </p:sp>
      <p:sp>
        <p:nvSpPr>
          <p:cNvPr id="48" name="TextBox 47"/>
          <p:cNvSpPr txBox="1"/>
          <p:nvPr/>
        </p:nvSpPr>
        <p:spPr>
          <a:xfrm>
            <a:off x="5921944" y="5715000"/>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2005</a:t>
            </a:r>
          </a:p>
          <a:p>
            <a:pPr algn="ctr">
              <a:lnSpc>
                <a:spcPct val="80000"/>
              </a:lnSpc>
            </a:pPr>
            <a:endParaRPr lang="en-US" sz="1600" b="1" dirty="0">
              <a:solidFill>
                <a:srgbClr val="000000"/>
              </a:solidFill>
            </a:endParaRPr>
          </a:p>
        </p:txBody>
      </p:sp>
      <p:sp>
        <p:nvSpPr>
          <p:cNvPr id="49" name="TextBox 48"/>
          <p:cNvSpPr txBox="1"/>
          <p:nvPr/>
        </p:nvSpPr>
        <p:spPr>
          <a:xfrm>
            <a:off x="6934200" y="5715000"/>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2010</a:t>
            </a:r>
          </a:p>
          <a:p>
            <a:pPr algn="ctr">
              <a:lnSpc>
                <a:spcPct val="80000"/>
              </a:lnSpc>
            </a:pPr>
            <a:endParaRPr lang="en-US" sz="1600" b="1" dirty="0">
              <a:solidFill>
                <a:srgbClr val="000000"/>
              </a:solidFill>
            </a:endParaRPr>
          </a:p>
        </p:txBody>
      </p:sp>
      <p:grpSp>
        <p:nvGrpSpPr>
          <p:cNvPr id="35" name="Group 34"/>
          <p:cNvGrpSpPr/>
          <p:nvPr/>
        </p:nvGrpSpPr>
        <p:grpSpPr>
          <a:xfrm>
            <a:off x="2743200" y="914400"/>
            <a:ext cx="6486120" cy="4739283"/>
            <a:chOff x="2962680" y="914400"/>
            <a:chExt cx="6486120" cy="4739283"/>
          </a:xfrm>
        </p:grpSpPr>
        <p:pic>
          <p:nvPicPr>
            <p:cNvPr id="4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8" t="28727" b="46168"/>
            <a:stretch/>
          </p:blipFill>
          <p:spPr bwMode="auto">
            <a:xfrm>
              <a:off x="3505200" y="2286000"/>
              <a:ext cx="50292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8" t="64270" b="6038"/>
            <a:stretch/>
          </p:blipFill>
          <p:spPr bwMode="auto">
            <a:xfrm>
              <a:off x="3505200" y="3941347"/>
              <a:ext cx="5029200" cy="171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8" t="-420" b="79834"/>
            <a:stretch/>
          </p:blipFill>
          <p:spPr bwMode="auto">
            <a:xfrm>
              <a:off x="3505200" y="1003301"/>
              <a:ext cx="5029201" cy="118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29200" y="4191000"/>
              <a:ext cx="1219200" cy="184666"/>
            </a:xfrm>
            <a:prstGeom prst="rect">
              <a:avLst/>
            </a:prstGeom>
            <a:solidFill>
              <a:schemeClr val="bg1"/>
            </a:solidFill>
          </p:spPr>
          <p:txBody>
            <a:bodyPr wrap="square" lIns="0" tIns="0" rIns="0" bIns="0" rtlCol="0">
              <a:spAutoFit/>
            </a:bodyPr>
            <a:lstStyle/>
            <a:p>
              <a:r>
                <a:rPr lang="en-US" sz="1200" dirty="0">
                  <a:solidFill>
                    <a:srgbClr val="0000FF"/>
                  </a:solidFill>
                  <a:latin typeface="Helvetica" panose="020B0604020202020204" pitchFamily="34" charset="0"/>
                  <a:cs typeface="Helvetica" panose="020B0604020202020204" pitchFamily="34" charset="0"/>
                </a:rPr>
                <a:t>      98/99     </a:t>
              </a:r>
            </a:p>
          </p:txBody>
        </p:sp>
        <p:sp>
          <p:nvSpPr>
            <p:cNvPr id="17" name="TextBox 16"/>
            <p:cNvSpPr txBox="1"/>
            <p:nvPr/>
          </p:nvSpPr>
          <p:spPr>
            <a:xfrm>
              <a:off x="7086600" y="4191000"/>
              <a:ext cx="609600" cy="184666"/>
            </a:xfrm>
            <a:prstGeom prst="rect">
              <a:avLst/>
            </a:prstGeom>
            <a:solidFill>
              <a:schemeClr val="bg1"/>
            </a:solidFill>
          </p:spPr>
          <p:txBody>
            <a:bodyPr wrap="square" lIns="0" tIns="0" rIns="0" bIns="0" rtlCol="0">
              <a:spAutoFit/>
            </a:bodyPr>
            <a:lstStyle/>
            <a:p>
              <a:r>
                <a:rPr lang="en-US" sz="1200" dirty="0">
                  <a:solidFill>
                    <a:srgbClr val="0000FF"/>
                  </a:solidFill>
                  <a:latin typeface="Helvetica" panose="020B0604020202020204" pitchFamily="34" charset="0"/>
                  <a:cs typeface="Helvetica" panose="020B0604020202020204" pitchFamily="34" charset="0"/>
                </a:rPr>
                <a:t> 07/08     </a:t>
              </a:r>
            </a:p>
          </p:txBody>
        </p:sp>
        <p:sp>
          <p:nvSpPr>
            <p:cNvPr id="19" name="TextBox 18"/>
            <p:cNvSpPr txBox="1"/>
            <p:nvPr/>
          </p:nvSpPr>
          <p:spPr>
            <a:xfrm>
              <a:off x="7772400" y="4191000"/>
              <a:ext cx="609600" cy="184666"/>
            </a:xfrm>
            <a:prstGeom prst="rect">
              <a:avLst/>
            </a:prstGeom>
            <a:solidFill>
              <a:schemeClr val="bg1"/>
            </a:solidFill>
          </p:spPr>
          <p:txBody>
            <a:bodyPr wrap="square" lIns="0" tIns="0" rIns="0" bIns="0" rtlCol="0">
              <a:spAutoFit/>
            </a:bodyPr>
            <a:lstStyle/>
            <a:p>
              <a:r>
                <a:rPr lang="en-US" sz="1200" dirty="0">
                  <a:solidFill>
                    <a:srgbClr val="0000FF"/>
                  </a:solidFill>
                  <a:latin typeface="Helvetica" panose="020B0604020202020204" pitchFamily="34" charset="0"/>
                  <a:cs typeface="Helvetica" panose="020B0604020202020204" pitchFamily="34" charset="0"/>
                </a:rPr>
                <a:t> 10/11     </a:t>
              </a:r>
            </a:p>
          </p:txBody>
        </p:sp>
        <p:pic>
          <p:nvPicPr>
            <p:cNvPr id="32" name="Picture 6" descr="img_launching_sonde_hilo_3"/>
            <p:cNvPicPr>
              <a:picLocks noChangeAspect="1" noChangeArrowheads="1"/>
            </p:cNvPicPr>
            <p:nvPr/>
          </p:nvPicPr>
          <p:blipFill>
            <a:blip r:embed="rId4" cstate="print">
              <a:extLst>
                <a:ext uri="{28A0092B-C50C-407E-A947-70E740481C1C}">
                  <a14:useLocalDpi xmlns:a14="http://schemas.microsoft.com/office/drawing/2010/main" val="0"/>
                </a:ext>
              </a:extLst>
            </a:blip>
            <a:srcRect l="25858" r="15515" b="46126"/>
            <a:stretch>
              <a:fillRect/>
            </a:stretch>
          </p:blipFill>
          <p:spPr bwMode="auto">
            <a:xfrm>
              <a:off x="8610600" y="2798347"/>
              <a:ext cx="539524" cy="37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8382000" y="3094248"/>
              <a:ext cx="1066800" cy="369332"/>
            </a:xfrm>
            <a:prstGeom prst="rect">
              <a:avLst/>
            </a:prstGeom>
            <a:noFill/>
          </p:spPr>
          <p:txBody>
            <a:bodyPr wrap="square" rtlCol="0">
              <a:spAutoFit/>
            </a:bodyPr>
            <a:lstStyle/>
            <a:p>
              <a:r>
                <a:rPr lang="en-US" b="1" dirty="0">
                  <a:solidFill>
                    <a:srgbClr val="000000"/>
                  </a:solidFill>
                </a:rPr>
                <a:t>Trinidad</a:t>
              </a:r>
            </a:p>
          </p:txBody>
        </p:sp>
        <p:sp>
          <p:nvSpPr>
            <p:cNvPr id="33" name="TextBox 32"/>
            <p:cNvSpPr txBox="1"/>
            <p:nvPr/>
          </p:nvSpPr>
          <p:spPr>
            <a:xfrm>
              <a:off x="2962680" y="3429000"/>
              <a:ext cx="542520" cy="338554"/>
            </a:xfrm>
            <a:prstGeom prst="rect">
              <a:avLst/>
            </a:prstGeom>
            <a:solidFill>
              <a:schemeClr val="bg1"/>
            </a:solidFill>
          </p:spPr>
          <p:txBody>
            <a:bodyPr wrap="square" rtlCol="0">
              <a:spAutoFit/>
            </a:bodyPr>
            <a:lstStyle/>
            <a:p>
              <a:pPr algn="r"/>
              <a:r>
                <a:rPr lang="en-US" sz="1600" b="1" dirty="0">
                  <a:solidFill>
                    <a:srgbClr val="000000"/>
                  </a:solidFill>
                </a:rPr>
                <a:t>-20</a:t>
              </a:r>
            </a:p>
          </p:txBody>
        </p:sp>
        <p:sp>
          <p:nvSpPr>
            <p:cNvPr id="36" name="TextBox 35"/>
            <p:cNvSpPr txBox="1"/>
            <p:nvPr/>
          </p:nvSpPr>
          <p:spPr>
            <a:xfrm>
              <a:off x="2962680" y="3048000"/>
              <a:ext cx="542520" cy="338554"/>
            </a:xfrm>
            <a:prstGeom prst="rect">
              <a:avLst/>
            </a:prstGeom>
            <a:solidFill>
              <a:schemeClr val="bg1"/>
            </a:solidFill>
          </p:spPr>
          <p:txBody>
            <a:bodyPr wrap="square" rtlCol="0">
              <a:spAutoFit/>
            </a:bodyPr>
            <a:lstStyle/>
            <a:p>
              <a:pPr algn="r"/>
              <a:r>
                <a:rPr lang="en-US" sz="1600" b="1" dirty="0">
                  <a:solidFill>
                    <a:srgbClr val="000000"/>
                  </a:solidFill>
                </a:rPr>
                <a:t>0</a:t>
              </a:r>
            </a:p>
          </p:txBody>
        </p:sp>
        <p:sp>
          <p:nvSpPr>
            <p:cNvPr id="37" name="TextBox 36"/>
            <p:cNvSpPr txBox="1"/>
            <p:nvPr/>
          </p:nvSpPr>
          <p:spPr>
            <a:xfrm>
              <a:off x="2962680" y="2642773"/>
              <a:ext cx="542520" cy="338554"/>
            </a:xfrm>
            <a:prstGeom prst="rect">
              <a:avLst/>
            </a:prstGeom>
            <a:solidFill>
              <a:schemeClr val="bg1"/>
            </a:solidFill>
          </p:spPr>
          <p:txBody>
            <a:bodyPr wrap="square" rtlCol="0">
              <a:spAutoFit/>
            </a:bodyPr>
            <a:lstStyle/>
            <a:p>
              <a:pPr algn="r"/>
              <a:r>
                <a:rPr lang="en-US" sz="1600" b="1" dirty="0">
                  <a:solidFill>
                    <a:srgbClr val="000000"/>
                  </a:solidFill>
                </a:rPr>
                <a:t>20</a:t>
              </a:r>
            </a:p>
          </p:txBody>
        </p:sp>
        <p:sp>
          <p:nvSpPr>
            <p:cNvPr id="38" name="TextBox 37"/>
            <p:cNvSpPr txBox="1"/>
            <p:nvPr/>
          </p:nvSpPr>
          <p:spPr>
            <a:xfrm>
              <a:off x="2962680" y="2253065"/>
              <a:ext cx="542520" cy="338554"/>
            </a:xfrm>
            <a:prstGeom prst="rect">
              <a:avLst/>
            </a:prstGeom>
            <a:solidFill>
              <a:schemeClr val="bg1"/>
            </a:solidFill>
          </p:spPr>
          <p:txBody>
            <a:bodyPr wrap="square" rtlCol="0">
              <a:spAutoFit/>
            </a:bodyPr>
            <a:lstStyle/>
            <a:p>
              <a:pPr algn="r"/>
              <a:r>
                <a:rPr lang="en-US" sz="1600" b="1" dirty="0">
                  <a:solidFill>
                    <a:srgbClr val="000000"/>
                  </a:solidFill>
                </a:rPr>
                <a:t>40</a:t>
              </a:r>
            </a:p>
          </p:txBody>
        </p:sp>
        <p:sp>
          <p:nvSpPr>
            <p:cNvPr id="39" name="TextBox 38"/>
            <p:cNvSpPr txBox="1"/>
            <p:nvPr/>
          </p:nvSpPr>
          <p:spPr>
            <a:xfrm>
              <a:off x="2971800" y="3962400"/>
              <a:ext cx="542520" cy="338554"/>
            </a:xfrm>
            <a:prstGeom prst="rect">
              <a:avLst/>
            </a:prstGeom>
            <a:solidFill>
              <a:schemeClr val="bg1"/>
            </a:solidFill>
          </p:spPr>
          <p:txBody>
            <a:bodyPr wrap="square" rtlCol="0">
              <a:spAutoFit/>
            </a:bodyPr>
            <a:lstStyle/>
            <a:p>
              <a:pPr algn="r"/>
              <a:r>
                <a:rPr lang="en-US" sz="1600" b="1" dirty="0">
                  <a:solidFill>
                    <a:srgbClr val="000000"/>
                  </a:solidFill>
                </a:rPr>
                <a:t>10</a:t>
              </a:r>
            </a:p>
          </p:txBody>
        </p:sp>
        <p:sp>
          <p:nvSpPr>
            <p:cNvPr id="40" name="TextBox 39"/>
            <p:cNvSpPr txBox="1"/>
            <p:nvPr/>
          </p:nvSpPr>
          <p:spPr>
            <a:xfrm>
              <a:off x="2962680" y="4385846"/>
              <a:ext cx="542520" cy="338554"/>
            </a:xfrm>
            <a:prstGeom prst="rect">
              <a:avLst/>
            </a:prstGeom>
            <a:solidFill>
              <a:schemeClr val="bg1"/>
            </a:solidFill>
          </p:spPr>
          <p:txBody>
            <a:bodyPr wrap="square" rtlCol="0">
              <a:spAutoFit/>
            </a:bodyPr>
            <a:lstStyle/>
            <a:p>
              <a:pPr algn="r"/>
              <a:r>
                <a:rPr lang="en-US" sz="1600" b="1" dirty="0">
                  <a:solidFill>
                    <a:srgbClr val="000000"/>
                  </a:solidFill>
                </a:rPr>
                <a:t>5</a:t>
              </a:r>
            </a:p>
          </p:txBody>
        </p:sp>
        <p:sp>
          <p:nvSpPr>
            <p:cNvPr id="41" name="TextBox 40"/>
            <p:cNvSpPr txBox="1"/>
            <p:nvPr/>
          </p:nvSpPr>
          <p:spPr>
            <a:xfrm>
              <a:off x="2962680" y="4766846"/>
              <a:ext cx="542520" cy="338554"/>
            </a:xfrm>
            <a:prstGeom prst="rect">
              <a:avLst/>
            </a:prstGeom>
            <a:solidFill>
              <a:schemeClr val="bg1"/>
            </a:solidFill>
          </p:spPr>
          <p:txBody>
            <a:bodyPr wrap="square" rtlCol="0">
              <a:spAutoFit/>
            </a:bodyPr>
            <a:lstStyle/>
            <a:p>
              <a:pPr algn="r"/>
              <a:r>
                <a:rPr lang="en-US" sz="1600" b="1" dirty="0">
                  <a:solidFill>
                    <a:srgbClr val="000000"/>
                  </a:solidFill>
                </a:rPr>
                <a:t>0</a:t>
              </a:r>
            </a:p>
          </p:txBody>
        </p:sp>
        <p:sp>
          <p:nvSpPr>
            <p:cNvPr id="42" name="TextBox 41"/>
            <p:cNvSpPr txBox="1"/>
            <p:nvPr/>
          </p:nvSpPr>
          <p:spPr>
            <a:xfrm>
              <a:off x="2962680" y="5224046"/>
              <a:ext cx="542520" cy="338554"/>
            </a:xfrm>
            <a:prstGeom prst="rect">
              <a:avLst/>
            </a:prstGeom>
            <a:solidFill>
              <a:schemeClr val="bg1"/>
            </a:solidFill>
          </p:spPr>
          <p:txBody>
            <a:bodyPr wrap="square" rtlCol="0">
              <a:spAutoFit/>
            </a:bodyPr>
            <a:lstStyle/>
            <a:p>
              <a:pPr algn="r"/>
              <a:r>
                <a:rPr lang="en-US" sz="1600" b="1" dirty="0">
                  <a:solidFill>
                    <a:srgbClr val="000000"/>
                  </a:solidFill>
                </a:rPr>
                <a:t>-5</a:t>
              </a:r>
            </a:p>
          </p:txBody>
        </p:sp>
        <p:sp>
          <p:nvSpPr>
            <p:cNvPr id="50" name="TextBox 49"/>
            <p:cNvSpPr txBox="1"/>
            <p:nvPr/>
          </p:nvSpPr>
          <p:spPr>
            <a:xfrm>
              <a:off x="2962680" y="914400"/>
              <a:ext cx="542520" cy="338554"/>
            </a:xfrm>
            <a:prstGeom prst="rect">
              <a:avLst/>
            </a:prstGeom>
            <a:solidFill>
              <a:schemeClr val="bg1"/>
            </a:solidFill>
          </p:spPr>
          <p:txBody>
            <a:bodyPr wrap="square" rtlCol="0">
              <a:spAutoFit/>
            </a:bodyPr>
            <a:lstStyle/>
            <a:p>
              <a:pPr algn="r"/>
              <a:r>
                <a:rPr lang="en-US" sz="1600" b="1" dirty="0">
                  <a:solidFill>
                    <a:srgbClr val="000000"/>
                  </a:solidFill>
                </a:rPr>
                <a:t>3.0</a:t>
              </a:r>
            </a:p>
          </p:txBody>
        </p:sp>
        <p:sp>
          <p:nvSpPr>
            <p:cNvPr id="51" name="TextBox 50"/>
            <p:cNvSpPr txBox="1"/>
            <p:nvPr/>
          </p:nvSpPr>
          <p:spPr>
            <a:xfrm>
              <a:off x="2962680" y="1185446"/>
              <a:ext cx="542520" cy="338554"/>
            </a:xfrm>
            <a:prstGeom prst="rect">
              <a:avLst/>
            </a:prstGeom>
            <a:solidFill>
              <a:schemeClr val="bg1"/>
            </a:solidFill>
          </p:spPr>
          <p:txBody>
            <a:bodyPr wrap="square" rtlCol="0">
              <a:spAutoFit/>
            </a:bodyPr>
            <a:lstStyle/>
            <a:p>
              <a:pPr algn="r"/>
              <a:r>
                <a:rPr lang="en-US" sz="1600" b="1" dirty="0">
                  <a:solidFill>
                    <a:srgbClr val="000000"/>
                  </a:solidFill>
                </a:rPr>
                <a:t>1.5</a:t>
              </a:r>
            </a:p>
          </p:txBody>
        </p:sp>
        <p:sp>
          <p:nvSpPr>
            <p:cNvPr id="52" name="TextBox 51"/>
            <p:cNvSpPr txBox="1"/>
            <p:nvPr/>
          </p:nvSpPr>
          <p:spPr>
            <a:xfrm>
              <a:off x="2962680" y="1414046"/>
              <a:ext cx="542520" cy="338554"/>
            </a:xfrm>
            <a:prstGeom prst="rect">
              <a:avLst/>
            </a:prstGeom>
            <a:solidFill>
              <a:schemeClr val="bg1"/>
            </a:solidFill>
          </p:spPr>
          <p:txBody>
            <a:bodyPr wrap="square" rtlCol="0">
              <a:spAutoFit/>
            </a:bodyPr>
            <a:lstStyle/>
            <a:p>
              <a:pPr algn="r"/>
              <a:r>
                <a:rPr lang="en-US" sz="1600" b="1" dirty="0">
                  <a:solidFill>
                    <a:srgbClr val="000000"/>
                  </a:solidFill>
                </a:rPr>
                <a:t>0</a:t>
              </a:r>
            </a:p>
          </p:txBody>
        </p:sp>
        <p:sp>
          <p:nvSpPr>
            <p:cNvPr id="53" name="TextBox 52"/>
            <p:cNvSpPr txBox="1"/>
            <p:nvPr/>
          </p:nvSpPr>
          <p:spPr>
            <a:xfrm>
              <a:off x="2962680" y="1676400"/>
              <a:ext cx="542520" cy="338554"/>
            </a:xfrm>
            <a:prstGeom prst="rect">
              <a:avLst/>
            </a:prstGeom>
            <a:solidFill>
              <a:schemeClr val="bg1"/>
            </a:solidFill>
          </p:spPr>
          <p:txBody>
            <a:bodyPr wrap="square" rtlCol="0">
              <a:spAutoFit/>
            </a:bodyPr>
            <a:lstStyle/>
            <a:p>
              <a:pPr algn="r"/>
              <a:r>
                <a:rPr lang="en-US" sz="1600" b="1" dirty="0">
                  <a:solidFill>
                    <a:srgbClr val="000000"/>
                  </a:solidFill>
                </a:rPr>
                <a:t>-1.5</a:t>
              </a:r>
            </a:p>
          </p:txBody>
        </p:sp>
        <p:sp>
          <p:nvSpPr>
            <p:cNvPr id="54" name="TextBox 53"/>
            <p:cNvSpPr txBox="1"/>
            <p:nvPr/>
          </p:nvSpPr>
          <p:spPr>
            <a:xfrm>
              <a:off x="2962680" y="1938754"/>
              <a:ext cx="542520" cy="338554"/>
            </a:xfrm>
            <a:prstGeom prst="rect">
              <a:avLst/>
            </a:prstGeom>
            <a:solidFill>
              <a:schemeClr val="bg1"/>
            </a:solidFill>
          </p:spPr>
          <p:txBody>
            <a:bodyPr wrap="square" rtlCol="0">
              <a:spAutoFit/>
            </a:bodyPr>
            <a:lstStyle/>
            <a:p>
              <a:pPr algn="r"/>
              <a:r>
                <a:rPr lang="en-US" sz="1600" b="1" dirty="0">
                  <a:solidFill>
                    <a:srgbClr val="000000"/>
                  </a:solidFill>
                </a:rPr>
                <a:t>-3.0</a:t>
              </a:r>
            </a:p>
          </p:txBody>
        </p:sp>
      </p:grpSp>
      <p:sp>
        <p:nvSpPr>
          <p:cNvPr id="4" name="TextBox 3"/>
          <p:cNvSpPr txBox="1"/>
          <p:nvPr/>
        </p:nvSpPr>
        <p:spPr>
          <a:xfrm>
            <a:off x="152400" y="5966936"/>
            <a:ext cx="80772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Langford1999 noted </a:t>
            </a:r>
            <a:r>
              <a:rPr lang="en-US" sz="1400" b="1" dirty="0">
                <a:solidFill>
                  <a:srgbClr val="000000"/>
                </a:solidFill>
                <a:latin typeface="Arial" panose="020B0604020202020204" pitchFamily="34" charset="0"/>
                <a:cs typeface="Arial" panose="020B0604020202020204" pitchFamily="34" charset="0"/>
              </a:rPr>
              <a:t>positive correlations </a:t>
            </a:r>
            <a:r>
              <a:rPr lang="en-US" sz="1400" dirty="0">
                <a:solidFill>
                  <a:srgbClr val="000000"/>
                </a:solidFill>
                <a:latin typeface="Arial" panose="020B0604020202020204" pitchFamily="34" charset="0"/>
                <a:cs typeface="Arial" panose="020B0604020202020204" pitchFamily="34" charset="0"/>
              </a:rPr>
              <a:t>btw FreeTrop and UTLS O</a:t>
            </a:r>
            <a:r>
              <a:rPr lang="en-US" sz="1400" baseline="-25000" dirty="0">
                <a:solidFill>
                  <a:srgbClr val="000000"/>
                </a:solidFill>
                <a:latin typeface="Arial" panose="020B0604020202020204" pitchFamily="34" charset="0"/>
                <a:cs typeface="Arial" panose="020B0604020202020204" pitchFamily="34" charset="0"/>
              </a:rPr>
              <a:t>3</a:t>
            </a:r>
            <a:r>
              <a:rPr lang="en-US" sz="1400" dirty="0">
                <a:solidFill>
                  <a:srgbClr val="000000"/>
                </a:solidFill>
                <a:latin typeface="Arial" panose="020B0604020202020204" pitchFamily="34" charset="0"/>
                <a:cs typeface="Arial" panose="020B0604020202020204" pitchFamily="34" charset="0"/>
              </a:rPr>
              <a:t> observed at Fritz Peak </a:t>
            </a:r>
            <a:r>
              <a:rPr lang="en-US" sz="1400" b="1" dirty="0">
                <a:solidFill>
                  <a:srgbClr val="000000"/>
                </a:solidFill>
                <a:latin typeface="Arial" panose="020B0604020202020204" pitchFamily="34" charset="0"/>
                <a:cs typeface="Arial" panose="020B0604020202020204" pitchFamily="34" charset="0"/>
              </a:rPr>
              <a:t>during</a:t>
            </a:r>
            <a:r>
              <a:rPr lang="en-US" sz="1400" dirty="0">
                <a:solidFill>
                  <a:srgbClr val="000000"/>
                </a:solidFill>
                <a:latin typeface="Arial" panose="020B0604020202020204" pitchFamily="34" charset="0"/>
                <a:cs typeface="Arial" panose="020B0604020202020204" pitchFamily="34" charset="0"/>
              </a:rPr>
              <a:t> </a:t>
            </a:r>
            <a:r>
              <a:rPr lang="en-US" sz="1400" b="1" dirty="0">
                <a:solidFill>
                  <a:srgbClr val="000000"/>
                </a:solidFill>
                <a:latin typeface="Arial" panose="020B0604020202020204" pitchFamily="34" charset="0"/>
                <a:cs typeface="Arial" panose="020B0604020202020204" pitchFamily="34" charset="0"/>
              </a:rPr>
              <a:t>1994-1998</a:t>
            </a:r>
            <a:r>
              <a:rPr lang="en-US" sz="1400" dirty="0">
                <a:solidFill>
                  <a:srgbClr val="000000"/>
                </a:solidFill>
                <a:latin typeface="Arial" panose="020B0604020202020204" pitchFamily="34" charset="0"/>
                <a:cs typeface="Arial" panose="020B0604020202020204" pitchFamily="34" charset="0"/>
              </a:rPr>
              <a:t> (without La Niña years)</a:t>
            </a:r>
            <a:r>
              <a:rPr lang="en-US" sz="1400" b="1" dirty="0">
                <a:solidFill>
                  <a:srgbClr val="0000FF"/>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AM3 captures the observed relationship (r</a:t>
            </a:r>
            <a:r>
              <a:rPr lang="en-US" sz="1400" baseline="300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Arial" panose="020B0604020202020204" pitchFamily="34" charset="0"/>
                <a:cs typeface="Arial" panose="020B0604020202020204" pitchFamily="34" charset="0"/>
              </a:rPr>
              <a:t>=0.69) for this short record but indicates </a:t>
            </a:r>
            <a:r>
              <a:rPr lang="en-US" sz="1400" b="1" dirty="0">
                <a:solidFill>
                  <a:srgbClr val="000000"/>
                </a:solidFill>
                <a:latin typeface="Arial" panose="020B0604020202020204" pitchFamily="34" charset="0"/>
                <a:cs typeface="Arial" panose="020B0604020202020204" pitchFamily="34" charset="0"/>
              </a:rPr>
              <a:t>little correlation </a:t>
            </a:r>
            <a:r>
              <a:rPr lang="en-US" sz="1400" dirty="0">
                <a:solidFill>
                  <a:srgbClr val="000000"/>
                </a:solidFill>
                <a:latin typeface="Arial" panose="020B0604020202020204" pitchFamily="34" charset="0"/>
                <a:cs typeface="Arial" panose="020B0604020202020204" pitchFamily="34" charset="0"/>
              </a:rPr>
              <a:t>(r</a:t>
            </a:r>
            <a:r>
              <a:rPr lang="en-US" sz="1400" baseline="300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Arial" panose="020B0604020202020204" pitchFamily="34" charset="0"/>
                <a:cs typeface="Arial" panose="020B0604020202020204" pitchFamily="34" charset="0"/>
              </a:rPr>
              <a:t>=0.18) </a:t>
            </a:r>
            <a:r>
              <a:rPr lang="en-US" sz="1400" b="1" dirty="0">
                <a:solidFill>
                  <a:srgbClr val="000000"/>
                </a:solidFill>
                <a:latin typeface="Arial" panose="020B0604020202020204" pitchFamily="34" charset="0"/>
                <a:cs typeface="Arial" panose="020B0604020202020204" pitchFamily="34" charset="0"/>
              </a:rPr>
              <a:t>for the entire 1990-2012 period. </a:t>
            </a:r>
          </a:p>
        </p:txBody>
      </p:sp>
    </p:spTree>
    <p:extLst>
      <p:ext uri="{BB962C8B-B14F-4D97-AF65-F5344CB8AC3E}">
        <p14:creationId xmlns:p14="http://schemas.microsoft.com/office/powerpoint/2010/main" val="3304413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2" t="4290" b="17295"/>
          <a:stretch/>
        </p:blipFill>
        <p:spPr bwMode="auto">
          <a:xfrm>
            <a:off x="0" y="914400"/>
            <a:ext cx="4614621" cy="282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itle 1"/>
          <p:cNvSpPr>
            <a:spLocks/>
          </p:cNvSpPr>
          <p:nvPr/>
        </p:nvSpPr>
        <p:spPr bwMode="auto">
          <a:xfrm>
            <a:off x="0" y="152400"/>
            <a:ext cx="9144000" cy="7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400" b="1" dirty="0" smtClean="0">
                <a:solidFill>
                  <a:srgbClr val="FFFFFF"/>
                </a:solidFill>
                <a:latin typeface="Helvetica" pitchFamily="34" charset="0"/>
              </a:rPr>
              <a:t>Major challenges for Western U.S. air quality management</a:t>
            </a:r>
          </a:p>
        </p:txBody>
      </p:sp>
      <p:sp>
        <p:nvSpPr>
          <p:cNvPr id="32" name="Slide Number Placeholder 3"/>
          <p:cNvSpPr txBox="1">
            <a:spLocks noGrp="1"/>
          </p:cNvSpPr>
          <p:nvPr/>
        </p:nvSpPr>
        <p:spPr>
          <a:xfrm>
            <a:off x="6553200" y="6400800"/>
            <a:ext cx="2133600" cy="365125"/>
          </a:xfrm>
          <a:prstGeom prst="rect">
            <a:avLst/>
          </a:prstGeom>
          <a:noFill/>
        </p:spPr>
        <p:txBody>
          <a:bodyPr anchor="ctr"/>
          <a:lstStyle/>
          <a:p>
            <a:pPr algn="r">
              <a:defRPr/>
            </a:pPr>
            <a:fld id="{34006432-BFC8-4EFA-B0E0-3BAEE6952960}" type="slidenum">
              <a:rPr lang="en-US" sz="1200">
                <a:solidFill>
                  <a:srgbClr val="000000">
                    <a:tint val="75000"/>
                  </a:srgbClr>
                </a:solidFill>
              </a:rPr>
              <a:pPr algn="r">
                <a:defRPr/>
              </a:pPr>
              <a:t>2</a:t>
            </a:fld>
            <a:endParaRPr lang="en-US" sz="1200" dirty="0">
              <a:solidFill>
                <a:srgbClr val="000000">
                  <a:tint val="75000"/>
                </a:srgbClr>
              </a:solidFill>
            </a:endParaRPr>
          </a:p>
        </p:txBody>
      </p:sp>
      <p:sp>
        <p:nvSpPr>
          <p:cNvPr id="37" name="TextBox 36"/>
          <p:cNvSpPr txBox="1">
            <a:spLocks noChangeArrowheads="1"/>
          </p:cNvSpPr>
          <p:nvPr/>
        </p:nvSpPr>
        <p:spPr bwMode="auto">
          <a:xfrm>
            <a:off x="198120" y="5048071"/>
            <a:ext cx="8906661"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b="1" dirty="0" smtClean="0">
                <a:solidFill>
                  <a:srgbClr val="000000"/>
                </a:solidFill>
                <a:latin typeface="Helvetica" pitchFamily="34" charset="0"/>
              </a:rPr>
              <a:t>MAJOR </a:t>
            </a:r>
            <a:r>
              <a:rPr lang="en-US" altLang="zh-CN" b="1" dirty="0">
                <a:solidFill>
                  <a:srgbClr val="000000"/>
                </a:solidFill>
                <a:latin typeface="Helvetica" pitchFamily="34" charset="0"/>
              </a:rPr>
              <a:t>CHALLENGES:</a:t>
            </a:r>
          </a:p>
          <a:p>
            <a:pPr eaLnBrk="1" hangingPunct="1"/>
            <a:r>
              <a:rPr lang="en-US" altLang="zh-CN" b="1" dirty="0" smtClean="0">
                <a:solidFill>
                  <a:srgbClr val="0000FF"/>
                </a:solidFill>
                <a:latin typeface="Helvetica" pitchFamily="34" charset="0"/>
              </a:rPr>
              <a:t>-</a:t>
            </a:r>
            <a:r>
              <a:rPr lang="en-US" altLang="zh-CN" b="1" dirty="0">
                <a:solidFill>
                  <a:srgbClr val="0000FF"/>
                </a:solidFill>
                <a:latin typeface="Helvetica" pitchFamily="34" charset="0"/>
              </a:rPr>
              <a:t>Rising Asian emissions and global </a:t>
            </a:r>
            <a:r>
              <a:rPr lang="en-US" altLang="zh-CN" b="1" dirty="0" smtClean="0">
                <a:solidFill>
                  <a:srgbClr val="0000FF"/>
                </a:solidFill>
                <a:latin typeface="Helvetica" pitchFamily="34" charset="0"/>
              </a:rPr>
              <a:t>CH</a:t>
            </a:r>
            <a:r>
              <a:rPr lang="en-US" altLang="zh-CN" b="1" baseline="-25000" dirty="0" smtClean="0">
                <a:solidFill>
                  <a:srgbClr val="0000FF"/>
                </a:solidFill>
                <a:latin typeface="Helvetica" pitchFamily="34" charset="0"/>
              </a:rPr>
              <a:t>4</a:t>
            </a:r>
            <a:endParaRPr lang="en-US" altLang="ja-JP" sz="1200" b="1" dirty="0" smtClean="0">
              <a:solidFill>
                <a:srgbClr val="0000FF"/>
              </a:solidFill>
              <a:latin typeface="Helvetica" pitchFamily="34" charset="0"/>
            </a:endParaRPr>
          </a:p>
          <a:p>
            <a:pPr eaLnBrk="1" hangingPunct="1"/>
            <a:r>
              <a:rPr lang="en-US" altLang="ja-JP" b="1" dirty="0" smtClean="0">
                <a:solidFill>
                  <a:srgbClr val="0000FF"/>
                </a:solidFill>
                <a:latin typeface="Helvetica" pitchFamily="34" charset="0"/>
                <a:sym typeface="Wingdings" pitchFamily="2" charset="2"/>
              </a:rPr>
              <a:t>-</a:t>
            </a:r>
            <a:r>
              <a:rPr lang="en-US" altLang="ja-JP" b="1" dirty="0">
                <a:solidFill>
                  <a:srgbClr val="0000FF"/>
                </a:solidFill>
                <a:latin typeface="Helvetica" pitchFamily="34" charset="0"/>
                <a:sym typeface="Wingdings" pitchFamily="2" charset="2"/>
              </a:rPr>
              <a:t>More frequent w</a:t>
            </a:r>
            <a:r>
              <a:rPr lang="en-US" altLang="ja-JP" b="1" dirty="0">
                <a:solidFill>
                  <a:srgbClr val="0000FF"/>
                </a:solidFill>
                <a:latin typeface="Helvetica" pitchFamily="34" charset="0"/>
              </a:rPr>
              <a:t>ildfires</a:t>
            </a:r>
            <a:r>
              <a:rPr lang="en-US" altLang="zh-CN" dirty="0">
                <a:solidFill>
                  <a:srgbClr val="0000FF"/>
                </a:solidFill>
                <a:latin typeface="Helvetica" pitchFamily="34" charset="0"/>
                <a:sym typeface="Wingdings" pitchFamily="2" charset="2"/>
              </a:rPr>
              <a:t> </a:t>
            </a:r>
            <a:r>
              <a:rPr lang="en-US" altLang="zh-CN" b="1" dirty="0">
                <a:solidFill>
                  <a:srgbClr val="0000FF"/>
                </a:solidFill>
                <a:latin typeface="Helvetica" pitchFamily="34" charset="0"/>
                <a:sym typeface="Wingdings" pitchFamily="2" charset="2"/>
              </a:rPr>
              <a:t>in </a:t>
            </a:r>
            <a:r>
              <a:rPr lang="en-US" altLang="zh-CN" b="1" dirty="0" smtClean="0">
                <a:solidFill>
                  <a:srgbClr val="0000FF"/>
                </a:solidFill>
                <a:latin typeface="Helvetica" pitchFamily="34" charset="0"/>
                <a:sym typeface="Wingdings" pitchFamily="2" charset="2"/>
              </a:rPr>
              <a:t>summer</a:t>
            </a:r>
            <a:endParaRPr lang="en-US" altLang="ja-JP" sz="1200" b="1" dirty="0">
              <a:solidFill>
                <a:srgbClr val="0000FF"/>
              </a:solidFill>
              <a:latin typeface="Helvetica" pitchFamily="34" charset="0"/>
            </a:endParaRPr>
          </a:p>
          <a:p>
            <a:pPr eaLnBrk="1" hangingPunct="1"/>
            <a:r>
              <a:rPr lang="en-US" altLang="ja-JP" b="1" dirty="0" smtClean="0">
                <a:solidFill>
                  <a:srgbClr val="0000FF"/>
                </a:solidFill>
                <a:latin typeface="Helvetica" pitchFamily="34" charset="0"/>
              </a:rPr>
              <a:t>-</a:t>
            </a:r>
            <a:r>
              <a:rPr lang="en-US" altLang="ja-JP" b="1" dirty="0">
                <a:solidFill>
                  <a:srgbClr val="0000FF"/>
                </a:solidFill>
                <a:latin typeface="Helvetica" pitchFamily="34" charset="0"/>
              </a:rPr>
              <a:t>Frequency of </a:t>
            </a:r>
            <a:r>
              <a:rPr lang="en-US" altLang="ja-JP" b="1" dirty="0" smtClean="0">
                <a:solidFill>
                  <a:srgbClr val="0000FF"/>
                </a:solidFill>
                <a:latin typeface="Helvetica" pitchFamily="34" charset="0"/>
              </a:rPr>
              <a:t>stratospheric </a:t>
            </a:r>
            <a:r>
              <a:rPr lang="en-US" altLang="ja-JP" b="1" dirty="0">
                <a:solidFill>
                  <a:srgbClr val="0000FF"/>
                </a:solidFill>
                <a:latin typeface="Helvetica" pitchFamily="34" charset="0"/>
              </a:rPr>
              <a:t>intrusion</a:t>
            </a:r>
            <a:r>
              <a:rPr lang="en-US" altLang="zh-CN" b="1" dirty="0">
                <a:solidFill>
                  <a:srgbClr val="0000FF"/>
                </a:solidFill>
                <a:latin typeface="Helvetica" pitchFamily="34" charset="0"/>
              </a:rPr>
              <a:t>s</a:t>
            </a:r>
            <a:r>
              <a:rPr lang="en-US" altLang="zh-CN" b="1" dirty="0">
                <a:solidFill>
                  <a:srgbClr val="000000"/>
                </a:solidFill>
                <a:latin typeface="Helvetica" pitchFamily="34" charset="0"/>
              </a:rPr>
              <a:t> </a:t>
            </a:r>
            <a:r>
              <a:rPr lang="en-US" altLang="zh-CN" b="1" dirty="0" smtClean="0">
                <a:solidFill>
                  <a:srgbClr val="000000"/>
                </a:solidFill>
                <a:latin typeface="Helvetica" pitchFamily="34" charset="0"/>
              </a:rPr>
              <a:t>(STT) </a:t>
            </a:r>
            <a:r>
              <a:rPr lang="en-US" altLang="zh-CN" b="1" dirty="0" smtClean="0">
                <a:solidFill>
                  <a:srgbClr val="0000FF"/>
                </a:solidFill>
                <a:latin typeface="Helvetica" pitchFamily="34" charset="0"/>
              </a:rPr>
              <a:t>in spring</a:t>
            </a:r>
            <a:r>
              <a:rPr lang="en-US" altLang="ja-JP" b="1" dirty="0" smtClean="0">
                <a:solidFill>
                  <a:srgbClr val="0000FF"/>
                </a:solidFill>
                <a:latin typeface="Helvetica" pitchFamily="34" charset="0"/>
              </a:rPr>
              <a:t> </a:t>
            </a:r>
            <a:r>
              <a:rPr lang="en-US" altLang="ja-JP" b="1" dirty="0" smtClean="0">
                <a:solidFill>
                  <a:srgbClr val="000000"/>
                </a:solidFill>
                <a:latin typeface="Helvetica" pitchFamily="34" charset="0"/>
              </a:rPr>
              <a:t> </a:t>
            </a:r>
            <a:endParaRPr lang="en-US" altLang="zh-CN" b="1" dirty="0">
              <a:solidFill>
                <a:srgbClr val="000000"/>
              </a:solidFill>
              <a:latin typeface="Helvetica" pitchFamily="34" charset="0"/>
            </a:endParaRPr>
          </a:p>
        </p:txBody>
      </p:sp>
      <p:sp>
        <p:nvSpPr>
          <p:cNvPr id="38" name="TextBox 37"/>
          <p:cNvSpPr txBox="1"/>
          <p:nvPr/>
        </p:nvSpPr>
        <p:spPr>
          <a:xfrm>
            <a:off x="0" y="6324600"/>
            <a:ext cx="9144000" cy="616057"/>
          </a:xfrm>
          <a:prstGeom prst="rect">
            <a:avLst/>
          </a:prstGeom>
          <a:solidFill>
            <a:schemeClr val="bg1"/>
          </a:solidFill>
          <a:ln>
            <a:solidFill>
              <a:schemeClr val="tx1"/>
            </a:solidFill>
          </a:ln>
        </p:spPr>
        <p:txBody>
          <a:bodyPr wrap="square" rtlCol="0" anchor="ctr" anchorCtr="0">
            <a:noAutofit/>
          </a:bodyPr>
          <a:lstStyle/>
          <a:p>
            <a:pPr>
              <a:spcBef>
                <a:spcPts val="1800"/>
              </a:spcBef>
            </a:pPr>
            <a:r>
              <a:rPr lang="en-US" sz="1500" b="1" cap="all" dirty="0">
                <a:solidFill>
                  <a:srgbClr val="000000"/>
                </a:solidFill>
                <a:latin typeface="Arial"/>
                <a:cs typeface="Arial"/>
                <a:sym typeface="Wingdings"/>
              </a:rPr>
              <a:t>Need process-level understanding on daily to MULTI-decadal time </a:t>
            </a:r>
            <a:r>
              <a:rPr lang="en-US" sz="1500" b="1" cap="all" dirty="0" err="1">
                <a:solidFill>
                  <a:srgbClr val="000000"/>
                </a:solidFill>
                <a:latin typeface="Arial"/>
                <a:cs typeface="Arial"/>
                <a:sym typeface="Wingdings"/>
              </a:rPr>
              <a:t>scaleS</a:t>
            </a:r>
            <a:endParaRPr lang="en-US" sz="1500" b="1" cap="all" dirty="0">
              <a:solidFill>
                <a:srgbClr val="000000"/>
              </a:solidFill>
              <a:latin typeface="Arial"/>
              <a:cs typeface="Arial"/>
              <a:sym typeface="Wingdings"/>
            </a:endParaRPr>
          </a:p>
        </p:txBody>
      </p:sp>
      <p:sp>
        <p:nvSpPr>
          <p:cNvPr id="5" name="TextBox 4"/>
          <p:cNvSpPr txBox="1"/>
          <p:nvPr/>
        </p:nvSpPr>
        <p:spPr>
          <a:xfrm>
            <a:off x="228600" y="3713202"/>
            <a:ext cx="2895600" cy="523220"/>
          </a:xfrm>
          <a:prstGeom prst="rect">
            <a:avLst/>
          </a:prstGeom>
          <a:solidFill>
            <a:schemeClr val="bg1"/>
          </a:solidFill>
        </p:spPr>
        <p:txBody>
          <a:bodyPr wrap="square" tIns="0" bIns="0" rtlCol="0">
            <a:spAutoFit/>
          </a:bodyPr>
          <a:lstStyle/>
          <a:p>
            <a:r>
              <a:rPr lang="en-US" b="1" dirty="0">
                <a:solidFill>
                  <a:srgbClr val="000000"/>
                </a:solidFill>
              </a:rPr>
              <a:t>Annual 4</a:t>
            </a:r>
            <a:r>
              <a:rPr lang="en-US" b="1" baseline="30000" dirty="0">
                <a:solidFill>
                  <a:srgbClr val="000000"/>
                </a:solidFill>
              </a:rPr>
              <a:t>th </a:t>
            </a:r>
            <a:r>
              <a:rPr lang="en-US" b="1" dirty="0">
                <a:solidFill>
                  <a:srgbClr val="000000"/>
                </a:solidFill>
              </a:rPr>
              <a:t>Hi MDA8 O</a:t>
            </a:r>
            <a:r>
              <a:rPr lang="en-US" b="1" baseline="-25000" dirty="0">
                <a:solidFill>
                  <a:srgbClr val="000000"/>
                </a:solidFill>
              </a:rPr>
              <a:t>3</a:t>
            </a:r>
            <a:r>
              <a:rPr lang="en-US" b="1" dirty="0">
                <a:solidFill>
                  <a:srgbClr val="000000"/>
                </a:solidFill>
              </a:rPr>
              <a:t> </a:t>
            </a:r>
            <a:r>
              <a:rPr lang="en-US" sz="1600" dirty="0">
                <a:solidFill>
                  <a:srgbClr val="000000"/>
                </a:solidFill>
              </a:rPr>
              <a:t>(2011-2013 AQS)</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460" y="990600"/>
            <a:ext cx="4343540" cy="271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331928"/>
            <a:ext cx="3276600" cy="39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355" y="4214824"/>
            <a:ext cx="3602645" cy="3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5029200" y="3743980"/>
            <a:ext cx="4114800" cy="523220"/>
          </a:xfrm>
          <a:prstGeom prst="rect">
            <a:avLst/>
          </a:prstGeom>
          <a:noFill/>
        </p:spPr>
        <p:txBody>
          <a:bodyPr wrap="square" tIns="0" bIns="0" rtlCol="0">
            <a:spAutoFit/>
          </a:bodyPr>
          <a:lstStyle/>
          <a:p>
            <a:pPr algn="ctr"/>
            <a:r>
              <a:rPr lang="en-US" b="1" dirty="0">
                <a:solidFill>
                  <a:srgbClr val="000000"/>
                </a:solidFill>
              </a:rPr>
              <a:t>Mean background, Apr-Jun </a:t>
            </a:r>
          </a:p>
          <a:p>
            <a:pPr algn="r"/>
            <a:r>
              <a:rPr lang="en-US" sz="1600" dirty="0">
                <a:solidFill>
                  <a:srgbClr val="000000"/>
                </a:solidFill>
              </a:rPr>
              <a:t>NA anthrop emis off in GFDL AM3 (~0.5ᵒx0.5ᵒ)</a:t>
            </a:r>
          </a:p>
        </p:txBody>
      </p:sp>
      <p:sp>
        <p:nvSpPr>
          <p:cNvPr id="50" name="Line 15"/>
          <p:cNvSpPr>
            <a:spLocks noChangeShapeType="1"/>
          </p:cNvSpPr>
          <p:nvPr/>
        </p:nvSpPr>
        <p:spPr bwMode="auto">
          <a:xfrm>
            <a:off x="2819400" y="4102100"/>
            <a:ext cx="0" cy="7747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1" name="Text Box 16"/>
          <p:cNvSpPr txBox="1">
            <a:spLocks noChangeArrowheads="1"/>
          </p:cNvSpPr>
          <p:nvPr/>
        </p:nvSpPr>
        <p:spPr bwMode="auto">
          <a:xfrm>
            <a:off x="2879725" y="457200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dirty="0">
                <a:solidFill>
                  <a:srgbClr val="FF0000"/>
                </a:solidFill>
                <a:latin typeface="Calibri"/>
              </a:rPr>
              <a:t>Future NAAQS?</a:t>
            </a:r>
          </a:p>
        </p:txBody>
      </p:sp>
      <p:sp>
        <p:nvSpPr>
          <p:cNvPr id="52" name="Line 17"/>
          <p:cNvSpPr>
            <a:spLocks noChangeShapeType="1"/>
          </p:cNvSpPr>
          <p:nvPr/>
        </p:nvSpPr>
        <p:spPr bwMode="auto">
          <a:xfrm flipH="1" flipV="1">
            <a:off x="2667000" y="4710113"/>
            <a:ext cx="2889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3" name="Line 18"/>
          <p:cNvSpPr>
            <a:spLocks noChangeShapeType="1"/>
          </p:cNvSpPr>
          <p:nvPr/>
        </p:nvSpPr>
        <p:spPr bwMode="auto">
          <a:xfrm flipH="1">
            <a:off x="3648074" y="3748087"/>
            <a:ext cx="9525" cy="569913"/>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4" name="Text Box 24"/>
          <p:cNvSpPr txBox="1">
            <a:spLocks noChangeArrowheads="1"/>
          </p:cNvSpPr>
          <p:nvPr/>
        </p:nvSpPr>
        <p:spPr bwMode="auto">
          <a:xfrm>
            <a:off x="3657600" y="3748087"/>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dirty="0">
                <a:solidFill>
                  <a:srgbClr val="FF0000"/>
                </a:solidFill>
                <a:latin typeface="Calibri"/>
              </a:rPr>
              <a:t>Current NAAQS</a:t>
            </a:r>
            <a:endParaRPr lang="en-US" altLang="zh-CN" dirty="0">
              <a:solidFill>
                <a:srgbClr val="FF0000"/>
              </a:solidFill>
              <a:latin typeface="Calibri"/>
            </a:endParaRPr>
          </a:p>
        </p:txBody>
      </p:sp>
      <p:sp>
        <p:nvSpPr>
          <p:cNvPr id="55" name="Line 25"/>
          <p:cNvSpPr>
            <a:spLocks noChangeShapeType="1"/>
          </p:cNvSpPr>
          <p:nvPr/>
        </p:nvSpPr>
        <p:spPr bwMode="auto">
          <a:xfrm flipH="1" flipV="1">
            <a:off x="3683000" y="4114800"/>
            <a:ext cx="4318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0" name="Line 15"/>
          <p:cNvSpPr>
            <a:spLocks noChangeShapeType="1"/>
          </p:cNvSpPr>
          <p:nvPr/>
        </p:nvSpPr>
        <p:spPr bwMode="auto">
          <a:xfrm>
            <a:off x="1981200" y="4114800"/>
            <a:ext cx="0" cy="7747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9" name="Slide Number Placeholder 3"/>
          <p:cNvSpPr txBox="1">
            <a:spLocks noGrp="1"/>
          </p:cNvSpPr>
          <p:nvPr/>
        </p:nvSpPr>
        <p:spPr>
          <a:xfrm>
            <a:off x="8610600" y="6416675"/>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r">
                <a:defRPr/>
              </a:pPr>
              <a:t>2</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21" name="Rectangle 20"/>
          <p:cNvSpPr>
            <a:spLocks noChangeArrowheads="1"/>
          </p:cNvSpPr>
          <p:nvPr/>
        </p:nvSpPr>
        <p:spPr bwMode="auto">
          <a:xfrm>
            <a:off x="3755441" y="4081046"/>
            <a:ext cx="5261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600" b="0" dirty="0" smtClean="0">
                <a:solidFill>
                  <a:srgbClr val="000000"/>
                </a:solidFill>
              </a:rPr>
              <a:t>ppb</a:t>
            </a:r>
            <a:endParaRPr lang="en-US" altLang="zh-CN" sz="1600" b="0" dirty="0" smtClean="0">
              <a:solidFill>
                <a:srgbClr val="000000"/>
              </a:solidFill>
            </a:endParaRPr>
          </a:p>
        </p:txBody>
      </p:sp>
      <p:sp>
        <p:nvSpPr>
          <p:cNvPr id="22" name="Rectangle 21"/>
          <p:cNvSpPr>
            <a:spLocks noChangeArrowheads="1"/>
          </p:cNvSpPr>
          <p:nvPr/>
        </p:nvSpPr>
        <p:spPr bwMode="auto">
          <a:xfrm>
            <a:off x="8617895" y="4233446"/>
            <a:ext cx="5261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600" b="0" dirty="0" smtClean="0">
                <a:solidFill>
                  <a:srgbClr val="000000"/>
                </a:solidFill>
              </a:rPr>
              <a:t>ppb</a:t>
            </a:r>
            <a:endParaRPr lang="en-US" altLang="zh-CN" sz="1600" b="0" dirty="0" smtClean="0">
              <a:solidFill>
                <a:srgbClr val="000000"/>
              </a:solidFill>
            </a:endParaRPr>
          </a:p>
        </p:txBody>
      </p:sp>
      <p:sp>
        <p:nvSpPr>
          <p:cNvPr id="2" name="TextBox 1"/>
          <p:cNvSpPr txBox="1"/>
          <p:nvPr/>
        </p:nvSpPr>
        <p:spPr>
          <a:xfrm>
            <a:off x="6705600" y="5562600"/>
            <a:ext cx="2514600" cy="646331"/>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    uncontrollable “exceptional events”</a:t>
            </a:r>
            <a:endParaRPr lang="en-US" b="1" dirty="0">
              <a:solidFill>
                <a:srgbClr val="FF0000"/>
              </a:solidFill>
              <a:latin typeface="Arial" panose="020B0604020202020204" pitchFamily="34" charset="0"/>
              <a:cs typeface="Arial" panose="020B0604020202020204" pitchFamily="34" charset="0"/>
            </a:endParaRPr>
          </a:p>
        </p:txBody>
      </p:sp>
      <p:sp>
        <p:nvSpPr>
          <p:cNvPr id="3" name="Right Brace 2"/>
          <p:cNvSpPr/>
          <p:nvPr/>
        </p:nvSpPr>
        <p:spPr>
          <a:xfrm>
            <a:off x="6211887" y="5715000"/>
            <a:ext cx="493713" cy="381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7801278"/>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0" y="914400"/>
            <a:ext cx="9169747" cy="5410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FFFFFF"/>
              </a:solidFill>
              <a:latin typeface="Arial"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924300"/>
            <a:ext cx="467635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1022866"/>
            <a:ext cx="4746448" cy="194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366" y="3676372"/>
            <a:ext cx="4212633" cy="226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08"/>
          <a:stretch/>
        </p:blipFill>
        <p:spPr bwMode="auto">
          <a:xfrm>
            <a:off x="304800" y="990600"/>
            <a:ext cx="4267200" cy="232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6285" t="55227" r="10004" b="42603"/>
          <a:stretch/>
        </p:blipFill>
        <p:spPr>
          <a:xfrm>
            <a:off x="4754365" y="3396793"/>
            <a:ext cx="3779018" cy="489407"/>
          </a:xfrm>
          <a:prstGeom prst="rect">
            <a:avLst/>
          </a:prstGeom>
        </p:spPr>
      </p:pic>
      <p:sp>
        <p:nvSpPr>
          <p:cNvPr id="28" name="Title 1"/>
          <p:cNvSpPr>
            <a:spLocks/>
          </p:cNvSpPr>
          <p:nvPr/>
        </p:nvSpPr>
        <p:spPr bwMode="auto">
          <a:xfrm>
            <a:off x="0" y="5080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ENSO-related jet characteristics and their impacts on lower trop</a:t>
            </a:r>
            <a:r>
              <a:rPr lang="en-US" altLang="zh-CN" sz="2400" b="1" dirty="0">
                <a:solidFill>
                  <a:srgbClr val="FFFFFF"/>
                </a:solidFill>
                <a:latin typeface="Helvetica" pitchFamily="34" charset="0"/>
              </a:rPr>
              <a:t>. o</a:t>
            </a:r>
            <a:r>
              <a:rPr lang="en-US" altLang="zh-CN" sz="2400" b="1" dirty="0" smtClean="0">
                <a:solidFill>
                  <a:srgbClr val="FFFFFF"/>
                </a:solidFill>
                <a:latin typeface="Helvetica" pitchFamily="34" charset="0"/>
              </a:rPr>
              <a:t>zone variability over western NA</a:t>
            </a:r>
            <a:endParaRPr lang="en-US" altLang="zh-CN" sz="2400" b="1" dirty="0">
              <a:solidFill>
                <a:srgbClr val="FFFFFF"/>
              </a:solidFill>
              <a:latin typeface="Helvetica" pitchFamily="34" charset="0"/>
            </a:endParaRPr>
          </a:p>
        </p:txBody>
      </p:sp>
      <p:sp>
        <p:nvSpPr>
          <p:cNvPr id="31" name="Rectangle 30"/>
          <p:cNvSpPr/>
          <p:nvPr/>
        </p:nvSpPr>
        <p:spPr>
          <a:xfrm>
            <a:off x="424111" y="1090500"/>
            <a:ext cx="795089" cy="369332"/>
          </a:xfrm>
          <a:prstGeom prst="rect">
            <a:avLst/>
          </a:prstGeom>
          <a:solidFill>
            <a:srgbClr val="FFFF00"/>
          </a:solidFill>
          <a:ln>
            <a:noFill/>
          </a:ln>
        </p:spPr>
        <p:txBody>
          <a:bodyPr wrap="none" lIns="0" rIns="0">
            <a:spAutoFit/>
          </a:bodyPr>
          <a:lstStyle/>
          <a:p>
            <a:pPr algn="ctr"/>
            <a:r>
              <a:rPr lang="en-US" altLang="zh-CN" b="1" kern="0" dirty="0">
                <a:solidFill>
                  <a:srgbClr val="000000"/>
                </a:solidFill>
                <a:latin typeface="Helvetica" pitchFamily="34" charset="0"/>
              </a:rPr>
              <a:t>El Niño</a:t>
            </a:r>
            <a:endParaRPr lang="en-US" b="1" kern="0" dirty="0">
              <a:solidFill>
                <a:srgbClr val="000000"/>
              </a:solidFill>
              <a:latin typeface="Helvetica" pitchFamily="34" charset="0"/>
            </a:endParaRPr>
          </a:p>
        </p:txBody>
      </p:sp>
      <p:sp>
        <p:nvSpPr>
          <p:cNvPr id="32" name="Rectangle 31"/>
          <p:cNvSpPr/>
          <p:nvPr/>
        </p:nvSpPr>
        <p:spPr>
          <a:xfrm>
            <a:off x="457200" y="3821668"/>
            <a:ext cx="833562" cy="369332"/>
          </a:xfrm>
          <a:prstGeom prst="rect">
            <a:avLst/>
          </a:prstGeom>
          <a:solidFill>
            <a:srgbClr val="FFFF00"/>
          </a:solidFill>
          <a:ln>
            <a:noFill/>
          </a:ln>
        </p:spPr>
        <p:txBody>
          <a:bodyPr wrap="none" lIns="0" rIns="0">
            <a:spAutoFit/>
          </a:bodyPr>
          <a:lstStyle/>
          <a:p>
            <a:pPr algn="ctr">
              <a:defRPr/>
            </a:pPr>
            <a:r>
              <a:rPr lang="en-US" altLang="zh-CN" b="1" kern="0" dirty="0">
                <a:solidFill>
                  <a:srgbClr val="000000"/>
                </a:solidFill>
                <a:latin typeface="Helvetica" pitchFamily="34" charset="0"/>
              </a:rPr>
              <a:t>La </a:t>
            </a:r>
            <a:r>
              <a:rPr lang="en-US" altLang="zh-CN" b="1" kern="0" dirty="0" smtClean="0">
                <a:solidFill>
                  <a:srgbClr val="000000"/>
                </a:solidFill>
                <a:latin typeface="Helvetica" pitchFamily="34" charset="0"/>
              </a:rPr>
              <a:t>Niña</a:t>
            </a:r>
            <a:endParaRPr lang="en-US" kern="0" dirty="0">
              <a:solidFill>
                <a:srgbClr val="000000"/>
              </a:solidFill>
              <a:latin typeface="Calibri"/>
            </a:endParaRPr>
          </a:p>
        </p:txBody>
      </p:sp>
      <p:sp>
        <p:nvSpPr>
          <p:cNvPr id="33" name="Rectangle 32"/>
          <p:cNvSpPr/>
          <p:nvPr/>
        </p:nvSpPr>
        <p:spPr>
          <a:xfrm>
            <a:off x="8488165" y="3364468"/>
            <a:ext cx="654346" cy="369332"/>
          </a:xfrm>
          <a:prstGeom prst="rect">
            <a:avLst/>
          </a:prstGeom>
        </p:spPr>
        <p:txBody>
          <a:bodyPr wrap="none">
            <a:spAutoFit/>
          </a:bodyPr>
          <a:lstStyle/>
          <a:p>
            <a:r>
              <a:rPr lang="en-US" dirty="0" smtClean="0">
                <a:solidFill>
                  <a:srgbClr val="000000"/>
                </a:solidFill>
                <a:latin typeface="Arial" panose="020B0604020202020204" pitchFamily="34" charset="0"/>
                <a:cs typeface="Arial" panose="020B0604020202020204" pitchFamily="34" charset="0"/>
              </a:rPr>
              <a:t>ppb</a:t>
            </a:r>
            <a:r>
              <a:rPr lang="en-US" baseline="30000" dirty="0" smtClean="0">
                <a:solidFill>
                  <a:srgbClr val="000000"/>
                </a:solidFill>
                <a:latin typeface="Arial" panose="020B0604020202020204" pitchFamily="34" charset="0"/>
                <a:cs typeface="Arial" panose="020B0604020202020204" pitchFamily="34" charset="0"/>
              </a:rPr>
              <a:t>2</a:t>
            </a:r>
            <a:endParaRPr lang="en-US" dirty="0">
              <a:solidFill>
                <a:srgbClr val="000000"/>
              </a:solidFill>
              <a:latin typeface="Calibri"/>
            </a:endParaRPr>
          </a:p>
        </p:txBody>
      </p:sp>
      <p:sp>
        <p:nvSpPr>
          <p:cNvPr id="34" name="Rectangle 55"/>
          <p:cNvSpPr>
            <a:spLocks noChangeArrowheads="1"/>
          </p:cNvSpPr>
          <p:nvPr/>
        </p:nvSpPr>
        <p:spPr bwMode="auto">
          <a:xfrm>
            <a:off x="152400" y="6370918"/>
            <a:ext cx="6553200"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Lin MY et al (Nature Communications, in press, 2015)</a:t>
            </a:r>
            <a:endParaRPr lang="en-US" altLang="zh-CN" b="1" i="1" kern="0" dirty="0" smtClean="0">
              <a:solidFill>
                <a:srgbClr val="FFFF00"/>
              </a:solidFill>
              <a:effectLst>
                <a:outerShdw blurRad="38100" dist="38100" dir="2700000" algn="tl">
                  <a:srgbClr val="000000">
                    <a:alpha val="43137"/>
                  </a:srgbClr>
                </a:outerShdw>
              </a:effectLst>
            </a:endParaRPr>
          </a:p>
        </p:txBody>
      </p:sp>
      <p:sp>
        <p:nvSpPr>
          <p:cNvPr id="37"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20</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sp>
        <p:nvSpPr>
          <p:cNvPr id="20" name="TextBox 19"/>
          <p:cNvSpPr txBox="1"/>
          <p:nvPr/>
        </p:nvSpPr>
        <p:spPr>
          <a:xfrm>
            <a:off x="573207" y="5692914"/>
            <a:ext cx="8570793" cy="707886"/>
          </a:xfrm>
          <a:prstGeom prst="rect">
            <a:avLst/>
          </a:prstGeom>
          <a:solidFill>
            <a:schemeClr val="tx1"/>
          </a:solidFill>
        </p:spPr>
        <p:txBody>
          <a:bodyPr wrap="square" rtlCol="0">
            <a:spAutoFit/>
          </a:bodyPr>
          <a:lstStyle/>
          <a:p>
            <a:r>
              <a:rPr lang="en-US" sz="2000" b="1" dirty="0" smtClean="0">
                <a:solidFill>
                  <a:srgbClr val="FF0000"/>
                </a:solidFill>
                <a:latin typeface="Arial" panose="020B0604020202020204" pitchFamily="34" charset="0"/>
                <a:cs typeface="Arial" panose="020B0604020202020204" pitchFamily="34" charset="0"/>
              </a:rPr>
              <a:t>Detecting from space requires 1) strong sensitivity in mid-trop </a:t>
            </a:r>
            <a:endParaRPr lang="en-US" sz="2000" b="1" dirty="0">
              <a:solidFill>
                <a:srgbClr val="FF0000"/>
              </a:solidFill>
              <a:latin typeface="Arial" panose="020B0604020202020204" pitchFamily="34" charset="0"/>
              <a:cs typeface="Arial" panose="020B0604020202020204" pitchFamily="34" charset="0"/>
            </a:endParaRPr>
          </a:p>
          <a:p>
            <a:r>
              <a:rPr lang="en-US" sz="2000" b="1" dirty="0" smtClean="0">
                <a:solidFill>
                  <a:srgbClr val="FF0000"/>
                </a:solidFill>
                <a:latin typeface="Arial" panose="020B0604020202020204" pitchFamily="34" charset="0"/>
                <a:cs typeface="Arial" panose="020B0604020202020204" pitchFamily="34" charset="0"/>
              </a:rPr>
              <a:t>                            2) vast spatial coverage at daily intervals; not in TES</a:t>
            </a:r>
          </a:p>
        </p:txBody>
      </p:sp>
      <p:sp>
        <p:nvSpPr>
          <p:cNvPr id="23" name="Line 12"/>
          <p:cNvSpPr>
            <a:spLocks noChangeShapeType="1"/>
          </p:cNvSpPr>
          <p:nvPr/>
        </p:nvSpPr>
        <p:spPr bwMode="auto">
          <a:xfrm flipV="1">
            <a:off x="5410200" y="4895850"/>
            <a:ext cx="1051309" cy="819150"/>
          </a:xfrm>
          <a:prstGeom prst="line">
            <a:avLst/>
          </a:prstGeom>
          <a:noFill/>
          <a:ln w="381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2" name="Rectangle 1"/>
          <p:cNvSpPr/>
          <p:nvPr/>
        </p:nvSpPr>
        <p:spPr>
          <a:xfrm>
            <a:off x="4849755" y="3064183"/>
            <a:ext cx="4400410" cy="369332"/>
          </a:xfrm>
          <a:prstGeom prst="rect">
            <a:avLst/>
          </a:prstGeom>
        </p:spPr>
        <p:txBody>
          <a:bodyPr wrap="square">
            <a:spAutoFit/>
          </a:bodyPr>
          <a:lstStyle/>
          <a:p>
            <a:r>
              <a:rPr lang="el-GR" b="1" dirty="0" smtClean="0">
                <a:solidFill>
                  <a:schemeClr val="accent4">
                    <a:lumMod val="10000"/>
                  </a:schemeClr>
                </a:solidFill>
                <a:latin typeface="Arial" panose="020B0604020202020204" pitchFamily="34" charset="0"/>
                <a:cs typeface="Arial" panose="020B0604020202020204" pitchFamily="34" charset="0"/>
              </a:rPr>
              <a:t>σ</a:t>
            </a:r>
            <a:r>
              <a:rPr lang="en-US" b="1" baseline="30000" dirty="0" smtClean="0">
                <a:solidFill>
                  <a:schemeClr val="accent4">
                    <a:lumMod val="10000"/>
                  </a:schemeClr>
                </a:solidFill>
                <a:latin typeface="Arial" panose="020B0604020202020204" pitchFamily="34" charset="0"/>
                <a:cs typeface="Arial" panose="020B0604020202020204" pitchFamily="34" charset="0"/>
              </a:rPr>
              <a:t>2 </a:t>
            </a:r>
            <a:r>
              <a:rPr lang="en-US" b="1" dirty="0" smtClean="0">
                <a:solidFill>
                  <a:schemeClr val="accent4">
                    <a:lumMod val="10000"/>
                  </a:schemeClr>
                </a:solidFill>
                <a:latin typeface="Arial" panose="020B0604020202020204" pitchFamily="34" charset="0"/>
                <a:cs typeface="Arial" panose="020B0604020202020204" pitchFamily="34" charset="0"/>
              </a:rPr>
              <a:t>(daily O</a:t>
            </a:r>
            <a:r>
              <a:rPr lang="en-US" b="1" baseline="-25000" dirty="0" smtClean="0">
                <a:solidFill>
                  <a:schemeClr val="accent4">
                    <a:lumMod val="10000"/>
                  </a:schemeClr>
                </a:solidFill>
                <a:latin typeface="Arial" panose="020B0604020202020204" pitchFamily="34" charset="0"/>
                <a:cs typeface="Arial" panose="020B0604020202020204" pitchFamily="34" charset="0"/>
              </a:rPr>
              <a:t>3</a:t>
            </a:r>
            <a:r>
              <a:rPr lang="en-US" b="1" dirty="0" smtClean="0">
                <a:solidFill>
                  <a:schemeClr val="accent4">
                    <a:lumMod val="10000"/>
                  </a:schemeClr>
                </a:solidFill>
                <a:latin typeface="Arial" panose="020B0604020202020204" pitchFamily="34" charset="0"/>
                <a:cs typeface="Arial" panose="020B0604020202020204" pitchFamily="34" charset="0"/>
              </a:rPr>
              <a:t>Strat), 500 hPa, Apr-May </a:t>
            </a:r>
            <a:endParaRPr lang="en-US" dirty="0">
              <a:solidFill>
                <a:schemeClr val="accent4">
                  <a:lumMod val="10000"/>
                </a:schemeClr>
              </a:solidFill>
            </a:endParaRPr>
          </a:p>
        </p:txBody>
      </p:sp>
      <p:sp>
        <p:nvSpPr>
          <p:cNvPr id="3" name="TextBox 2"/>
          <p:cNvSpPr txBox="1"/>
          <p:nvPr/>
        </p:nvSpPr>
        <p:spPr>
          <a:xfrm>
            <a:off x="5791200" y="5361801"/>
            <a:ext cx="1981200" cy="276999"/>
          </a:xfrm>
          <a:prstGeom prst="rect">
            <a:avLst/>
          </a:prstGeom>
          <a:noFill/>
        </p:spPr>
        <p:txBody>
          <a:bodyPr wrap="square" rtlCol="0">
            <a:spAutoFit/>
          </a:bodyPr>
          <a:lstStyle/>
          <a:p>
            <a:r>
              <a:rPr lang="en-US" sz="1200" dirty="0" smtClean="0">
                <a:solidFill>
                  <a:schemeClr val="accent4">
                    <a:lumMod val="10000"/>
                  </a:schemeClr>
                </a:solidFill>
                <a:latin typeface="Arial" panose="020B0604020202020204" pitchFamily="34" charset="0"/>
                <a:cs typeface="Arial" panose="020B0604020202020204" pitchFamily="34" charset="0"/>
              </a:rPr>
              <a:t>N=4, 1979-2012</a:t>
            </a:r>
            <a:endParaRPr lang="en-US" sz="1200" dirty="0">
              <a:solidFill>
                <a:schemeClr val="accent4">
                  <a:lumMod val="10000"/>
                </a:schemeClr>
              </a:solidFill>
              <a:latin typeface="Arial" panose="020B0604020202020204" pitchFamily="34" charset="0"/>
              <a:cs typeface="Arial" panose="020B0604020202020204" pitchFamily="34" charset="0"/>
            </a:endParaRPr>
          </a:p>
        </p:txBody>
      </p:sp>
      <p:sp>
        <p:nvSpPr>
          <p:cNvPr id="25" name="TextBox 24"/>
          <p:cNvSpPr txBox="1"/>
          <p:nvPr/>
        </p:nvSpPr>
        <p:spPr>
          <a:xfrm>
            <a:off x="5791200" y="2313801"/>
            <a:ext cx="1981200" cy="276999"/>
          </a:xfrm>
          <a:prstGeom prst="rect">
            <a:avLst/>
          </a:prstGeom>
          <a:noFill/>
        </p:spPr>
        <p:txBody>
          <a:bodyPr wrap="square" rtlCol="0">
            <a:spAutoFit/>
          </a:bodyPr>
          <a:lstStyle/>
          <a:p>
            <a:r>
              <a:rPr lang="en-US" sz="1200" dirty="0" smtClean="0">
                <a:solidFill>
                  <a:schemeClr val="accent4">
                    <a:lumMod val="10000"/>
                  </a:schemeClr>
                </a:solidFill>
                <a:latin typeface="Arial" panose="020B0604020202020204" pitchFamily="34" charset="0"/>
                <a:cs typeface="Arial" panose="020B0604020202020204" pitchFamily="34" charset="0"/>
              </a:rPr>
              <a:t>N=4, 1979-2012</a:t>
            </a:r>
            <a:endParaRPr lang="en-US" sz="1200"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9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0534"/>
          <a:stretch/>
        </p:blipFill>
        <p:spPr bwMode="auto">
          <a:xfrm>
            <a:off x="2514600" y="914400"/>
            <a:ext cx="5955905" cy="295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noGrp="1"/>
          </p:cNvSpPr>
          <p:nvPr/>
        </p:nvSpPr>
        <p:spPr>
          <a:xfrm>
            <a:off x="6336905" y="6096000"/>
            <a:ext cx="2133600" cy="365125"/>
          </a:xfrm>
          <a:prstGeom prst="rect">
            <a:avLst/>
          </a:prstGeom>
          <a:noFill/>
        </p:spPr>
        <p:txBody>
          <a:bodyPr anchor="ctr"/>
          <a:lstStyle/>
          <a:p>
            <a:pPr algn="r">
              <a:defRPr/>
            </a:pPr>
            <a:fld id="{C23E7F65-54DA-43F1-824C-B34394BF2989}" type="slidenum">
              <a:rPr lang="en-US" sz="1200">
                <a:solidFill>
                  <a:srgbClr val="000000">
                    <a:tint val="75000"/>
                  </a:srgbClr>
                </a:solidFill>
              </a:rPr>
              <a:pPr algn="r">
                <a:defRPr/>
              </a:pPr>
              <a:t>21</a:t>
            </a:fld>
            <a:endParaRPr lang="en-US" sz="1200">
              <a:solidFill>
                <a:srgbClr val="000000">
                  <a:tint val="75000"/>
                </a:srgbClr>
              </a:solidFill>
            </a:endParaRPr>
          </a:p>
        </p:txBody>
      </p:sp>
      <p:sp>
        <p:nvSpPr>
          <p:cNvPr id="199688" name="Text Box 8"/>
          <p:cNvSpPr txBox="1">
            <a:spLocks noChangeArrowheads="1"/>
          </p:cNvSpPr>
          <p:nvPr/>
        </p:nvSpPr>
        <p:spPr bwMode="auto">
          <a:xfrm>
            <a:off x="0" y="5949950"/>
            <a:ext cx="9144000" cy="90805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None/>
            </a:pPr>
            <a:endParaRPr lang="en-US" altLang="zh-CN" sz="2400" b="1" smtClean="0">
              <a:solidFill>
                <a:srgbClr val="0000FF"/>
              </a:solidFill>
              <a:latin typeface="Helvetica" pitchFamily="34" charset="0"/>
            </a:endParaRPr>
          </a:p>
        </p:txBody>
      </p:sp>
      <p:sp>
        <p:nvSpPr>
          <p:cNvPr id="199690" name="Text Box 10"/>
          <p:cNvSpPr txBox="1">
            <a:spLocks noChangeArrowheads="1"/>
          </p:cNvSpPr>
          <p:nvPr/>
        </p:nvSpPr>
        <p:spPr bwMode="auto">
          <a:xfrm>
            <a:off x="74612" y="2330588"/>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a:solidFill>
                  <a:srgbClr val="000000"/>
                </a:solidFill>
                <a:latin typeface="Helvetica" pitchFamily="34" charset="0"/>
              </a:rPr>
              <a:t>1999 (La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3" name="TextBox 2"/>
          <p:cNvSpPr txBox="1"/>
          <p:nvPr/>
        </p:nvSpPr>
        <p:spPr>
          <a:xfrm>
            <a:off x="3060305" y="838200"/>
            <a:ext cx="5257800" cy="369332"/>
          </a:xfrm>
          <a:prstGeom prst="rect">
            <a:avLst/>
          </a:prstGeom>
          <a:noFill/>
        </p:spPr>
        <p:txBody>
          <a:bodyPr wrap="square" rtlCol="0">
            <a:spAutoFit/>
          </a:bodyPr>
          <a:lstStyle/>
          <a:p>
            <a:pPr algn="ctr"/>
            <a:r>
              <a:rPr lang="en-US" b="1" dirty="0" smtClean="0">
                <a:solidFill>
                  <a:srgbClr val="000000"/>
                </a:solidFill>
                <a:latin typeface="Helvetica" panose="020B0604020202020204" pitchFamily="34" charset="0"/>
                <a:cs typeface="Helvetica" panose="020B0604020202020204" pitchFamily="34" charset="0"/>
              </a:rPr>
              <a:t>Gothic, Colorado </a:t>
            </a:r>
            <a:r>
              <a:rPr lang="en-US" b="1" dirty="0">
                <a:solidFill>
                  <a:srgbClr val="000000"/>
                </a:solidFill>
                <a:latin typeface="Helvetica" panose="020B0604020202020204" pitchFamily="34" charset="0"/>
                <a:cs typeface="Helvetica" panose="020B0604020202020204" pitchFamily="34" charset="0"/>
              </a:rPr>
              <a:t>(2.9 km altitude)</a:t>
            </a:r>
          </a:p>
        </p:txBody>
      </p:sp>
      <p:sp>
        <p:nvSpPr>
          <p:cNvPr id="21" name="Text Box 21"/>
          <p:cNvSpPr txBox="1">
            <a:spLocks noChangeArrowheads="1"/>
          </p:cNvSpPr>
          <p:nvPr/>
        </p:nvSpPr>
        <p:spPr bwMode="auto">
          <a:xfrm>
            <a:off x="8318105" y="1524000"/>
            <a:ext cx="847725" cy="298810"/>
          </a:xfrm>
          <a:prstGeom prst="rect">
            <a:avLst/>
          </a:prstGeom>
          <a:noFill/>
          <a:ln>
            <a:noFill/>
          </a:ln>
          <a:effectLst/>
        </p:spPr>
        <p:txBody>
          <a:bodyPr lIns="18000" tIns="10800" rIns="18000" bIns="10800">
            <a:spAutoFit/>
          </a:bodyPr>
          <a:lstStyle/>
          <a:p>
            <a:pPr>
              <a:spcBef>
                <a:spcPct val="50000"/>
              </a:spcBef>
            </a:pPr>
            <a:r>
              <a:rPr lang="en-US" altLang="zh-CN" i="1" dirty="0" smtClean="0">
                <a:solidFill>
                  <a:srgbClr val="000000"/>
                </a:solidFill>
                <a:latin typeface="Helvetica" pitchFamily="34" charset="0"/>
              </a:rPr>
              <a:t>70 ppb</a:t>
            </a:r>
            <a:endParaRPr lang="en-US" altLang="zh-CN" i="1" dirty="0">
              <a:solidFill>
                <a:srgbClr val="000000"/>
              </a:solidFill>
              <a:latin typeface="Helvetica" pitchFamily="34" charset="0"/>
            </a:endParaRPr>
          </a:p>
        </p:txBody>
      </p:sp>
      <p:sp>
        <p:nvSpPr>
          <p:cNvPr id="22" name="TextBox 21"/>
          <p:cNvSpPr txBox="1"/>
          <p:nvPr/>
        </p:nvSpPr>
        <p:spPr>
          <a:xfrm>
            <a:off x="8241905" y="3307378"/>
            <a:ext cx="990600" cy="369332"/>
          </a:xfrm>
          <a:prstGeom prst="rect">
            <a:avLst/>
          </a:prstGeom>
          <a:noFill/>
        </p:spPr>
        <p:txBody>
          <a:bodyPr wrap="square" rtlCol="0">
            <a:spAutoFit/>
          </a:bodyPr>
          <a:lstStyle/>
          <a:p>
            <a:r>
              <a:rPr lang="en-US" b="1" dirty="0">
                <a:solidFill>
                  <a:srgbClr val="0000FF"/>
                </a:solidFill>
              </a:rPr>
              <a:t>O</a:t>
            </a:r>
            <a:r>
              <a:rPr lang="en-US" b="1" baseline="-25000" dirty="0">
                <a:solidFill>
                  <a:srgbClr val="0000FF"/>
                </a:solidFill>
              </a:rPr>
              <a:t>3</a:t>
            </a:r>
            <a:r>
              <a:rPr lang="en-US" b="1" dirty="0">
                <a:solidFill>
                  <a:srgbClr val="0000FF"/>
                </a:solidFill>
              </a:rPr>
              <a:t>Strat</a:t>
            </a:r>
          </a:p>
        </p:txBody>
      </p:sp>
      <p:sp>
        <p:nvSpPr>
          <p:cNvPr id="27" name="TextBox 26"/>
          <p:cNvSpPr txBox="1"/>
          <p:nvPr/>
        </p:nvSpPr>
        <p:spPr>
          <a:xfrm>
            <a:off x="8241905" y="2579132"/>
            <a:ext cx="762000" cy="369332"/>
          </a:xfrm>
          <a:prstGeom prst="rect">
            <a:avLst/>
          </a:prstGeom>
          <a:noFill/>
        </p:spPr>
        <p:txBody>
          <a:bodyPr wrap="square" rtlCol="0">
            <a:spAutoFit/>
          </a:bodyPr>
          <a:lstStyle/>
          <a:p>
            <a:r>
              <a:rPr lang="en-US" b="1" dirty="0">
                <a:solidFill>
                  <a:srgbClr val="00B050"/>
                </a:solidFill>
              </a:rPr>
              <a:t>BGO</a:t>
            </a:r>
            <a:r>
              <a:rPr lang="en-US" b="1" baseline="-25000" dirty="0">
                <a:solidFill>
                  <a:srgbClr val="00B050"/>
                </a:solidFill>
              </a:rPr>
              <a:t>3</a:t>
            </a:r>
          </a:p>
        </p:txBody>
      </p:sp>
      <p:sp>
        <p:nvSpPr>
          <p:cNvPr id="28" name="TextBox 27"/>
          <p:cNvSpPr txBox="1"/>
          <p:nvPr/>
        </p:nvSpPr>
        <p:spPr>
          <a:xfrm>
            <a:off x="8241905" y="2121932"/>
            <a:ext cx="762000" cy="369332"/>
          </a:xfrm>
          <a:prstGeom prst="rect">
            <a:avLst/>
          </a:prstGeom>
          <a:noFill/>
        </p:spPr>
        <p:txBody>
          <a:bodyPr wrap="square" rtlCol="0">
            <a:spAutoFit/>
          </a:bodyPr>
          <a:lstStyle/>
          <a:p>
            <a:r>
              <a:rPr lang="en-US" b="1" dirty="0">
                <a:solidFill>
                  <a:srgbClr val="FF0000"/>
                </a:solidFill>
              </a:rPr>
              <a:t>Total</a:t>
            </a:r>
          </a:p>
        </p:txBody>
      </p:sp>
      <p:sp>
        <p:nvSpPr>
          <p:cNvPr id="29" name="Title 1"/>
          <p:cNvSpPr>
            <a:spLocks/>
          </p:cNvSpPr>
          <p:nvPr/>
        </p:nvSpPr>
        <p:spPr bwMode="auto">
          <a:xfrm>
            <a:off x="-76200" y="76200"/>
            <a:ext cx="9144000" cy="8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ja-JP" sz="2400" b="1" dirty="0" smtClean="0">
                <a:solidFill>
                  <a:srgbClr val="FFFFFF"/>
                </a:solidFill>
                <a:latin typeface="Helvetica" panose="020B0604020202020204" pitchFamily="34" charset="0"/>
                <a:cs typeface="Helvetica" panose="020B0604020202020204" pitchFamily="34" charset="0"/>
              </a:rPr>
              <a:t>Following strong La Ni</a:t>
            </a:r>
            <a:r>
              <a:rPr lang="en-US" altLang="zh-CN" sz="2400" b="1" dirty="0" smtClean="0">
                <a:solidFill>
                  <a:srgbClr val="FFFFFF"/>
                </a:solidFill>
                <a:latin typeface="Helvetica" panose="020B0604020202020204" pitchFamily="34" charset="0"/>
                <a:cs typeface="Helvetica" panose="020B0604020202020204" pitchFamily="34" charset="0"/>
              </a:rPr>
              <a:t>ñ</a:t>
            </a:r>
            <a:r>
              <a:rPr lang="en-US" altLang="ja-JP" sz="2400" b="1" dirty="0" smtClean="0">
                <a:solidFill>
                  <a:srgbClr val="FFFFFF"/>
                </a:solidFill>
                <a:latin typeface="Helvetica" panose="020B0604020202020204" pitchFamily="34" charset="0"/>
                <a:cs typeface="Helvetica" panose="020B0604020202020204" pitchFamily="34" charset="0"/>
              </a:rPr>
              <a:t>a, deep STT may occur with sufficient frequency as to confound ozone attainment</a:t>
            </a:r>
            <a:endParaRPr lang="en-US" altLang="zh-CN" sz="2400" b="1" dirty="0">
              <a:solidFill>
                <a:srgbClr val="FFFFFF"/>
              </a:solidFill>
              <a:latin typeface="Helvetica" panose="020B0604020202020204" pitchFamily="34" charset="0"/>
              <a:cs typeface="Helvetica" panose="020B0604020202020204" pitchFamily="34" charset="0"/>
            </a:endParaRPr>
          </a:p>
        </p:txBody>
      </p:sp>
      <p:sp>
        <p:nvSpPr>
          <p:cNvPr id="2" name="TextBox 1"/>
          <p:cNvSpPr txBox="1"/>
          <p:nvPr/>
        </p:nvSpPr>
        <p:spPr>
          <a:xfrm rot="16200000">
            <a:off x="1682871" y="2203965"/>
            <a:ext cx="2057401" cy="369332"/>
          </a:xfrm>
          <a:prstGeom prst="rect">
            <a:avLst/>
          </a:prstGeom>
          <a:solidFill>
            <a:schemeClr val="bg1"/>
          </a:solidFill>
        </p:spPr>
        <p:txBody>
          <a:bodyPr wrap="square" rtlCol="0">
            <a:spAutoFit/>
          </a:bodyPr>
          <a:lstStyle/>
          <a:p>
            <a:r>
              <a:rPr lang="en-US" b="1" dirty="0">
                <a:solidFill>
                  <a:srgbClr val="000000"/>
                </a:solidFill>
              </a:rPr>
              <a:t>    MDA8 O</a:t>
            </a:r>
            <a:r>
              <a:rPr lang="en-US" b="1" baseline="-25000" dirty="0">
                <a:solidFill>
                  <a:srgbClr val="000000"/>
                </a:solidFill>
              </a:rPr>
              <a:t>3 </a:t>
            </a:r>
            <a:r>
              <a:rPr lang="en-US" b="1" dirty="0">
                <a:solidFill>
                  <a:srgbClr val="000000"/>
                </a:solidFill>
              </a:rPr>
              <a:t>(ppb)</a:t>
            </a: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62" b="-1"/>
          <a:stretch/>
        </p:blipFill>
        <p:spPr bwMode="auto">
          <a:xfrm>
            <a:off x="304800" y="915050"/>
            <a:ext cx="1894904" cy="106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24"/>
          <p:cNvSpPr/>
          <p:nvPr/>
        </p:nvSpPr>
        <p:spPr>
          <a:xfrm>
            <a:off x="746760" y="135700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7671"/>
          <a:stretch/>
        </p:blipFill>
        <p:spPr bwMode="auto">
          <a:xfrm>
            <a:off x="2667000" y="4114800"/>
            <a:ext cx="5797550" cy="275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16200000">
            <a:off x="1598008" y="5259995"/>
            <a:ext cx="2202518" cy="369332"/>
          </a:xfrm>
          <a:prstGeom prst="rect">
            <a:avLst/>
          </a:prstGeom>
          <a:solidFill>
            <a:schemeClr val="bg1"/>
          </a:solidFill>
        </p:spPr>
        <p:txBody>
          <a:bodyPr wrap="square" rtlCol="0">
            <a:spAutoFit/>
          </a:bodyPr>
          <a:lstStyle/>
          <a:p>
            <a:r>
              <a:rPr lang="en-US" b="1" dirty="0" smtClean="0"/>
              <a:t>    MDA8 O</a:t>
            </a:r>
            <a:r>
              <a:rPr lang="en-US" b="1" baseline="-25000" dirty="0" smtClean="0"/>
              <a:t>3 </a:t>
            </a:r>
            <a:r>
              <a:rPr lang="en-US" b="1" dirty="0" smtClean="0"/>
              <a:t>(ppb)</a:t>
            </a:r>
            <a:endParaRPr lang="en-US" b="1" dirty="0"/>
          </a:p>
        </p:txBody>
      </p:sp>
      <p:sp>
        <p:nvSpPr>
          <p:cNvPr id="44" name="Oval 43"/>
          <p:cNvSpPr/>
          <p:nvPr/>
        </p:nvSpPr>
        <p:spPr>
          <a:xfrm>
            <a:off x="609600" y="16002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3429000" y="3886200"/>
            <a:ext cx="5029200" cy="369332"/>
          </a:xfrm>
          <a:prstGeom prst="rect">
            <a:avLst/>
          </a:prstGeom>
          <a:noFill/>
        </p:spPr>
        <p:txBody>
          <a:bodyPr wrap="square" rtlCol="0">
            <a:spAutoFit/>
          </a:bodyPr>
          <a:lstStyle/>
          <a:p>
            <a:r>
              <a:rPr lang="en-US" b="1" dirty="0" smtClean="0">
                <a:solidFill>
                  <a:srgbClr val="000000"/>
                </a:solidFill>
                <a:latin typeface="Helvetica" panose="020B0604020202020204" pitchFamily="34" charset="0"/>
                <a:cs typeface="Helvetica" panose="020B0604020202020204" pitchFamily="34" charset="0"/>
              </a:rPr>
              <a:t>Chiricahua NM in Arizona (1.5 km altitude)</a:t>
            </a:r>
            <a:endParaRPr lang="en-US" b="1" dirty="0">
              <a:solidFill>
                <a:srgbClr val="000000"/>
              </a:solidFill>
              <a:latin typeface="Helvetica" panose="020B0604020202020204" pitchFamily="34" charset="0"/>
              <a:cs typeface="Helvetica" panose="020B0604020202020204" pitchFamily="34" charset="0"/>
            </a:endParaRPr>
          </a:p>
        </p:txBody>
      </p:sp>
      <p:sp>
        <p:nvSpPr>
          <p:cNvPr id="45" name="Text Box 10"/>
          <p:cNvSpPr txBox="1">
            <a:spLocks noChangeArrowheads="1"/>
          </p:cNvSpPr>
          <p:nvPr/>
        </p:nvSpPr>
        <p:spPr bwMode="auto">
          <a:xfrm>
            <a:off x="76200" y="5100935"/>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smtClean="0">
                <a:solidFill>
                  <a:srgbClr val="000000"/>
                </a:solidFill>
                <a:latin typeface="Helvetica" pitchFamily="34" charset="0"/>
              </a:rPr>
              <a:t>2011 </a:t>
            </a:r>
            <a:r>
              <a:rPr lang="en-US" altLang="ja-JP" sz="2400" dirty="0">
                <a:solidFill>
                  <a:srgbClr val="000000"/>
                </a:solidFill>
                <a:latin typeface="Helvetica" pitchFamily="34" charset="0"/>
              </a:rPr>
              <a:t>(La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46"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21</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2895600" y="1828800"/>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895600" y="4876800"/>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336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0534"/>
          <a:stretch/>
        </p:blipFill>
        <p:spPr bwMode="auto">
          <a:xfrm>
            <a:off x="2514600" y="914400"/>
            <a:ext cx="5955905" cy="295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noGrp="1"/>
          </p:cNvSpPr>
          <p:nvPr/>
        </p:nvSpPr>
        <p:spPr>
          <a:xfrm>
            <a:off x="6336905" y="6096000"/>
            <a:ext cx="2133600" cy="365125"/>
          </a:xfrm>
          <a:prstGeom prst="rect">
            <a:avLst/>
          </a:prstGeom>
          <a:noFill/>
        </p:spPr>
        <p:txBody>
          <a:bodyPr anchor="ctr"/>
          <a:lstStyle/>
          <a:p>
            <a:pPr algn="r">
              <a:defRPr/>
            </a:pPr>
            <a:fld id="{C23E7F65-54DA-43F1-824C-B34394BF2989}" type="slidenum">
              <a:rPr lang="en-US" sz="1200">
                <a:solidFill>
                  <a:srgbClr val="000000">
                    <a:tint val="75000"/>
                  </a:srgbClr>
                </a:solidFill>
              </a:rPr>
              <a:pPr algn="r">
                <a:defRPr/>
              </a:pPr>
              <a:t>22</a:t>
            </a:fld>
            <a:endParaRPr lang="en-US" sz="1200">
              <a:solidFill>
                <a:srgbClr val="000000">
                  <a:tint val="75000"/>
                </a:srgbClr>
              </a:solidFill>
            </a:endParaRPr>
          </a:p>
        </p:txBody>
      </p:sp>
      <p:sp>
        <p:nvSpPr>
          <p:cNvPr id="199688" name="Text Box 8"/>
          <p:cNvSpPr txBox="1">
            <a:spLocks noChangeArrowheads="1"/>
          </p:cNvSpPr>
          <p:nvPr/>
        </p:nvSpPr>
        <p:spPr bwMode="auto">
          <a:xfrm>
            <a:off x="0" y="5949950"/>
            <a:ext cx="9144000" cy="90805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None/>
            </a:pPr>
            <a:endParaRPr lang="en-US" altLang="zh-CN" sz="2400" b="1" smtClean="0">
              <a:solidFill>
                <a:srgbClr val="0000FF"/>
              </a:solidFill>
              <a:latin typeface="Helvetica" pitchFamily="34" charset="0"/>
            </a:endParaRPr>
          </a:p>
        </p:txBody>
      </p:sp>
      <p:sp>
        <p:nvSpPr>
          <p:cNvPr id="199690" name="Text Box 10"/>
          <p:cNvSpPr txBox="1">
            <a:spLocks noChangeArrowheads="1"/>
          </p:cNvSpPr>
          <p:nvPr/>
        </p:nvSpPr>
        <p:spPr bwMode="auto">
          <a:xfrm>
            <a:off x="74612" y="2330588"/>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a:solidFill>
                  <a:srgbClr val="000000"/>
                </a:solidFill>
                <a:latin typeface="Helvetica" pitchFamily="34" charset="0"/>
              </a:rPr>
              <a:t>1999 (La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3" name="TextBox 2"/>
          <p:cNvSpPr txBox="1"/>
          <p:nvPr/>
        </p:nvSpPr>
        <p:spPr>
          <a:xfrm>
            <a:off x="3060305" y="838200"/>
            <a:ext cx="5257800" cy="369332"/>
          </a:xfrm>
          <a:prstGeom prst="rect">
            <a:avLst/>
          </a:prstGeom>
          <a:noFill/>
        </p:spPr>
        <p:txBody>
          <a:bodyPr wrap="square" rtlCol="0">
            <a:spAutoFit/>
          </a:bodyPr>
          <a:lstStyle/>
          <a:p>
            <a:pPr algn="ctr"/>
            <a:r>
              <a:rPr lang="en-US" b="1" dirty="0">
                <a:solidFill>
                  <a:srgbClr val="000000"/>
                </a:solidFill>
                <a:latin typeface="Helvetica" panose="020B0604020202020204" pitchFamily="34" charset="0"/>
                <a:cs typeface="Helvetica" panose="020B0604020202020204" pitchFamily="34" charset="0"/>
              </a:rPr>
              <a:t>Gothic, Colorado (2.9 km altitude)</a:t>
            </a:r>
          </a:p>
        </p:txBody>
      </p:sp>
      <p:sp>
        <p:nvSpPr>
          <p:cNvPr id="21" name="Text Box 21"/>
          <p:cNvSpPr txBox="1">
            <a:spLocks noChangeArrowheads="1"/>
          </p:cNvSpPr>
          <p:nvPr/>
        </p:nvSpPr>
        <p:spPr bwMode="auto">
          <a:xfrm>
            <a:off x="8318105" y="1710191"/>
            <a:ext cx="847725" cy="298810"/>
          </a:xfrm>
          <a:prstGeom prst="rect">
            <a:avLst/>
          </a:prstGeom>
          <a:noFill/>
          <a:ln>
            <a:noFill/>
          </a:ln>
          <a:effectLst/>
        </p:spPr>
        <p:txBody>
          <a:bodyPr lIns="18000" tIns="10800" rIns="18000" bIns="10800">
            <a:spAutoFit/>
          </a:bodyPr>
          <a:lstStyle/>
          <a:p>
            <a:pPr>
              <a:spcBef>
                <a:spcPct val="50000"/>
              </a:spcBef>
            </a:pPr>
            <a:r>
              <a:rPr lang="en-US" altLang="zh-CN" i="1" dirty="0" smtClean="0">
                <a:solidFill>
                  <a:srgbClr val="000000"/>
                </a:solidFill>
                <a:latin typeface="Helvetica" pitchFamily="34" charset="0"/>
              </a:rPr>
              <a:t>65 ppb</a:t>
            </a:r>
            <a:endParaRPr lang="en-US" altLang="zh-CN" i="1" dirty="0">
              <a:solidFill>
                <a:srgbClr val="000000"/>
              </a:solidFill>
              <a:latin typeface="Helvetica" pitchFamily="34" charset="0"/>
            </a:endParaRPr>
          </a:p>
        </p:txBody>
      </p:sp>
      <p:sp>
        <p:nvSpPr>
          <p:cNvPr id="22" name="TextBox 21"/>
          <p:cNvSpPr txBox="1"/>
          <p:nvPr/>
        </p:nvSpPr>
        <p:spPr>
          <a:xfrm>
            <a:off x="8241905" y="3307378"/>
            <a:ext cx="990600" cy="369332"/>
          </a:xfrm>
          <a:prstGeom prst="rect">
            <a:avLst/>
          </a:prstGeom>
          <a:noFill/>
        </p:spPr>
        <p:txBody>
          <a:bodyPr wrap="square" rtlCol="0">
            <a:spAutoFit/>
          </a:bodyPr>
          <a:lstStyle/>
          <a:p>
            <a:r>
              <a:rPr lang="en-US" b="1" dirty="0">
                <a:solidFill>
                  <a:srgbClr val="0000FF"/>
                </a:solidFill>
              </a:rPr>
              <a:t>O</a:t>
            </a:r>
            <a:r>
              <a:rPr lang="en-US" b="1" baseline="-25000" dirty="0">
                <a:solidFill>
                  <a:srgbClr val="0000FF"/>
                </a:solidFill>
              </a:rPr>
              <a:t>3</a:t>
            </a:r>
            <a:r>
              <a:rPr lang="en-US" b="1" dirty="0">
                <a:solidFill>
                  <a:srgbClr val="0000FF"/>
                </a:solidFill>
              </a:rPr>
              <a:t>Strat</a:t>
            </a:r>
          </a:p>
        </p:txBody>
      </p:sp>
      <p:sp>
        <p:nvSpPr>
          <p:cNvPr id="27" name="TextBox 26"/>
          <p:cNvSpPr txBox="1"/>
          <p:nvPr/>
        </p:nvSpPr>
        <p:spPr>
          <a:xfrm>
            <a:off x="8241905" y="2579132"/>
            <a:ext cx="762000" cy="369332"/>
          </a:xfrm>
          <a:prstGeom prst="rect">
            <a:avLst/>
          </a:prstGeom>
          <a:noFill/>
        </p:spPr>
        <p:txBody>
          <a:bodyPr wrap="square" rtlCol="0">
            <a:spAutoFit/>
          </a:bodyPr>
          <a:lstStyle/>
          <a:p>
            <a:r>
              <a:rPr lang="en-US" b="1" dirty="0">
                <a:solidFill>
                  <a:srgbClr val="00B050"/>
                </a:solidFill>
              </a:rPr>
              <a:t>BGO</a:t>
            </a:r>
            <a:r>
              <a:rPr lang="en-US" b="1" baseline="-25000" dirty="0">
                <a:solidFill>
                  <a:srgbClr val="00B050"/>
                </a:solidFill>
              </a:rPr>
              <a:t>3</a:t>
            </a:r>
          </a:p>
        </p:txBody>
      </p:sp>
      <p:sp>
        <p:nvSpPr>
          <p:cNvPr id="28" name="TextBox 27"/>
          <p:cNvSpPr txBox="1"/>
          <p:nvPr/>
        </p:nvSpPr>
        <p:spPr>
          <a:xfrm>
            <a:off x="8241905" y="2121932"/>
            <a:ext cx="762000" cy="369332"/>
          </a:xfrm>
          <a:prstGeom prst="rect">
            <a:avLst/>
          </a:prstGeom>
          <a:noFill/>
        </p:spPr>
        <p:txBody>
          <a:bodyPr wrap="square" rtlCol="0">
            <a:spAutoFit/>
          </a:bodyPr>
          <a:lstStyle/>
          <a:p>
            <a:r>
              <a:rPr lang="en-US" b="1" dirty="0">
                <a:solidFill>
                  <a:srgbClr val="FF0000"/>
                </a:solidFill>
              </a:rPr>
              <a:t>Total</a:t>
            </a:r>
          </a:p>
        </p:txBody>
      </p:sp>
      <p:sp>
        <p:nvSpPr>
          <p:cNvPr id="29" name="Title 1"/>
          <p:cNvSpPr>
            <a:spLocks/>
          </p:cNvSpPr>
          <p:nvPr/>
        </p:nvSpPr>
        <p:spPr bwMode="auto">
          <a:xfrm>
            <a:off x="-76200" y="76200"/>
            <a:ext cx="9144000" cy="8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ja-JP" sz="2400" b="1" dirty="0" smtClean="0">
                <a:solidFill>
                  <a:srgbClr val="FFFFFF"/>
                </a:solidFill>
                <a:latin typeface="Helvetica" panose="020B0604020202020204" pitchFamily="34" charset="0"/>
                <a:cs typeface="Helvetica" panose="020B0604020202020204" pitchFamily="34" charset="0"/>
              </a:rPr>
              <a:t>Following strong La Ni</a:t>
            </a:r>
            <a:r>
              <a:rPr lang="en-US" altLang="zh-CN" sz="2400" b="1" dirty="0" smtClean="0">
                <a:solidFill>
                  <a:srgbClr val="FFFFFF"/>
                </a:solidFill>
                <a:latin typeface="Helvetica" panose="020B0604020202020204" pitchFamily="34" charset="0"/>
                <a:cs typeface="Helvetica" panose="020B0604020202020204" pitchFamily="34" charset="0"/>
              </a:rPr>
              <a:t>ñ</a:t>
            </a:r>
            <a:r>
              <a:rPr lang="en-US" altLang="ja-JP" sz="2400" b="1" dirty="0" smtClean="0">
                <a:solidFill>
                  <a:srgbClr val="FFFFFF"/>
                </a:solidFill>
                <a:latin typeface="Helvetica" panose="020B0604020202020204" pitchFamily="34" charset="0"/>
                <a:cs typeface="Helvetica" panose="020B0604020202020204" pitchFamily="34" charset="0"/>
              </a:rPr>
              <a:t>a, deep STT may occur with sufficient frequency as to confound ozone attainment</a:t>
            </a:r>
            <a:endParaRPr lang="en-US" altLang="zh-CN" sz="2400" b="1" dirty="0">
              <a:solidFill>
                <a:srgbClr val="FFFFFF"/>
              </a:solidFill>
              <a:latin typeface="Helvetica" panose="020B0604020202020204" pitchFamily="34" charset="0"/>
              <a:cs typeface="Helvetica" panose="020B0604020202020204" pitchFamily="34" charset="0"/>
            </a:endParaRPr>
          </a:p>
        </p:txBody>
      </p:sp>
      <p:sp>
        <p:nvSpPr>
          <p:cNvPr id="2" name="TextBox 1"/>
          <p:cNvSpPr txBox="1"/>
          <p:nvPr/>
        </p:nvSpPr>
        <p:spPr>
          <a:xfrm rot="16200000">
            <a:off x="1682871" y="2203965"/>
            <a:ext cx="2057401" cy="369332"/>
          </a:xfrm>
          <a:prstGeom prst="rect">
            <a:avLst/>
          </a:prstGeom>
          <a:solidFill>
            <a:schemeClr val="bg1"/>
          </a:solidFill>
        </p:spPr>
        <p:txBody>
          <a:bodyPr wrap="square" rtlCol="0">
            <a:spAutoFit/>
          </a:bodyPr>
          <a:lstStyle/>
          <a:p>
            <a:r>
              <a:rPr lang="en-US" b="1" dirty="0">
                <a:solidFill>
                  <a:srgbClr val="000000"/>
                </a:solidFill>
              </a:rPr>
              <a:t>    MDA8 O</a:t>
            </a:r>
            <a:r>
              <a:rPr lang="en-US" b="1" baseline="-25000" dirty="0">
                <a:solidFill>
                  <a:srgbClr val="000000"/>
                </a:solidFill>
              </a:rPr>
              <a:t>3 </a:t>
            </a:r>
            <a:r>
              <a:rPr lang="en-US" b="1" dirty="0">
                <a:solidFill>
                  <a:srgbClr val="000000"/>
                </a:solidFill>
              </a:rPr>
              <a:t>(ppb)</a:t>
            </a: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62" b="-1"/>
          <a:stretch/>
        </p:blipFill>
        <p:spPr bwMode="auto">
          <a:xfrm>
            <a:off x="304800" y="915050"/>
            <a:ext cx="1894904" cy="106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24"/>
          <p:cNvSpPr/>
          <p:nvPr/>
        </p:nvSpPr>
        <p:spPr>
          <a:xfrm>
            <a:off x="746760" y="135700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7671"/>
          <a:stretch/>
        </p:blipFill>
        <p:spPr bwMode="auto">
          <a:xfrm>
            <a:off x="2667000" y="4114800"/>
            <a:ext cx="5797550" cy="275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16200000">
            <a:off x="1598008" y="5259995"/>
            <a:ext cx="2202518" cy="369332"/>
          </a:xfrm>
          <a:prstGeom prst="rect">
            <a:avLst/>
          </a:prstGeom>
          <a:solidFill>
            <a:schemeClr val="bg1"/>
          </a:solidFill>
        </p:spPr>
        <p:txBody>
          <a:bodyPr wrap="square" rtlCol="0">
            <a:spAutoFit/>
          </a:bodyPr>
          <a:lstStyle/>
          <a:p>
            <a:r>
              <a:rPr lang="en-US" b="1" dirty="0">
                <a:solidFill>
                  <a:srgbClr val="000000"/>
                </a:solidFill>
              </a:rPr>
              <a:t>    MDA8 O</a:t>
            </a:r>
            <a:r>
              <a:rPr lang="en-US" b="1" baseline="-25000" dirty="0">
                <a:solidFill>
                  <a:srgbClr val="000000"/>
                </a:solidFill>
              </a:rPr>
              <a:t>3 </a:t>
            </a:r>
            <a:r>
              <a:rPr lang="en-US" b="1" dirty="0">
                <a:solidFill>
                  <a:srgbClr val="000000"/>
                </a:solidFill>
              </a:rPr>
              <a:t>(ppb)</a:t>
            </a:r>
          </a:p>
        </p:txBody>
      </p:sp>
      <p:sp>
        <p:nvSpPr>
          <p:cNvPr id="44" name="Oval 43"/>
          <p:cNvSpPr/>
          <p:nvPr/>
        </p:nvSpPr>
        <p:spPr>
          <a:xfrm>
            <a:off x="609600" y="16002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3429000" y="3886200"/>
            <a:ext cx="5029200" cy="369332"/>
          </a:xfrm>
          <a:prstGeom prst="rect">
            <a:avLst/>
          </a:prstGeom>
          <a:noFill/>
        </p:spPr>
        <p:txBody>
          <a:bodyPr wrap="square" rtlCol="0">
            <a:spAutoFit/>
          </a:bodyPr>
          <a:lstStyle/>
          <a:p>
            <a:r>
              <a:rPr lang="en-US" b="1" dirty="0">
                <a:solidFill>
                  <a:srgbClr val="000000"/>
                </a:solidFill>
                <a:latin typeface="Helvetica" panose="020B0604020202020204" pitchFamily="34" charset="0"/>
                <a:cs typeface="Helvetica" panose="020B0604020202020204" pitchFamily="34" charset="0"/>
              </a:rPr>
              <a:t>Chiricahua NM in Arizona (1.5 km altitude)</a:t>
            </a:r>
          </a:p>
        </p:txBody>
      </p:sp>
      <p:sp>
        <p:nvSpPr>
          <p:cNvPr id="45" name="Text Box 10"/>
          <p:cNvSpPr txBox="1">
            <a:spLocks noChangeArrowheads="1"/>
          </p:cNvSpPr>
          <p:nvPr/>
        </p:nvSpPr>
        <p:spPr bwMode="auto">
          <a:xfrm>
            <a:off x="76200" y="5100935"/>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a:solidFill>
                  <a:srgbClr val="000000"/>
                </a:solidFill>
                <a:latin typeface="Helvetica" pitchFamily="34" charset="0"/>
              </a:rPr>
              <a:t>2011 (La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46"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22</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2895600" y="1974448"/>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895600" y="5022448"/>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2411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94" name="Rectangle 14"/>
          <p:cNvSpPr>
            <a:spLocks noChangeArrowheads="1"/>
          </p:cNvSpPr>
          <p:nvPr/>
        </p:nvSpPr>
        <p:spPr bwMode="auto">
          <a:xfrm>
            <a:off x="4648200" y="1295400"/>
            <a:ext cx="3581400" cy="101566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sz="2000" dirty="0">
                <a:solidFill>
                  <a:srgbClr val="0000FF"/>
                </a:solidFill>
                <a:latin typeface="Helvetica" pitchFamily="34" charset="0"/>
              </a:rPr>
              <a:t>More frequent stratospheric intrusions expected in </a:t>
            </a:r>
            <a:r>
              <a:rPr lang="en-US" altLang="ja-JP" sz="2000" b="1" dirty="0">
                <a:solidFill>
                  <a:srgbClr val="FF0000"/>
                </a:solidFill>
                <a:effectLst>
                  <a:outerShdw blurRad="38100" dist="38100" dir="2700000" algn="tl">
                    <a:srgbClr val="000000">
                      <a:alpha val="43137"/>
                    </a:srgbClr>
                  </a:outerShdw>
                </a:effectLst>
                <a:latin typeface="Helvetica" pitchFamily="34" charset="0"/>
              </a:rPr>
              <a:t>the following spring</a:t>
            </a:r>
            <a:r>
              <a:rPr lang="en-US" altLang="ja-JP" sz="2000" dirty="0">
                <a:solidFill>
                  <a:srgbClr val="FF0000"/>
                </a:solidFill>
                <a:effectLst>
                  <a:outerShdw blurRad="38100" dist="38100" dir="2700000" algn="tl">
                    <a:srgbClr val="000000">
                      <a:alpha val="43137"/>
                    </a:srgbClr>
                  </a:outerShdw>
                </a:effectLst>
                <a:latin typeface="Helvetica" pitchFamily="34" charset="0"/>
              </a:rPr>
              <a:t> </a:t>
            </a:r>
            <a:r>
              <a:rPr lang="en-US" altLang="ja-JP" sz="2000" dirty="0">
                <a:solidFill>
                  <a:srgbClr val="0000FF"/>
                </a:solidFill>
                <a:latin typeface="Helvetica" pitchFamily="34" charset="0"/>
              </a:rPr>
              <a:t>over WUS?</a:t>
            </a:r>
            <a:endParaRPr lang="en-US" altLang="zh-CN" sz="2000" dirty="0">
              <a:solidFill>
                <a:srgbClr val="0000FF"/>
              </a:solidFill>
              <a:latin typeface="Helvetica" pitchFamily="34" charset="0"/>
            </a:endParaRPr>
          </a:p>
        </p:txBody>
      </p:sp>
      <p:pic>
        <p:nvPicPr>
          <p:cNvPr id="4098" name="Picture 2" descr="http://okapi.berkeley.edu/public-research/wp-content/uploads/2011/02/enso_warm_cool21.jpg"/>
          <p:cNvPicPr>
            <a:picLocks noChangeAspect="1" noChangeArrowheads="1"/>
          </p:cNvPicPr>
          <p:nvPr/>
        </p:nvPicPr>
        <p:blipFill rotWithShape="1">
          <a:blip r:embed="rId4">
            <a:extLst>
              <a:ext uri="{28A0092B-C50C-407E-A947-70E740481C1C}">
                <a14:useLocalDpi xmlns:a14="http://schemas.microsoft.com/office/drawing/2010/main" val="0"/>
              </a:ext>
            </a:extLst>
          </a:blip>
          <a:srcRect l="41999" t="9661"/>
          <a:stretch/>
        </p:blipFill>
        <p:spPr bwMode="auto">
          <a:xfrm>
            <a:off x="200727" y="1499043"/>
            <a:ext cx="2618673" cy="208235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Developing seasonal predictions with a few months of lead time to aid Western U.S. AQ planning?</a:t>
            </a:r>
            <a:endParaRPr lang="en-US" altLang="zh-CN" sz="2400" b="1" dirty="0">
              <a:solidFill>
                <a:srgbClr val="FFFFFF"/>
              </a:solidFill>
              <a:latin typeface="Helvetica" pitchFamily="34" charset="0"/>
            </a:endParaRPr>
          </a:p>
        </p:txBody>
      </p:sp>
      <p:sp>
        <p:nvSpPr>
          <p:cNvPr id="3" name="TextBox 2"/>
          <p:cNvSpPr txBox="1"/>
          <p:nvPr/>
        </p:nvSpPr>
        <p:spPr>
          <a:xfrm>
            <a:off x="152400" y="3175443"/>
            <a:ext cx="1143000" cy="369332"/>
          </a:xfrm>
          <a:prstGeom prst="rect">
            <a:avLst/>
          </a:prstGeom>
          <a:noFill/>
        </p:spPr>
        <p:txBody>
          <a:bodyPr wrap="square" rtlCol="0">
            <a:spAutoFit/>
          </a:bodyPr>
          <a:lstStyle/>
          <a:p>
            <a:r>
              <a:rPr lang="en-US" dirty="0">
                <a:solidFill>
                  <a:srgbClr val="000000"/>
                </a:solidFill>
              </a:rPr>
              <a:t>SST (C)</a:t>
            </a:r>
          </a:p>
        </p:txBody>
      </p:sp>
      <p:sp>
        <p:nvSpPr>
          <p:cNvPr id="13" name="Rectangle 12"/>
          <p:cNvSpPr/>
          <p:nvPr/>
        </p:nvSpPr>
        <p:spPr>
          <a:xfrm>
            <a:off x="152400" y="5443716"/>
            <a:ext cx="8998101" cy="1261884"/>
          </a:xfrm>
          <a:prstGeom prst="rect">
            <a:avLst/>
          </a:prstGeom>
        </p:spPr>
        <p:txBody>
          <a:bodyPr wrap="square">
            <a:spAutoFit/>
          </a:bodyPr>
          <a:lstStyle/>
          <a:p>
            <a:r>
              <a:rPr lang="en-US" sz="2000" b="1" dirty="0" smtClean="0">
                <a:latin typeface="Arial" panose="020B0604020202020204" pitchFamily="34" charset="0"/>
                <a:cs typeface="Arial" panose="020B0604020202020204" pitchFamily="34" charset="0"/>
              </a:rPr>
              <a:t>The </a:t>
            </a:r>
            <a:r>
              <a:rPr lang="en-US" sz="2000" b="1" dirty="0" smtClean="0">
                <a:solidFill>
                  <a:srgbClr val="FF0000"/>
                </a:solidFill>
                <a:latin typeface="Arial" panose="020B0604020202020204" pitchFamily="34" charset="0"/>
                <a:cs typeface="Arial" panose="020B0604020202020204" pitchFamily="34" charset="0"/>
              </a:rPr>
              <a:t>winter-spring</a:t>
            </a:r>
            <a:r>
              <a:rPr lang="en-US" sz="2000" b="1" dirty="0" smtClean="0">
                <a:latin typeface="Arial" panose="020B0604020202020204" pitchFamily="34" charset="0"/>
                <a:cs typeface="Arial" panose="020B0604020202020204" pitchFamily="34" charset="0"/>
              </a:rPr>
              <a:t> link could allow regional preparations, e.g.</a:t>
            </a: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Deploying targeted measurements aimed at identifying “exceptional events” </a:t>
            </a:r>
          </a:p>
          <a:p>
            <a:pPr marL="285750" indent="-285750">
              <a:buFont typeface="Wingdings" panose="05000000000000000000" pitchFamily="2" charset="2"/>
              <a:buChar char="§"/>
            </a:pPr>
            <a:r>
              <a:rPr lang="en-US" dirty="0" smtClean="0">
                <a:solidFill>
                  <a:srgbClr val="000000"/>
                </a:solidFill>
                <a:latin typeface="Arial" panose="020B0604020202020204" pitchFamily="34" charset="0"/>
                <a:cs typeface="Arial" panose="020B0604020202020204" pitchFamily="34" charset="0"/>
              </a:rPr>
              <a:t>Conducting daily forecast for </a:t>
            </a:r>
            <a:r>
              <a:rPr lang="en-US" dirty="0">
                <a:solidFill>
                  <a:srgbClr val="000000"/>
                </a:solidFill>
                <a:latin typeface="Arial" panose="020B0604020202020204" pitchFamily="34" charset="0"/>
                <a:cs typeface="Arial" panose="020B0604020202020204" pitchFamily="34" charset="0"/>
              </a:rPr>
              <a:t>public health alerts</a:t>
            </a:r>
          </a:p>
          <a:p>
            <a:pPr marL="285750" indent="-285750">
              <a:buFont typeface="Wingdings" panose="05000000000000000000" pitchFamily="2" charset="2"/>
              <a:buChar char="§"/>
            </a:pPr>
            <a:endParaRPr lang="en-US" sz="2000" b="1" dirty="0">
              <a:solidFill>
                <a:srgbClr val="000000"/>
              </a:solidFill>
              <a:latin typeface="Arial" panose="020B0604020202020204" pitchFamily="34" charset="0"/>
              <a:cs typeface="Arial" panose="020B0604020202020204" pitchFamily="34" charset="0"/>
            </a:endParaRPr>
          </a:p>
        </p:txBody>
      </p:sp>
      <p:sp>
        <p:nvSpPr>
          <p:cNvPr id="199692" name="Line 12"/>
          <p:cNvSpPr>
            <a:spLocks noChangeShapeType="1"/>
          </p:cNvSpPr>
          <p:nvPr/>
        </p:nvSpPr>
        <p:spPr bwMode="auto">
          <a:xfrm flipV="1">
            <a:off x="3059667" y="1803229"/>
            <a:ext cx="1512334" cy="1"/>
          </a:xfrm>
          <a:prstGeom prst="line">
            <a:avLst/>
          </a:prstGeom>
          <a:noFill/>
          <a:ln w="381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19" name="Rectangle 14"/>
          <p:cNvSpPr>
            <a:spLocks noChangeArrowheads="1"/>
          </p:cNvSpPr>
          <p:nvPr/>
        </p:nvSpPr>
        <p:spPr bwMode="auto">
          <a:xfrm>
            <a:off x="76200" y="950655"/>
            <a:ext cx="2939533" cy="255454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sz="2000" dirty="0">
                <a:solidFill>
                  <a:srgbClr val="0000FF"/>
                </a:solidFill>
                <a:latin typeface="Helvetica" pitchFamily="34" charset="0"/>
              </a:rPr>
              <a:t>Tropical SST cooling typically peaks in </a:t>
            </a:r>
            <a:r>
              <a:rPr lang="en-US" altLang="ja-JP" sz="2000" b="1" dirty="0">
                <a:solidFill>
                  <a:srgbClr val="FF0000"/>
                </a:solidFill>
                <a:effectLst>
                  <a:outerShdw blurRad="38100" dist="38100" dir="2700000" algn="tl">
                    <a:srgbClr val="000000">
                      <a:alpha val="43137"/>
                    </a:srgbClr>
                  </a:outerShdw>
                </a:effectLst>
                <a:latin typeface="Helvetica" pitchFamily="34" charset="0"/>
              </a:rPr>
              <a:t>winter</a:t>
            </a: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p:txBody>
      </p:sp>
      <p:sp>
        <p:nvSpPr>
          <p:cNvPr id="15"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23</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6" name="Rectangle 55"/>
          <p:cNvSpPr>
            <a:spLocks noChangeArrowheads="1"/>
          </p:cNvSpPr>
          <p:nvPr/>
        </p:nvSpPr>
        <p:spPr bwMode="auto">
          <a:xfrm>
            <a:off x="2362200" y="6370918"/>
            <a:ext cx="6553200"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Lin MY et al (Nature Communications, in press, 2015)</a:t>
            </a:r>
            <a:endParaRPr lang="en-US" altLang="zh-CN" b="1" i="1" kern="0" dirty="0" smtClean="0">
              <a:solidFill>
                <a:srgbClr val="FFFF00"/>
              </a:solidFill>
              <a:effectLst>
                <a:outerShdw blurRad="38100" dist="38100" dir="2700000" algn="tl">
                  <a:srgbClr val="000000">
                    <a:alpha val="43137"/>
                  </a:srgbClr>
                </a:outerShdw>
              </a:effectLst>
            </a:endParaRPr>
          </a:p>
        </p:txBody>
      </p:sp>
      <p:sp>
        <p:nvSpPr>
          <p:cNvPr id="17" name="Slide Number Placeholder 3"/>
          <p:cNvSpPr txBox="1">
            <a:spLocks noGrp="1"/>
          </p:cNvSpPr>
          <p:nvPr/>
        </p:nvSpPr>
        <p:spPr>
          <a:xfrm>
            <a:off x="6870305" y="4572000"/>
            <a:ext cx="2133600" cy="365125"/>
          </a:xfrm>
          <a:prstGeom prst="rect">
            <a:avLst/>
          </a:prstGeom>
          <a:noFill/>
        </p:spPr>
        <p:txBody>
          <a:bodyPr anchor="ctr"/>
          <a:lstStyle/>
          <a:p>
            <a:pPr algn="r">
              <a:defRPr/>
            </a:pPr>
            <a:fld id="{C23E7F65-54DA-43F1-824C-B34394BF2989}" type="slidenum">
              <a:rPr lang="en-US" sz="1200">
                <a:solidFill>
                  <a:srgbClr val="000000">
                    <a:tint val="75000"/>
                  </a:srgbClr>
                </a:solidFill>
              </a:rPr>
              <a:pPr algn="r">
                <a:defRPr/>
              </a:pPr>
              <a:t>23</a:t>
            </a:fld>
            <a:endParaRPr lang="en-US" sz="1200">
              <a:solidFill>
                <a:srgbClr val="000000">
                  <a:tint val="75000"/>
                </a:srgbClr>
              </a:solidFill>
            </a:endParaRPr>
          </a:p>
        </p:txBody>
      </p:sp>
      <p:pic>
        <p:nvPicPr>
          <p:cNvPr id="2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7671"/>
          <a:stretch/>
        </p:blipFill>
        <p:spPr bwMode="auto">
          <a:xfrm>
            <a:off x="3200400" y="2590800"/>
            <a:ext cx="5797550" cy="275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rot="16200000">
            <a:off x="2131408" y="3735995"/>
            <a:ext cx="2202518" cy="369332"/>
          </a:xfrm>
          <a:prstGeom prst="rect">
            <a:avLst/>
          </a:prstGeom>
          <a:solidFill>
            <a:schemeClr val="bg1"/>
          </a:solidFill>
        </p:spPr>
        <p:txBody>
          <a:bodyPr wrap="square" rtlCol="0">
            <a:spAutoFit/>
          </a:bodyPr>
          <a:lstStyle/>
          <a:p>
            <a:r>
              <a:rPr lang="en-US" b="1" dirty="0" smtClean="0"/>
              <a:t>    MDA8 O</a:t>
            </a:r>
            <a:r>
              <a:rPr lang="en-US" b="1" baseline="-25000" dirty="0" smtClean="0"/>
              <a:t>3 </a:t>
            </a:r>
            <a:r>
              <a:rPr lang="en-US" b="1" dirty="0" smtClean="0"/>
              <a:t>(ppb)</a:t>
            </a:r>
            <a:endParaRPr lang="en-US" b="1" dirty="0"/>
          </a:p>
        </p:txBody>
      </p:sp>
      <p:sp>
        <p:nvSpPr>
          <p:cNvPr id="22" name="TextBox 21"/>
          <p:cNvSpPr txBox="1"/>
          <p:nvPr/>
        </p:nvSpPr>
        <p:spPr>
          <a:xfrm>
            <a:off x="4267200" y="2362200"/>
            <a:ext cx="5029200" cy="369332"/>
          </a:xfrm>
          <a:prstGeom prst="rect">
            <a:avLst/>
          </a:prstGeom>
          <a:noFill/>
        </p:spPr>
        <p:txBody>
          <a:bodyPr wrap="square" rtlCol="0">
            <a:spAutoFit/>
          </a:bodyPr>
          <a:lstStyle/>
          <a:p>
            <a:r>
              <a:rPr lang="en-US" dirty="0" smtClean="0">
                <a:solidFill>
                  <a:srgbClr val="000000"/>
                </a:solidFill>
                <a:latin typeface="Helvetica" panose="020B0604020202020204" pitchFamily="34" charset="0"/>
                <a:cs typeface="Helvetica" panose="020B0604020202020204" pitchFamily="34" charset="0"/>
              </a:rPr>
              <a:t>Chiricahua NM, Arizona (1.5 km altitude)</a:t>
            </a:r>
            <a:endParaRPr lang="en-US" dirty="0">
              <a:solidFill>
                <a:srgbClr val="000000"/>
              </a:solidFill>
              <a:latin typeface="Helvetica" panose="020B0604020202020204" pitchFamily="34" charset="0"/>
              <a:cs typeface="Helvetica" panose="020B0604020202020204" pitchFamily="34" charset="0"/>
            </a:endParaRPr>
          </a:p>
        </p:txBody>
      </p:sp>
      <p:sp>
        <p:nvSpPr>
          <p:cNvPr id="24" name="Rectangle 23"/>
          <p:cNvSpPr/>
          <p:nvPr/>
        </p:nvSpPr>
        <p:spPr>
          <a:xfrm>
            <a:off x="4314441" y="5111633"/>
            <a:ext cx="4753359" cy="400110"/>
          </a:xfrm>
          <a:prstGeom prst="rect">
            <a:avLst/>
          </a:prstGeom>
          <a:solidFill>
            <a:schemeClr val="bg1"/>
          </a:solidFill>
        </p:spPr>
        <p:txBody>
          <a:bodyPr wrap="square">
            <a:spAutoFit/>
          </a:bodyPr>
          <a:lstStyle/>
          <a:p>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Forecasting from space </a:t>
            </a:r>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(next slide)</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000" b="1" dirty="0" smtClean="0">
                <a:solidFill>
                  <a:srgbClr val="FF0000"/>
                </a:solidFill>
                <a:latin typeface="Arial" panose="020B0604020202020204" pitchFamily="34" charset="0"/>
                <a:cs typeface="Arial" panose="020B0604020202020204" pitchFamily="34" charset="0"/>
              </a:rPr>
              <a:t>    </a:t>
            </a:r>
            <a:endParaRPr lang="en-US" sz="2000" b="1" dirty="0">
              <a:solidFill>
                <a:srgbClr val="FF0000"/>
              </a:solidFill>
              <a:latin typeface="Arial" panose="020B0604020202020204" pitchFamily="34" charset="0"/>
              <a:cs typeface="Arial" panose="020B0604020202020204" pitchFamily="34" charset="0"/>
            </a:endParaRPr>
          </a:p>
        </p:txBody>
      </p:sp>
      <p:sp>
        <p:nvSpPr>
          <p:cNvPr id="25" name="Line 12"/>
          <p:cNvSpPr>
            <a:spLocks noChangeShapeType="1"/>
          </p:cNvSpPr>
          <p:nvPr/>
        </p:nvSpPr>
        <p:spPr bwMode="auto">
          <a:xfrm flipV="1">
            <a:off x="4583666" y="5021920"/>
            <a:ext cx="1664734" cy="0"/>
          </a:xfrm>
          <a:prstGeom prst="line">
            <a:avLst/>
          </a:prstGeom>
          <a:noFill/>
          <a:ln w="381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3542148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6"/>
          <p:cNvSpPr>
            <a:spLocks noChangeArrowheads="1"/>
          </p:cNvSpPr>
          <p:nvPr/>
        </p:nvSpPr>
        <p:spPr bwMode="auto">
          <a:xfrm>
            <a:off x="0" y="1011238"/>
            <a:ext cx="9144000" cy="599916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endParaRPr lang="en-US" altLang="en-US">
              <a:solidFill>
                <a:srgbClr val="FFFFFF"/>
              </a:solidFill>
            </a:endParaRPr>
          </a:p>
        </p:txBody>
      </p:sp>
      <p:sp>
        <p:nvSpPr>
          <p:cNvPr id="155650" name="Rectangle 2"/>
          <p:cNvSpPr>
            <a:spLocks noGrp="1" noChangeArrowheads="1"/>
          </p:cNvSpPr>
          <p:nvPr>
            <p:ph type="title" idx="4294967295"/>
          </p:nvPr>
        </p:nvSpPr>
        <p:spPr>
          <a:xfrm>
            <a:off x="228600" y="-152400"/>
            <a:ext cx="9144000" cy="1011238"/>
          </a:xfrm>
        </p:spPr>
        <p:txBody>
          <a:bodyPr/>
          <a:lstStyle/>
          <a:p>
            <a:pPr algn="l">
              <a:lnSpc>
                <a:spcPct val="150000"/>
              </a:lnSpc>
              <a:spcBef>
                <a:spcPts val="600"/>
              </a:spcBef>
            </a:pPr>
            <a:r>
              <a:rPr lang="en-US" altLang="ja-JP" sz="2800" b="1" dirty="0" smtClean="0">
                <a:effectLst>
                  <a:outerShdw blurRad="38100" dist="38100" dir="2700000" algn="tl">
                    <a:srgbClr val="000000"/>
                  </a:outerShdw>
                </a:effectLst>
                <a:latin typeface="Arial" pitchFamily="34" charset="0"/>
              </a:rPr>
              <a:t>Stratospheric intrusion “forecasting” from space</a:t>
            </a:r>
            <a:endParaRPr lang="en-US" altLang="zh-CN" sz="2400" i="1" baseline="-25000" dirty="0">
              <a:latin typeface="Arial" pitchFamily="34" charset="0"/>
            </a:endParaRPr>
          </a:p>
        </p:txBody>
      </p:sp>
      <p:pic>
        <p:nvPicPr>
          <p:cNvPr id="17412" name="Picture 4" descr="airs_ilev8_cha_obs_corr_2011"/>
          <p:cNvPicPr>
            <a:picLocks noChangeAspect="1" noChangeArrowheads="1"/>
          </p:cNvPicPr>
          <p:nvPr/>
        </p:nvPicPr>
        <p:blipFill>
          <a:blip r:embed="rId4" cstate="print">
            <a:extLst>
              <a:ext uri="{28A0092B-C50C-407E-A947-70E740481C1C}">
                <a14:useLocalDpi xmlns:a14="http://schemas.microsoft.com/office/drawing/2010/main" val="0"/>
              </a:ext>
            </a:extLst>
          </a:blip>
          <a:srcRect l="50110" t="49040" r="8365" b="13889"/>
          <a:stretch>
            <a:fillRect/>
          </a:stretch>
        </p:blipFill>
        <p:spPr bwMode="auto">
          <a:xfrm>
            <a:off x="457200" y="1105033"/>
            <a:ext cx="3671887"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airs_ilev8_cha_o3s_corr_2011"/>
          <p:cNvPicPr>
            <a:picLocks noChangeAspect="1" noChangeArrowheads="1"/>
          </p:cNvPicPr>
          <p:nvPr/>
        </p:nvPicPr>
        <p:blipFill>
          <a:blip r:embed="rId5" cstate="print">
            <a:extLst>
              <a:ext uri="{28A0092B-C50C-407E-A947-70E740481C1C}">
                <a14:useLocalDpi xmlns:a14="http://schemas.microsoft.com/office/drawing/2010/main" val="0"/>
              </a:ext>
            </a:extLst>
          </a:blip>
          <a:srcRect l="50127" t="50020" r="7623" b="13849"/>
          <a:stretch>
            <a:fillRect/>
          </a:stretch>
        </p:blipFill>
        <p:spPr bwMode="auto">
          <a:xfrm>
            <a:off x="457200" y="3654376"/>
            <a:ext cx="367188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18"/>
          <p:cNvSpPr txBox="1">
            <a:spLocks noChangeArrowheads="1"/>
          </p:cNvSpPr>
          <p:nvPr/>
        </p:nvSpPr>
        <p:spPr bwMode="auto">
          <a:xfrm>
            <a:off x="533399" y="1279525"/>
            <a:ext cx="2667001" cy="4001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2000" b="1" i="1" dirty="0" smtClean="0">
                <a:solidFill>
                  <a:srgbClr val="000000"/>
                </a:solidFill>
              </a:rPr>
              <a:t>r(OBS</a:t>
            </a:r>
            <a:r>
              <a:rPr lang="en-US" altLang="ja-JP" sz="2000" b="1" i="1" dirty="0">
                <a:solidFill>
                  <a:srgbClr val="000000"/>
                </a:solidFill>
              </a:rPr>
              <a:t>, AIRS</a:t>
            </a:r>
            <a:r>
              <a:rPr lang="en-US" altLang="ja-JP" sz="2000" b="1" i="1" dirty="0" smtClean="0">
                <a:solidFill>
                  <a:srgbClr val="000000"/>
                </a:solidFill>
              </a:rPr>
              <a:t>), 0 day</a:t>
            </a:r>
            <a:endParaRPr lang="en-US" altLang="zh-CN" sz="2000" b="1" i="1" dirty="0">
              <a:solidFill>
                <a:srgbClr val="000000"/>
              </a:solidFill>
            </a:endParaRPr>
          </a:p>
        </p:txBody>
      </p:sp>
      <p:sp>
        <p:nvSpPr>
          <p:cNvPr id="17425" name="Text Box 19"/>
          <p:cNvSpPr txBox="1">
            <a:spLocks noChangeArrowheads="1"/>
          </p:cNvSpPr>
          <p:nvPr/>
        </p:nvSpPr>
        <p:spPr bwMode="auto">
          <a:xfrm>
            <a:off x="533400" y="3790890"/>
            <a:ext cx="3200400" cy="4001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2000" b="1" i="1" dirty="0">
                <a:solidFill>
                  <a:srgbClr val="000000"/>
                </a:solidFill>
              </a:rPr>
              <a:t>r(AM3 O</a:t>
            </a:r>
            <a:r>
              <a:rPr lang="en-US" altLang="ja-JP" sz="2000" b="1" i="1" baseline="-25000" dirty="0">
                <a:solidFill>
                  <a:srgbClr val="000000"/>
                </a:solidFill>
              </a:rPr>
              <a:t>3</a:t>
            </a:r>
            <a:r>
              <a:rPr lang="en-US" altLang="ja-JP" sz="2000" b="1" i="1" dirty="0">
                <a:solidFill>
                  <a:srgbClr val="000000"/>
                </a:solidFill>
              </a:rPr>
              <a:t>S, </a:t>
            </a:r>
            <a:r>
              <a:rPr lang="en-US" altLang="ja-JP" sz="2000" b="1" i="1" dirty="0" smtClean="0">
                <a:solidFill>
                  <a:srgbClr val="000000"/>
                </a:solidFill>
              </a:rPr>
              <a:t>AIRS),  0 day</a:t>
            </a:r>
            <a:endParaRPr lang="en-US" altLang="zh-CN" sz="2000" b="1" i="1" dirty="0">
              <a:solidFill>
                <a:srgbClr val="000000"/>
              </a:solidFill>
            </a:endParaRPr>
          </a:p>
        </p:txBody>
      </p:sp>
      <p:sp>
        <p:nvSpPr>
          <p:cNvPr id="17436" name="AutoShape 33"/>
          <p:cNvSpPr>
            <a:spLocks noChangeArrowheads="1"/>
          </p:cNvSpPr>
          <p:nvPr/>
        </p:nvSpPr>
        <p:spPr bwMode="auto">
          <a:xfrm rot="-6263881">
            <a:off x="2940844" y="5811595"/>
            <a:ext cx="433388" cy="215900"/>
          </a:xfrm>
          <a:prstGeom prst="rightArrow">
            <a:avLst>
              <a:gd name="adj1" fmla="val 17185"/>
              <a:gd name="adj2" fmla="val 70109"/>
            </a:avLst>
          </a:prstGeom>
          <a:solidFill>
            <a:schemeClr val="tx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endParaRPr lang="ja-JP" altLang="en-US">
              <a:solidFill>
                <a:srgbClr val="FFFFFF"/>
              </a:solidFill>
            </a:endParaRPr>
          </a:p>
        </p:txBody>
      </p:sp>
      <p:sp>
        <p:nvSpPr>
          <p:cNvPr id="3" name="Rectangle 2"/>
          <p:cNvSpPr/>
          <p:nvPr/>
        </p:nvSpPr>
        <p:spPr>
          <a:xfrm>
            <a:off x="330200" y="605135"/>
            <a:ext cx="8509000" cy="461665"/>
          </a:xfrm>
          <a:prstGeom prst="rect">
            <a:avLst/>
          </a:prstGeom>
        </p:spPr>
        <p:txBody>
          <a:bodyPr wrap="square">
            <a:spAutoFit/>
          </a:bodyPr>
          <a:lstStyle/>
          <a:p>
            <a:r>
              <a:rPr lang="en-US" altLang="ja-JP" sz="2400" kern="0" dirty="0" smtClean="0">
                <a:latin typeface="Arial" pitchFamily="34" charset="0"/>
                <a:cs typeface="+mj-cs"/>
              </a:rPr>
              <a:t>(Correlations </a:t>
            </a:r>
            <a:r>
              <a:rPr lang="en-US" altLang="ja-JP" sz="2400" kern="0" dirty="0">
                <a:latin typeface="Arial" pitchFamily="34" charset="0"/>
                <a:cs typeface="+mj-cs"/>
              </a:rPr>
              <a:t>of daily AIRS UT/LS ozone and surface </a:t>
            </a:r>
            <a:r>
              <a:rPr lang="en-US" altLang="ja-JP" sz="2400" kern="0" dirty="0" smtClean="0">
                <a:latin typeface="Arial" pitchFamily="34" charset="0"/>
                <a:cs typeface="+mj-cs"/>
              </a:rPr>
              <a:t>ozone)</a:t>
            </a:r>
            <a:endParaRPr lang="en-US" dirty="0"/>
          </a:p>
        </p:txBody>
      </p:sp>
      <p:pic>
        <p:nvPicPr>
          <p:cNvPr id="33" name="Picture 4" descr="airs_r_sit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38" t="16629" r="39290" b="64172"/>
          <a:stretch/>
        </p:blipFill>
        <p:spPr bwMode="auto">
          <a:xfrm>
            <a:off x="4599655" y="1066800"/>
            <a:ext cx="3547479" cy="245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5"/>
          <p:cNvSpPr>
            <a:spLocks noChangeArrowheads="1"/>
          </p:cNvSpPr>
          <p:nvPr/>
        </p:nvSpPr>
        <p:spPr bwMode="auto">
          <a:xfrm>
            <a:off x="4648200" y="1234552"/>
            <a:ext cx="312420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r>
              <a:rPr lang="en-US" altLang="ja-JP" b="1" i="1" dirty="0">
                <a:solidFill>
                  <a:srgbClr val="000000"/>
                </a:solidFill>
              </a:rPr>
              <a:t>r(AM3 O</a:t>
            </a:r>
            <a:r>
              <a:rPr lang="en-US" altLang="ja-JP" b="1" i="1" baseline="-25000" dirty="0">
                <a:solidFill>
                  <a:srgbClr val="000000"/>
                </a:solidFill>
              </a:rPr>
              <a:t>3</a:t>
            </a:r>
            <a:r>
              <a:rPr lang="en-US" altLang="ja-JP" b="1" i="1" dirty="0">
                <a:solidFill>
                  <a:srgbClr val="000000"/>
                </a:solidFill>
              </a:rPr>
              <a:t>S, </a:t>
            </a:r>
            <a:r>
              <a:rPr lang="en-US" altLang="ja-JP" b="1" i="1" dirty="0" smtClean="0">
                <a:solidFill>
                  <a:srgbClr val="000000"/>
                </a:solidFill>
              </a:rPr>
              <a:t>AIRS), 3d prior</a:t>
            </a:r>
            <a:endParaRPr lang="en-US" altLang="zh-CN" b="1" i="1" dirty="0">
              <a:solidFill>
                <a:srgbClr val="000000"/>
              </a:solidFill>
            </a:endParaRPr>
          </a:p>
        </p:txBody>
      </p:sp>
      <p:sp>
        <p:nvSpPr>
          <p:cNvPr id="4" name="Rectangle 3"/>
          <p:cNvSpPr/>
          <p:nvPr/>
        </p:nvSpPr>
        <p:spPr>
          <a:xfrm>
            <a:off x="381000" y="5726668"/>
            <a:ext cx="1736437" cy="369332"/>
          </a:xfrm>
          <a:prstGeom prst="rect">
            <a:avLst/>
          </a:prstGeom>
        </p:spPr>
        <p:txBody>
          <a:bodyPr wrap="none">
            <a:spAutoFit/>
          </a:bodyPr>
          <a:lstStyle/>
          <a:p>
            <a:pPr algn="ctr" fontAlgn="base">
              <a:spcBef>
                <a:spcPct val="0"/>
              </a:spcBef>
              <a:spcAft>
                <a:spcPct val="0"/>
              </a:spcAft>
            </a:pPr>
            <a:r>
              <a:rPr lang="fr-FR" altLang="zh-CN" b="1" dirty="0" err="1" smtClean="0">
                <a:latin typeface="Arial" panose="020B0604020202020204" pitchFamily="34" charset="0"/>
                <a:cs typeface="Arial" panose="020B0604020202020204" pitchFamily="34" charset="0"/>
              </a:rPr>
              <a:t>Apr</a:t>
            </a:r>
            <a:r>
              <a:rPr lang="fr-FR" altLang="zh-CN" b="1" dirty="0" smtClean="0">
                <a:latin typeface="Arial" panose="020B0604020202020204" pitchFamily="34" charset="0"/>
                <a:cs typeface="Arial" panose="020B0604020202020204" pitchFamily="34" charset="0"/>
              </a:rPr>
              <a:t>-May 2011</a:t>
            </a:r>
            <a:endParaRPr lang="en-US" altLang="zh-CN" b="1" dirty="0">
              <a:latin typeface="Arial" panose="020B0604020202020204" pitchFamily="34" charset="0"/>
              <a:cs typeface="Arial" panose="020B0604020202020204" pitchFamily="34" charset="0"/>
            </a:endParaRPr>
          </a:p>
        </p:txBody>
      </p:sp>
      <p:grpSp>
        <p:nvGrpSpPr>
          <p:cNvPr id="40" name="Group 39"/>
          <p:cNvGrpSpPr/>
          <p:nvPr/>
        </p:nvGrpSpPr>
        <p:grpSpPr>
          <a:xfrm>
            <a:off x="8212137" y="1524671"/>
            <a:ext cx="1008063" cy="4057650"/>
            <a:chOff x="3276600" y="1247775"/>
            <a:chExt cx="1008063" cy="4057650"/>
          </a:xfrm>
        </p:grpSpPr>
        <p:pic>
          <p:nvPicPr>
            <p:cNvPr id="41" name="Picture 11" descr="airs_grc_r_iav"/>
            <p:cNvPicPr>
              <a:picLocks noChangeAspect="1" noChangeArrowheads="1"/>
            </p:cNvPicPr>
            <p:nvPr/>
          </p:nvPicPr>
          <p:blipFill>
            <a:blip r:embed="rId7">
              <a:extLst>
                <a:ext uri="{28A0092B-C50C-407E-A947-70E740481C1C}">
                  <a14:useLocalDpi xmlns:a14="http://schemas.microsoft.com/office/drawing/2010/main" val="0"/>
                </a:ext>
              </a:extLst>
            </a:blip>
            <a:srcRect l="77437" t="42209" r="21078" b="41899"/>
            <a:stretch>
              <a:fillRect/>
            </a:stretch>
          </p:blipFill>
          <p:spPr bwMode="auto">
            <a:xfrm>
              <a:off x="3455988" y="1701800"/>
              <a:ext cx="26035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7"/>
            <p:cNvSpPr txBox="1">
              <a:spLocks noChangeArrowheads="1"/>
            </p:cNvSpPr>
            <p:nvPr/>
          </p:nvSpPr>
          <p:spPr bwMode="auto">
            <a:xfrm>
              <a:off x="3671888" y="3792538"/>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0.2</a:t>
              </a:r>
            </a:p>
          </p:txBody>
        </p:sp>
        <p:sp>
          <p:nvSpPr>
            <p:cNvPr id="43" name="Text Box 11"/>
            <p:cNvSpPr txBox="1">
              <a:spLocks noChangeArrowheads="1"/>
            </p:cNvSpPr>
            <p:nvPr/>
          </p:nvSpPr>
          <p:spPr bwMode="auto">
            <a:xfrm>
              <a:off x="3671888" y="32893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0.3</a:t>
              </a:r>
            </a:p>
          </p:txBody>
        </p:sp>
        <p:sp>
          <p:nvSpPr>
            <p:cNvPr id="44" name="Text Box 8"/>
            <p:cNvSpPr txBox="1">
              <a:spLocks noChangeArrowheads="1"/>
            </p:cNvSpPr>
            <p:nvPr/>
          </p:nvSpPr>
          <p:spPr bwMode="auto">
            <a:xfrm>
              <a:off x="3671888" y="27368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0.4</a:t>
              </a:r>
            </a:p>
          </p:txBody>
        </p:sp>
        <p:sp>
          <p:nvSpPr>
            <p:cNvPr id="45" name="Text Box 12"/>
            <p:cNvSpPr txBox="1">
              <a:spLocks noChangeArrowheads="1"/>
            </p:cNvSpPr>
            <p:nvPr/>
          </p:nvSpPr>
          <p:spPr bwMode="auto">
            <a:xfrm>
              <a:off x="3671888" y="2281238"/>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0.5</a:t>
              </a:r>
            </a:p>
          </p:txBody>
        </p:sp>
        <p:sp>
          <p:nvSpPr>
            <p:cNvPr id="46" name="Text Box 12"/>
            <p:cNvSpPr txBox="1">
              <a:spLocks noChangeArrowheads="1"/>
            </p:cNvSpPr>
            <p:nvPr/>
          </p:nvSpPr>
          <p:spPr bwMode="auto">
            <a:xfrm>
              <a:off x="3671888" y="17049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a:solidFill>
                    <a:srgbClr val="000000"/>
                  </a:solidFill>
                </a:rPr>
                <a:t>0.6</a:t>
              </a:r>
            </a:p>
          </p:txBody>
        </p:sp>
        <p:sp>
          <p:nvSpPr>
            <p:cNvPr id="47" name="Text Box 12"/>
            <p:cNvSpPr txBox="1">
              <a:spLocks noChangeArrowheads="1"/>
            </p:cNvSpPr>
            <p:nvPr/>
          </p:nvSpPr>
          <p:spPr bwMode="auto">
            <a:xfrm>
              <a:off x="3276600" y="1247775"/>
              <a:ext cx="649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sz="2400" b="1" i="1" dirty="0">
                  <a:solidFill>
                    <a:srgbClr val="000000"/>
                  </a:solidFill>
                </a:rPr>
                <a:t>r</a:t>
              </a:r>
              <a:endParaRPr lang="en-US" altLang="zh-CN" sz="2400" b="1" i="1" dirty="0">
                <a:solidFill>
                  <a:srgbClr val="000000"/>
                </a:solidFill>
              </a:endParaRPr>
            </a:p>
          </p:txBody>
        </p:sp>
        <p:sp>
          <p:nvSpPr>
            <p:cNvPr id="48" name="Text Box 7"/>
            <p:cNvSpPr txBox="1">
              <a:spLocks noChangeArrowheads="1"/>
            </p:cNvSpPr>
            <p:nvPr/>
          </p:nvSpPr>
          <p:spPr bwMode="auto">
            <a:xfrm>
              <a:off x="3708400" y="4297363"/>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0.1</a:t>
              </a:r>
            </a:p>
          </p:txBody>
        </p:sp>
        <p:sp>
          <p:nvSpPr>
            <p:cNvPr id="49" name="Text Box 7"/>
            <p:cNvSpPr txBox="1">
              <a:spLocks noChangeArrowheads="1"/>
            </p:cNvSpPr>
            <p:nvPr/>
          </p:nvSpPr>
          <p:spPr bwMode="auto">
            <a:xfrm>
              <a:off x="3708400" y="4800600"/>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0</a:t>
              </a:r>
            </a:p>
          </p:txBody>
        </p:sp>
      </p:grpSp>
      <p:pic>
        <p:nvPicPr>
          <p:cNvPr id="51" name="Picture 4" descr="airs_r_sit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38" t="58674" r="39290" b="22403"/>
          <a:stretch/>
        </p:blipFill>
        <p:spPr bwMode="auto">
          <a:xfrm>
            <a:off x="4631405" y="3654705"/>
            <a:ext cx="3515730" cy="23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4572000" y="5726668"/>
            <a:ext cx="2287869" cy="369332"/>
          </a:xfrm>
          <a:prstGeom prst="rect">
            <a:avLst/>
          </a:prstGeom>
        </p:spPr>
        <p:txBody>
          <a:bodyPr wrap="none">
            <a:spAutoFit/>
          </a:bodyPr>
          <a:lstStyle/>
          <a:p>
            <a:pPr algn="ctr" fontAlgn="base">
              <a:spcBef>
                <a:spcPct val="0"/>
              </a:spcBef>
              <a:spcAft>
                <a:spcPct val="0"/>
              </a:spcAft>
            </a:pPr>
            <a:r>
              <a:rPr lang="fr-FR" altLang="zh-CN" b="1" dirty="0" err="1" smtClean="0">
                <a:latin typeface="Arial" panose="020B0604020202020204" pitchFamily="34" charset="0"/>
                <a:cs typeface="Arial" panose="020B0604020202020204" pitchFamily="34" charset="0"/>
              </a:rPr>
              <a:t>Apr</a:t>
            </a:r>
            <a:r>
              <a:rPr lang="fr-FR" altLang="zh-CN" b="1" dirty="0" smtClean="0">
                <a:latin typeface="Arial" panose="020B0604020202020204" pitchFamily="34" charset="0"/>
                <a:cs typeface="Arial" panose="020B0604020202020204" pitchFamily="34" charset="0"/>
              </a:rPr>
              <a:t>-Jun, 2003-2011</a:t>
            </a:r>
            <a:endParaRPr lang="en-US" altLang="zh-CN" b="1" dirty="0">
              <a:latin typeface="Arial" panose="020B0604020202020204" pitchFamily="34" charset="0"/>
              <a:cs typeface="Arial" panose="020B0604020202020204" pitchFamily="34" charset="0"/>
            </a:endParaRPr>
          </a:p>
        </p:txBody>
      </p:sp>
      <p:sp>
        <p:nvSpPr>
          <p:cNvPr id="52" name="Rectangle 45"/>
          <p:cNvSpPr>
            <a:spLocks noChangeArrowheads="1"/>
          </p:cNvSpPr>
          <p:nvPr/>
        </p:nvSpPr>
        <p:spPr bwMode="auto">
          <a:xfrm>
            <a:off x="4715729" y="3821668"/>
            <a:ext cx="3056671"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r>
              <a:rPr lang="en-US" altLang="ja-JP" b="1" i="1" dirty="0">
                <a:solidFill>
                  <a:srgbClr val="000000"/>
                </a:solidFill>
              </a:rPr>
              <a:t>r(AM3 O</a:t>
            </a:r>
            <a:r>
              <a:rPr lang="en-US" altLang="ja-JP" b="1" i="1" baseline="-25000" dirty="0">
                <a:solidFill>
                  <a:srgbClr val="000000"/>
                </a:solidFill>
              </a:rPr>
              <a:t>3</a:t>
            </a:r>
            <a:r>
              <a:rPr lang="en-US" altLang="ja-JP" b="1" i="1" dirty="0">
                <a:solidFill>
                  <a:srgbClr val="000000"/>
                </a:solidFill>
              </a:rPr>
              <a:t>S, </a:t>
            </a:r>
            <a:r>
              <a:rPr lang="en-US" altLang="ja-JP" b="1" i="1" dirty="0" smtClean="0">
                <a:solidFill>
                  <a:srgbClr val="000000"/>
                </a:solidFill>
              </a:rPr>
              <a:t>AIRS), 1d prior</a:t>
            </a:r>
            <a:endParaRPr lang="en-US" altLang="zh-CN" b="1" i="1" dirty="0">
              <a:solidFill>
                <a:srgbClr val="000000"/>
              </a:solidFill>
            </a:endParaRPr>
          </a:p>
        </p:txBody>
      </p:sp>
      <p:sp>
        <p:nvSpPr>
          <p:cNvPr id="58" name="AutoShape 33"/>
          <p:cNvSpPr>
            <a:spLocks noChangeArrowheads="1"/>
          </p:cNvSpPr>
          <p:nvPr/>
        </p:nvSpPr>
        <p:spPr bwMode="auto">
          <a:xfrm rot="-6263881">
            <a:off x="7028348" y="5903719"/>
            <a:ext cx="433388" cy="215900"/>
          </a:xfrm>
          <a:prstGeom prst="rightArrow">
            <a:avLst>
              <a:gd name="adj1" fmla="val 17185"/>
              <a:gd name="adj2" fmla="val 70109"/>
            </a:avLst>
          </a:prstGeom>
          <a:solidFill>
            <a:schemeClr val="tx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pPr>
            <a:endParaRPr lang="ja-JP" altLang="en-US">
              <a:solidFill>
                <a:srgbClr val="FFFFFF"/>
              </a:solidFill>
            </a:endParaRPr>
          </a:p>
        </p:txBody>
      </p:sp>
      <p:sp>
        <p:nvSpPr>
          <p:cNvPr id="59" name="Rectangle 21"/>
          <p:cNvSpPr>
            <a:spLocks noChangeArrowheads="1"/>
          </p:cNvSpPr>
          <p:nvPr/>
        </p:nvSpPr>
        <p:spPr bwMode="auto">
          <a:xfrm>
            <a:off x="331788" y="6096000"/>
            <a:ext cx="8812212"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lnSpc>
                <a:spcPct val="80000"/>
              </a:lnSpc>
              <a:spcBef>
                <a:spcPct val="0"/>
              </a:spcBef>
              <a:spcAft>
                <a:spcPct val="0"/>
              </a:spcAft>
              <a:buFont typeface="Wingdings" pitchFamily="2" charset="2"/>
              <a:buChar char="à"/>
            </a:pPr>
            <a:r>
              <a:rPr lang="fr-FR" altLang="ja-JP" b="1" dirty="0" smtClean="0">
                <a:solidFill>
                  <a:srgbClr val="FF0000"/>
                </a:solidFill>
              </a:rPr>
              <a:t> </a:t>
            </a:r>
            <a:r>
              <a:rPr lang="fr-FR" altLang="ja-JP" b="1" dirty="0" err="1" smtClean="0">
                <a:solidFill>
                  <a:srgbClr val="FF0000"/>
                </a:solidFill>
              </a:rPr>
              <a:t>Stronger</a:t>
            </a:r>
            <a:r>
              <a:rPr lang="fr-FR" altLang="ja-JP" b="1" dirty="0" smtClean="0">
                <a:solidFill>
                  <a:srgbClr val="FF0000"/>
                </a:solidFill>
              </a:rPr>
              <a:t> </a:t>
            </a:r>
            <a:r>
              <a:rPr lang="fr-FR" altLang="ja-JP" b="1" dirty="0" err="1">
                <a:solidFill>
                  <a:srgbClr val="FF0000"/>
                </a:solidFill>
              </a:rPr>
              <a:t>potential</a:t>
            </a:r>
            <a:r>
              <a:rPr lang="fr-FR" altLang="ja-JP" b="1" dirty="0">
                <a:solidFill>
                  <a:srgbClr val="FF0000"/>
                </a:solidFill>
              </a:rPr>
              <a:t> for </a:t>
            </a:r>
            <a:r>
              <a:rPr lang="fr-FR" altLang="ja-JP" b="1" dirty="0" err="1">
                <a:solidFill>
                  <a:srgbClr val="FF0000"/>
                </a:solidFill>
              </a:rPr>
              <a:t>accurate</a:t>
            </a:r>
            <a:r>
              <a:rPr lang="fr-FR" altLang="ja-JP" b="1" dirty="0">
                <a:solidFill>
                  <a:srgbClr val="FF0000"/>
                </a:solidFill>
              </a:rPr>
              <a:t> </a:t>
            </a:r>
            <a:r>
              <a:rPr lang="fr-FR" altLang="ja-JP" b="1" dirty="0" err="1">
                <a:solidFill>
                  <a:srgbClr val="FF0000"/>
                </a:solidFill>
              </a:rPr>
              <a:t>prediction</a:t>
            </a:r>
            <a:r>
              <a:rPr lang="fr-FR" altLang="ja-JP" b="1" dirty="0">
                <a:solidFill>
                  <a:srgbClr val="FF0000"/>
                </a:solidFill>
              </a:rPr>
              <a:t> </a:t>
            </a:r>
            <a:r>
              <a:rPr lang="fr-FR" altLang="zh-CN" b="1" dirty="0">
                <a:solidFill>
                  <a:srgbClr val="FF0000"/>
                </a:solidFill>
              </a:rPr>
              <a:t>in ~1 </a:t>
            </a:r>
            <a:r>
              <a:rPr lang="fr-FR" altLang="zh-CN" b="1" dirty="0" err="1" smtClean="0">
                <a:solidFill>
                  <a:srgbClr val="FF0000"/>
                </a:solidFill>
              </a:rPr>
              <a:t>day</a:t>
            </a:r>
            <a:endParaRPr lang="fr-FR" altLang="zh-CN" b="1" dirty="0" smtClean="0">
              <a:solidFill>
                <a:srgbClr val="FF0000"/>
              </a:solidFill>
            </a:endParaRPr>
          </a:p>
          <a:p>
            <a:pPr fontAlgn="base">
              <a:lnSpc>
                <a:spcPct val="80000"/>
              </a:lnSpc>
              <a:spcBef>
                <a:spcPct val="0"/>
              </a:spcBef>
              <a:spcAft>
                <a:spcPct val="0"/>
              </a:spcAft>
              <a:buFont typeface="Wingdings" pitchFamily="2" charset="2"/>
              <a:buChar char="à"/>
            </a:pPr>
            <a:r>
              <a:rPr lang="fr-FR" altLang="zh-CN" b="1" dirty="0">
                <a:solidFill>
                  <a:srgbClr val="FF0000"/>
                </a:solidFill>
              </a:rPr>
              <a:t> </a:t>
            </a:r>
            <a:r>
              <a:rPr lang="fr-FR" altLang="zh-CN" b="1" dirty="0" err="1" smtClean="0">
                <a:solidFill>
                  <a:srgbClr val="FF0000"/>
                </a:solidFill>
              </a:rPr>
              <a:t>Uncertain</a:t>
            </a:r>
            <a:r>
              <a:rPr lang="fr-FR" altLang="zh-CN" b="1" dirty="0" smtClean="0">
                <a:solidFill>
                  <a:srgbClr val="FF0000"/>
                </a:solidFill>
              </a:rPr>
              <a:t> as to </a:t>
            </a:r>
            <a:r>
              <a:rPr lang="fr-FR" altLang="zh-CN" b="1" dirty="0" err="1" smtClean="0">
                <a:solidFill>
                  <a:srgbClr val="FF0000"/>
                </a:solidFill>
              </a:rPr>
              <a:t>where</a:t>
            </a:r>
            <a:r>
              <a:rPr lang="fr-FR" altLang="zh-CN" b="1" dirty="0" smtClean="0">
                <a:solidFill>
                  <a:srgbClr val="FF0000"/>
                </a:solidFill>
              </a:rPr>
              <a:t> the intrusion </a:t>
            </a:r>
            <a:r>
              <a:rPr lang="fr-FR" altLang="zh-CN" b="1" dirty="0" err="1" smtClean="0">
                <a:solidFill>
                  <a:srgbClr val="FF0000"/>
                </a:solidFill>
              </a:rPr>
              <a:t>will</a:t>
            </a:r>
            <a:r>
              <a:rPr lang="fr-FR" altLang="zh-CN" b="1" dirty="0" smtClean="0">
                <a:solidFill>
                  <a:srgbClr val="FF0000"/>
                </a:solidFill>
              </a:rPr>
              <a:t> </a:t>
            </a:r>
            <a:r>
              <a:rPr lang="fr-FR" altLang="zh-CN" b="1" dirty="0" err="1" smtClean="0">
                <a:solidFill>
                  <a:srgbClr val="FF0000"/>
                </a:solidFill>
              </a:rPr>
              <a:t>reach</a:t>
            </a:r>
            <a:r>
              <a:rPr lang="fr-FR" altLang="zh-CN" b="1" dirty="0" smtClean="0">
                <a:solidFill>
                  <a:srgbClr val="FF0000"/>
                </a:solidFill>
              </a:rPr>
              <a:t> the WUS surface</a:t>
            </a:r>
          </a:p>
          <a:p>
            <a:pPr fontAlgn="base">
              <a:lnSpc>
                <a:spcPct val="80000"/>
              </a:lnSpc>
              <a:spcBef>
                <a:spcPct val="0"/>
              </a:spcBef>
              <a:spcAft>
                <a:spcPct val="0"/>
              </a:spcAft>
              <a:buFont typeface="Wingdings" pitchFamily="2" charset="2"/>
              <a:buChar char="à"/>
            </a:pPr>
            <a:r>
              <a:rPr lang="fr-FR" altLang="ja-JP" b="1" dirty="0">
                <a:solidFill>
                  <a:srgbClr val="FF0000"/>
                </a:solidFill>
              </a:rPr>
              <a:t> </a:t>
            </a:r>
            <a:r>
              <a:rPr lang="fr-FR" altLang="ja-JP" b="1" dirty="0" err="1" smtClean="0">
                <a:solidFill>
                  <a:srgbClr val="FF0000"/>
                </a:solidFill>
              </a:rPr>
              <a:t>Useful</a:t>
            </a:r>
            <a:r>
              <a:rPr lang="fr-FR" altLang="ja-JP" b="1" dirty="0" smtClean="0">
                <a:solidFill>
                  <a:srgbClr val="FF0000"/>
                </a:solidFill>
              </a:rPr>
              <a:t> </a:t>
            </a:r>
            <a:r>
              <a:rPr lang="fr-FR" altLang="ja-JP" b="1" dirty="0">
                <a:solidFill>
                  <a:srgbClr val="FF0000"/>
                </a:solidFill>
              </a:rPr>
              <a:t>for </a:t>
            </a:r>
            <a:r>
              <a:rPr lang="fr-FR" altLang="ja-JP" b="1" dirty="0" err="1">
                <a:solidFill>
                  <a:srgbClr val="FF0000"/>
                </a:solidFill>
              </a:rPr>
              <a:t>exceptional</a:t>
            </a:r>
            <a:r>
              <a:rPr lang="fr-FR" altLang="ja-JP" b="1" dirty="0">
                <a:solidFill>
                  <a:srgbClr val="FF0000"/>
                </a:solidFill>
              </a:rPr>
              <a:t> </a:t>
            </a:r>
            <a:r>
              <a:rPr lang="fr-FR" altLang="ja-JP" b="1" dirty="0" err="1">
                <a:solidFill>
                  <a:srgbClr val="FF0000"/>
                </a:solidFill>
              </a:rPr>
              <a:t>event</a:t>
            </a:r>
            <a:r>
              <a:rPr lang="fr-FR" altLang="ja-JP" b="1" dirty="0">
                <a:solidFill>
                  <a:srgbClr val="FF0000"/>
                </a:solidFill>
              </a:rPr>
              <a:t> </a:t>
            </a:r>
            <a:r>
              <a:rPr lang="fr-FR" altLang="ja-JP" b="1" dirty="0" err="1">
                <a:solidFill>
                  <a:srgbClr val="FF0000"/>
                </a:solidFill>
              </a:rPr>
              <a:t>demonstrations</a:t>
            </a:r>
            <a:endParaRPr lang="fr-FR" altLang="ja-JP" b="1" dirty="0">
              <a:solidFill>
                <a:srgbClr val="FF0000"/>
              </a:solidFill>
            </a:endParaRPr>
          </a:p>
          <a:p>
            <a:pPr fontAlgn="base">
              <a:lnSpc>
                <a:spcPct val="80000"/>
              </a:lnSpc>
              <a:spcBef>
                <a:spcPct val="0"/>
              </a:spcBef>
              <a:spcAft>
                <a:spcPct val="0"/>
              </a:spcAft>
              <a:buFont typeface="Wingdings" pitchFamily="2" charset="2"/>
              <a:buChar char="à"/>
            </a:pPr>
            <a:endParaRPr lang="en-US" altLang="zh-CN" b="1" dirty="0">
              <a:solidFill>
                <a:srgbClr val="FF0000"/>
              </a:solidFill>
            </a:endParaRPr>
          </a:p>
        </p:txBody>
      </p:sp>
      <p:sp>
        <p:nvSpPr>
          <p:cNvPr id="28" name="Slide Number Placeholder 3"/>
          <p:cNvSpPr txBox="1">
            <a:spLocks noGrp="1"/>
          </p:cNvSpPr>
          <p:nvPr/>
        </p:nvSpPr>
        <p:spPr>
          <a:xfrm>
            <a:off x="8534400" y="64166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24</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12450591"/>
      </p:ext>
    </p:extLst>
  </p:cSld>
  <p:clrMapOvr>
    <a:masterClrMapping/>
  </p:clrMapOvr>
  <p:transition advTm="13329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Title 1"/>
          <p:cNvSpPr>
            <a:spLocks/>
          </p:cNvSpPr>
          <p:nvPr/>
        </p:nvSpPr>
        <p:spPr bwMode="auto">
          <a:xfrm>
            <a:off x="0" y="762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400" b="1" dirty="0">
                <a:solidFill>
                  <a:srgbClr val="FFFFFF"/>
                </a:solidFill>
                <a:latin typeface="Helvetica" pitchFamily="34" charset="0"/>
              </a:rPr>
              <a:t>C</a:t>
            </a:r>
            <a:r>
              <a:rPr lang="en-US" altLang="zh-CN" sz="2400" b="1" dirty="0" smtClean="0">
                <a:solidFill>
                  <a:srgbClr val="FFFFFF"/>
                </a:solidFill>
                <a:latin typeface="Helvetica" pitchFamily="34" charset="0"/>
              </a:rPr>
              <a:t>hallenges for satellite instruments going forward:</a:t>
            </a:r>
          </a:p>
          <a:p>
            <a:pPr algn="ctr" eaLnBrk="1" fontAlgn="base" hangingPunct="1">
              <a:spcBef>
                <a:spcPct val="0"/>
              </a:spcBef>
              <a:spcAft>
                <a:spcPct val="0"/>
              </a:spcAft>
            </a:pPr>
            <a:r>
              <a:rPr lang="en-US" altLang="zh-CN" sz="2400" b="1" dirty="0" smtClean="0">
                <a:solidFill>
                  <a:srgbClr val="FFFFFF"/>
                </a:solidFill>
                <a:latin typeface="Helvetica" pitchFamily="34" charset="0"/>
              </a:rPr>
              <a:t> </a:t>
            </a:r>
            <a:r>
              <a:rPr lang="en-US" altLang="zh-CN" sz="2400" b="1" dirty="0" smtClean="0">
                <a:solidFill>
                  <a:srgbClr val="FFFF00"/>
                </a:solidFill>
                <a:latin typeface="Helvetica" pitchFamily="34" charset="0"/>
              </a:rPr>
              <a:t>perspectives from the air quality applied sciences</a:t>
            </a:r>
          </a:p>
        </p:txBody>
      </p:sp>
      <p:sp>
        <p:nvSpPr>
          <p:cNvPr id="23" name="Slide Number Placeholder 3"/>
          <p:cNvSpPr txBox="1">
            <a:spLocks noGrp="1"/>
          </p:cNvSpPr>
          <p:nvPr/>
        </p:nvSpPr>
        <p:spPr>
          <a:xfrm>
            <a:off x="8534400" y="6416675"/>
            <a:ext cx="5334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25</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4" name="Rectangle 26"/>
          <p:cNvSpPr>
            <a:spLocks noChangeArrowheads="1"/>
          </p:cNvSpPr>
          <p:nvPr/>
        </p:nvSpPr>
        <p:spPr bwMode="auto">
          <a:xfrm>
            <a:off x="2297112" y="985838"/>
            <a:ext cx="41036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Gill Sans Light"/>
                <a:ea typeface="宋体" pitchFamily="2" charset="-122"/>
              </a:defRPr>
            </a:lvl1pPr>
            <a:lvl2pPr marL="742950" indent="-285750" eaLnBrk="0" hangingPunct="0">
              <a:spcBef>
                <a:spcPct val="20000"/>
              </a:spcBef>
              <a:buChar char="–"/>
              <a:defRPr sz="2800">
                <a:solidFill>
                  <a:schemeClr val="tx1"/>
                </a:solidFill>
                <a:latin typeface="Gill Sans Light"/>
                <a:ea typeface="宋体" pitchFamily="2" charset="-122"/>
              </a:defRPr>
            </a:lvl2pPr>
            <a:lvl3pPr marL="1143000" indent="-228600" eaLnBrk="0" hangingPunct="0">
              <a:spcBef>
                <a:spcPct val="20000"/>
              </a:spcBef>
              <a:buChar char="•"/>
              <a:defRPr sz="2400">
                <a:solidFill>
                  <a:schemeClr val="tx1"/>
                </a:solidFill>
                <a:latin typeface="Gill Sans Light"/>
                <a:ea typeface="宋体" pitchFamily="2" charset="-122"/>
              </a:defRPr>
            </a:lvl3pPr>
            <a:lvl4pPr marL="1600200" indent="-228600" eaLnBrk="0" hangingPunct="0">
              <a:spcBef>
                <a:spcPct val="20000"/>
              </a:spcBef>
              <a:buChar char="–"/>
              <a:defRPr sz="2000">
                <a:solidFill>
                  <a:schemeClr val="tx1"/>
                </a:solidFill>
                <a:latin typeface="Gill Sans Light"/>
                <a:ea typeface="宋体" pitchFamily="2" charset="-122"/>
              </a:defRPr>
            </a:lvl4pPr>
            <a:lvl5pPr marL="2057400" indent="-228600" eaLnBrk="0" hangingPunct="0">
              <a:spcBef>
                <a:spcPct val="20000"/>
              </a:spcBef>
              <a:buChar char="»"/>
              <a:defRPr sz="2000">
                <a:solidFill>
                  <a:schemeClr val="tx1"/>
                </a:solidFill>
                <a:latin typeface="Gill Sans Light"/>
                <a:ea typeface="宋体" pitchFamily="2" charset="-122"/>
              </a:defRPr>
            </a:lvl5pPr>
            <a:lvl6pPr marL="2514600" indent="-2286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eaLnBrk="0" fontAlgn="base" hangingPunct="0">
              <a:spcBef>
                <a:spcPct val="20000"/>
              </a:spcBef>
              <a:spcAft>
                <a:spcPct val="0"/>
              </a:spcAft>
              <a:buChar char="»"/>
              <a:defRPr sz="2000">
                <a:solidFill>
                  <a:schemeClr val="tx1"/>
                </a:solidFill>
                <a:latin typeface="Gill Sans Light"/>
                <a:ea typeface="宋体" pitchFamily="2" charset="-122"/>
              </a:defRPr>
            </a:lvl9pPr>
          </a:lstStyle>
          <a:p>
            <a:pPr algn="ctr">
              <a:spcBef>
                <a:spcPct val="0"/>
              </a:spcBef>
              <a:buFontTx/>
              <a:buNone/>
            </a:pPr>
            <a:r>
              <a:rPr lang="en-US" altLang="ja-JP" sz="2400" dirty="0" smtClean="0">
                <a:solidFill>
                  <a:schemeClr val="tx2"/>
                </a:solidFill>
                <a:latin typeface="Arial" pitchFamily="34" charset="0"/>
              </a:rPr>
              <a:t>Inform transported </a:t>
            </a:r>
            <a:r>
              <a:rPr lang="en-US" altLang="ja-JP" sz="2400" dirty="0">
                <a:solidFill>
                  <a:schemeClr val="tx2"/>
                </a:solidFill>
                <a:latin typeface="Arial" pitchFamily="34" charset="0"/>
              </a:rPr>
              <a:t>“background”</a:t>
            </a:r>
          </a:p>
        </p:txBody>
      </p:sp>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l="11357" r="3671"/>
          <a:stretch>
            <a:fillRect/>
          </a:stretch>
        </p:blipFill>
        <p:spPr bwMode="auto">
          <a:xfrm>
            <a:off x="250825" y="971550"/>
            <a:ext cx="2232025"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990600"/>
            <a:ext cx="2520950" cy="15605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8"/>
          <p:cNvSpPr txBox="1">
            <a:spLocks noChangeArrowheads="1"/>
          </p:cNvSpPr>
          <p:nvPr/>
        </p:nvSpPr>
        <p:spPr bwMode="auto">
          <a:xfrm>
            <a:off x="6902450" y="2133600"/>
            <a:ext cx="208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spcBef>
                <a:spcPct val="20000"/>
              </a:spcBef>
              <a:buChar char="•"/>
              <a:defRPr sz="3200">
                <a:solidFill>
                  <a:schemeClr val="tx1"/>
                </a:solidFill>
                <a:latin typeface="Gill Sans Light"/>
                <a:ea typeface="宋体" pitchFamily="2" charset="-122"/>
              </a:defRPr>
            </a:lvl1pPr>
            <a:lvl2pPr marL="742950" indent="-285750" defTabSz="457200" eaLnBrk="0" hangingPunct="0">
              <a:spcBef>
                <a:spcPct val="20000"/>
              </a:spcBef>
              <a:buChar char="–"/>
              <a:defRPr sz="2800">
                <a:solidFill>
                  <a:schemeClr val="tx1"/>
                </a:solidFill>
                <a:latin typeface="Gill Sans Light"/>
                <a:ea typeface="宋体" pitchFamily="2" charset="-122"/>
              </a:defRPr>
            </a:lvl2pPr>
            <a:lvl3pPr marL="1143000" indent="-228600" defTabSz="457200" eaLnBrk="0" hangingPunct="0">
              <a:spcBef>
                <a:spcPct val="20000"/>
              </a:spcBef>
              <a:buChar char="•"/>
              <a:defRPr sz="2400">
                <a:solidFill>
                  <a:schemeClr val="tx1"/>
                </a:solidFill>
                <a:latin typeface="Gill Sans Light"/>
                <a:ea typeface="宋体" pitchFamily="2" charset="-122"/>
              </a:defRPr>
            </a:lvl3pPr>
            <a:lvl4pPr marL="1600200" indent="-228600" defTabSz="457200" eaLnBrk="0" hangingPunct="0">
              <a:spcBef>
                <a:spcPct val="20000"/>
              </a:spcBef>
              <a:buChar char="–"/>
              <a:defRPr sz="2000">
                <a:solidFill>
                  <a:schemeClr val="tx1"/>
                </a:solidFill>
                <a:latin typeface="Gill Sans Light"/>
                <a:ea typeface="宋体" pitchFamily="2" charset="-122"/>
              </a:defRPr>
            </a:lvl4pPr>
            <a:lvl5pPr marL="2057400" indent="-228600" defTabSz="457200" eaLnBrk="0" hangingPunct="0">
              <a:spcBef>
                <a:spcPct val="20000"/>
              </a:spcBef>
              <a:buChar char="»"/>
              <a:defRPr sz="2000">
                <a:solidFill>
                  <a:schemeClr val="tx1"/>
                </a:solidFill>
                <a:latin typeface="Gill Sans Light"/>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9pPr>
          </a:lstStyle>
          <a:p>
            <a:pPr eaLnBrk="1" hangingPunct="1">
              <a:spcBef>
                <a:spcPct val="50000"/>
              </a:spcBef>
              <a:buFontTx/>
              <a:buNone/>
            </a:pPr>
            <a:r>
              <a:rPr lang="en-US" altLang="ja-JP" sz="2400" b="1" dirty="0">
                <a:solidFill>
                  <a:srgbClr val="0000FF"/>
                </a:solidFill>
                <a:latin typeface="Arial" pitchFamily="34" charset="0"/>
              </a:rPr>
              <a:t>Surface AQ</a:t>
            </a:r>
            <a:endParaRPr lang="en-US" altLang="zh-CN" sz="2400" b="1" dirty="0">
              <a:solidFill>
                <a:srgbClr val="0000FF"/>
              </a:solidFill>
              <a:latin typeface="Arial" pitchFamily="34" charset="0"/>
            </a:endParaRPr>
          </a:p>
        </p:txBody>
      </p:sp>
      <p:sp>
        <p:nvSpPr>
          <p:cNvPr id="8" name="AutoShape 30"/>
          <p:cNvSpPr>
            <a:spLocks noChangeArrowheads="1"/>
          </p:cNvSpPr>
          <p:nvPr/>
        </p:nvSpPr>
        <p:spPr bwMode="auto">
          <a:xfrm>
            <a:off x="2627538" y="1808162"/>
            <a:ext cx="3346640" cy="360362"/>
          </a:xfrm>
          <a:prstGeom prst="rightArrow">
            <a:avLst>
              <a:gd name="adj1" fmla="val 35685"/>
              <a:gd name="adj2" fmla="val 149796"/>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Gill Sans Light"/>
                <a:ea typeface="宋体" pitchFamily="2" charset="-122"/>
              </a:defRPr>
            </a:lvl1pPr>
            <a:lvl2pPr marL="742950" indent="-285750" eaLnBrk="0" hangingPunct="0">
              <a:spcBef>
                <a:spcPct val="20000"/>
              </a:spcBef>
              <a:buChar char="–"/>
              <a:defRPr sz="2800">
                <a:solidFill>
                  <a:schemeClr val="tx1"/>
                </a:solidFill>
                <a:latin typeface="Gill Sans Light"/>
                <a:ea typeface="宋体" pitchFamily="2" charset="-122"/>
              </a:defRPr>
            </a:lvl2pPr>
            <a:lvl3pPr marL="1143000" indent="-228600" eaLnBrk="0" hangingPunct="0">
              <a:spcBef>
                <a:spcPct val="20000"/>
              </a:spcBef>
              <a:buChar char="•"/>
              <a:defRPr sz="2400">
                <a:solidFill>
                  <a:schemeClr val="tx1"/>
                </a:solidFill>
                <a:latin typeface="Gill Sans Light"/>
                <a:ea typeface="宋体" pitchFamily="2" charset="-122"/>
              </a:defRPr>
            </a:lvl3pPr>
            <a:lvl4pPr marL="1600200" indent="-228600" eaLnBrk="0" hangingPunct="0">
              <a:spcBef>
                <a:spcPct val="20000"/>
              </a:spcBef>
              <a:buChar char="–"/>
              <a:defRPr sz="2000">
                <a:solidFill>
                  <a:schemeClr val="tx1"/>
                </a:solidFill>
                <a:latin typeface="Gill Sans Light"/>
                <a:ea typeface="宋体" pitchFamily="2" charset="-122"/>
              </a:defRPr>
            </a:lvl4pPr>
            <a:lvl5pPr marL="2057400" indent="-228600" eaLnBrk="0" hangingPunct="0">
              <a:spcBef>
                <a:spcPct val="20000"/>
              </a:spcBef>
              <a:buChar char="»"/>
              <a:defRPr sz="2000">
                <a:solidFill>
                  <a:schemeClr val="tx1"/>
                </a:solidFill>
                <a:latin typeface="Gill Sans Light"/>
                <a:ea typeface="宋体" pitchFamily="2" charset="-122"/>
              </a:defRPr>
            </a:lvl5pPr>
            <a:lvl6pPr marL="2514600" indent="-2286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eaLnBrk="0" fontAlgn="base" hangingPunct="0">
              <a:spcBef>
                <a:spcPct val="20000"/>
              </a:spcBef>
              <a:spcAft>
                <a:spcPct val="0"/>
              </a:spcAft>
              <a:buChar char="»"/>
              <a:defRPr sz="2000">
                <a:solidFill>
                  <a:schemeClr val="tx1"/>
                </a:solidFill>
                <a:latin typeface="Gill Sans Light"/>
                <a:ea typeface="宋体" pitchFamily="2" charset="-122"/>
              </a:defRPr>
            </a:lvl9pPr>
          </a:lstStyle>
          <a:p>
            <a:pPr algn="ctr" eaLnBrk="1" hangingPunct="1">
              <a:spcBef>
                <a:spcPct val="0"/>
              </a:spcBef>
              <a:buFontTx/>
              <a:buNone/>
            </a:pPr>
            <a:endParaRPr lang="ja-JP" altLang="en-US" sz="1800">
              <a:latin typeface="Arial" pitchFamily="34" charset="0"/>
            </a:endParaRPr>
          </a:p>
        </p:txBody>
      </p:sp>
      <p:sp>
        <p:nvSpPr>
          <p:cNvPr id="9" name="Text Box 21"/>
          <p:cNvSpPr txBox="1">
            <a:spLocks noChangeArrowheads="1"/>
          </p:cNvSpPr>
          <p:nvPr/>
        </p:nvSpPr>
        <p:spPr bwMode="auto">
          <a:xfrm>
            <a:off x="1719263" y="6338887"/>
            <a:ext cx="7272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Gill Sans Light"/>
                <a:ea typeface="宋体" pitchFamily="2" charset="-122"/>
              </a:defRPr>
            </a:lvl1pPr>
            <a:lvl2pPr marL="742950" indent="-285750" eaLnBrk="0" hangingPunct="0">
              <a:spcBef>
                <a:spcPct val="20000"/>
              </a:spcBef>
              <a:buChar char="–"/>
              <a:defRPr sz="2800">
                <a:solidFill>
                  <a:schemeClr val="tx1"/>
                </a:solidFill>
                <a:latin typeface="Gill Sans Light"/>
                <a:ea typeface="宋体" pitchFamily="2" charset="-122"/>
              </a:defRPr>
            </a:lvl2pPr>
            <a:lvl3pPr marL="1143000" indent="-228600" eaLnBrk="0" hangingPunct="0">
              <a:spcBef>
                <a:spcPct val="20000"/>
              </a:spcBef>
              <a:buChar char="•"/>
              <a:defRPr sz="2400">
                <a:solidFill>
                  <a:schemeClr val="tx1"/>
                </a:solidFill>
                <a:latin typeface="Gill Sans Light"/>
                <a:ea typeface="宋体" pitchFamily="2" charset="-122"/>
              </a:defRPr>
            </a:lvl3pPr>
            <a:lvl4pPr marL="1600200" indent="-228600" eaLnBrk="0" hangingPunct="0">
              <a:spcBef>
                <a:spcPct val="20000"/>
              </a:spcBef>
              <a:buChar char="–"/>
              <a:defRPr sz="2000">
                <a:solidFill>
                  <a:schemeClr val="tx1"/>
                </a:solidFill>
                <a:latin typeface="Gill Sans Light"/>
                <a:ea typeface="宋体" pitchFamily="2" charset="-122"/>
              </a:defRPr>
            </a:lvl4pPr>
            <a:lvl5pPr marL="2057400" indent="-228600" eaLnBrk="0" hangingPunct="0">
              <a:spcBef>
                <a:spcPct val="20000"/>
              </a:spcBef>
              <a:buChar char="»"/>
              <a:defRPr sz="2000">
                <a:solidFill>
                  <a:schemeClr val="tx1"/>
                </a:solidFill>
                <a:latin typeface="Gill Sans Light"/>
                <a:ea typeface="宋体" pitchFamily="2" charset="-122"/>
              </a:defRPr>
            </a:lvl5pPr>
            <a:lvl6pPr marL="2514600" indent="-2286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eaLnBrk="0" fontAlgn="base" hangingPunct="0">
              <a:spcBef>
                <a:spcPct val="20000"/>
              </a:spcBef>
              <a:spcAft>
                <a:spcPct val="0"/>
              </a:spcAft>
              <a:buChar char="»"/>
              <a:defRPr sz="2000">
                <a:solidFill>
                  <a:schemeClr val="tx1"/>
                </a:solidFill>
                <a:latin typeface="Gill Sans Light"/>
                <a:ea typeface="宋体" pitchFamily="2" charset="-122"/>
              </a:defRPr>
            </a:lvl9pPr>
          </a:lstStyle>
          <a:p>
            <a:pPr algn="ctr" eaLnBrk="1" hangingPunct="1">
              <a:spcBef>
                <a:spcPct val="50000"/>
              </a:spcBef>
              <a:buFontTx/>
              <a:buNone/>
            </a:pPr>
            <a:r>
              <a:rPr lang="en-US" altLang="ja-JP" sz="1800" b="1" i="1" dirty="0">
                <a:solidFill>
                  <a:srgbClr val="FFFF00"/>
                </a:solidFill>
                <a:latin typeface="Arial" pitchFamily="34" charset="0"/>
              </a:rPr>
              <a:t>Thank you! (</a:t>
            </a:r>
            <a:r>
              <a:rPr lang="en-US" altLang="ja-JP" sz="1800" b="1" i="1" u="sng" dirty="0">
                <a:solidFill>
                  <a:srgbClr val="FFFF00"/>
                </a:solidFill>
                <a:latin typeface="Arial" pitchFamily="34" charset="0"/>
              </a:rPr>
              <a:t>Meiyun.Lin@noaa.gov)</a:t>
            </a:r>
            <a:endParaRPr lang="en-US" altLang="zh-CN" sz="1800" b="1" i="1" u="sng" dirty="0">
              <a:solidFill>
                <a:srgbClr val="FFFF00"/>
              </a:solidFill>
              <a:latin typeface="Arial" pitchFamily="34" charset="0"/>
            </a:endParaRPr>
          </a:p>
        </p:txBody>
      </p:sp>
      <p:sp>
        <p:nvSpPr>
          <p:cNvPr id="10" name="Text Box 18"/>
          <p:cNvSpPr txBox="1">
            <a:spLocks noChangeArrowheads="1"/>
          </p:cNvSpPr>
          <p:nvPr/>
        </p:nvSpPr>
        <p:spPr bwMode="auto">
          <a:xfrm>
            <a:off x="6019800" y="2590800"/>
            <a:ext cx="3276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eaLnBrk="0" hangingPunct="0">
              <a:spcBef>
                <a:spcPct val="20000"/>
              </a:spcBef>
              <a:buChar char="•"/>
              <a:defRPr sz="3200">
                <a:solidFill>
                  <a:schemeClr val="tx1"/>
                </a:solidFill>
                <a:latin typeface="Gill Sans Light"/>
                <a:ea typeface="宋体" pitchFamily="2" charset="-122"/>
              </a:defRPr>
            </a:lvl1pPr>
            <a:lvl2pPr marL="742950" indent="-285750" defTabSz="457200" eaLnBrk="0" hangingPunct="0">
              <a:spcBef>
                <a:spcPct val="20000"/>
              </a:spcBef>
              <a:buChar char="–"/>
              <a:defRPr sz="2800">
                <a:solidFill>
                  <a:schemeClr val="tx1"/>
                </a:solidFill>
                <a:latin typeface="Gill Sans Light"/>
                <a:ea typeface="宋体" pitchFamily="2" charset="-122"/>
              </a:defRPr>
            </a:lvl2pPr>
            <a:lvl3pPr marL="1143000" indent="-228600" defTabSz="457200" eaLnBrk="0" hangingPunct="0">
              <a:spcBef>
                <a:spcPct val="20000"/>
              </a:spcBef>
              <a:buChar char="•"/>
              <a:defRPr sz="2400">
                <a:solidFill>
                  <a:schemeClr val="tx1"/>
                </a:solidFill>
                <a:latin typeface="Gill Sans Light"/>
                <a:ea typeface="宋体" pitchFamily="2" charset="-122"/>
              </a:defRPr>
            </a:lvl3pPr>
            <a:lvl4pPr marL="1600200" indent="-228600" defTabSz="457200" eaLnBrk="0" hangingPunct="0">
              <a:spcBef>
                <a:spcPct val="20000"/>
              </a:spcBef>
              <a:buChar char="–"/>
              <a:defRPr sz="2000">
                <a:solidFill>
                  <a:schemeClr val="tx1"/>
                </a:solidFill>
                <a:latin typeface="Gill Sans Light"/>
                <a:ea typeface="宋体" pitchFamily="2" charset="-122"/>
              </a:defRPr>
            </a:lvl4pPr>
            <a:lvl5pPr marL="2057400" indent="-228600" defTabSz="457200" eaLnBrk="0" hangingPunct="0">
              <a:spcBef>
                <a:spcPct val="20000"/>
              </a:spcBef>
              <a:buChar char="»"/>
              <a:defRPr sz="2000">
                <a:solidFill>
                  <a:schemeClr val="tx1"/>
                </a:solidFill>
                <a:latin typeface="Gill Sans Light"/>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9pPr>
          </a:lstStyle>
          <a:p>
            <a:pPr marL="342900" indent="-342900" eaLnBrk="1" hangingPunct="1">
              <a:spcBef>
                <a:spcPct val="50000"/>
              </a:spcBef>
            </a:pPr>
            <a:r>
              <a:rPr lang="en-US" altLang="zh-CN" sz="1800" dirty="0" smtClean="0">
                <a:solidFill>
                  <a:srgbClr val="0000FF"/>
                </a:solidFill>
                <a:latin typeface="Arial" pitchFamily="34" charset="0"/>
              </a:rPr>
              <a:t>Episodic</a:t>
            </a:r>
          </a:p>
          <a:p>
            <a:pPr marL="342900" indent="-342900" eaLnBrk="1" hangingPunct="1">
              <a:spcBef>
                <a:spcPct val="50000"/>
              </a:spcBef>
            </a:pPr>
            <a:r>
              <a:rPr lang="en-US" altLang="zh-CN" sz="1800" dirty="0" smtClean="0">
                <a:solidFill>
                  <a:srgbClr val="0000FF"/>
                </a:solidFill>
                <a:latin typeface="Arial" pitchFamily="34" charset="0"/>
              </a:rPr>
              <a:t>Regional-to-local scale</a:t>
            </a:r>
          </a:p>
          <a:p>
            <a:pPr marL="342900" indent="-342900" eaLnBrk="1" hangingPunct="1">
              <a:spcBef>
                <a:spcPct val="50000"/>
              </a:spcBef>
            </a:pPr>
            <a:r>
              <a:rPr lang="en-US" altLang="zh-CN" sz="1800" dirty="0" smtClean="0">
                <a:solidFill>
                  <a:srgbClr val="0000FF"/>
                </a:solidFill>
                <a:latin typeface="Arial" pitchFamily="34" charset="0"/>
              </a:rPr>
              <a:t>Vertically refined</a:t>
            </a:r>
            <a:endParaRPr lang="en-US" altLang="zh-CN" sz="1800" dirty="0">
              <a:solidFill>
                <a:srgbClr val="0000FF"/>
              </a:solidFill>
              <a:latin typeface="Arial" pitchFamily="34" charset="0"/>
            </a:endParaRPr>
          </a:p>
        </p:txBody>
      </p:sp>
      <p:sp>
        <p:nvSpPr>
          <p:cNvPr id="11" name="Text Box 18"/>
          <p:cNvSpPr txBox="1">
            <a:spLocks noChangeArrowheads="1"/>
          </p:cNvSpPr>
          <p:nvPr/>
        </p:nvSpPr>
        <p:spPr bwMode="auto">
          <a:xfrm>
            <a:off x="225960" y="2590800"/>
            <a:ext cx="36602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eaLnBrk="0" hangingPunct="0">
              <a:spcBef>
                <a:spcPct val="20000"/>
              </a:spcBef>
              <a:buChar char="•"/>
              <a:defRPr sz="3200">
                <a:solidFill>
                  <a:schemeClr val="tx1"/>
                </a:solidFill>
                <a:latin typeface="Gill Sans Light"/>
                <a:ea typeface="宋体" pitchFamily="2" charset="-122"/>
              </a:defRPr>
            </a:lvl1pPr>
            <a:lvl2pPr marL="742950" indent="-285750" defTabSz="457200" eaLnBrk="0" hangingPunct="0">
              <a:spcBef>
                <a:spcPct val="20000"/>
              </a:spcBef>
              <a:buChar char="–"/>
              <a:defRPr sz="2800">
                <a:solidFill>
                  <a:schemeClr val="tx1"/>
                </a:solidFill>
                <a:latin typeface="Gill Sans Light"/>
                <a:ea typeface="宋体" pitchFamily="2" charset="-122"/>
              </a:defRPr>
            </a:lvl2pPr>
            <a:lvl3pPr marL="1143000" indent="-228600" defTabSz="457200" eaLnBrk="0" hangingPunct="0">
              <a:spcBef>
                <a:spcPct val="20000"/>
              </a:spcBef>
              <a:buChar char="•"/>
              <a:defRPr sz="2400">
                <a:solidFill>
                  <a:schemeClr val="tx1"/>
                </a:solidFill>
                <a:latin typeface="Gill Sans Light"/>
                <a:ea typeface="宋体" pitchFamily="2" charset="-122"/>
              </a:defRPr>
            </a:lvl3pPr>
            <a:lvl4pPr marL="1600200" indent="-228600" defTabSz="457200" eaLnBrk="0" hangingPunct="0">
              <a:spcBef>
                <a:spcPct val="20000"/>
              </a:spcBef>
              <a:buChar char="–"/>
              <a:defRPr sz="2000">
                <a:solidFill>
                  <a:schemeClr val="tx1"/>
                </a:solidFill>
                <a:latin typeface="Gill Sans Light"/>
                <a:ea typeface="宋体" pitchFamily="2" charset="-122"/>
              </a:defRPr>
            </a:lvl4pPr>
            <a:lvl5pPr marL="2057400" indent="-228600" defTabSz="457200" eaLnBrk="0" hangingPunct="0">
              <a:spcBef>
                <a:spcPct val="20000"/>
              </a:spcBef>
              <a:buChar char="»"/>
              <a:defRPr sz="2000">
                <a:solidFill>
                  <a:schemeClr val="tx1"/>
                </a:solidFill>
                <a:latin typeface="Gill Sans Light"/>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9pPr>
          </a:lstStyle>
          <a:p>
            <a:pPr marL="342900" indent="-342900" eaLnBrk="1" hangingPunct="1">
              <a:spcBef>
                <a:spcPct val="50000"/>
              </a:spcBef>
            </a:pPr>
            <a:r>
              <a:rPr lang="en-US" altLang="zh-CN" sz="1800" dirty="0" smtClean="0">
                <a:solidFill>
                  <a:srgbClr val="FF0000"/>
                </a:solidFill>
                <a:latin typeface="Arial" pitchFamily="34" charset="0"/>
              </a:rPr>
              <a:t>Time average; big-picture</a:t>
            </a:r>
          </a:p>
          <a:p>
            <a:pPr marL="342900" indent="-342900" eaLnBrk="1" hangingPunct="1">
              <a:spcBef>
                <a:spcPct val="50000"/>
              </a:spcBef>
            </a:pPr>
            <a:r>
              <a:rPr lang="en-US" altLang="zh-CN" sz="1800" dirty="0" smtClean="0">
                <a:solidFill>
                  <a:srgbClr val="FF0000"/>
                </a:solidFill>
                <a:latin typeface="Arial" pitchFamily="34" charset="0"/>
              </a:rPr>
              <a:t>Global-to-regional scale</a:t>
            </a:r>
          </a:p>
          <a:p>
            <a:pPr marL="342900" indent="-342900" eaLnBrk="1" hangingPunct="1">
              <a:spcBef>
                <a:spcPct val="50000"/>
              </a:spcBef>
            </a:pPr>
            <a:r>
              <a:rPr lang="en-US" altLang="zh-CN" sz="1800" dirty="0" smtClean="0">
                <a:solidFill>
                  <a:srgbClr val="FF0000"/>
                </a:solidFill>
                <a:latin typeface="Arial" pitchFamily="34" charset="0"/>
              </a:rPr>
              <a:t>Upper-level dynamics</a:t>
            </a:r>
            <a:endParaRPr lang="en-US" altLang="zh-CN" sz="1800" dirty="0">
              <a:solidFill>
                <a:srgbClr val="FF0000"/>
              </a:solidFill>
              <a:latin typeface="Arial" pitchFamily="34" charset="0"/>
            </a:endParaRPr>
          </a:p>
        </p:txBody>
      </p:sp>
      <p:sp>
        <p:nvSpPr>
          <p:cNvPr id="12" name="AutoShape 30"/>
          <p:cNvSpPr>
            <a:spLocks noChangeArrowheads="1"/>
          </p:cNvSpPr>
          <p:nvPr/>
        </p:nvSpPr>
        <p:spPr bwMode="auto">
          <a:xfrm rot="10800000">
            <a:off x="2675636" y="3791129"/>
            <a:ext cx="3346640" cy="360362"/>
          </a:xfrm>
          <a:prstGeom prst="rightArrow">
            <a:avLst>
              <a:gd name="adj1" fmla="val 35685"/>
              <a:gd name="adj2" fmla="val 149796"/>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Gill Sans Light"/>
                <a:ea typeface="宋体" pitchFamily="2" charset="-122"/>
              </a:defRPr>
            </a:lvl1pPr>
            <a:lvl2pPr marL="742950" indent="-285750" eaLnBrk="0" hangingPunct="0">
              <a:spcBef>
                <a:spcPct val="20000"/>
              </a:spcBef>
              <a:buChar char="–"/>
              <a:defRPr sz="2800">
                <a:solidFill>
                  <a:schemeClr val="tx1"/>
                </a:solidFill>
                <a:latin typeface="Gill Sans Light"/>
                <a:ea typeface="宋体" pitchFamily="2" charset="-122"/>
              </a:defRPr>
            </a:lvl2pPr>
            <a:lvl3pPr marL="1143000" indent="-228600" eaLnBrk="0" hangingPunct="0">
              <a:spcBef>
                <a:spcPct val="20000"/>
              </a:spcBef>
              <a:buChar char="•"/>
              <a:defRPr sz="2400">
                <a:solidFill>
                  <a:schemeClr val="tx1"/>
                </a:solidFill>
                <a:latin typeface="Gill Sans Light"/>
                <a:ea typeface="宋体" pitchFamily="2" charset="-122"/>
              </a:defRPr>
            </a:lvl3pPr>
            <a:lvl4pPr marL="1600200" indent="-228600" eaLnBrk="0" hangingPunct="0">
              <a:spcBef>
                <a:spcPct val="20000"/>
              </a:spcBef>
              <a:buChar char="–"/>
              <a:defRPr sz="2000">
                <a:solidFill>
                  <a:schemeClr val="tx1"/>
                </a:solidFill>
                <a:latin typeface="Gill Sans Light"/>
                <a:ea typeface="宋体" pitchFamily="2" charset="-122"/>
              </a:defRPr>
            </a:lvl4pPr>
            <a:lvl5pPr marL="2057400" indent="-228600" eaLnBrk="0" hangingPunct="0">
              <a:spcBef>
                <a:spcPct val="20000"/>
              </a:spcBef>
              <a:buChar char="»"/>
              <a:defRPr sz="2000">
                <a:solidFill>
                  <a:schemeClr val="tx1"/>
                </a:solidFill>
                <a:latin typeface="Gill Sans Light"/>
                <a:ea typeface="宋体" pitchFamily="2" charset="-122"/>
              </a:defRPr>
            </a:lvl5pPr>
            <a:lvl6pPr marL="2514600" indent="-2286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eaLnBrk="0" fontAlgn="base" hangingPunct="0">
              <a:spcBef>
                <a:spcPct val="20000"/>
              </a:spcBef>
              <a:spcAft>
                <a:spcPct val="0"/>
              </a:spcAft>
              <a:buChar char="»"/>
              <a:defRPr sz="2000">
                <a:solidFill>
                  <a:schemeClr val="tx1"/>
                </a:solidFill>
                <a:latin typeface="Gill Sans Light"/>
                <a:ea typeface="宋体" pitchFamily="2" charset="-122"/>
              </a:defRPr>
            </a:lvl9pPr>
          </a:lstStyle>
          <a:p>
            <a:pPr algn="ctr" eaLnBrk="1" hangingPunct="1">
              <a:spcBef>
                <a:spcPct val="0"/>
              </a:spcBef>
              <a:buFontTx/>
              <a:buNone/>
            </a:pPr>
            <a:endParaRPr lang="ja-JP" altLang="en-US" sz="1800">
              <a:latin typeface="Arial" pitchFamily="34" charset="0"/>
            </a:endParaRPr>
          </a:p>
        </p:txBody>
      </p:sp>
      <p:sp>
        <p:nvSpPr>
          <p:cNvPr id="13" name="Text Box 18"/>
          <p:cNvSpPr txBox="1">
            <a:spLocks noChangeArrowheads="1"/>
          </p:cNvSpPr>
          <p:nvPr/>
        </p:nvSpPr>
        <p:spPr bwMode="auto">
          <a:xfrm>
            <a:off x="685800" y="4159984"/>
            <a:ext cx="8305799"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eaLnBrk="0" hangingPunct="0">
              <a:spcBef>
                <a:spcPct val="20000"/>
              </a:spcBef>
              <a:buChar char="•"/>
              <a:defRPr sz="3200">
                <a:solidFill>
                  <a:schemeClr val="tx1"/>
                </a:solidFill>
                <a:latin typeface="Gill Sans Light"/>
                <a:ea typeface="宋体" pitchFamily="2" charset="-122"/>
              </a:defRPr>
            </a:lvl1pPr>
            <a:lvl2pPr marL="742950" indent="-285750" defTabSz="457200" eaLnBrk="0" hangingPunct="0">
              <a:spcBef>
                <a:spcPct val="20000"/>
              </a:spcBef>
              <a:buChar char="–"/>
              <a:defRPr sz="2800">
                <a:solidFill>
                  <a:schemeClr val="tx1"/>
                </a:solidFill>
                <a:latin typeface="Gill Sans Light"/>
                <a:ea typeface="宋体" pitchFamily="2" charset="-122"/>
              </a:defRPr>
            </a:lvl2pPr>
            <a:lvl3pPr marL="1143000" indent="-228600" defTabSz="457200" eaLnBrk="0" hangingPunct="0">
              <a:spcBef>
                <a:spcPct val="20000"/>
              </a:spcBef>
              <a:buChar char="•"/>
              <a:defRPr sz="2400">
                <a:solidFill>
                  <a:schemeClr val="tx1"/>
                </a:solidFill>
                <a:latin typeface="Gill Sans Light"/>
                <a:ea typeface="宋体" pitchFamily="2" charset="-122"/>
              </a:defRPr>
            </a:lvl3pPr>
            <a:lvl4pPr marL="1600200" indent="-228600" defTabSz="457200" eaLnBrk="0" hangingPunct="0">
              <a:spcBef>
                <a:spcPct val="20000"/>
              </a:spcBef>
              <a:buChar char="–"/>
              <a:defRPr sz="2000">
                <a:solidFill>
                  <a:schemeClr val="tx1"/>
                </a:solidFill>
                <a:latin typeface="Gill Sans Light"/>
                <a:ea typeface="宋体" pitchFamily="2" charset="-122"/>
              </a:defRPr>
            </a:lvl4pPr>
            <a:lvl5pPr marL="2057400" indent="-228600" defTabSz="457200" eaLnBrk="0" hangingPunct="0">
              <a:spcBef>
                <a:spcPct val="20000"/>
              </a:spcBef>
              <a:buChar char="»"/>
              <a:defRPr sz="2000">
                <a:solidFill>
                  <a:schemeClr val="tx1"/>
                </a:solidFill>
                <a:latin typeface="Gill Sans Light"/>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Gill Sans Light"/>
                <a:ea typeface="宋体" pitchFamily="2" charset="-122"/>
              </a:defRPr>
            </a:lvl9pPr>
          </a:lstStyle>
          <a:p>
            <a:pPr marL="342900" indent="-342900" eaLnBrk="1" hangingPunct="1">
              <a:spcBef>
                <a:spcPct val="50000"/>
              </a:spcBef>
              <a:buFont typeface="Wingdings" panose="05000000000000000000" pitchFamily="2" charset="2"/>
              <a:buChar char="Ø"/>
            </a:pPr>
            <a:r>
              <a:rPr lang="en-US" altLang="zh-CN" sz="1800" b="1" i="1" dirty="0" smtClean="0">
                <a:latin typeface="Arial" pitchFamily="34" charset="0"/>
              </a:rPr>
              <a:t>Need to improve sensitivity in the mid- &amp; lower troposphere</a:t>
            </a:r>
          </a:p>
          <a:p>
            <a:pPr marL="342900" indent="-342900" eaLnBrk="1" hangingPunct="1">
              <a:spcBef>
                <a:spcPct val="50000"/>
              </a:spcBef>
              <a:buFont typeface="Wingdings" panose="05000000000000000000" pitchFamily="2" charset="2"/>
              <a:buChar char="Ø"/>
            </a:pPr>
            <a:r>
              <a:rPr lang="en-US" altLang="zh-CN" sz="1800" b="1" i="1" dirty="0" smtClean="0">
                <a:latin typeface="Arial" pitchFamily="34" charset="0"/>
              </a:rPr>
              <a:t>Vast spatial coverage at Hi-Res and at near-daily intervals; GEO-CAPE</a:t>
            </a:r>
            <a:r>
              <a:rPr lang="en-US" altLang="zh-CN" sz="1800" b="1" i="1" dirty="0">
                <a:latin typeface="Arial" pitchFamily="34" charset="0"/>
              </a:rPr>
              <a:t>?</a:t>
            </a:r>
            <a:endParaRPr lang="en-US" altLang="zh-CN" sz="1800" b="1" i="1" dirty="0" smtClean="0">
              <a:latin typeface="Arial" pitchFamily="34" charset="0"/>
            </a:endParaRPr>
          </a:p>
          <a:p>
            <a:pPr marL="342900" indent="-342900" eaLnBrk="1" hangingPunct="1">
              <a:spcBef>
                <a:spcPct val="50000"/>
              </a:spcBef>
              <a:buFont typeface="Wingdings" panose="05000000000000000000" pitchFamily="2" charset="2"/>
              <a:buChar char="Ø"/>
            </a:pPr>
            <a:r>
              <a:rPr lang="en-US" altLang="zh-CN" sz="1800" b="1" i="1" dirty="0" smtClean="0">
                <a:latin typeface="Arial" pitchFamily="34" charset="0"/>
              </a:rPr>
              <a:t>Ability to quantitatively relate pollutant concentrations to their sources and transport on synoptic time scales</a:t>
            </a:r>
          </a:p>
          <a:p>
            <a:pPr marL="342900" indent="-342900" eaLnBrk="1" hangingPunct="1">
              <a:spcBef>
                <a:spcPct val="50000"/>
              </a:spcBef>
              <a:buFont typeface="Wingdings" panose="05000000000000000000" pitchFamily="2" charset="2"/>
              <a:buChar char="Ø"/>
            </a:pPr>
            <a:r>
              <a:rPr lang="en-US" altLang="zh-CN" sz="1800" b="1" i="1" dirty="0" smtClean="0">
                <a:latin typeface="Arial" pitchFamily="34" charset="0"/>
              </a:rPr>
              <a:t>Providing data to improve air quality forecasts</a:t>
            </a:r>
          </a:p>
        </p:txBody>
      </p:sp>
      <p:sp>
        <p:nvSpPr>
          <p:cNvPr id="2" name="TextBox 1"/>
          <p:cNvSpPr txBox="1"/>
          <p:nvPr/>
        </p:nvSpPr>
        <p:spPr>
          <a:xfrm>
            <a:off x="4038600" y="3505200"/>
            <a:ext cx="1371600" cy="461665"/>
          </a:xfrm>
          <a:prstGeom prst="rect">
            <a:avLst/>
          </a:prstGeom>
          <a:noFill/>
        </p:spPr>
        <p:txBody>
          <a:bodyPr wrap="square" rtlCol="0">
            <a:spAutoFit/>
          </a:bodyPr>
          <a:lstStyle/>
          <a:p>
            <a:r>
              <a:rPr lang="en-US" sz="2400" i="1"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Future?</a:t>
            </a:r>
            <a:endParaRPr lang="en-US" sz="2400"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custDataLst>
      <p:tags r:id="rId1"/>
    </p:custDataLst>
    <p:extLst>
      <p:ext uri="{BB962C8B-B14F-4D97-AF65-F5344CB8AC3E}">
        <p14:creationId xmlns:p14="http://schemas.microsoft.com/office/powerpoint/2010/main" val="2187360573"/>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0"/>
            <a:ext cx="8915400" cy="914400"/>
          </a:xfrm>
        </p:spPr>
        <p:txBody>
          <a:bodyPr/>
          <a:lstStyle/>
          <a:p>
            <a:r>
              <a:rPr lang="en-US" sz="2400" b="1" dirty="0" smtClean="0">
                <a:solidFill>
                  <a:schemeClr val="tx1"/>
                </a:solidFill>
                <a:latin typeface="Arial" panose="020B0604020202020204" pitchFamily="34" charset="0"/>
                <a:cs typeface="Arial" panose="020B0604020202020204" pitchFamily="34" charset="0"/>
              </a:rPr>
              <a:t>Additional Slides for Discussions</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730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1073150"/>
            <a:ext cx="9144000" cy="5251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48131" name="Rectangle 28"/>
          <p:cNvSpPr>
            <a:spLocks noChangeArrowheads="1"/>
          </p:cNvSpPr>
          <p:nvPr/>
        </p:nvSpPr>
        <p:spPr bwMode="auto">
          <a:xfrm>
            <a:off x="1511300" y="76200"/>
            <a:ext cx="76327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ja-JP" sz="2600" b="1" dirty="0">
                <a:solidFill>
                  <a:srgbClr val="FFFFFF"/>
                </a:solidFill>
              </a:rPr>
              <a:t>Subsidence of stratospheric O</a:t>
            </a:r>
            <a:r>
              <a:rPr lang="en-US" altLang="ja-JP" sz="2600" b="1" baseline="-25000" dirty="0">
                <a:solidFill>
                  <a:srgbClr val="FFFFFF"/>
                </a:solidFill>
              </a:rPr>
              <a:t>3</a:t>
            </a:r>
            <a:r>
              <a:rPr lang="en-US" altLang="ja-JP" sz="2600" b="1" dirty="0">
                <a:solidFill>
                  <a:srgbClr val="FFFFFF"/>
                </a:solidFill>
              </a:rPr>
              <a:t> to the lower trop of S</a:t>
            </a:r>
            <a:r>
              <a:rPr lang="en-US" altLang="zh-CN" sz="2600" b="1" dirty="0">
                <a:solidFill>
                  <a:srgbClr val="FFFFFF"/>
                </a:solidFill>
              </a:rPr>
              <a:t>.</a:t>
            </a:r>
            <a:r>
              <a:rPr lang="en-US" altLang="ja-JP" sz="2600" b="1" dirty="0">
                <a:solidFill>
                  <a:srgbClr val="FFFFFF"/>
                </a:solidFill>
              </a:rPr>
              <a:t> California</a:t>
            </a:r>
            <a:r>
              <a:rPr lang="en-US" altLang="zh-CN" sz="2600" b="1" dirty="0">
                <a:solidFill>
                  <a:srgbClr val="FFFFFF"/>
                </a:solidFill>
              </a:rPr>
              <a:t> (May 28</a:t>
            </a:r>
            <a:r>
              <a:rPr lang="en-US" altLang="ja-JP" sz="2600" b="1" dirty="0">
                <a:solidFill>
                  <a:srgbClr val="FFFFFF"/>
                </a:solidFill>
              </a:rPr>
              <a:t>, 2010</a:t>
            </a:r>
            <a:r>
              <a:rPr lang="en-US" altLang="zh-CN" sz="2600" b="1" dirty="0">
                <a:solidFill>
                  <a:srgbClr val="FFFFFF"/>
                </a:solidFill>
              </a:rPr>
              <a:t>)</a:t>
            </a:r>
          </a:p>
        </p:txBody>
      </p:sp>
      <p:pic>
        <p:nvPicPr>
          <p:cNvPr id="48132" name="Picture 6" descr="may23_lidar"/>
          <p:cNvPicPr>
            <a:picLocks noChangeAspect="1" noChangeArrowheads="1"/>
          </p:cNvPicPr>
          <p:nvPr/>
        </p:nvPicPr>
        <p:blipFill>
          <a:blip r:embed="rId3" cstate="print">
            <a:extLst>
              <a:ext uri="{28A0092B-C50C-407E-A947-70E740481C1C}">
                <a14:useLocalDpi xmlns:a14="http://schemas.microsoft.com/office/drawing/2010/main" val="0"/>
              </a:ext>
            </a:extLst>
          </a:blip>
          <a:srcRect l="28958" t="72745" r="17735" b="23820"/>
          <a:stretch>
            <a:fillRect/>
          </a:stretch>
        </p:blipFill>
        <p:spPr bwMode="auto">
          <a:xfrm>
            <a:off x="533400" y="5257800"/>
            <a:ext cx="39592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7"/>
          <p:cNvSpPr txBox="1">
            <a:spLocks noChangeArrowheads="1"/>
          </p:cNvSpPr>
          <p:nvPr/>
        </p:nvSpPr>
        <p:spPr bwMode="auto">
          <a:xfrm>
            <a:off x="604837" y="552767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30</a:t>
            </a:r>
          </a:p>
        </p:txBody>
      </p:sp>
      <p:sp>
        <p:nvSpPr>
          <p:cNvPr id="48134" name="Text Box 11"/>
          <p:cNvSpPr txBox="1">
            <a:spLocks noChangeArrowheads="1"/>
          </p:cNvSpPr>
          <p:nvPr/>
        </p:nvSpPr>
        <p:spPr bwMode="auto">
          <a:xfrm>
            <a:off x="1109662" y="5538787"/>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50</a:t>
            </a:r>
          </a:p>
        </p:txBody>
      </p:sp>
      <p:pic>
        <p:nvPicPr>
          <p:cNvPr id="48135" name="Picture 4" descr="Intrusion0528_Sonde_TH2SN"/>
          <p:cNvPicPr>
            <a:picLocks noChangeAspect="1" noChangeArrowheads="1"/>
          </p:cNvPicPr>
          <p:nvPr/>
        </p:nvPicPr>
        <p:blipFill>
          <a:blip r:embed="rId4" cstate="print">
            <a:extLst>
              <a:ext uri="{28A0092B-C50C-407E-A947-70E740481C1C}">
                <a14:useLocalDpi xmlns:a14="http://schemas.microsoft.com/office/drawing/2010/main" val="0"/>
              </a:ext>
            </a:extLst>
          </a:blip>
          <a:srcRect l="3575" t="23932" r="65004" b="33374"/>
          <a:stretch>
            <a:fillRect/>
          </a:stretch>
        </p:blipFill>
        <p:spPr bwMode="auto">
          <a:xfrm>
            <a:off x="950913" y="1524000"/>
            <a:ext cx="3240087"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Box 5"/>
          <p:cNvSpPr txBox="1">
            <a:spLocks noChangeArrowheads="1"/>
          </p:cNvSpPr>
          <p:nvPr/>
        </p:nvSpPr>
        <p:spPr bwMode="auto">
          <a:xfrm rot="-5400000">
            <a:off x="144462" y="3267045"/>
            <a:ext cx="190500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dirty="0">
                <a:solidFill>
                  <a:srgbClr val="000000"/>
                </a:solidFill>
              </a:rPr>
              <a:t>Altitude (</a:t>
            </a:r>
            <a:r>
              <a:rPr lang="en-US" altLang="zh-CN" sz="2000" b="1" dirty="0" smtClean="0">
                <a:solidFill>
                  <a:srgbClr val="000000"/>
                </a:solidFill>
              </a:rPr>
              <a:t>km)</a:t>
            </a:r>
            <a:endParaRPr lang="en-US" altLang="zh-CN" sz="2000" b="1" dirty="0">
              <a:solidFill>
                <a:srgbClr val="000000"/>
              </a:solidFill>
            </a:endParaRPr>
          </a:p>
        </p:txBody>
      </p:sp>
      <p:sp>
        <p:nvSpPr>
          <p:cNvPr id="48137" name="Text Box 8"/>
          <p:cNvSpPr txBox="1">
            <a:spLocks noChangeArrowheads="1"/>
          </p:cNvSpPr>
          <p:nvPr/>
        </p:nvSpPr>
        <p:spPr bwMode="auto">
          <a:xfrm>
            <a:off x="1612900" y="5538787"/>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70</a:t>
            </a:r>
          </a:p>
        </p:txBody>
      </p:sp>
      <p:sp>
        <p:nvSpPr>
          <p:cNvPr id="48138" name="Text Box 9"/>
          <p:cNvSpPr txBox="1">
            <a:spLocks noChangeArrowheads="1"/>
          </p:cNvSpPr>
          <p:nvPr/>
        </p:nvSpPr>
        <p:spPr bwMode="auto">
          <a:xfrm>
            <a:off x="2622550" y="55276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110</a:t>
            </a:r>
          </a:p>
        </p:txBody>
      </p:sp>
      <p:sp>
        <p:nvSpPr>
          <p:cNvPr id="48139" name="Text Box 10"/>
          <p:cNvSpPr txBox="1">
            <a:spLocks noChangeArrowheads="1"/>
          </p:cNvSpPr>
          <p:nvPr/>
        </p:nvSpPr>
        <p:spPr bwMode="auto">
          <a:xfrm>
            <a:off x="3844925" y="55276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150</a:t>
            </a:r>
          </a:p>
        </p:txBody>
      </p:sp>
      <p:sp>
        <p:nvSpPr>
          <p:cNvPr id="48140" name="Text Box 12"/>
          <p:cNvSpPr txBox="1">
            <a:spLocks noChangeArrowheads="1"/>
          </p:cNvSpPr>
          <p:nvPr/>
        </p:nvSpPr>
        <p:spPr bwMode="auto">
          <a:xfrm>
            <a:off x="2189162" y="552767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90</a:t>
            </a:r>
          </a:p>
        </p:txBody>
      </p:sp>
      <p:sp>
        <p:nvSpPr>
          <p:cNvPr id="48141" name="Text Box 13"/>
          <p:cNvSpPr txBox="1">
            <a:spLocks noChangeArrowheads="1"/>
          </p:cNvSpPr>
          <p:nvPr/>
        </p:nvSpPr>
        <p:spPr bwMode="auto">
          <a:xfrm>
            <a:off x="3197225" y="55276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a:solidFill>
                  <a:srgbClr val="000000"/>
                </a:solidFill>
              </a:rPr>
              <a:t>130</a:t>
            </a:r>
          </a:p>
        </p:txBody>
      </p:sp>
      <p:sp>
        <p:nvSpPr>
          <p:cNvPr id="48142" name="Text Box 14"/>
          <p:cNvSpPr txBox="1">
            <a:spLocks noChangeArrowheads="1"/>
          </p:cNvSpPr>
          <p:nvPr/>
        </p:nvSpPr>
        <p:spPr bwMode="auto">
          <a:xfrm>
            <a:off x="1463675" y="4953000"/>
            <a:ext cx="2346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b="1" dirty="0">
                <a:solidFill>
                  <a:srgbClr val="000000"/>
                </a:solidFill>
              </a:rPr>
              <a:t>North </a:t>
            </a:r>
            <a:r>
              <a:rPr lang="en-US" altLang="ja-JP" b="1" dirty="0">
                <a:solidFill>
                  <a:srgbClr val="000000"/>
                </a:solidFill>
                <a:sym typeface="Wingdings" pitchFamily="2" charset="2"/>
              </a:rPr>
              <a:t> South </a:t>
            </a:r>
            <a:endParaRPr lang="en-US" altLang="zh-CN" b="1" dirty="0">
              <a:solidFill>
                <a:srgbClr val="000000"/>
              </a:solidFill>
            </a:endParaRPr>
          </a:p>
        </p:txBody>
      </p:sp>
      <p:sp>
        <p:nvSpPr>
          <p:cNvPr id="48144" name="Text Box 16"/>
          <p:cNvSpPr txBox="1">
            <a:spLocks noChangeArrowheads="1"/>
          </p:cNvSpPr>
          <p:nvPr/>
        </p:nvSpPr>
        <p:spPr bwMode="auto">
          <a:xfrm>
            <a:off x="5538787" y="4648200"/>
            <a:ext cx="3605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2000" b="1" dirty="0" smtClean="0">
                <a:solidFill>
                  <a:srgbClr val="000000"/>
                </a:solidFill>
              </a:rPr>
              <a:t>O</a:t>
            </a:r>
            <a:r>
              <a:rPr lang="en-US" altLang="ja-JP" sz="2000" b="1" baseline="-25000" dirty="0" smtClean="0">
                <a:solidFill>
                  <a:srgbClr val="000000"/>
                </a:solidFill>
              </a:rPr>
              <a:t>3</a:t>
            </a:r>
            <a:r>
              <a:rPr lang="en-US" altLang="ja-JP" sz="2000" b="1" dirty="0" smtClean="0">
                <a:solidFill>
                  <a:srgbClr val="000000"/>
                </a:solidFill>
              </a:rPr>
              <a:t> </a:t>
            </a:r>
            <a:r>
              <a:rPr lang="en-US" altLang="ja-JP" sz="2000" dirty="0">
                <a:solidFill>
                  <a:srgbClr val="000000"/>
                </a:solidFill>
              </a:rPr>
              <a:t>[</a:t>
            </a:r>
            <a:r>
              <a:rPr lang="en-US" altLang="ja-JP" sz="2000" dirty="0" smtClean="0">
                <a:solidFill>
                  <a:srgbClr val="000000"/>
                </a:solidFill>
              </a:rPr>
              <a:t>ppb] </a:t>
            </a:r>
            <a:r>
              <a:rPr lang="en-US" altLang="ja-JP" sz="2000" b="1" dirty="0" smtClean="0">
                <a:solidFill>
                  <a:srgbClr val="000000"/>
                </a:solidFill>
              </a:rPr>
              <a:t>at Joshua Tree (JT)</a:t>
            </a:r>
            <a:endParaRPr lang="en-US" altLang="zh-CN" sz="2000" b="1" dirty="0">
              <a:solidFill>
                <a:srgbClr val="000000"/>
              </a:solidFill>
            </a:endParaRPr>
          </a:p>
        </p:txBody>
      </p:sp>
      <p:sp>
        <p:nvSpPr>
          <p:cNvPr id="54313" name="Oval 41"/>
          <p:cNvSpPr>
            <a:spLocks noChangeArrowheads="1"/>
          </p:cNvSpPr>
          <p:nvPr/>
        </p:nvSpPr>
        <p:spPr bwMode="auto">
          <a:xfrm>
            <a:off x="3352800" y="4572000"/>
            <a:ext cx="431800" cy="5048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ja-JP" altLang="en-US" b="1">
              <a:solidFill>
                <a:srgbClr val="FFFFFF"/>
              </a:solidFill>
            </a:endParaRPr>
          </a:p>
        </p:txBody>
      </p:sp>
      <p:pic>
        <p:nvPicPr>
          <p:cNvPr id="48151" name="Picture 5" descr="Figure1"/>
          <p:cNvPicPr>
            <a:picLocks noChangeAspect="1" noChangeArrowheads="1"/>
          </p:cNvPicPr>
          <p:nvPr/>
        </p:nvPicPr>
        <p:blipFill>
          <a:blip r:embed="rId5" cstate="print">
            <a:extLst>
              <a:ext uri="{28A0092B-C50C-407E-A947-70E740481C1C}">
                <a14:useLocalDpi xmlns:a14="http://schemas.microsoft.com/office/drawing/2010/main" val="0"/>
              </a:ext>
            </a:extLst>
          </a:blip>
          <a:srcRect t="77750" r="91777" b="6297"/>
          <a:stretch>
            <a:fillRect/>
          </a:stretch>
        </p:blipFill>
        <p:spPr bwMode="auto">
          <a:xfrm>
            <a:off x="4191000" y="1885890"/>
            <a:ext cx="977388" cy="245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3" name="Picture 42"/>
          <p:cNvPicPr>
            <a:picLocks noChangeAspect="1" noChangeArrowheads="1"/>
          </p:cNvPicPr>
          <p:nvPr/>
        </p:nvPicPr>
        <p:blipFill rotWithShape="1">
          <a:blip r:embed="rId6">
            <a:extLst>
              <a:ext uri="{28A0092B-C50C-407E-A947-70E740481C1C}">
                <a14:useLocalDpi xmlns:a14="http://schemas.microsoft.com/office/drawing/2010/main" val="0"/>
              </a:ext>
            </a:extLst>
          </a:blip>
          <a:srcRect l="20069" t="20956" b="71608"/>
          <a:stretch/>
        </p:blipFill>
        <p:spPr bwMode="auto">
          <a:xfrm>
            <a:off x="5033527" y="1759267"/>
            <a:ext cx="3967598" cy="27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54" name="Picture 5" descr="Figure1"/>
          <p:cNvPicPr>
            <a:picLocks noChangeAspect="1" noChangeArrowheads="1"/>
          </p:cNvPicPr>
          <p:nvPr/>
        </p:nvPicPr>
        <p:blipFill>
          <a:blip r:embed="rId5" cstate="print">
            <a:extLst>
              <a:ext uri="{28A0092B-C50C-407E-A947-70E740481C1C}">
                <a14:useLocalDpi xmlns:a14="http://schemas.microsoft.com/office/drawing/2010/main" val="0"/>
              </a:ext>
            </a:extLst>
          </a:blip>
          <a:srcRect l="38058" t="79738" r="31154" b="4350"/>
          <a:stretch>
            <a:fillRect/>
          </a:stretch>
        </p:blipFill>
        <p:spPr bwMode="auto">
          <a:xfrm>
            <a:off x="5105400" y="2051179"/>
            <a:ext cx="398721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14"/>
          <p:cNvSpPr>
            <a:spLocks noChangeArrowheads="1"/>
          </p:cNvSpPr>
          <p:nvPr/>
        </p:nvSpPr>
        <p:spPr bwMode="auto">
          <a:xfrm>
            <a:off x="7772400" y="2378204"/>
            <a:ext cx="1352550" cy="1577975"/>
          </a:xfrm>
          <a:prstGeom prst="rect">
            <a:avLst/>
          </a:prstGeom>
          <a:solidFill>
            <a:schemeClr val="tx1"/>
          </a:solidFill>
          <a:ln w="9525">
            <a:solidFill>
              <a:schemeClr val="accent4">
                <a:lumMod val="2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b="1">
              <a:solidFill>
                <a:srgbClr val="FFFFFF"/>
              </a:solidFill>
            </a:endParaRPr>
          </a:p>
        </p:txBody>
      </p:sp>
      <p:sp>
        <p:nvSpPr>
          <p:cNvPr id="48156" name="Rectangle 16"/>
          <p:cNvSpPr>
            <a:spLocks noChangeArrowheads="1"/>
          </p:cNvSpPr>
          <p:nvPr/>
        </p:nvSpPr>
        <p:spPr bwMode="auto">
          <a:xfrm>
            <a:off x="8043863" y="2881442"/>
            <a:ext cx="11493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0000"/>
              </a:lnSpc>
            </a:pPr>
            <a:r>
              <a:rPr lang="en-US" altLang="ja-JP" b="1" dirty="0" smtClean="0">
                <a:solidFill>
                  <a:srgbClr val="FF0000"/>
                </a:solidFill>
              </a:rPr>
              <a:t>AM3 total</a:t>
            </a:r>
            <a:endParaRPr lang="en-US" altLang="zh-CN" b="1" dirty="0">
              <a:solidFill>
                <a:srgbClr val="FF0000"/>
              </a:solidFill>
            </a:endParaRPr>
          </a:p>
        </p:txBody>
      </p:sp>
      <p:sp>
        <p:nvSpPr>
          <p:cNvPr id="48157" name="Rectangle 17"/>
          <p:cNvSpPr>
            <a:spLocks noChangeArrowheads="1"/>
          </p:cNvSpPr>
          <p:nvPr/>
        </p:nvSpPr>
        <p:spPr bwMode="auto">
          <a:xfrm>
            <a:off x="8043863" y="3202117"/>
            <a:ext cx="1114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0000"/>
              </a:lnSpc>
            </a:pPr>
            <a:r>
              <a:rPr lang="en-US" altLang="ja-JP" b="1">
                <a:solidFill>
                  <a:srgbClr val="33CC33"/>
                </a:solidFill>
              </a:rPr>
              <a:t>zeroNA</a:t>
            </a:r>
            <a:endParaRPr lang="en-US" altLang="zh-CN" b="1">
              <a:solidFill>
                <a:srgbClr val="33CC33"/>
              </a:solidFill>
            </a:endParaRPr>
          </a:p>
        </p:txBody>
      </p:sp>
      <p:sp>
        <p:nvSpPr>
          <p:cNvPr id="48158" name="Rectangle 18"/>
          <p:cNvSpPr>
            <a:spLocks noChangeArrowheads="1"/>
          </p:cNvSpPr>
          <p:nvPr/>
        </p:nvSpPr>
        <p:spPr bwMode="auto">
          <a:xfrm>
            <a:off x="7969250" y="2522667"/>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b="1" dirty="0" smtClean="0">
                <a:solidFill>
                  <a:srgbClr val="000000"/>
                </a:solidFill>
              </a:rPr>
              <a:t>OBS O</a:t>
            </a:r>
            <a:r>
              <a:rPr lang="en-US" altLang="zh-CN" b="1" baseline="-25000" dirty="0" smtClean="0">
                <a:solidFill>
                  <a:srgbClr val="000000"/>
                </a:solidFill>
              </a:rPr>
              <a:t>3</a:t>
            </a:r>
            <a:endParaRPr lang="en-US" altLang="zh-CN" b="1" baseline="-25000" dirty="0">
              <a:solidFill>
                <a:srgbClr val="000000"/>
              </a:solidFill>
            </a:endParaRPr>
          </a:p>
        </p:txBody>
      </p:sp>
      <p:sp>
        <p:nvSpPr>
          <p:cNvPr id="48159" name="Oval 19"/>
          <p:cNvSpPr>
            <a:spLocks noChangeArrowheads="1"/>
          </p:cNvSpPr>
          <p:nvPr/>
        </p:nvSpPr>
        <p:spPr bwMode="auto">
          <a:xfrm>
            <a:off x="7823200" y="2622679"/>
            <a:ext cx="144463" cy="1444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48160" name="Rectangle 23"/>
          <p:cNvSpPr>
            <a:spLocks noChangeArrowheads="1"/>
          </p:cNvSpPr>
          <p:nvPr/>
        </p:nvSpPr>
        <p:spPr bwMode="auto">
          <a:xfrm>
            <a:off x="8039100" y="3610104"/>
            <a:ext cx="13335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0000"/>
              </a:lnSpc>
            </a:pPr>
            <a:r>
              <a:rPr lang="en-US" altLang="ja-JP" b="1" dirty="0" smtClean="0">
                <a:solidFill>
                  <a:srgbClr val="0000CC"/>
                </a:solidFill>
              </a:rPr>
              <a:t>O</a:t>
            </a:r>
            <a:r>
              <a:rPr lang="en-US" altLang="ja-JP" b="1" baseline="-25000" dirty="0" smtClean="0">
                <a:solidFill>
                  <a:srgbClr val="0000CC"/>
                </a:solidFill>
              </a:rPr>
              <a:t>3</a:t>
            </a:r>
            <a:r>
              <a:rPr lang="en-US" altLang="ja-JP" b="1" dirty="0">
                <a:solidFill>
                  <a:srgbClr val="0000CC"/>
                </a:solidFill>
              </a:rPr>
              <a:t>S</a:t>
            </a:r>
            <a:r>
              <a:rPr lang="en-US" altLang="ja-JP" b="1" dirty="0" smtClean="0">
                <a:solidFill>
                  <a:srgbClr val="0000CC"/>
                </a:solidFill>
              </a:rPr>
              <a:t>trat</a:t>
            </a:r>
            <a:endParaRPr lang="en-US" altLang="zh-CN" b="1" dirty="0">
              <a:solidFill>
                <a:srgbClr val="0000CC"/>
              </a:solidFill>
            </a:endParaRPr>
          </a:p>
        </p:txBody>
      </p:sp>
      <p:sp>
        <p:nvSpPr>
          <p:cNvPr id="48161" name="Rectangle 24"/>
          <p:cNvSpPr>
            <a:spLocks noChangeArrowheads="1"/>
          </p:cNvSpPr>
          <p:nvPr/>
        </p:nvSpPr>
        <p:spPr bwMode="auto">
          <a:xfrm>
            <a:off x="7824788" y="2956054"/>
            <a:ext cx="144463" cy="1444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48162" name="AutoShape 25"/>
          <p:cNvSpPr>
            <a:spLocks noChangeArrowheads="1"/>
          </p:cNvSpPr>
          <p:nvPr/>
        </p:nvSpPr>
        <p:spPr bwMode="auto">
          <a:xfrm>
            <a:off x="7823200" y="3275142"/>
            <a:ext cx="144463" cy="144462"/>
          </a:xfrm>
          <a:prstGeom prst="triangle">
            <a:avLst>
              <a:gd name="adj" fmla="val 50000"/>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48163" name="AutoShape 26"/>
          <p:cNvSpPr>
            <a:spLocks noChangeArrowheads="1"/>
          </p:cNvSpPr>
          <p:nvPr/>
        </p:nvSpPr>
        <p:spPr bwMode="auto">
          <a:xfrm>
            <a:off x="7823200" y="3681542"/>
            <a:ext cx="144463" cy="144462"/>
          </a:xfrm>
          <a:prstGeom prst="triangle">
            <a:avLst>
              <a:gd name="adj" fmla="val 50000"/>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2" name="TextBox 1"/>
          <p:cNvSpPr txBox="1"/>
          <p:nvPr/>
        </p:nvSpPr>
        <p:spPr bwMode="auto">
          <a:xfrm>
            <a:off x="5943600" y="1352490"/>
            <a:ext cx="2268538" cy="368300"/>
          </a:xfrm>
          <a:prstGeom prst="rect">
            <a:avLst/>
          </a:prstGeom>
          <a:solidFill>
            <a:schemeClr val="tx1"/>
          </a:solidFill>
        </p:spPr>
        <p:txBody>
          <a:bodyPr>
            <a:spAutoFit/>
          </a:bodyPr>
          <a:lstStyle/>
          <a:p>
            <a:pPr algn="ctr">
              <a:defRPr/>
            </a:pPr>
            <a:r>
              <a:rPr lang="en-US" b="1" dirty="0">
                <a:solidFill>
                  <a:srgbClr val="DADADA">
                    <a:lumMod val="75000"/>
                  </a:srgbClr>
                </a:solidFill>
                <a:latin typeface="Arial" panose="020B0604020202020204" pitchFamily="34" charset="0"/>
                <a:cs typeface="Arial" panose="020B0604020202020204" pitchFamily="34" charset="0"/>
              </a:rPr>
              <a:t>Observed RH (%)</a:t>
            </a:r>
          </a:p>
        </p:txBody>
      </p:sp>
      <p:sp>
        <p:nvSpPr>
          <p:cNvPr id="48166" name="Line 44"/>
          <p:cNvSpPr>
            <a:spLocks noChangeShapeType="1"/>
          </p:cNvSpPr>
          <p:nvPr/>
        </p:nvSpPr>
        <p:spPr bwMode="auto">
          <a:xfrm>
            <a:off x="6763831" y="1759267"/>
            <a:ext cx="389443" cy="5353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41" name="Group 15"/>
          <p:cNvGrpSpPr>
            <a:grpSpLocks/>
          </p:cNvGrpSpPr>
          <p:nvPr/>
        </p:nvGrpSpPr>
        <p:grpSpPr bwMode="auto">
          <a:xfrm>
            <a:off x="68380" y="821215"/>
            <a:ext cx="1227020" cy="1769585"/>
            <a:chOff x="-144" y="1200"/>
            <a:chExt cx="1968" cy="2448"/>
          </a:xfrm>
        </p:grpSpPr>
        <p:cxnSp>
          <p:nvCxnSpPr>
            <p:cNvPr id="44" name="Straight Arrow Connector 43"/>
            <p:cNvCxnSpPr/>
            <p:nvPr/>
          </p:nvCxnSpPr>
          <p:spPr>
            <a:xfrm flipV="1">
              <a:off x="-69" y="2540"/>
              <a:ext cx="164" cy="30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17" descr="california"/>
            <p:cNvPicPr>
              <a:picLocks noChangeAspect="1" noChangeArrowheads="1"/>
            </p:cNvPicPr>
            <p:nvPr/>
          </p:nvPicPr>
          <p:blipFill>
            <a:blip r:embed="rId7" cstate="print">
              <a:extLst>
                <a:ext uri="{28A0092B-C50C-407E-A947-70E740481C1C}">
                  <a14:useLocalDpi xmlns:a14="http://schemas.microsoft.com/office/drawing/2010/main" val="0"/>
                </a:ext>
              </a:extLst>
            </a:blip>
            <a:srcRect l="9091" t="13725" r="49242" b="19608"/>
            <a:stretch>
              <a:fillRect/>
            </a:stretch>
          </p:blipFill>
          <p:spPr bwMode="auto">
            <a:xfrm>
              <a:off x="-144" y="1301"/>
              <a:ext cx="1899" cy="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8"/>
            <p:cNvSpPr>
              <a:spLocks noChangeArrowheads="1"/>
            </p:cNvSpPr>
            <p:nvPr/>
          </p:nvSpPr>
          <p:spPr bwMode="auto">
            <a:xfrm rot="10800000">
              <a:off x="555" y="1200"/>
              <a:ext cx="1269" cy="2064"/>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endParaRPr lang="ja-JP" altLang="en-US" b="0">
                <a:solidFill>
                  <a:srgbClr val="FFFFFF"/>
                </a:solidFill>
                <a:ea typeface="MS PGothic" pitchFamily="34" charset="-128"/>
              </a:endParaRPr>
            </a:p>
          </p:txBody>
        </p:sp>
      </p:grpSp>
      <p:pic>
        <p:nvPicPr>
          <p:cNvPr id="48145" name="Picture 6" descr="img_launching_sonde_hilo_3"/>
          <p:cNvPicPr>
            <a:picLocks noChangeAspect="1" noChangeArrowheads="1"/>
          </p:cNvPicPr>
          <p:nvPr/>
        </p:nvPicPr>
        <p:blipFill>
          <a:blip r:embed="rId8">
            <a:extLst>
              <a:ext uri="{28A0092B-C50C-407E-A947-70E740481C1C}">
                <a14:useLocalDpi xmlns:a14="http://schemas.microsoft.com/office/drawing/2010/main" val="0"/>
              </a:ext>
            </a:extLst>
          </a:blip>
          <a:srcRect l="25858" r="13321" b="40732"/>
          <a:stretch>
            <a:fillRect/>
          </a:stretch>
        </p:blipFill>
        <p:spPr bwMode="auto">
          <a:xfrm>
            <a:off x="0" y="27272"/>
            <a:ext cx="1494407" cy="103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a:spLocks noChangeArrowheads="1"/>
          </p:cNvSpPr>
          <p:nvPr/>
        </p:nvSpPr>
        <p:spPr bwMode="auto">
          <a:xfrm>
            <a:off x="2045573" y="5810805"/>
            <a:ext cx="697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b="0" dirty="0" smtClean="0">
                <a:solidFill>
                  <a:srgbClr val="000000"/>
                </a:solidFill>
              </a:rPr>
              <a:t>[ppb]</a:t>
            </a:r>
            <a:endParaRPr lang="en-US" altLang="zh-CN" b="0" dirty="0" smtClean="0">
              <a:solidFill>
                <a:srgbClr val="000000"/>
              </a:solidFill>
            </a:endParaRPr>
          </a:p>
        </p:txBody>
      </p:sp>
      <p:sp>
        <p:nvSpPr>
          <p:cNvPr id="48143" name="Text Box 15"/>
          <p:cNvSpPr txBox="1">
            <a:spLocks noChangeArrowheads="1"/>
          </p:cNvSpPr>
          <p:nvPr/>
        </p:nvSpPr>
        <p:spPr bwMode="auto">
          <a:xfrm>
            <a:off x="1295400" y="1127125"/>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2000" b="1" dirty="0" err="1" smtClean="0">
                <a:solidFill>
                  <a:srgbClr val="000000"/>
                </a:solidFill>
              </a:rPr>
              <a:t>Sondes</a:t>
            </a:r>
            <a:r>
              <a:rPr lang="en-US" altLang="ja-JP" sz="2000" b="1" dirty="0" smtClean="0">
                <a:solidFill>
                  <a:srgbClr val="000000"/>
                </a:solidFill>
              </a:rPr>
              <a:t> </a:t>
            </a:r>
            <a:r>
              <a:rPr lang="en-US" altLang="ja-JP" sz="2000" b="1" dirty="0">
                <a:solidFill>
                  <a:srgbClr val="000000"/>
                </a:solidFill>
              </a:rPr>
              <a:t>over </a:t>
            </a:r>
            <a:r>
              <a:rPr lang="en-US" altLang="ja-JP" sz="2000" b="1" dirty="0" smtClean="0">
                <a:solidFill>
                  <a:srgbClr val="000000"/>
                </a:solidFill>
              </a:rPr>
              <a:t>California</a:t>
            </a:r>
            <a:endParaRPr lang="en-US" altLang="zh-CN" sz="2000" b="1" dirty="0">
              <a:solidFill>
                <a:srgbClr val="000000"/>
              </a:solidFill>
            </a:endParaRPr>
          </a:p>
        </p:txBody>
      </p:sp>
      <p:sp>
        <p:nvSpPr>
          <p:cNvPr id="53" name="Text Box 15"/>
          <p:cNvSpPr txBox="1">
            <a:spLocks noChangeArrowheads="1"/>
          </p:cNvSpPr>
          <p:nvPr/>
        </p:nvSpPr>
        <p:spPr bwMode="auto">
          <a:xfrm>
            <a:off x="4648200" y="5218093"/>
            <a:ext cx="4495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285750" indent="-285750" eaLnBrk="1" hangingPunct="1">
              <a:spcBef>
                <a:spcPct val="50000"/>
              </a:spcBef>
              <a:buFont typeface="Arial" panose="020B0604020202020204" pitchFamily="34" charset="0"/>
              <a:buChar char="•"/>
            </a:pPr>
            <a:r>
              <a:rPr lang="en-US" altLang="ja-JP" sz="1600" b="1" dirty="0" smtClean="0">
                <a:solidFill>
                  <a:srgbClr val="0000FF"/>
                </a:solidFill>
              </a:rPr>
              <a:t>Simulated enhancements of O</a:t>
            </a:r>
            <a:r>
              <a:rPr lang="en-US" altLang="ja-JP" sz="1600" b="1" baseline="-25000" dirty="0" smtClean="0">
                <a:solidFill>
                  <a:srgbClr val="0000FF"/>
                </a:solidFill>
              </a:rPr>
              <a:t>3</a:t>
            </a:r>
            <a:r>
              <a:rPr lang="en-US" altLang="ja-JP" sz="1600" b="1" dirty="0" smtClean="0">
                <a:solidFill>
                  <a:srgbClr val="0000FF"/>
                </a:solidFill>
              </a:rPr>
              <a:t>Strat consistent with </a:t>
            </a:r>
            <a:r>
              <a:rPr lang="en-US" altLang="ja-JP" sz="1600" b="1" dirty="0" smtClean="0">
                <a:solidFill>
                  <a:srgbClr val="DADADA">
                    <a:lumMod val="50000"/>
                  </a:srgbClr>
                </a:solidFill>
              </a:rPr>
              <a:t>observed low RH</a:t>
            </a:r>
          </a:p>
          <a:p>
            <a:pPr marL="285750" indent="-285750" eaLnBrk="1" hangingPunct="1">
              <a:spcBef>
                <a:spcPct val="50000"/>
              </a:spcBef>
              <a:buFont typeface="Arial" panose="020B0604020202020204" pitchFamily="34" charset="0"/>
              <a:buChar char="•"/>
            </a:pPr>
            <a:r>
              <a:rPr lang="en-US" altLang="zh-CN" sz="1600" b="1" dirty="0" smtClean="0">
                <a:solidFill>
                  <a:srgbClr val="0000FF"/>
                </a:solidFill>
              </a:rPr>
              <a:t>Reaching surface air on the following day</a:t>
            </a:r>
            <a:endParaRPr lang="en-US" altLang="zh-CN" sz="1600" b="1" dirty="0">
              <a:solidFill>
                <a:srgbClr val="0000FF"/>
              </a:solidFill>
            </a:endParaRPr>
          </a:p>
        </p:txBody>
      </p:sp>
      <p:sp>
        <p:nvSpPr>
          <p:cNvPr id="54" name="Line 44"/>
          <p:cNvSpPr>
            <a:spLocks noChangeShapeType="1"/>
          </p:cNvSpPr>
          <p:nvPr/>
        </p:nvSpPr>
        <p:spPr bwMode="auto">
          <a:xfrm flipH="1" flipV="1">
            <a:off x="6248399" y="3826003"/>
            <a:ext cx="508396" cy="1493710"/>
          </a:xfrm>
          <a:prstGeom prst="line">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42" name="Slide Number Placeholder 3"/>
          <p:cNvSpPr txBox="1">
            <a:spLocks noGrp="1"/>
          </p:cNvSpPr>
          <p:nvPr/>
        </p:nvSpPr>
        <p:spPr>
          <a:xfrm>
            <a:off x="8509000" y="6400800"/>
            <a:ext cx="4826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DADADA">
                    <a:lumMod val="10000"/>
                  </a:srgbClr>
                </a:solidFill>
                <a:latin typeface="Arial" panose="020B0604020202020204" pitchFamily="34" charset="0"/>
                <a:cs typeface="Arial" panose="020B0604020202020204" pitchFamily="34" charset="0"/>
              </a:rPr>
              <a:pPr algn="r">
                <a:defRPr/>
              </a:pPr>
              <a:t>27</a:t>
            </a:fld>
            <a:endParaRPr lang="en-US" sz="2000" b="1" dirty="0">
              <a:solidFill>
                <a:srgbClr val="DADADA">
                  <a:lumMod val="10000"/>
                </a:srgbClr>
              </a:solidFill>
              <a:latin typeface="Arial" panose="020B0604020202020204" pitchFamily="34" charset="0"/>
              <a:cs typeface="Arial" panose="020B0604020202020204" pitchFamily="34" charset="0"/>
            </a:endParaRPr>
          </a:p>
        </p:txBody>
      </p:sp>
      <p:sp>
        <p:nvSpPr>
          <p:cNvPr id="43" name="Rectangle 42"/>
          <p:cNvSpPr>
            <a:spLocks noChangeArrowheads="1"/>
          </p:cNvSpPr>
          <p:nvPr/>
        </p:nvSpPr>
        <p:spPr bwMode="auto">
          <a:xfrm>
            <a:off x="178357" y="6400800"/>
            <a:ext cx="80512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rgbClr val="FFFFCC"/>
                </a:solidFill>
              </a:rPr>
              <a:t>Lin MY et </a:t>
            </a:r>
            <a:r>
              <a:rPr lang="en-US" altLang="ja-JP" b="1" i="1" dirty="0">
                <a:solidFill>
                  <a:srgbClr val="FFFFCC"/>
                </a:solidFill>
              </a:rPr>
              <a:t>al </a:t>
            </a:r>
            <a:r>
              <a:rPr lang="en-US" altLang="ja-JP" b="1" i="1" dirty="0" smtClean="0">
                <a:solidFill>
                  <a:srgbClr val="FFFFCC"/>
                </a:solidFill>
              </a:rPr>
              <a:t>(JGR, 2012b): </a:t>
            </a:r>
            <a:r>
              <a:rPr lang="en-US" altLang="ja-JP" sz="1600" i="1" dirty="0" smtClean="0">
                <a:solidFill>
                  <a:srgbClr val="FFFFCC"/>
                </a:solidFill>
              </a:rPr>
              <a:t>Springtime high surface ozone events over the WUS …</a:t>
            </a:r>
            <a:endParaRPr lang="zh-CN" altLang="en-US" sz="1600" i="1" dirty="0">
              <a:solidFill>
                <a:srgbClr val="FFFFCC"/>
              </a:solidFill>
            </a:endParaRPr>
          </a:p>
        </p:txBody>
      </p:sp>
    </p:spTree>
    <p:extLst>
      <p:ext uri="{BB962C8B-B14F-4D97-AF65-F5344CB8AC3E}">
        <p14:creationId xmlns:p14="http://schemas.microsoft.com/office/powerpoint/2010/main" val="2637256284"/>
      </p:ext>
    </p:extLst>
  </p:cSld>
  <p:clrMapOvr>
    <a:masterClrMapping/>
  </p:clrMapOvr>
  <p:transition spd="slow" advTm="2302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noGrp="1"/>
          </p:cNvSpPr>
          <p:nvPr/>
        </p:nvSpPr>
        <p:spPr>
          <a:xfrm>
            <a:off x="6553200" y="6400800"/>
            <a:ext cx="2133600" cy="365125"/>
          </a:xfrm>
          <a:prstGeom prst="rect">
            <a:avLst/>
          </a:prstGeom>
          <a:noFill/>
        </p:spPr>
        <p:txBody>
          <a:bodyPr anchor="ctr"/>
          <a:lstStyle/>
          <a:p>
            <a:pPr algn="r">
              <a:defRPr/>
            </a:pPr>
            <a:fld id="{CE964310-D78B-4DD5-9B9E-C52C8B54BC0E}" type="slidenum">
              <a:rPr lang="en-US" sz="1200">
                <a:solidFill>
                  <a:srgbClr val="000000">
                    <a:tint val="75000"/>
                  </a:srgbClr>
                </a:solidFill>
              </a:rPr>
              <a:pPr algn="r">
                <a:defRPr/>
              </a:pPr>
              <a:t>28</a:t>
            </a:fld>
            <a:endParaRPr lang="en-US" sz="1200">
              <a:solidFill>
                <a:srgbClr val="000000">
                  <a:tint val="75000"/>
                </a:srgbClr>
              </a:solidFill>
            </a:endParaRPr>
          </a:p>
        </p:txBody>
      </p:sp>
      <p:grpSp>
        <p:nvGrpSpPr>
          <p:cNvPr id="65539" name="Group 15"/>
          <p:cNvGrpSpPr>
            <a:grpSpLocks/>
          </p:cNvGrpSpPr>
          <p:nvPr/>
        </p:nvGrpSpPr>
        <p:grpSpPr bwMode="auto">
          <a:xfrm>
            <a:off x="146050" y="2278063"/>
            <a:ext cx="1905000" cy="2590800"/>
            <a:chOff x="-144" y="1200"/>
            <a:chExt cx="1968" cy="2448"/>
          </a:xfrm>
        </p:grpSpPr>
        <p:cxnSp>
          <p:nvCxnSpPr>
            <p:cNvPr id="29" name="Straight Arrow Connector 28"/>
            <p:cNvCxnSpPr/>
            <p:nvPr/>
          </p:nvCxnSpPr>
          <p:spPr>
            <a:xfrm flipV="1">
              <a:off x="-69" y="2539"/>
              <a:ext cx="164" cy="30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65554" name="Picture 17" descr="california"/>
            <p:cNvPicPr>
              <a:picLocks noChangeAspect="1" noChangeArrowheads="1"/>
            </p:cNvPicPr>
            <p:nvPr/>
          </p:nvPicPr>
          <p:blipFill>
            <a:blip r:embed="rId4">
              <a:extLst>
                <a:ext uri="{28A0092B-C50C-407E-A947-70E740481C1C}">
                  <a14:useLocalDpi xmlns:a14="http://schemas.microsoft.com/office/drawing/2010/main" val="0"/>
                </a:ext>
              </a:extLst>
            </a:blip>
            <a:srcRect l="9091" t="13725" r="49242" b="19608"/>
            <a:stretch>
              <a:fillRect/>
            </a:stretch>
          </p:blipFill>
          <p:spPr bwMode="auto">
            <a:xfrm>
              <a:off x="-144" y="1301"/>
              <a:ext cx="1899" cy="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AutoShape 18"/>
            <p:cNvSpPr>
              <a:spLocks noChangeArrowheads="1"/>
            </p:cNvSpPr>
            <p:nvPr/>
          </p:nvSpPr>
          <p:spPr bwMode="auto">
            <a:xfrm rot="10800000">
              <a:off x="555" y="1200"/>
              <a:ext cx="1269" cy="2064"/>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smtClean="0">
                <a:solidFill>
                  <a:srgbClr val="000000"/>
                </a:solidFill>
                <a:ea typeface="MS PGothic" pitchFamily="34" charset="-128"/>
              </a:endParaRPr>
            </a:p>
          </p:txBody>
        </p:sp>
      </p:grpSp>
      <p:sp>
        <p:nvSpPr>
          <p:cNvPr id="65540" name="TextBox 5"/>
          <p:cNvSpPr txBox="1">
            <a:spLocks noChangeArrowheads="1"/>
          </p:cNvSpPr>
          <p:nvPr/>
        </p:nvSpPr>
        <p:spPr bwMode="auto">
          <a:xfrm>
            <a:off x="2605088" y="1303338"/>
            <a:ext cx="1103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MS PGothic" pitchFamily="34" charset="-128"/>
              </a:rPr>
              <a:t>Sondes</a:t>
            </a:r>
          </a:p>
        </p:txBody>
      </p:sp>
      <p:sp>
        <p:nvSpPr>
          <p:cNvPr id="65541" name="TextBox 5"/>
          <p:cNvSpPr txBox="1">
            <a:spLocks noChangeArrowheads="1"/>
          </p:cNvSpPr>
          <p:nvPr/>
        </p:nvSpPr>
        <p:spPr bwMode="auto">
          <a:xfrm>
            <a:off x="4572000" y="1303338"/>
            <a:ext cx="2160588" cy="3968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MS PGothic" pitchFamily="34" charset="-128"/>
              </a:rPr>
              <a:t>AM3 (~0.5</a:t>
            </a:r>
            <a:r>
              <a:rPr lang="en-US" altLang="ja-JP" b="1" smtClean="0">
                <a:solidFill>
                  <a:srgbClr val="000000"/>
                </a:solidFill>
              </a:rPr>
              <a:t>ºx0.5º</a:t>
            </a:r>
            <a:r>
              <a:rPr lang="en-US" altLang="ja-JP" sz="2000" b="1" smtClean="0">
                <a:solidFill>
                  <a:srgbClr val="000000"/>
                </a:solidFill>
                <a:ea typeface="MS PGothic" pitchFamily="34" charset="-128"/>
              </a:rPr>
              <a:t>) </a:t>
            </a:r>
          </a:p>
        </p:txBody>
      </p:sp>
      <p:sp>
        <p:nvSpPr>
          <p:cNvPr id="65542" name="TextBox 5"/>
          <p:cNvSpPr txBox="1">
            <a:spLocks noChangeArrowheads="1"/>
          </p:cNvSpPr>
          <p:nvPr/>
        </p:nvSpPr>
        <p:spPr bwMode="auto">
          <a:xfrm>
            <a:off x="6907213" y="1303338"/>
            <a:ext cx="2057400" cy="3968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MS PGothic" pitchFamily="34" charset="-128"/>
              </a:rPr>
              <a:t>AM3 (~2</a:t>
            </a:r>
            <a:r>
              <a:rPr lang="en-US" altLang="ja-JP" b="1" smtClean="0">
                <a:solidFill>
                  <a:srgbClr val="000000"/>
                </a:solidFill>
              </a:rPr>
              <a:t>º</a:t>
            </a:r>
            <a:r>
              <a:rPr lang="en-US" altLang="ja-JP" sz="2000" b="1" smtClean="0">
                <a:solidFill>
                  <a:srgbClr val="000000"/>
                </a:solidFill>
                <a:ea typeface="MS PGothic" pitchFamily="34" charset="-128"/>
              </a:rPr>
              <a:t>x2</a:t>
            </a:r>
            <a:r>
              <a:rPr lang="en-US" altLang="ja-JP" b="1" smtClean="0">
                <a:solidFill>
                  <a:srgbClr val="000000"/>
                </a:solidFill>
              </a:rPr>
              <a:t>º</a:t>
            </a:r>
            <a:r>
              <a:rPr lang="en-US" altLang="ja-JP" sz="2000" b="1" smtClean="0">
                <a:solidFill>
                  <a:srgbClr val="000000"/>
                </a:solidFill>
                <a:ea typeface="MS PGothic" pitchFamily="34" charset="-128"/>
              </a:rPr>
              <a:t>)</a:t>
            </a:r>
          </a:p>
        </p:txBody>
      </p:sp>
      <p:pic>
        <p:nvPicPr>
          <p:cNvPr id="65543" name="Picture 9"/>
          <p:cNvPicPr>
            <a:picLocks noChangeAspect="1"/>
          </p:cNvPicPr>
          <p:nvPr/>
        </p:nvPicPr>
        <p:blipFill>
          <a:blip r:embed="rId5">
            <a:extLst>
              <a:ext uri="{28A0092B-C50C-407E-A947-70E740481C1C}">
                <a14:useLocalDpi xmlns:a14="http://schemas.microsoft.com/office/drawing/2010/main" val="0"/>
              </a:ext>
            </a:extLst>
          </a:blip>
          <a:srcRect l="20229" t="64578" r="16559" b="31180"/>
          <a:stretch>
            <a:fillRect/>
          </a:stretch>
        </p:blipFill>
        <p:spPr bwMode="auto">
          <a:xfrm>
            <a:off x="2484438" y="4941888"/>
            <a:ext cx="5715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Box 7"/>
          <p:cNvSpPr txBox="1">
            <a:spLocks noChangeArrowheads="1"/>
          </p:cNvSpPr>
          <p:nvPr/>
        </p:nvSpPr>
        <p:spPr bwMode="auto">
          <a:xfrm>
            <a:off x="3779838" y="4581525"/>
            <a:ext cx="3536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Arial Unicode MS" pitchFamily="34" charset="-122"/>
                <a:cs typeface="Arial Unicode MS" pitchFamily="34" charset="-122"/>
              </a:rPr>
              <a:t>Sonde sites, North </a:t>
            </a:r>
            <a:r>
              <a:rPr lang="en-US" altLang="ja-JP" sz="2000" b="1" smtClean="0">
                <a:solidFill>
                  <a:srgbClr val="000000"/>
                </a:solidFill>
                <a:ea typeface="Arial Unicode MS" pitchFamily="34" charset="-122"/>
                <a:cs typeface="Arial Unicode MS" pitchFamily="34" charset="-122"/>
                <a:sym typeface="Wingdings" pitchFamily="2" charset="2"/>
              </a:rPr>
              <a:t> South</a:t>
            </a:r>
            <a:endParaRPr lang="en-US" altLang="ja-JP" sz="2000" b="1" smtClean="0">
              <a:solidFill>
                <a:srgbClr val="000000"/>
              </a:solidFill>
              <a:ea typeface="Arial Unicode MS" pitchFamily="34" charset="-122"/>
              <a:cs typeface="Arial Unicode MS" pitchFamily="34" charset="-122"/>
            </a:endParaRPr>
          </a:p>
        </p:txBody>
      </p:sp>
      <p:sp>
        <p:nvSpPr>
          <p:cNvPr id="65545" name="TextBox 4"/>
          <p:cNvSpPr txBox="1">
            <a:spLocks noChangeArrowheads="1"/>
          </p:cNvSpPr>
          <p:nvPr/>
        </p:nvSpPr>
        <p:spPr bwMode="auto">
          <a:xfrm>
            <a:off x="8010525" y="4933950"/>
            <a:ext cx="1169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mtClean="0">
                <a:solidFill>
                  <a:srgbClr val="000000"/>
                </a:solidFill>
                <a:latin typeface="Tahoma" pitchFamily="34" charset="0"/>
                <a:ea typeface="MS PGothic" pitchFamily="34" charset="-128"/>
              </a:rPr>
              <a:t>O</a:t>
            </a:r>
            <a:r>
              <a:rPr lang="en-US" altLang="ja-JP" baseline="-25000" smtClean="0">
                <a:solidFill>
                  <a:srgbClr val="000000"/>
                </a:solidFill>
                <a:latin typeface="Tahoma" pitchFamily="34" charset="0"/>
                <a:ea typeface="MS PGothic" pitchFamily="34" charset="-128"/>
              </a:rPr>
              <a:t>3</a:t>
            </a:r>
            <a:r>
              <a:rPr lang="en-US" altLang="ja-JP" smtClean="0">
                <a:solidFill>
                  <a:srgbClr val="000000"/>
                </a:solidFill>
                <a:latin typeface="Tahoma" pitchFamily="34" charset="0"/>
                <a:ea typeface="MS PGothic" pitchFamily="34" charset="-128"/>
              </a:rPr>
              <a:t> [ppbv]</a:t>
            </a:r>
          </a:p>
        </p:txBody>
      </p:sp>
      <p:sp>
        <p:nvSpPr>
          <p:cNvPr id="65546" name="Text Box 13"/>
          <p:cNvSpPr txBox="1">
            <a:spLocks noChangeArrowheads="1"/>
          </p:cNvSpPr>
          <p:nvPr/>
        </p:nvSpPr>
        <p:spPr bwMode="auto">
          <a:xfrm>
            <a:off x="0" y="44450"/>
            <a:ext cx="9144000" cy="7635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2800" b="1" smtClean="0">
                <a:solidFill>
                  <a:srgbClr val="FFFF99"/>
                </a:solidFill>
                <a:latin typeface="Helvetica" pitchFamily="34" charset="0"/>
                <a:ea typeface="Arial Unicode MS" pitchFamily="34" charset="-122"/>
                <a:cs typeface="Arial Unicode MS" pitchFamily="34" charset="-122"/>
              </a:rPr>
              <a:t>Simulating deep stratospheric intrusions:  </a:t>
            </a:r>
          </a:p>
          <a:p>
            <a:pPr algn="ctr" eaLnBrk="1" fontAlgn="base" hangingPunct="1">
              <a:spcBef>
                <a:spcPct val="0"/>
              </a:spcBef>
              <a:spcAft>
                <a:spcPct val="0"/>
              </a:spcAft>
            </a:pPr>
            <a:r>
              <a:rPr lang="en-US" altLang="ja-JP" sz="2800" b="1" smtClean="0">
                <a:solidFill>
                  <a:srgbClr val="FFFF99"/>
                </a:solidFill>
                <a:latin typeface="Helvetica" pitchFamily="34" charset="0"/>
                <a:ea typeface="Arial Unicode MS" pitchFamily="34" charset="-122"/>
                <a:cs typeface="Arial Unicode MS" pitchFamily="34" charset="-122"/>
              </a:rPr>
              <a:t>role of model resolution </a:t>
            </a:r>
            <a:r>
              <a:rPr lang="en-US" altLang="ja-JP" sz="2400" smtClean="0">
                <a:solidFill>
                  <a:srgbClr val="FFFF99"/>
                </a:solidFill>
                <a:latin typeface="Helvetica" pitchFamily="34" charset="0"/>
                <a:ea typeface="Arial Unicode MS" pitchFamily="34" charset="-122"/>
                <a:cs typeface="Arial Unicode MS" pitchFamily="34" charset="-122"/>
              </a:rPr>
              <a:t>(May 28, 2010 example)</a:t>
            </a:r>
          </a:p>
        </p:txBody>
      </p:sp>
      <p:pic>
        <p:nvPicPr>
          <p:cNvPr id="65548" name="Picture 15" descr="Intrusion0528_Sonde_TH2SN"/>
          <p:cNvPicPr>
            <a:picLocks noChangeAspect="1" noChangeArrowheads="1"/>
          </p:cNvPicPr>
          <p:nvPr/>
        </p:nvPicPr>
        <p:blipFill>
          <a:blip r:embed="rId6" cstate="print">
            <a:extLst>
              <a:ext uri="{28A0092B-C50C-407E-A947-70E740481C1C}">
                <a14:useLocalDpi xmlns:a14="http://schemas.microsoft.com/office/drawing/2010/main" val="0"/>
              </a:ext>
            </a:extLst>
          </a:blip>
          <a:srcRect l="70226" t="23932" r="4041" b="33374"/>
          <a:stretch>
            <a:fillRect/>
          </a:stretch>
        </p:blipFill>
        <p:spPr bwMode="auto">
          <a:xfrm>
            <a:off x="6794500" y="1700213"/>
            <a:ext cx="22415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16" descr="Intrusion0528_Sonde_TH2SN"/>
          <p:cNvPicPr>
            <a:picLocks noChangeAspect="1" noChangeArrowheads="1"/>
          </p:cNvPicPr>
          <p:nvPr/>
        </p:nvPicPr>
        <p:blipFill>
          <a:blip r:embed="rId6" cstate="print">
            <a:extLst>
              <a:ext uri="{28A0092B-C50C-407E-A947-70E740481C1C}">
                <a14:useLocalDpi xmlns:a14="http://schemas.microsoft.com/office/drawing/2010/main" val="0"/>
              </a:ext>
            </a:extLst>
          </a:blip>
          <a:srcRect l="3575" t="23932" r="65004" b="33374"/>
          <a:stretch>
            <a:fillRect/>
          </a:stretch>
        </p:blipFill>
        <p:spPr bwMode="auto">
          <a:xfrm>
            <a:off x="1762125" y="1700213"/>
            <a:ext cx="27384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Box 5"/>
          <p:cNvSpPr txBox="1">
            <a:spLocks noChangeArrowheads="1"/>
          </p:cNvSpPr>
          <p:nvPr/>
        </p:nvSpPr>
        <p:spPr bwMode="auto">
          <a:xfrm rot="-5400000">
            <a:off x="985838" y="2873375"/>
            <a:ext cx="17335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Arial Unicode MS" pitchFamily="34" charset="-122"/>
                <a:cs typeface="Arial Unicode MS" pitchFamily="34" charset="-122"/>
              </a:rPr>
              <a:t>Altitude (km)</a:t>
            </a:r>
          </a:p>
        </p:txBody>
      </p:sp>
      <p:sp>
        <p:nvSpPr>
          <p:cNvPr id="65551" name="Rectangle 20"/>
          <p:cNvSpPr>
            <a:spLocks noChangeArrowheads="1"/>
          </p:cNvSpPr>
          <p:nvPr/>
        </p:nvSpPr>
        <p:spPr bwMode="auto">
          <a:xfrm>
            <a:off x="0" y="5562600"/>
            <a:ext cx="9144000" cy="12954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Tx/>
              <a:buChar char="•"/>
            </a:pPr>
            <a:r>
              <a:rPr lang="en-US" altLang="ja-JP" dirty="0" smtClean="0">
                <a:solidFill>
                  <a:srgbClr val="000000"/>
                </a:solidFill>
                <a:latin typeface="Helvetica" pitchFamily="34" charset="0"/>
              </a:rPr>
              <a:t>0.5º model better captures vertical structure</a:t>
            </a:r>
          </a:p>
          <a:p>
            <a:pPr eaLnBrk="1" fontAlgn="base" hangingPunct="1">
              <a:spcBef>
                <a:spcPct val="0"/>
              </a:spcBef>
              <a:spcAft>
                <a:spcPct val="0"/>
              </a:spcAft>
              <a:buFontTx/>
              <a:buChar char="•"/>
            </a:pPr>
            <a:r>
              <a:rPr lang="en-US" altLang="ja-JP" dirty="0" smtClean="0">
                <a:solidFill>
                  <a:srgbClr val="000000"/>
                </a:solidFill>
                <a:latin typeface="Helvetica" pitchFamily="34" charset="0"/>
              </a:rPr>
              <a:t>2º model reproduces the large-scale view  </a:t>
            </a:r>
          </a:p>
          <a:p>
            <a:pPr eaLnBrk="1" fontAlgn="base" hangingPunct="1">
              <a:spcBef>
                <a:spcPct val="0"/>
              </a:spcBef>
              <a:spcAft>
                <a:spcPct val="0"/>
              </a:spcAft>
            </a:pPr>
            <a:r>
              <a:rPr lang="en-US" altLang="ja-JP" dirty="0" smtClean="0">
                <a:solidFill>
                  <a:srgbClr val="000000"/>
                </a:solidFill>
                <a:latin typeface="Helvetica" pitchFamily="34" charset="0"/>
                <a:sym typeface="Wingdings" pitchFamily="2" charset="2"/>
              </a:rPr>
              <a:t>      Establishing its suitability for exploring interannual variability</a:t>
            </a:r>
          </a:p>
        </p:txBody>
      </p:sp>
      <p:pic>
        <p:nvPicPr>
          <p:cNvPr id="65552" name="Picture 6" descr="img_launching_sonde_hilo_3"/>
          <p:cNvPicPr>
            <a:picLocks noChangeAspect="1" noChangeArrowheads="1"/>
          </p:cNvPicPr>
          <p:nvPr/>
        </p:nvPicPr>
        <p:blipFill>
          <a:blip r:embed="rId7">
            <a:extLst>
              <a:ext uri="{28A0092B-C50C-407E-A947-70E740481C1C}">
                <a14:useLocalDpi xmlns:a14="http://schemas.microsoft.com/office/drawing/2010/main" val="0"/>
              </a:ext>
            </a:extLst>
          </a:blip>
          <a:srcRect l="25858" r="13321" b="40732"/>
          <a:stretch>
            <a:fillRect/>
          </a:stretch>
        </p:blipFill>
        <p:spPr bwMode="auto">
          <a:xfrm>
            <a:off x="179388" y="1276350"/>
            <a:ext cx="13684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1676400"/>
            <a:ext cx="2232025" cy="290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a:spLocks noChangeArrowheads="1"/>
          </p:cNvSpPr>
          <p:nvPr/>
        </p:nvSpPr>
        <p:spPr bwMode="auto">
          <a:xfrm>
            <a:off x="1092757" y="6477000"/>
            <a:ext cx="80512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rgbClr val="0000FF"/>
                </a:solidFill>
              </a:rPr>
              <a:t>Lin MY et </a:t>
            </a:r>
            <a:r>
              <a:rPr lang="en-US" altLang="ja-JP" b="1" i="1" dirty="0">
                <a:solidFill>
                  <a:srgbClr val="0000FF"/>
                </a:solidFill>
              </a:rPr>
              <a:t>al </a:t>
            </a:r>
            <a:r>
              <a:rPr lang="en-US" altLang="ja-JP" b="1" i="1" dirty="0" smtClean="0">
                <a:solidFill>
                  <a:srgbClr val="0000FF"/>
                </a:solidFill>
              </a:rPr>
              <a:t>(JGR, 2012b): </a:t>
            </a:r>
            <a:r>
              <a:rPr lang="en-US" altLang="ja-JP" sz="1600" i="1" dirty="0" smtClean="0">
                <a:solidFill>
                  <a:srgbClr val="0000FF"/>
                </a:solidFill>
              </a:rPr>
              <a:t>Springtime high surface ozone events over the WUS …</a:t>
            </a:r>
            <a:endParaRPr lang="zh-CN" altLang="en-US" sz="1600" i="1" dirty="0">
              <a:solidFill>
                <a:srgbClr val="0000FF"/>
              </a:solidFill>
            </a:endParaRPr>
          </a:p>
        </p:txBody>
      </p:sp>
    </p:spTree>
    <p:custDataLst>
      <p:tags r:id="rId1"/>
    </p:custDataLst>
    <p:extLst>
      <p:ext uri="{BB962C8B-B14F-4D97-AF65-F5344CB8AC3E}">
        <p14:creationId xmlns:p14="http://schemas.microsoft.com/office/powerpoint/2010/main" val="600852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2"/>
          <p:cNvSpPr>
            <a:spLocks noChangeArrowheads="1"/>
          </p:cNvSpPr>
          <p:nvPr/>
        </p:nvSpPr>
        <p:spPr bwMode="auto">
          <a:xfrm>
            <a:off x="0" y="914400"/>
            <a:ext cx="9144000" cy="518160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1" t="7623" r="2315"/>
          <a:stretch/>
        </p:blipFill>
        <p:spPr bwMode="auto">
          <a:xfrm>
            <a:off x="0" y="1167547"/>
            <a:ext cx="8976454" cy="393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990600" y="1182468"/>
            <a:ext cx="2743200" cy="646331"/>
          </a:xfrm>
          <a:prstGeom prst="rect">
            <a:avLst/>
          </a:prstGeom>
          <a:solidFill>
            <a:srgbClr val="FFFFFF"/>
          </a:solidFill>
          <a:ln>
            <a:solidFill>
              <a:srgbClr val="000000"/>
            </a:solidFill>
          </a:ln>
        </p:spPr>
        <p:txBody>
          <a:bodyPr wrap="square" rtlCol="0">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r</a:t>
            </a:r>
            <a:r>
              <a:rPr lang="en-US" b="1" kern="0" baseline="30000" dirty="0" smtClean="0">
                <a:solidFill>
                  <a:srgbClr val="000000"/>
                </a:solidFill>
                <a:latin typeface="Arial" panose="020B0604020202020204" pitchFamily="34" charset="0"/>
                <a:cs typeface="Arial" panose="020B0604020202020204" pitchFamily="34" charset="0"/>
              </a:rPr>
              <a:t>2</a:t>
            </a:r>
            <a:r>
              <a:rPr lang="en-US" b="1" kern="0" dirty="0" smtClean="0">
                <a:solidFill>
                  <a:srgbClr val="000000"/>
                </a:solidFill>
                <a:latin typeface="Arial" panose="020B0604020202020204" pitchFamily="34" charset="0"/>
                <a:cs typeface="Arial" panose="020B0604020202020204" pitchFamily="34" charset="0"/>
              </a:rPr>
              <a:t> (OBS, </a:t>
            </a:r>
            <a:r>
              <a:rPr lang="en-US" b="1" kern="0" dirty="0" smtClean="0">
                <a:solidFill>
                  <a:srgbClr val="FF9900"/>
                </a:solidFill>
                <a:latin typeface="Arial" panose="020B0604020202020204" pitchFamily="34" charset="0"/>
                <a:cs typeface="Arial" panose="020B0604020202020204" pitchFamily="34" charset="0"/>
              </a:rPr>
              <a:t>EACOt</a:t>
            </a:r>
            <a:r>
              <a:rPr lang="en-US" b="1" kern="0" dirty="0" smtClean="0">
                <a:solidFill>
                  <a:srgbClr val="000000"/>
                </a:solidFill>
                <a:latin typeface="Arial" panose="020B0604020202020204" pitchFamily="34" charset="0"/>
                <a:cs typeface="Arial" panose="020B0604020202020204" pitchFamily="34" charset="0"/>
              </a:rPr>
              <a:t> ) = 0.09</a:t>
            </a:r>
          </a:p>
          <a:p>
            <a:pPr>
              <a:defRPr/>
            </a:pPr>
            <a:r>
              <a:rPr lang="en-US" b="1" kern="0" dirty="0" smtClean="0">
                <a:solidFill>
                  <a:srgbClr val="000000"/>
                </a:solidFill>
                <a:latin typeface="Arial" panose="020B0604020202020204" pitchFamily="34" charset="0"/>
                <a:cs typeface="Arial" panose="020B0604020202020204" pitchFamily="34" charset="0"/>
              </a:rPr>
              <a:t>r</a:t>
            </a:r>
            <a:r>
              <a:rPr lang="en-US" b="1" kern="0" baseline="30000" dirty="0" smtClean="0">
                <a:solidFill>
                  <a:srgbClr val="000000"/>
                </a:solidFill>
                <a:latin typeface="Arial" panose="020B0604020202020204" pitchFamily="34" charset="0"/>
                <a:cs typeface="Arial" panose="020B0604020202020204" pitchFamily="34" charset="0"/>
              </a:rPr>
              <a:t>2</a:t>
            </a:r>
            <a:r>
              <a:rPr lang="en-US" b="1" kern="0" dirty="0" smtClean="0">
                <a:solidFill>
                  <a:srgbClr val="000000"/>
                </a:solidFill>
                <a:latin typeface="Arial" panose="020B0604020202020204" pitchFamily="34" charset="0"/>
                <a:cs typeface="Arial" panose="020B0604020202020204" pitchFamily="34" charset="0"/>
              </a:rPr>
              <a:t> (OBS, </a:t>
            </a:r>
            <a:r>
              <a:rPr lang="en-US" b="1" kern="0" dirty="0" smtClean="0">
                <a:solidFill>
                  <a:srgbClr val="0000FF"/>
                </a:solidFill>
                <a:latin typeface="Arial" panose="020B0604020202020204" pitchFamily="34" charset="0"/>
                <a:cs typeface="Arial" panose="020B0604020202020204" pitchFamily="34" charset="0"/>
              </a:rPr>
              <a:t>O</a:t>
            </a:r>
            <a:r>
              <a:rPr lang="en-US" b="1" kern="0" baseline="-25000" dirty="0" smtClean="0">
                <a:solidFill>
                  <a:srgbClr val="0000FF"/>
                </a:solidFill>
                <a:latin typeface="Arial" panose="020B0604020202020204" pitchFamily="34" charset="0"/>
                <a:cs typeface="Arial" panose="020B0604020202020204" pitchFamily="34" charset="0"/>
              </a:rPr>
              <a:t>3</a:t>
            </a:r>
            <a:r>
              <a:rPr lang="en-US" b="1" kern="0" dirty="0" smtClean="0">
                <a:solidFill>
                  <a:srgbClr val="0000FF"/>
                </a:solidFill>
                <a:latin typeface="Arial" panose="020B0604020202020204" pitchFamily="34" charset="0"/>
                <a:cs typeface="Arial" panose="020B0604020202020204" pitchFamily="34" charset="0"/>
              </a:rPr>
              <a:t>Strat</a:t>
            </a:r>
            <a:r>
              <a:rPr lang="en-US" b="1" kern="0" dirty="0" smtClean="0">
                <a:solidFill>
                  <a:srgbClr val="000000"/>
                </a:solidFill>
                <a:latin typeface="Arial" panose="020B0604020202020204" pitchFamily="34" charset="0"/>
                <a:cs typeface="Arial" panose="020B0604020202020204" pitchFamily="34" charset="0"/>
              </a:rPr>
              <a:t>) = 0.43</a:t>
            </a:r>
            <a:endParaRPr lang="en-US" b="1" kern="0" dirty="0" smtClean="0">
              <a:solidFill>
                <a:srgbClr val="FFC000"/>
              </a:solidFill>
              <a:latin typeface="Arial" panose="020B0604020202020204" pitchFamily="34" charset="0"/>
              <a:cs typeface="Arial" panose="020B0604020202020204" pitchFamily="34" charset="0"/>
            </a:endParaRPr>
          </a:p>
        </p:txBody>
      </p:sp>
      <p:sp>
        <p:nvSpPr>
          <p:cNvPr id="17" name="TextBox 16"/>
          <p:cNvSpPr txBox="1"/>
          <p:nvPr/>
        </p:nvSpPr>
        <p:spPr>
          <a:xfrm rot="16200000">
            <a:off x="6080109" y="2970115"/>
            <a:ext cx="3320048" cy="369332"/>
          </a:xfrm>
          <a:prstGeom prst="rect">
            <a:avLst/>
          </a:prstGeom>
          <a:solidFill>
            <a:srgbClr val="FFFFFF"/>
          </a:solidFill>
        </p:spPr>
        <p:txBody>
          <a:bodyPr wrap="square" rtlCol="0">
            <a:spAutoFit/>
          </a:bodyPr>
          <a:lstStyle/>
          <a:p>
            <a:pPr>
              <a:defRPr/>
            </a:pPr>
            <a:r>
              <a:rPr lang="en-US" b="1" kern="0" dirty="0" smtClean="0">
                <a:solidFill>
                  <a:srgbClr val="0000FF"/>
                </a:solidFill>
                <a:latin typeface="Calibri"/>
              </a:rPr>
              <a:t>Stratospheric  Contribution (ppb)</a:t>
            </a:r>
          </a:p>
        </p:txBody>
      </p:sp>
      <p:sp>
        <p:nvSpPr>
          <p:cNvPr id="19" name="TextBox 18"/>
          <p:cNvSpPr txBox="1"/>
          <p:nvPr/>
        </p:nvSpPr>
        <p:spPr>
          <a:xfrm>
            <a:off x="495701" y="4685899"/>
            <a:ext cx="762000" cy="369332"/>
          </a:xfrm>
          <a:prstGeom prst="rect">
            <a:avLst/>
          </a:prstGeom>
          <a:noFill/>
        </p:spPr>
        <p:txBody>
          <a:bodyPr wrap="square" rtlCol="0">
            <a:spAutoFit/>
          </a:bodyPr>
          <a:lstStyle/>
          <a:p>
            <a:r>
              <a:rPr lang="en-US" dirty="0" smtClean="0">
                <a:solidFill>
                  <a:srgbClr val="000000"/>
                </a:solidFill>
                <a:latin typeface="Arial" panose="020B0604020202020204" pitchFamily="34" charset="0"/>
                <a:cs typeface="Arial" panose="020B0604020202020204" pitchFamily="34" charset="0"/>
              </a:rPr>
              <a:t>1990</a:t>
            </a:r>
            <a:endParaRPr lang="en-US" dirty="0">
              <a:solidFill>
                <a:srgbClr val="000000"/>
              </a:solidFill>
              <a:latin typeface="Arial" panose="020B0604020202020204" pitchFamily="34" charset="0"/>
              <a:cs typeface="Arial" panose="020B0604020202020204" pitchFamily="34" charset="0"/>
            </a:endParaRPr>
          </a:p>
        </p:txBody>
      </p:sp>
      <p:sp>
        <p:nvSpPr>
          <p:cNvPr id="21" name="Title 1"/>
          <p:cNvSpPr>
            <a:spLocks/>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600" b="1" dirty="0" smtClean="0">
                <a:solidFill>
                  <a:srgbClr val="FFFFFF"/>
                </a:solidFill>
                <a:latin typeface="Helvetica" pitchFamily="34" charset="0"/>
              </a:rPr>
              <a:t>Inter-annual variability of </a:t>
            </a:r>
          </a:p>
          <a:p>
            <a:pPr algn="ctr" fontAlgn="base">
              <a:spcBef>
                <a:spcPct val="0"/>
              </a:spcBef>
              <a:spcAft>
                <a:spcPct val="0"/>
              </a:spcAft>
              <a:defRPr/>
            </a:pPr>
            <a:r>
              <a:rPr lang="en-US" altLang="zh-CN" sz="2600" b="1" dirty="0" smtClean="0">
                <a:solidFill>
                  <a:srgbClr val="FFFFFF"/>
                </a:solidFill>
                <a:latin typeface="Helvetica" pitchFamily="34" charset="0"/>
              </a:rPr>
              <a:t>Western U.S. surface ozone in </a:t>
            </a:r>
            <a:r>
              <a:rPr lang="en-US" altLang="zh-CN" sz="2600" b="1" dirty="0" smtClean="0">
                <a:solidFill>
                  <a:srgbClr val="FFFF00"/>
                </a:solidFill>
                <a:effectLst>
                  <a:outerShdw blurRad="38100" dist="38100" dir="2700000" algn="tl">
                    <a:srgbClr val="000000">
                      <a:alpha val="43137"/>
                    </a:srgbClr>
                  </a:outerShdw>
                </a:effectLst>
                <a:latin typeface="Helvetica" pitchFamily="34" charset="0"/>
              </a:rPr>
              <a:t>April-May</a:t>
            </a:r>
            <a:endParaRPr lang="en-US" altLang="zh-CN" sz="2600" b="1" dirty="0" smtClean="0">
              <a:solidFill>
                <a:srgbClr val="FFFFFF"/>
              </a:solidFill>
              <a:latin typeface="Helvetica" pitchFamily="34" charset="0"/>
            </a:endParaRPr>
          </a:p>
        </p:txBody>
      </p:sp>
      <p:sp>
        <p:nvSpPr>
          <p:cNvPr id="23" name="Rectangle 22"/>
          <p:cNvSpPr/>
          <p:nvPr/>
        </p:nvSpPr>
        <p:spPr>
          <a:xfrm>
            <a:off x="152400" y="5105400"/>
            <a:ext cx="8915400" cy="923330"/>
          </a:xfrm>
          <a:prstGeom prst="rect">
            <a:avLst/>
          </a:prstGeom>
          <a:solidFill>
            <a:srgbClr val="FFFFFF"/>
          </a:solidFill>
        </p:spPr>
        <p:txBody>
          <a:bodyPr wrap="square">
            <a:spAutoFit/>
          </a:bodyPr>
          <a:lstStyle/>
          <a:p>
            <a:pPr marL="285750" indent="-285750">
              <a:buFont typeface="Arial" panose="020B0604020202020204" pitchFamily="34" charset="0"/>
              <a:buChar char="•"/>
            </a:pPr>
            <a:r>
              <a:rPr lang="en-US" b="1" kern="0" dirty="0" smtClean="0">
                <a:solidFill>
                  <a:srgbClr val="0000FF"/>
                </a:solidFill>
                <a:latin typeface="Arial" panose="020B0604020202020204" pitchFamily="34" charset="0"/>
                <a:cs typeface="Arial" panose="020B0604020202020204" pitchFamily="34" charset="0"/>
              </a:rPr>
              <a:t>Strong stratospheric influence on WUS O</a:t>
            </a:r>
            <a:r>
              <a:rPr lang="en-US" b="1" kern="0" baseline="-25000" dirty="0" smtClean="0">
                <a:solidFill>
                  <a:srgbClr val="0000FF"/>
                </a:solidFill>
                <a:latin typeface="Arial" panose="020B0604020202020204" pitchFamily="34" charset="0"/>
                <a:cs typeface="Arial" panose="020B0604020202020204" pitchFamily="34" charset="0"/>
              </a:rPr>
              <a:t>3</a:t>
            </a:r>
            <a:r>
              <a:rPr lang="en-US" b="1" kern="0" dirty="0" smtClean="0">
                <a:solidFill>
                  <a:srgbClr val="0000FF"/>
                </a:solidFill>
                <a:latin typeface="Arial" panose="020B0604020202020204" pitchFamily="34" charset="0"/>
                <a:cs typeface="Arial" panose="020B0604020202020204" pitchFamily="34" charset="0"/>
              </a:rPr>
              <a:t> IAV</a:t>
            </a:r>
            <a:r>
              <a:rPr lang="en-US" kern="0" dirty="0" smtClean="0">
                <a:solidFill>
                  <a:srgbClr val="0000FF"/>
                </a:solidFill>
                <a:latin typeface="Arial" panose="020B0604020202020204" pitchFamily="34" charset="0"/>
                <a:cs typeface="Arial" panose="020B0604020202020204" pitchFamily="34" charset="0"/>
              </a:rPr>
              <a:t>: Greater following strong La Niña events; Can complicate attribution of O</a:t>
            </a:r>
            <a:r>
              <a:rPr lang="en-US" kern="0" baseline="-25000" dirty="0" smtClean="0">
                <a:solidFill>
                  <a:srgbClr val="0000FF"/>
                </a:solidFill>
                <a:latin typeface="Arial" panose="020B0604020202020204" pitchFamily="34" charset="0"/>
                <a:cs typeface="Arial" panose="020B0604020202020204" pitchFamily="34" charset="0"/>
              </a:rPr>
              <a:t>3</a:t>
            </a:r>
            <a:r>
              <a:rPr lang="en-US" kern="0" dirty="0" smtClean="0">
                <a:solidFill>
                  <a:srgbClr val="0000FF"/>
                </a:solidFill>
                <a:latin typeface="Arial" panose="020B0604020202020204" pitchFamily="34" charset="0"/>
                <a:cs typeface="Arial" panose="020B0604020202020204" pitchFamily="34" charset="0"/>
              </a:rPr>
              <a:t> trends in short records</a:t>
            </a:r>
          </a:p>
          <a:p>
            <a:pPr marL="285750" indent="-285750">
              <a:buFont typeface="Arial" panose="020B0604020202020204" pitchFamily="34" charset="0"/>
              <a:buChar char="•"/>
            </a:pPr>
            <a:r>
              <a:rPr lang="en-US" b="1" kern="0" dirty="0" smtClean="0">
                <a:solidFill>
                  <a:srgbClr val="FF9900"/>
                </a:solidFill>
                <a:latin typeface="Arial" panose="020B0604020202020204" pitchFamily="34" charset="0"/>
                <a:cs typeface="Arial" panose="020B0604020202020204" pitchFamily="34" charset="0"/>
              </a:rPr>
              <a:t>In contrast, Asian influence (</a:t>
            </a:r>
            <a:r>
              <a:rPr lang="en-US" b="1" kern="0" dirty="0" err="1" smtClean="0">
                <a:solidFill>
                  <a:srgbClr val="FF9900"/>
                </a:solidFill>
                <a:latin typeface="Arial" panose="020B0604020202020204" pitchFamily="34" charset="0"/>
                <a:cs typeface="Arial" panose="020B0604020202020204" pitchFamily="34" charset="0"/>
              </a:rPr>
              <a:t>FixEmis</a:t>
            </a:r>
            <a:r>
              <a:rPr lang="en-US" b="1" kern="0" dirty="0" smtClean="0">
                <a:solidFill>
                  <a:srgbClr val="FF9900"/>
                </a:solidFill>
                <a:latin typeface="Arial" panose="020B0604020202020204" pitchFamily="34" charset="0"/>
                <a:cs typeface="Arial" panose="020B0604020202020204" pitchFamily="34" charset="0"/>
              </a:rPr>
              <a:t>) is minor; Weakened in the 2000s</a:t>
            </a:r>
          </a:p>
        </p:txBody>
      </p:sp>
      <p:sp>
        <p:nvSpPr>
          <p:cNvPr id="3" name="Rectangle 2"/>
          <p:cNvSpPr/>
          <p:nvPr/>
        </p:nvSpPr>
        <p:spPr>
          <a:xfrm>
            <a:off x="229308" y="6172200"/>
            <a:ext cx="9371892" cy="646331"/>
          </a:xfrm>
          <a:prstGeom prst="rect">
            <a:avLst/>
          </a:prstGeom>
        </p:spPr>
        <p:txBody>
          <a:bodyPr wrap="square">
            <a:spAutoFit/>
          </a:bodyPr>
          <a:lstStyle/>
          <a:p>
            <a:r>
              <a:rPr lang="en-US" b="1" i="1" kern="0" dirty="0">
                <a:solidFill>
                  <a:srgbClr val="FFFFCC"/>
                </a:solidFill>
                <a:latin typeface="Arial" panose="020B0604020202020204" pitchFamily="34" charset="0"/>
                <a:cs typeface="Arial" panose="020B0604020202020204" pitchFamily="34" charset="0"/>
              </a:rPr>
              <a:t>Lin MY et </a:t>
            </a:r>
            <a:r>
              <a:rPr lang="en-US" b="1" i="1" kern="0" dirty="0" smtClean="0">
                <a:solidFill>
                  <a:srgbClr val="FFFFCC"/>
                </a:solidFill>
                <a:latin typeface="Arial" panose="020B0604020202020204" pitchFamily="34" charset="0"/>
                <a:cs typeface="Arial" panose="020B0604020202020204" pitchFamily="34" charset="0"/>
              </a:rPr>
              <a:t>al</a:t>
            </a:r>
            <a:r>
              <a:rPr lang="en-US" b="1" kern="0" dirty="0" smtClean="0">
                <a:solidFill>
                  <a:srgbClr val="FFFFCC"/>
                </a:solidFill>
                <a:latin typeface="Arial" panose="020B0604020202020204" pitchFamily="34" charset="0"/>
                <a:cs typeface="Arial" panose="020B0604020202020204" pitchFamily="34" charset="0"/>
              </a:rPr>
              <a:t>: </a:t>
            </a:r>
            <a:r>
              <a:rPr lang="en-US" kern="0" dirty="0" smtClean="0">
                <a:solidFill>
                  <a:srgbClr val="FFFFCC"/>
                </a:solidFill>
                <a:latin typeface="Arial" panose="020B0604020202020204" pitchFamily="34" charset="0"/>
                <a:cs typeface="Arial" panose="020B0604020202020204" pitchFamily="34" charset="0"/>
              </a:rPr>
              <a:t>Climate variability modulates Western U.S. ozone air quality via deep stratospheric intrusions</a:t>
            </a:r>
            <a:r>
              <a:rPr lang="en-US" b="1" kern="0" dirty="0" smtClean="0">
                <a:solidFill>
                  <a:srgbClr val="FFFFCC"/>
                </a:solidFill>
                <a:latin typeface="Arial" panose="020B0604020202020204" pitchFamily="34" charset="0"/>
                <a:cs typeface="Arial" panose="020B0604020202020204" pitchFamily="34" charset="0"/>
              </a:rPr>
              <a:t>, </a:t>
            </a:r>
            <a:r>
              <a:rPr lang="en-US" b="1" i="1" u="sng" kern="0" dirty="0" smtClean="0">
                <a:solidFill>
                  <a:srgbClr val="FFCC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Nature Communications</a:t>
            </a:r>
            <a:r>
              <a:rPr lang="en-US" b="1" kern="0" dirty="0" smtClean="0">
                <a:solidFill>
                  <a:srgbClr val="FFFFCC"/>
                </a:solidFill>
                <a:latin typeface="Arial" panose="020B0604020202020204" pitchFamily="34" charset="0"/>
                <a:cs typeface="Arial" panose="020B0604020202020204" pitchFamily="34" charset="0"/>
              </a:rPr>
              <a:t>, </a:t>
            </a:r>
            <a:r>
              <a:rPr lang="en-US" i="1" kern="0" dirty="0" smtClean="0">
                <a:solidFill>
                  <a:srgbClr val="FFFFCC"/>
                </a:solidFill>
                <a:latin typeface="Arial" panose="020B0604020202020204" pitchFamily="34" charset="0"/>
                <a:cs typeface="Arial" panose="020B0604020202020204" pitchFamily="34" charset="0"/>
              </a:rPr>
              <a:t>in press</a:t>
            </a:r>
            <a:r>
              <a:rPr lang="en-US" kern="0" dirty="0" smtClean="0">
                <a:solidFill>
                  <a:srgbClr val="FFFFCC"/>
                </a:solidFill>
                <a:latin typeface="Arial" panose="020B0604020202020204" pitchFamily="34" charset="0"/>
                <a:cs typeface="Arial" panose="020B0604020202020204" pitchFamily="34" charset="0"/>
              </a:rPr>
              <a:t>, 2015.</a:t>
            </a:r>
            <a:endParaRPr lang="en-US" kern="0" dirty="0">
              <a:solidFill>
                <a:srgbClr val="FFFFCC"/>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0408" y="914400"/>
            <a:ext cx="2029884"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629400" y="1263134"/>
            <a:ext cx="609600" cy="184666"/>
          </a:xfrm>
          <a:prstGeom prst="rect">
            <a:avLst/>
          </a:prstGeom>
          <a:solidFill>
            <a:schemeClr val="tx1"/>
          </a:solidFill>
        </p:spPr>
        <p:txBody>
          <a:bodyPr wrap="square" lIns="0" tIns="0" rIns="0" bIns="0" rtlCol="0">
            <a:spAutoFit/>
          </a:bodyPr>
          <a:lstStyle/>
          <a:p>
            <a:r>
              <a:rPr lang="en-US" sz="1200" b="1" dirty="0" smtClean="0">
                <a:solidFill>
                  <a:srgbClr val="0000FF"/>
                </a:solidFill>
                <a:latin typeface="Arial" panose="020B0604020202020204" pitchFamily="34" charset="0"/>
                <a:cs typeface="Arial" panose="020B0604020202020204" pitchFamily="34" charset="0"/>
              </a:rPr>
              <a:t>O</a:t>
            </a:r>
            <a:r>
              <a:rPr lang="en-US" sz="1200" b="1" baseline="-25000" dirty="0" smtClean="0">
                <a:solidFill>
                  <a:srgbClr val="0000FF"/>
                </a:solidFill>
                <a:latin typeface="Arial" panose="020B0604020202020204" pitchFamily="34" charset="0"/>
                <a:cs typeface="Arial" panose="020B0604020202020204" pitchFamily="34" charset="0"/>
              </a:rPr>
              <a:t>3</a:t>
            </a:r>
            <a:r>
              <a:rPr lang="en-US" sz="1200" b="1" dirty="0" smtClean="0">
                <a:solidFill>
                  <a:srgbClr val="0000FF"/>
                </a:solidFill>
                <a:latin typeface="Arial" panose="020B0604020202020204" pitchFamily="34" charset="0"/>
                <a:cs typeface="Arial" panose="020B0604020202020204" pitchFamily="34" charset="0"/>
              </a:rPr>
              <a:t>Strat</a:t>
            </a:r>
            <a:endParaRPr lang="en-US" sz="1200" b="1" dirty="0">
              <a:solidFill>
                <a:srgbClr val="0000FF"/>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flipV="1">
            <a:off x="3505200" y="4434840"/>
            <a:ext cx="0" cy="365760"/>
          </a:xfrm>
          <a:prstGeom prst="straightConnector1">
            <a:avLst/>
          </a:prstGeom>
          <a:ln w="38100">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43600" y="4434840"/>
            <a:ext cx="0" cy="365760"/>
          </a:xfrm>
          <a:prstGeom prst="straightConnector1">
            <a:avLst/>
          </a:prstGeom>
          <a:ln w="38100">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858000" y="4434840"/>
            <a:ext cx="0" cy="365760"/>
          </a:xfrm>
          <a:prstGeom prst="straightConnector1">
            <a:avLst/>
          </a:prstGeom>
          <a:ln w="38100">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24200" y="4157246"/>
            <a:ext cx="990600" cy="338554"/>
          </a:xfrm>
          <a:prstGeom prst="rect">
            <a:avLst/>
          </a:prstGeom>
          <a:noFill/>
        </p:spPr>
        <p:txBody>
          <a:bodyPr wrap="square" rtlCol="0">
            <a:spAutoFit/>
          </a:bodyPr>
          <a:lstStyle/>
          <a:p>
            <a:r>
              <a:rPr lang="en-US" sz="1600" dirty="0" err="1" smtClean="0">
                <a:solidFill>
                  <a:srgbClr val="0000FF"/>
                </a:solidFill>
                <a:latin typeface="Arial" panose="020B0604020202020204" pitchFamily="34" charset="0"/>
                <a:cs typeface="Arial" panose="020B0604020202020204" pitchFamily="34" charset="0"/>
              </a:rPr>
              <a:t>LaNi</a:t>
            </a:r>
            <a:r>
              <a:rPr lang="en-US" altLang="zh-CN" sz="1600" dirty="0" err="1" smtClean="0">
                <a:solidFill>
                  <a:srgbClr val="0000FF"/>
                </a:solidFill>
                <a:latin typeface="Arial" panose="020B0604020202020204" pitchFamily="34" charset="0"/>
                <a:cs typeface="Arial" panose="020B0604020202020204" pitchFamily="34" charset="0"/>
              </a:rPr>
              <a:t>ñ</a:t>
            </a:r>
            <a:r>
              <a:rPr lang="en-US" altLang="zh-CN" sz="1600" dirty="0" err="1">
                <a:solidFill>
                  <a:srgbClr val="0000FF"/>
                </a:solidFill>
                <a:latin typeface="Arial" panose="020B0604020202020204" pitchFamily="34" charset="0"/>
                <a:cs typeface="Arial" panose="020B0604020202020204" pitchFamily="34" charset="0"/>
              </a:rPr>
              <a:t>a</a:t>
            </a:r>
            <a:endParaRPr lang="en-US" sz="1600" dirty="0">
              <a:solidFill>
                <a:srgbClr val="0000FF"/>
              </a:solidFill>
              <a:latin typeface="Arial" panose="020B0604020202020204" pitchFamily="34" charset="0"/>
              <a:cs typeface="Arial" panose="020B0604020202020204" pitchFamily="34" charset="0"/>
            </a:endParaRPr>
          </a:p>
        </p:txBody>
      </p:sp>
      <p:sp>
        <p:nvSpPr>
          <p:cNvPr id="25" name="Slide Number Placeholder 3"/>
          <p:cNvSpPr txBox="1">
            <a:spLocks noGrp="1"/>
          </p:cNvSpPr>
          <p:nvPr/>
        </p:nvSpPr>
        <p:spPr>
          <a:xfrm>
            <a:off x="8458200" y="6400800"/>
            <a:ext cx="533400" cy="365125"/>
          </a:xfrm>
          <a:prstGeom prst="rect">
            <a:avLst/>
          </a:prstGeom>
          <a:noFill/>
        </p:spPr>
        <p:txBody>
          <a:bodyPr anchor="ctr"/>
          <a:lstStyle/>
          <a:p>
            <a:pPr algn="r">
              <a:defRPr/>
            </a:pPr>
            <a:fld id="{34006432-BFC8-4EFA-B0E0-3BAEE6952960}" type="slidenum">
              <a:rPr lang="en-US" sz="1600">
                <a:solidFill>
                  <a:srgbClr val="000000">
                    <a:tint val="75000"/>
                  </a:srgbClr>
                </a:solidFill>
              </a:rPr>
              <a:pPr algn="r">
                <a:defRPr/>
              </a:pPr>
              <a:t>29</a:t>
            </a:fld>
            <a:endParaRPr lang="en-US" sz="1600" dirty="0">
              <a:solidFill>
                <a:srgbClr val="000000">
                  <a:tint val="75000"/>
                </a:srgbClr>
              </a:solidFill>
            </a:endParaRPr>
          </a:p>
        </p:txBody>
      </p:sp>
      <p:sp>
        <p:nvSpPr>
          <p:cNvPr id="2" name="TextBox 1"/>
          <p:cNvSpPr txBox="1"/>
          <p:nvPr/>
        </p:nvSpPr>
        <p:spPr>
          <a:xfrm>
            <a:off x="1600200" y="4523601"/>
            <a:ext cx="838200" cy="276999"/>
          </a:xfrm>
          <a:prstGeom prst="rect">
            <a:avLst/>
          </a:prstGeom>
          <a:noFill/>
        </p:spPr>
        <p:txBody>
          <a:bodyPr wrap="square" rtlCol="0">
            <a:spAutoFit/>
          </a:bodyPr>
          <a:lstStyle/>
          <a:p>
            <a:r>
              <a:rPr lang="en-US" sz="1200" b="1" dirty="0" smtClean="0">
                <a:solidFill>
                  <a:srgbClr val="000000"/>
                </a:solidFill>
                <a:latin typeface="Arial" panose="020B0604020202020204" pitchFamily="34" charset="0"/>
                <a:cs typeface="Arial" panose="020B0604020202020204" pitchFamily="34" charset="0"/>
              </a:rPr>
              <a:t>Pinatubo</a:t>
            </a:r>
            <a:endParaRPr lang="en-US" sz="1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461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Title 1"/>
          <p:cNvSpPr>
            <a:spLocks/>
          </p:cNvSpPr>
          <p:nvPr/>
        </p:nvSpPr>
        <p:spPr bwMode="auto">
          <a:xfrm>
            <a:off x="0" y="-76200"/>
            <a:ext cx="9144000" cy="60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zh-CN" sz="3200" b="1" dirty="0" smtClean="0">
                <a:solidFill>
                  <a:srgbClr val="FFFFFF"/>
                </a:solidFill>
                <a:latin typeface="+mj-lt"/>
              </a:rPr>
              <a:t>Addressing the challenges: </a:t>
            </a:r>
          </a:p>
          <a:p>
            <a:pPr algn="ctr" eaLnBrk="1" fontAlgn="base" hangingPunct="1">
              <a:spcBef>
                <a:spcPct val="0"/>
              </a:spcBef>
              <a:spcAft>
                <a:spcPct val="0"/>
              </a:spcAft>
            </a:pPr>
            <a:r>
              <a:rPr lang="en-US" altLang="zh-CN" sz="3200" b="1" dirty="0" smtClean="0">
                <a:solidFill>
                  <a:srgbClr val="FFFFCC"/>
                </a:solidFill>
                <a:latin typeface="+mj-lt"/>
              </a:rPr>
              <a:t>How can NASA satellites help?</a:t>
            </a:r>
          </a:p>
        </p:txBody>
      </p:sp>
      <p:sp>
        <p:nvSpPr>
          <p:cNvPr id="23" name="Slide Number Placeholder 3"/>
          <p:cNvSpPr txBox="1">
            <a:spLocks noGrp="1"/>
          </p:cNvSpPr>
          <p:nvPr/>
        </p:nvSpPr>
        <p:spPr>
          <a:xfrm>
            <a:off x="8686800" y="6416675"/>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r">
                <a:defRPr/>
              </a:pPr>
              <a:t>3</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pic>
        <p:nvPicPr>
          <p:cNvPr id="4" name="Picture 6" descr="img_launching_sonde_hilo_3"/>
          <p:cNvPicPr>
            <a:picLocks noChangeAspect="1" noChangeArrowheads="1"/>
          </p:cNvPicPr>
          <p:nvPr/>
        </p:nvPicPr>
        <p:blipFill>
          <a:blip r:embed="rId4">
            <a:extLst>
              <a:ext uri="{28A0092B-C50C-407E-A947-70E740481C1C}">
                <a14:useLocalDpi xmlns:a14="http://schemas.microsoft.com/office/drawing/2010/main" val="0"/>
              </a:ext>
            </a:extLst>
          </a:blip>
          <a:srcRect l="25858" r="15515" b="46126"/>
          <a:stretch>
            <a:fillRect/>
          </a:stretch>
        </p:blipFill>
        <p:spPr bwMode="auto">
          <a:xfrm>
            <a:off x="71438" y="3789363"/>
            <a:ext cx="15478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l="11357" t="2217" r="3671" b="22955"/>
          <a:stretch>
            <a:fillRect/>
          </a:stretch>
        </p:blipFill>
        <p:spPr bwMode="auto">
          <a:xfrm>
            <a:off x="57150" y="914400"/>
            <a:ext cx="1619250"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6" descr="cubedGrid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631" y="2144712"/>
            <a:ext cx="1331912"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8" y="5157788"/>
            <a:ext cx="1547812"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4"/>
          <p:cNvSpPr txBox="1">
            <a:spLocks noChangeArrowheads="1"/>
          </p:cNvSpPr>
          <p:nvPr/>
        </p:nvSpPr>
        <p:spPr bwMode="auto">
          <a:xfrm>
            <a:off x="49531" y="3290887"/>
            <a:ext cx="1370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spcBef>
                <a:spcPct val="50000"/>
              </a:spcBef>
            </a:pPr>
            <a:r>
              <a:rPr lang="en-US" altLang="ja-JP" b="1"/>
              <a:t>GFDL AM3</a:t>
            </a:r>
            <a:endParaRPr lang="en-US" altLang="zh-CN" b="1"/>
          </a:p>
        </p:txBody>
      </p:sp>
      <p:sp>
        <p:nvSpPr>
          <p:cNvPr id="9" name="Text Box 14"/>
          <p:cNvSpPr txBox="1">
            <a:spLocks noChangeArrowheads="1"/>
          </p:cNvSpPr>
          <p:nvPr/>
        </p:nvSpPr>
        <p:spPr bwMode="auto">
          <a:xfrm>
            <a:off x="19050" y="1700213"/>
            <a:ext cx="13700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b="1"/>
              <a:t>Satellites</a:t>
            </a:r>
            <a:endParaRPr lang="en-US" altLang="zh-CN" b="1"/>
          </a:p>
        </p:txBody>
      </p:sp>
      <p:sp>
        <p:nvSpPr>
          <p:cNvPr id="10" name="Text Box 14"/>
          <p:cNvSpPr txBox="1">
            <a:spLocks noChangeArrowheads="1"/>
          </p:cNvSpPr>
          <p:nvPr/>
        </p:nvSpPr>
        <p:spPr bwMode="auto">
          <a:xfrm>
            <a:off x="323850" y="4575175"/>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b="1"/>
              <a:t>In situ</a:t>
            </a:r>
            <a:endParaRPr lang="en-US" altLang="zh-CN" b="1"/>
          </a:p>
        </p:txBody>
      </p:sp>
      <p:sp>
        <p:nvSpPr>
          <p:cNvPr id="11" name="Text Box 14"/>
          <p:cNvSpPr txBox="1">
            <a:spLocks noChangeArrowheads="1"/>
          </p:cNvSpPr>
          <p:nvPr/>
        </p:nvSpPr>
        <p:spPr bwMode="auto">
          <a:xfrm>
            <a:off x="22225" y="5589588"/>
            <a:ext cx="1730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dirty="0">
                <a:solidFill>
                  <a:srgbClr val="FFFF00"/>
                </a:solidFill>
              </a:rPr>
              <a:t>Surface networks</a:t>
            </a:r>
            <a:endParaRPr lang="en-US" altLang="zh-CN" sz="1600" b="1" dirty="0">
              <a:solidFill>
                <a:srgbClr val="FFFF00"/>
              </a:solidFill>
            </a:endParaRPr>
          </a:p>
        </p:txBody>
      </p:sp>
      <p:sp>
        <p:nvSpPr>
          <p:cNvPr id="12" name="Rectangle 10"/>
          <p:cNvSpPr>
            <a:spLocks noChangeArrowheads="1"/>
          </p:cNvSpPr>
          <p:nvPr/>
        </p:nvSpPr>
        <p:spPr bwMode="auto">
          <a:xfrm>
            <a:off x="1687513" y="1035050"/>
            <a:ext cx="73802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lgn="l">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lgn="l">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lgn="l">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lgn="l">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defRPr/>
            </a:pPr>
            <a:r>
              <a:rPr lang="en-US" sz="2800" dirty="0">
                <a:latin typeface="+mj-lt"/>
                <a:cs typeface="Arial" panose="020B0604020202020204" pitchFamily="34" charset="0"/>
              </a:rPr>
              <a:t>Capture</a:t>
            </a:r>
            <a:r>
              <a:rPr lang="en-US" sz="2800" dirty="0"/>
              <a:t> variability in chemical composition </a:t>
            </a:r>
            <a:r>
              <a:rPr lang="en-US" sz="2600" dirty="0"/>
              <a:t>associated with </a:t>
            </a:r>
            <a:r>
              <a:rPr lang="en-US" sz="2800" dirty="0"/>
              <a:t>synoptic-scale weather patterns</a:t>
            </a:r>
          </a:p>
          <a:p>
            <a:pPr>
              <a:defRPr/>
            </a:pPr>
            <a:r>
              <a:rPr lang="en-US" sz="2800" dirty="0" smtClean="0"/>
              <a:t>Vast spatial </a:t>
            </a:r>
            <a:r>
              <a:rPr lang="en-US" sz="2800" dirty="0"/>
              <a:t>coverage at near-daily </a:t>
            </a:r>
            <a:r>
              <a:rPr lang="en-US" sz="2800" dirty="0" smtClean="0"/>
              <a:t>intervals </a:t>
            </a:r>
            <a:r>
              <a:rPr lang="en-US" dirty="0" smtClean="0"/>
              <a:t>(e.g. AIRS, OMI, IASI)</a:t>
            </a:r>
          </a:p>
          <a:p>
            <a:pPr>
              <a:defRPr/>
            </a:pPr>
            <a:r>
              <a:rPr lang="en-US" sz="2800" b="1" dirty="0" smtClean="0">
                <a:solidFill>
                  <a:srgbClr val="0000FF"/>
                </a:solidFill>
                <a:effectLst>
                  <a:outerShdw blurRad="38100" dist="38100" dir="2700000" algn="tl">
                    <a:srgbClr val="000000">
                      <a:alpha val="43137"/>
                    </a:srgbClr>
                  </a:outerShdw>
                </a:effectLst>
              </a:rPr>
              <a:t>BUT</a:t>
            </a:r>
            <a:r>
              <a:rPr lang="en-US" sz="2800" b="1" dirty="0" smtClean="0">
                <a:solidFill>
                  <a:srgbClr val="0000FF"/>
                </a:solidFill>
              </a:rPr>
              <a:t> </a:t>
            </a:r>
            <a:r>
              <a:rPr lang="en-US" sz="2800" dirty="0" smtClean="0">
                <a:solidFill>
                  <a:srgbClr val="0000FF"/>
                </a:solidFill>
              </a:rPr>
              <a:t>very little vertical information </a:t>
            </a:r>
            <a:r>
              <a:rPr lang="en-US" sz="2800" dirty="0" smtClean="0"/>
              <a:t>(CO &amp; O</a:t>
            </a:r>
            <a:r>
              <a:rPr lang="en-US" sz="2800" baseline="-25000" dirty="0" smtClean="0"/>
              <a:t>3</a:t>
            </a:r>
            <a:r>
              <a:rPr lang="en-US" sz="2800" dirty="0" smtClean="0"/>
              <a:t>);   </a:t>
            </a:r>
            <a:r>
              <a:rPr lang="en-US" sz="2800" dirty="0">
                <a:solidFill>
                  <a:srgbClr val="0000FF"/>
                </a:solidFill>
              </a:rPr>
              <a:t>L</a:t>
            </a:r>
            <a:r>
              <a:rPr lang="en-US" sz="2800" dirty="0" smtClean="0">
                <a:solidFill>
                  <a:srgbClr val="0000FF"/>
                </a:solidFill>
              </a:rPr>
              <a:t>ack of sensitivity in the lower troposphere</a:t>
            </a:r>
            <a:endParaRPr lang="en-US" altLang="ja-JP" sz="2800" dirty="0" smtClean="0">
              <a:solidFill>
                <a:srgbClr val="0000FF"/>
              </a:solidFill>
              <a:latin typeface="Helvetica" pitchFamily="34" charset="0"/>
            </a:endParaRPr>
          </a:p>
        </p:txBody>
      </p:sp>
      <p:grpSp>
        <p:nvGrpSpPr>
          <p:cNvPr id="25" name="Group 24"/>
          <p:cNvGrpSpPr/>
          <p:nvPr/>
        </p:nvGrpSpPr>
        <p:grpSpPr>
          <a:xfrm>
            <a:off x="1828800" y="4158354"/>
            <a:ext cx="7696200" cy="2166246"/>
            <a:chOff x="1828800" y="4158354"/>
            <a:chExt cx="7696200" cy="2166246"/>
          </a:xfrm>
        </p:grpSpPr>
        <p:sp>
          <p:nvSpPr>
            <p:cNvPr id="3" name="TextBox 2"/>
            <p:cNvSpPr txBox="1"/>
            <p:nvPr/>
          </p:nvSpPr>
          <p:spPr>
            <a:xfrm>
              <a:off x="2133600" y="4951032"/>
              <a:ext cx="3124200" cy="954107"/>
            </a:xfrm>
            <a:prstGeom prst="rect">
              <a:avLst/>
            </a:prstGeom>
            <a:noFill/>
          </p:spPr>
          <p:txBody>
            <a:bodyPr wrap="square" rtlCol="0">
              <a:spAutoFit/>
            </a:bodyPr>
            <a:lstStyle/>
            <a:p>
              <a:r>
                <a:rPr lang="en-US" sz="2800" b="1" dirty="0" smtClean="0">
                  <a:solidFill>
                    <a:srgbClr val="FF0000"/>
                  </a:solidFill>
                </a:rPr>
                <a:t>Upper-level info from space </a:t>
              </a:r>
              <a:endParaRPr lang="en-US" sz="2800" b="1" dirty="0">
                <a:solidFill>
                  <a:srgbClr val="FF0000"/>
                </a:solidFill>
              </a:endParaRPr>
            </a:p>
          </p:txBody>
        </p:sp>
        <p:sp>
          <p:nvSpPr>
            <p:cNvPr id="15" name="TextBox 14"/>
            <p:cNvSpPr txBox="1"/>
            <p:nvPr/>
          </p:nvSpPr>
          <p:spPr>
            <a:xfrm>
              <a:off x="5943600" y="4953000"/>
              <a:ext cx="3581400" cy="954107"/>
            </a:xfrm>
            <a:prstGeom prst="rect">
              <a:avLst/>
            </a:prstGeom>
            <a:noFill/>
          </p:spPr>
          <p:txBody>
            <a:bodyPr wrap="square" rtlCol="0">
              <a:spAutoFit/>
            </a:bodyPr>
            <a:lstStyle/>
            <a:p>
              <a:r>
                <a:rPr lang="en-US" sz="2800" b="1" dirty="0" smtClean="0">
                  <a:solidFill>
                    <a:srgbClr val="FF0000"/>
                  </a:solidFill>
                </a:rPr>
                <a:t>Downwind surface influence</a:t>
              </a:r>
              <a:endParaRPr lang="en-US" sz="2800" b="1" dirty="0">
                <a:solidFill>
                  <a:srgbClr val="FF0000"/>
                </a:solidFill>
              </a:endParaRPr>
            </a:p>
          </p:txBody>
        </p:sp>
        <p:sp>
          <p:nvSpPr>
            <p:cNvPr id="13" name="Oval 12"/>
            <p:cNvSpPr/>
            <p:nvPr/>
          </p:nvSpPr>
          <p:spPr>
            <a:xfrm>
              <a:off x="1828800" y="4800600"/>
              <a:ext cx="3124200" cy="1257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15000" y="4762500"/>
              <a:ext cx="3124200" cy="1257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00500" y="4158354"/>
              <a:ext cx="2514600" cy="584775"/>
            </a:xfrm>
            <a:prstGeom prst="rect">
              <a:avLst/>
            </a:prstGeom>
            <a:noFill/>
          </p:spPr>
          <p:txBody>
            <a:bodyPr wrap="square" rtlCol="0">
              <a:spAutoFit/>
            </a:bodyPr>
            <a:lstStyle/>
            <a:p>
              <a:r>
                <a:rPr lang="en-US" sz="3200" b="1" dirty="0" smtClean="0">
                  <a:solidFill>
                    <a:srgbClr val="FF0000"/>
                  </a:solidFill>
                </a:rPr>
                <a:t>Today’s talk</a:t>
              </a:r>
              <a:endParaRPr lang="en-US" sz="3200" b="1" dirty="0">
                <a:solidFill>
                  <a:srgbClr val="FF0000"/>
                </a:solidFill>
              </a:endParaRPr>
            </a:p>
          </p:txBody>
        </p:sp>
        <p:sp>
          <p:nvSpPr>
            <p:cNvPr id="24" name="Line 12"/>
            <p:cNvSpPr>
              <a:spLocks noChangeShapeType="1"/>
            </p:cNvSpPr>
            <p:nvPr/>
          </p:nvSpPr>
          <p:spPr bwMode="auto">
            <a:xfrm flipV="1">
              <a:off x="4953000" y="5430053"/>
              <a:ext cx="762000" cy="0"/>
            </a:xfrm>
            <a:prstGeom prst="line">
              <a:avLst/>
            </a:prstGeom>
            <a:noFill/>
            <a:ln w="38100">
              <a:solidFill>
                <a:schemeClr val="tx1">
                  <a:lumMod val="95000"/>
                  <a:lumOff val="5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21" name="Rectangle 20"/>
            <p:cNvSpPr/>
            <p:nvPr/>
          </p:nvSpPr>
          <p:spPr>
            <a:xfrm>
              <a:off x="4987534" y="4648200"/>
              <a:ext cx="540533" cy="1015663"/>
            </a:xfrm>
            <a:prstGeom prst="rect">
              <a:avLst/>
            </a:prstGeom>
          </p:spPr>
          <p:txBody>
            <a:bodyPr wrap="none">
              <a:spAutoFit/>
            </a:bodyPr>
            <a:lstStyle/>
            <a:p>
              <a:pPr lvl="0" algn="ctr" fontAlgn="base">
                <a:spcBef>
                  <a:spcPct val="0"/>
                </a:spcBef>
                <a:spcAft>
                  <a:spcPct val="0"/>
                </a:spcAft>
              </a:pPr>
              <a:r>
                <a:rPr lang="en-US" altLang="zh-CN" sz="6000" b="1" dirty="0">
                  <a:solidFill>
                    <a:srgbClr val="FF0000"/>
                  </a:solidFill>
                </a:rPr>
                <a:t>?</a:t>
              </a:r>
            </a:p>
          </p:txBody>
        </p:sp>
        <p:sp>
          <p:nvSpPr>
            <p:cNvPr id="22" name="TextBox 21"/>
            <p:cNvSpPr txBox="1"/>
            <p:nvPr/>
          </p:nvSpPr>
          <p:spPr>
            <a:xfrm>
              <a:off x="4267200" y="5616714"/>
              <a:ext cx="2057400" cy="707886"/>
            </a:xfrm>
            <a:prstGeom prst="rect">
              <a:avLst/>
            </a:prstGeom>
            <a:noFill/>
          </p:spPr>
          <p:txBody>
            <a:bodyPr wrap="square" rtlCol="0">
              <a:spAutoFit/>
            </a:bodyPr>
            <a:lstStyle/>
            <a:p>
              <a:pPr algn="ctr"/>
              <a:r>
                <a:rPr lang="en-US" sz="2000" dirty="0" smtClean="0"/>
                <a:t>Daily</a:t>
              </a:r>
            </a:p>
            <a:p>
              <a:pPr algn="ctr"/>
              <a:r>
                <a:rPr lang="en-US" sz="2000" dirty="0" smtClean="0"/>
                <a:t>Inter-annual</a:t>
              </a:r>
              <a:endParaRPr lang="en-US" sz="2000" dirty="0"/>
            </a:p>
          </p:txBody>
        </p:sp>
      </p:grpSp>
    </p:spTree>
    <p:custDataLst>
      <p:tags r:id="rId1"/>
    </p:custDataLst>
    <p:extLst>
      <p:ext uri="{BB962C8B-B14F-4D97-AF65-F5344CB8AC3E}">
        <p14:creationId xmlns:p14="http://schemas.microsoft.com/office/powerpoint/2010/main" val="3504296850"/>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868" y="5562601"/>
            <a:ext cx="9194801"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ctrTitle"/>
          </p:nvPr>
        </p:nvSpPr>
        <p:spPr>
          <a:xfrm>
            <a:off x="35496" y="0"/>
            <a:ext cx="9108504" cy="838200"/>
          </a:xfrm>
        </p:spPr>
        <p:txBody>
          <a:bodyPr>
            <a:noAutofit/>
          </a:bodyPr>
          <a:lstStyle/>
          <a:p>
            <a:pPr algn="ct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Increasing ozone at </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Mauna Loa </a:t>
            </a: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zh-CN"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FALL</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tied </a:t>
            </a: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a </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 </a:t>
            </a: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circulation patterns since the mid-1990s</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55"/>
          <p:cNvSpPr>
            <a:spLocks noChangeArrowheads="1"/>
          </p:cNvSpPr>
          <p:nvPr/>
        </p:nvSpPr>
        <p:spPr bwMode="auto">
          <a:xfrm>
            <a:off x="3124200" y="6324600"/>
            <a:ext cx="460851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eaLnBrk="0" fontAlgn="base" hangingPunct="0">
              <a:lnSpc>
                <a:spcPct val="115000"/>
              </a:lnSpc>
              <a:spcBef>
                <a:spcPct val="0"/>
              </a:spcBef>
              <a:spcAft>
                <a:spcPct val="0"/>
              </a:spcAft>
              <a:buClr>
                <a:srgbClr val="3333FF"/>
              </a:buClr>
            </a:pPr>
            <a:r>
              <a:rPr lang="en-US" altLang="ja-JP" sz="2000" b="1" i="1" dirty="0" smtClean="0">
                <a:solidFill>
                  <a:srgbClr val="FFFF66"/>
                </a:solidFill>
              </a:rPr>
              <a:t>Lin </a:t>
            </a:r>
            <a:r>
              <a:rPr lang="en-US" altLang="ja-JP" sz="2000" b="1" i="1" dirty="0">
                <a:solidFill>
                  <a:srgbClr val="FFFF66"/>
                </a:solidFill>
              </a:rPr>
              <a:t>M.Y. </a:t>
            </a:r>
            <a:r>
              <a:rPr lang="en-US" altLang="ja-JP" sz="2000" b="1" i="1" dirty="0" smtClean="0">
                <a:solidFill>
                  <a:srgbClr val="FFFF66"/>
                </a:solidFill>
              </a:rPr>
              <a:t>et al (Nature GeoSci., 2014)</a:t>
            </a:r>
            <a:endParaRPr lang="en-US" altLang="zh-CN" sz="2000" b="1" i="1" dirty="0" smtClean="0">
              <a:solidFill>
                <a:srgbClr val="FFFF66"/>
              </a:solidFill>
            </a:endParaRPr>
          </a:p>
        </p:txBody>
      </p:sp>
      <p:pic>
        <p:nvPicPr>
          <p:cNvPr id="44036" name="Picture 4" descr="LinMeiyun_NGEO2066_image_for_pres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87" t="26262" b="34917"/>
          <a:stretch/>
        </p:blipFill>
        <p:spPr bwMode="auto">
          <a:xfrm>
            <a:off x="0" y="838200"/>
            <a:ext cx="9144000" cy="48196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9" descr="pna_ml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45" t="27203" r="20975" b="59058"/>
          <a:stretch/>
        </p:blipFill>
        <p:spPr bwMode="auto">
          <a:xfrm>
            <a:off x="1480029" y="1428117"/>
            <a:ext cx="3472971" cy="1056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p:cNvSpPr txBox="1">
            <a:spLocks noChangeArrowheads="1"/>
          </p:cNvSpPr>
          <p:nvPr/>
        </p:nvSpPr>
        <p:spPr bwMode="auto">
          <a:xfrm>
            <a:off x="1524000" y="2433935"/>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79500" eaLnBrk="0" hangingPunct="0">
              <a:defRPr>
                <a:solidFill>
                  <a:schemeClr val="tx1"/>
                </a:solidFill>
                <a:latin typeface="Arial" pitchFamily="34" charset="0"/>
                <a:ea typeface="宋体" pitchFamily="2" charset="-122"/>
              </a:defRPr>
            </a:lvl1pPr>
            <a:lvl2pPr defTabSz="1079500" eaLnBrk="0" hangingPunct="0">
              <a:defRPr>
                <a:solidFill>
                  <a:schemeClr val="tx1"/>
                </a:solidFill>
                <a:latin typeface="Arial" pitchFamily="34" charset="0"/>
                <a:ea typeface="宋体" pitchFamily="2" charset="-122"/>
              </a:defRPr>
            </a:lvl2pPr>
            <a:lvl3pPr defTabSz="1079500" eaLnBrk="0" hangingPunct="0">
              <a:defRPr>
                <a:solidFill>
                  <a:schemeClr val="tx1"/>
                </a:solidFill>
                <a:latin typeface="Arial" pitchFamily="34" charset="0"/>
                <a:ea typeface="宋体" pitchFamily="2" charset="-122"/>
              </a:defRPr>
            </a:lvl3pPr>
            <a:lvl4pPr defTabSz="1079500" eaLnBrk="0" hangingPunct="0">
              <a:defRPr>
                <a:solidFill>
                  <a:schemeClr val="tx1"/>
                </a:solidFill>
                <a:latin typeface="Arial" pitchFamily="34" charset="0"/>
                <a:ea typeface="宋体" pitchFamily="2" charset="-122"/>
              </a:defRPr>
            </a:lvl4pPr>
            <a:lvl5pPr defTabSz="1079500" eaLnBrk="0" hangingPunct="0">
              <a:defRPr>
                <a:solidFill>
                  <a:schemeClr val="tx1"/>
                </a:solidFill>
                <a:latin typeface="Arial" pitchFamily="34" charset="0"/>
                <a:ea typeface="宋体" pitchFamily="2" charset="-122"/>
              </a:defRPr>
            </a:lvl5pPr>
            <a:lvl6pPr algn="ctr" defTabSz="1079500" eaLnBrk="0" fontAlgn="base" hangingPunct="0">
              <a:spcBef>
                <a:spcPct val="0"/>
              </a:spcBef>
              <a:spcAft>
                <a:spcPct val="0"/>
              </a:spcAft>
              <a:defRPr>
                <a:solidFill>
                  <a:schemeClr val="tx1"/>
                </a:solidFill>
                <a:latin typeface="Arial" pitchFamily="34" charset="0"/>
                <a:ea typeface="宋体" pitchFamily="2" charset="-122"/>
              </a:defRPr>
            </a:lvl6pPr>
            <a:lvl7pPr algn="ctr" defTabSz="1079500" eaLnBrk="0" fontAlgn="base" hangingPunct="0">
              <a:spcBef>
                <a:spcPct val="0"/>
              </a:spcBef>
              <a:spcAft>
                <a:spcPct val="0"/>
              </a:spcAft>
              <a:defRPr>
                <a:solidFill>
                  <a:schemeClr val="tx1"/>
                </a:solidFill>
                <a:latin typeface="Arial" pitchFamily="34" charset="0"/>
                <a:ea typeface="宋体" pitchFamily="2" charset="-122"/>
              </a:defRPr>
            </a:lvl7pPr>
            <a:lvl8pPr algn="ctr" defTabSz="1079500" eaLnBrk="0" fontAlgn="base" hangingPunct="0">
              <a:spcBef>
                <a:spcPct val="0"/>
              </a:spcBef>
              <a:spcAft>
                <a:spcPct val="0"/>
              </a:spcAft>
              <a:defRPr>
                <a:solidFill>
                  <a:schemeClr val="tx1"/>
                </a:solidFill>
                <a:latin typeface="Arial" pitchFamily="34" charset="0"/>
                <a:ea typeface="宋体" pitchFamily="2" charset="-122"/>
              </a:defRPr>
            </a:lvl8pPr>
            <a:lvl9pPr algn="ctr" defTabSz="10795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1200" b="1" dirty="0">
                <a:solidFill>
                  <a:srgbClr val="000000"/>
                </a:solidFill>
                <a:ea typeface="MS PGothic" pitchFamily="34" charset="-128"/>
                <a:cs typeface="Arial" panose="020B0604020202020204" pitchFamily="34" charset="0"/>
              </a:rPr>
              <a:t>Changes in NCEP </a:t>
            </a:r>
            <a:r>
              <a:rPr lang="en-US" altLang="ja-JP" sz="1200" b="1" dirty="0" smtClean="0">
                <a:solidFill>
                  <a:srgbClr val="000000"/>
                </a:solidFill>
                <a:ea typeface="MS PGothic" pitchFamily="34" charset="-128"/>
                <a:cs typeface="Arial" panose="020B0604020202020204" pitchFamily="34" charset="0"/>
              </a:rPr>
              <a:t>500hPa height </a:t>
            </a:r>
            <a:endParaRPr lang="en-US" altLang="ja-JP" sz="1200" b="1" dirty="0">
              <a:solidFill>
                <a:srgbClr val="000000"/>
              </a:solidFill>
              <a:ea typeface="MS PGothic" pitchFamily="34" charset="-128"/>
              <a:cs typeface="Arial" panose="020B0604020202020204" pitchFamily="34" charset="0"/>
            </a:endParaRPr>
          </a:p>
          <a:p>
            <a:pPr algn="ctr" eaLnBrk="1" fontAlgn="base" hangingPunct="1">
              <a:spcBef>
                <a:spcPct val="0"/>
              </a:spcBef>
              <a:spcAft>
                <a:spcPct val="0"/>
              </a:spcAft>
            </a:pPr>
            <a:r>
              <a:rPr lang="en-US" altLang="ja-JP" sz="1200" b="1" dirty="0">
                <a:solidFill>
                  <a:srgbClr val="000000"/>
                </a:solidFill>
                <a:ea typeface="MS PGothic" pitchFamily="34" charset="-128"/>
                <a:cs typeface="Arial" panose="020B0604020202020204" pitchFamily="34" charset="0"/>
              </a:rPr>
              <a:t>(1995-2011 minus 1980-1994)</a:t>
            </a:r>
            <a:endParaRPr lang="en-US" altLang="zh-CN" sz="1200" b="1" dirty="0">
              <a:solidFill>
                <a:srgbClr val="000000"/>
              </a:solidFill>
              <a:ea typeface="MS PGothic" pitchFamily="34" charset="-128"/>
              <a:cs typeface="Arial" panose="020B0604020202020204" pitchFamily="34" charset="0"/>
            </a:endParaRPr>
          </a:p>
        </p:txBody>
      </p:sp>
      <p:sp>
        <p:nvSpPr>
          <p:cNvPr id="5" name="Rectangle 4"/>
          <p:cNvSpPr/>
          <p:nvPr/>
        </p:nvSpPr>
        <p:spPr>
          <a:xfrm>
            <a:off x="0" y="5791200"/>
            <a:ext cx="9144000" cy="514351"/>
          </a:xfrm>
          <a:prstGeom prst="rect">
            <a:avLst/>
          </a:prstGeom>
          <a:solidFill>
            <a:schemeClr val="bg1"/>
          </a:solidFill>
        </p:spPr>
        <p:txBody>
          <a:bodyPr wrap="square">
            <a:noAutofit/>
          </a:bodyPr>
          <a:lstStyle/>
          <a:p>
            <a:pPr eaLnBrk="0" fontAlgn="base" hangingPunct="0">
              <a:lnSpc>
                <a:spcPct val="115000"/>
              </a:lnSpc>
              <a:spcBef>
                <a:spcPts val="600"/>
              </a:spcBef>
              <a:spcAft>
                <a:spcPct val="0"/>
              </a:spcAft>
              <a:buClr>
                <a:srgbClr val="3333FF"/>
              </a:buClr>
            </a:pPr>
            <a:r>
              <a:rPr lang="en-US" altLang="ja-JP" sz="1900" b="1" dirty="0" smtClean="0">
                <a:solidFill>
                  <a:srgbClr val="FF0000"/>
                </a:solidFill>
                <a:latin typeface="Arial" pitchFamily="34" charset="0"/>
                <a:ea typeface="MS PGothic" pitchFamily="34" charset="-128"/>
                <a:cs typeface="Arial" panose="020B0604020202020204" pitchFamily="34" charset="0"/>
                <a:sym typeface="Wingdings" panose="05000000000000000000" pitchFamily="2" charset="2"/>
              </a:rPr>
              <a:t> </a:t>
            </a:r>
            <a:r>
              <a:rPr lang="en-US" altLang="ja-JP" sz="1900" b="1" dirty="0" smtClean="0">
                <a:solidFill>
                  <a:srgbClr val="FF0000"/>
                </a:solidFill>
                <a:latin typeface="Arial" pitchFamily="34" charset="0"/>
                <a:ea typeface="MS PGothic" pitchFamily="34" charset="-128"/>
                <a:cs typeface="Arial" panose="020B0604020202020204" pitchFamily="34" charset="0"/>
              </a:rPr>
              <a:t>Must </a:t>
            </a:r>
            <a:r>
              <a:rPr lang="en-US" altLang="ja-JP" sz="1900" b="1" dirty="0">
                <a:solidFill>
                  <a:srgbClr val="FF0000"/>
                </a:solidFill>
                <a:latin typeface="Arial" pitchFamily="34" charset="0"/>
                <a:ea typeface="MS PGothic" pitchFamily="34" charset="-128"/>
                <a:cs typeface="Arial" panose="020B0604020202020204" pitchFamily="34" charset="0"/>
              </a:rPr>
              <a:t>consider </a:t>
            </a:r>
            <a:r>
              <a:rPr lang="en-US" altLang="ja-JP" sz="1900" b="1" dirty="0" smtClean="0">
                <a:solidFill>
                  <a:srgbClr val="FF0000"/>
                </a:solidFill>
                <a:latin typeface="Arial" pitchFamily="34" charset="0"/>
                <a:ea typeface="MS PGothic" pitchFamily="34" charset="-128"/>
                <a:cs typeface="Arial" panose="020B0604020202020204" pitchFamily="34" charset="0"/>
              </a:rPr>
              <a:t>decadal climate </a:t>
            </a:r>
            <a:r>
              <a:rPr lang="en-US" altLang="ja-JP" sz="1900" b="1" dirty="0">
                <a:solidFill>
                  <a:srgbClr val="FF0000"/>
                </a:solidFill>
                <a:latin typeface="Arial" pitchFamily="34" charset="0"/>
                <a:ea typeface="MS PGothic" pitchFamily="34" charset="-128"/>
                <a:cs typeface="Arial" panose="020B0604020202020204" pitchFamily="34" charset="0"/>
              </a:rPr>
              <a:t>variability </a:t>
            </a:r>
            <a:r>
              <a:rPr lang="en-US" altLang="ja-JP" sz="1900" b="1" dirty="0" smtClean="0">
                <a:solidFill>
                  <a:srgbClr val="FF0000"/>
                </a:solidFill>
                <a:latin typeface="Arial" pitchFamily="34" charset="0"/>
                <a:ea typeface="MS PGothic" pitchFamily="34" charset="-128"/>
                <a:cs typeface="Arial" panose="020B0604020202020204" pitchFamily="34" charset="0"/>
              </a:rPr>
              <a:t>for </a:t>
            </a:r>
            <a:r>
              <a:rPr lang="en-US" altLang="ja-JP" sz="1900" b="1" dirty="0">
                <a:solidFill>
                  <a:srgbClr val="FF0000"/>
                </a:solidFill>
                <a:latin typeface="Arial" pitchFamily="34" charset="0"/>
                <a:ea typeface="MS PGothic" pitchFamily="34" charset="-128"/>
                <a:cs typeface="Arial" panose="020B0604020202020204" pitchFamily="34" charset="0"/>
              </a:rPr>
              <a:t>attribution of pollutant trends</a:t>
            </a:r>
            <a:endParaRPr lang="en-US" altLang="zh-CN" sz="1900" b="1" dirty="0">
              <a:solidFill>
                <a:srgbClr val="FF0000"/>
              </a:solidFill>
              <a:latin typeface="Arial" pitchFamily="34" charset="0"/>
              <a:ea typeface="MS PGothic" pitchFamily="34" charset="-128"/>
              <a:cs typeface="Arial" panose="020B0604020202020204" pitchFamily="34" charset="0"/>
            </a:endParaRPr>
          </a:p>
        </p:txBody>
      </p:sp>
      <p:sp>
        <p:nvSpPr>
          <p:cNvPr id="2" name="TextBox 1"/>
          <p:cNvSpPr txBox="1"/>
          <p:nvPr/>
        </p:nvSpPr>
        <p:spPr>
          <a:xfrm>
            <a:off x="5393896" y="1411069"/>
            <a:ext cx="3445304" cy="646331"/>
          </a:xfrm>
          <a:prstGeom prst="rect">
            <a:avLst/>
          </a:prstGeom>
          <a:solidFill>
            <a:schemeClr val="bg1"/>
          </a:solidFill>
        </p:spPr>
        <p:txBody>
          <a:bodyPr wrap="square" rtlCol="0">
            <a:spAutoFit/>
          </a:bodyPr>
          <a:lstStyle/>
          <a:p>
            <a:pPr algn="r"/>
            <a:r>
              <a:rPr lang="en-US" sz="1200" b="1" dirty="0" smtClean="0">
                <a:solidFill>
                  <a:srgbClr val="000000"/>
                </a:solidFill>
                <a:latin typeface="Arial" panose="020B0604020202020204" pitchFamily="34" charset="0"/>
                <a:cs typeface="Arial" panose="020B0604020202020204" pitchFamily="34" charset="0"/>
              </a:rPr>
              <a:t>  OBS:   11% decade</a:t>
            </a:r>
            <a:r>
              <a:rPr lang="en-US" sz="1200" b="1" baseline="30000" dirty="0" smtClean="0">
                <a:solidFill>
                  <a:srgbClr val="000000"/>
                </a:solidFill>
                <a:latin typeface="Arial" panose="020B0604020202020204" pitchFamily="34" charset="0"/>
                <a:cs typeface="Arial" panose="020B0604020202020204" pitchFamily="34" charset="0"/>
              </a:rPr>
              <a:t>-1</a:t>
            </a:r>
            <a:r>
              <a:rPr lang="en-US" sz="1200" b="1" dirty="0" smtClean="0">
                <a:solidFill>
                  <a:srgbClr val="000000"/>
                </a:solidFill>
                <a:latin typeface="Arial" panose="020B0604020202020204" pitchFamily="34" charset="0"/>
                <a:cs typeface="Arial" panose="020B0604020202020204" pitchFamily="34" charset="0"/>
              </a:rPr>
              <a:t> (p&lt;0.05)   </a:t>
            </a:r>
          </a:p>
          <a:p>
            <a:r>
              <a:rPr lang="en-US" sz="1200" b="1" dirty="0" smtClean="0">
                <a:solidFill>
                  <a:srgbClr val="000000"/>
                </a:solidFill>
                <a:latin typeface="Arial" panose="020B0604020202020204" pitchFamily="34" charset="0"/>
                <a:cs typeface="Arial" panose="020B0604020202020204" pitchFamily="34" charset="0"/>
              </a:rPr>
              <a:t>     </a:t>
            </a:r>
            <a:r>
              <a:rPr lang="en-US" sz="1200" b="1" dirty="0" smtClean="0">
                <a:solidFill>
                  <a:srgbClr val="FF0000"/>
                </a:solidFill>
                <a:latin typeface="Arial" panose="020B0604020202020204" pitchFamily="34" charset="0"/>
                <a:cs typeface="Arial" panose="020B0604020202020204" pitchFamily="34" charset="0"/>
              </a:rPr>
              <a:t>FIXEMIS (Nudged):   7% decade</a:t>
            </a:r>
            <a:r>
              <a:rPr lang="en-US" sz="1200" b="1" baseline="30000" dirty="0" smtClean="0">
                <a:solidFill>
                  <a:srgbClr val="FF0000"/>
                </a:solidFill>
                <a:latin typeface="Arial" panose="020B0604020202020204" pitchFamily="34" charset="0"/>
                <a:cs typeface="Arial" panose="020B0604020202020204" pitchFamily="34" charset="0"/>
              </a:rPr>
              <a:t>-1</a:t>
            </a:r>
            <a:r>
              <a:rPr lang="en-US" sz="1200" b="1" dirty="0" smtClean="0">
                <a:solidFill>
                  <a:srgbClr val="FF0000"/>
                </a:solidFill>
                <a:latin typeface="Arial" panose="020B0604020202020204" pitchFamily="34" charset="0"/>
                <a:cs typeface="Arial" panose="020B0604020202020204" pitchFamily="34" charset="0"/>
              </a:rPr>
              <a:t> (p&lt;0.05)</a:t>
            </a:r>
          </a:p>
          <a:p>
            <a:r>
              <a:rPr lang="en-US" sz="1200" b="1" dirty="0" smtClean="0">
                <a:solidFill>
                  <a:srgbClr val="000000"/>
                </a:solidFill>
                <a:latin typeface="Arial" panose="020B0604020202020204" pitchFamily="34" charset="0"/>
                <a:cs typeface="Arial" panose="020B0604020202020204" pitchFamily="34" charset="0"/>
              </a:rPr>
              <a:t>          </a:t>
            </a:r>
            <a:r>
              <a:rPr lang="en-US" sz="1200" b="1" dirty="0" smtClean="0">
                <a:solidFill>
                  <a:srgbClr val="7030A0"/>
                </a:solidFill>
                <a:latin typeface="Arial" panose="020B0604020202020204" pitchFamily="34" charset="0"/>
                <a:cs typeface="Arial" panose="020B0604020202020204" pitchFamily="34" charset="0"/>
              </a:rPr>
              <a:t>BASE (Nudged): 13% decade</a:t>
            </a:r>
            <a:r>
              <a:rPr lang="en-US" sz="1200" b="1" baseline="30000" dirty="0" smtClean="0">
                <a:solidFill>
                  <a:srgbClr val="7030A0"/>
                </a:solidFill>
                <a:latin typeface="Arial" panose="020B0604020202020204" pitchFamily="34" charset="0"/>
                <a:cs typeface="Arial" panose="020B0604020202020204" pitchFamily="34" charset="0"/>
              </a:rPr>
              <a:t>-1</a:t>
            </a:r>
            <a:r>
              <a:rPr lang="en-US" sz="1200" b="1" dirty="0" smtClean="0">
                <a:solidFill>
                  <a:srgbClr val="7030A0"/>
                </a:solidFill>
                <a:latin typeface="Arial" panose="020B0604020202020204" pitchFamily="34" charset="0"/>
                <a:cs typeface="Arial" panose="020B0604020202020204" pitchFamily="34" charset="0"/>
              </a:rPr>
              <a:t> (p&lt;0.05)</a:t>
            </a:r>
            <a:endParaRPr lang="en-US" sz="1200" b="1" dirty="0">
              <a:solidFill>
                <a:srgbClr val="7030A0"/>
              </a:solidFill>
              <a:latin typeface="Arial" panose="020B0604020202020204" pitchFamily="34" charset="0"/>
              <a:cs typeface="Arial" panose="020B0604020202020204" pitchFamily="34" charset="0"/>
            </a:endParaRPr>
          </a:p>
        </p:txBody>
      </p:sp>
      <p:pic>
        <p:nvPicPr>
          <p:cNvPr id="13" name="Picture 9" descr="pna_ml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136" t="27203" r="10186" b="59058"/>
          <a:stretch/>
        </p:blipFill>
        <p:spPr bwMode="auto">
          <a:xfrm>
            <a:off x="4935492" y="1458262"/>
            <a:ext cx="471802" cy="1056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76800" y="2362200"/>
            <a:ext cx="530494" cy="369332"/>
          </a:xfrm>
          <a:prstGeom prst="rect">
            <a:avLst/>
          </a:prstGeom>
          <a:noFill/>
        </p:spPr>
        <p:txBody>
          <a:bodyPr wrap="square" rtlCol="0">
            <a:spAutoFit/>
          </a:bodyPr>
          <a:lstStyle/>
          <a:p>
            <a:r>
              <a:rPr lang="en-US" dirty="0" smtClean="0">
                <a:solidFill>
                  <a:srgbClr val="000000"/>
                </a:solidFill>
              </a:rPr>
              <a:t>[m]</a:t>
            </a:r>
            <a:endParaRPr lang="en-US" dirty="0">
              <a:solidFill>
                <a:srgbClr val="000000"/>
              </a:solidFill>
            </a:endParaRPr>
          </a:p>
        </p:txBody>
      </p:sp>
      <p:sp>
        <p:nvSpPr>
          <p:cNvPr id="6" name="TextBox 5"/>
          <p:cNvSpPr txBox="1"/>
          <p:nvPr/>
        </p:nvSpPr>
        <p:spPr>
          <a:xfrm rot="16200000">
            <a:off x="75789" y="3276600"/>
            <a:ext cx="979755" cy="369332"/>
          </a:xfrm>
          <a:prstGeom prst="rect">
            <a:avLst/>
          </a:prstGeom>
          <a:noFill/>
        </p:spPr>
        <p:txBody>
          <a:bodyPr wrap="none" rtlCol="0">
            <a:spAutoFit/>
          </a:bodyPr>
          <a:lstStyle/>
          <a:p>
            <a:r>
              <a:rPr lang="en-US" dirty="0" smtClean="0">
                <a:solidFill>
                  <a:srgbClr val="000000"/>
                </a:solidFill>
              </a:rPr>
              <a:t>Sep -Oct</a:t>
            </a:r>
            <a:endParaRPr lang="en-US" dirty="0">
              <a:solidFill>
                <a:srgbClr val="000000"/>
              </a:solidFill>
            </a:endParaRPr>
          </a:p>
        </p:txBody>
      </p:sp>
      <p:sp>
        <p:nvSpPr>
          <p:cNvPr id="14" name="Slide Number Placeholder 3"/>
          <p:cNvSpPr txBox="1">
            <a:spLocks noGrp="1"/>
          </p:cNvSpPr>
          <p:nvPr/>
        </p:nvSpPr>
        <p:spPr>
          <a:xfrm>
            <a:off x="8153400" y="6400800"/>
            <a:ext cx="533400" cy="365125"/>
          </a:xfrm>
          <a:prstGeom prst="rect">
            <a:avLst/>
          </a:prstGeom>
          <a:noFill/>
        </p:spPr>
        <p:txBody>
          <a:bodyPr anchor="ctr"/>
          <a:lstStyle/>
          <a:p>
            <a:pPr algn="r">
              <a:defRPr/>
            </a:pPr>
            <a:fld id="{34006432-BFC8-4EFA-B0E0-3BAEE6952960}" type="slidenum">
              <a:rPr lang="en-US" sz="1600" b="1">
                <a:solidFill>
                  <a:srgbClr val="000000">
                    <a:tint val="75000"/>
                  </a:srgbClr>
                </a:solidFill>
              </a:rPr>
              <a:pPr algn="r">
                <a:defRPr/>
              </a:pPr>
              <a:t>30</a:t>
            </a:fld>
            <a:endParaRPr lang="en-US" sz="1600" b="1" dirty="0">
              <a:solidFill>
                <a:srgbClr val="000000">
                  <a:tint val="75000"/>
                </a:srgbClr>
              </a:solidFill>
            </a:endParaRPr>
          </a:p>
        </p:txBody>
      </p:sp>
      <p:sp>
        <p:nvSpPr>
          <p:cNvPr id="9" name="Oval 8"/>
          <p:cNvSpPr/>
          <p:nvPr/>
        </p:nvSpPr>
        <p:spPr>
          <a:xfrm rot="17649776">
            <a:off x="2959262" y="1466062"/>
            <a:ext cx="1095360" cy="887003"/>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ustDataLst>
      <p:tags r:id="rId1"/>
    </p:custDataLst>
    <p:extLst>
      <p:ext uri="{BB962C8B-B14F-4D97-AF65-F5344CB8AC3E}">
        <p14:creationId xmlns:p14="http://schemas.microsoft.com/office/powerpoint/2010/main" val="1386073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152400" y="2032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FF"/>
                </a:solidFill>
                <a:latin typeface="Helvetica" pitchFamily="34" charset="0"/>
              </a:rPr>
              <a:t>List of relevant papers </a:t>
            </a:r>
          </a:p>
        </p:txBody>
      </p:sp>
      <p:sp>
        <p:nvSpPr>
          <p:cNvPr id="3" name="Rectangle 2"/>
          <p:cNvSpPr/>
          <p:nvPr/>
        </p:nvSpPr>
        <p:spPr>
          <a:xfrm>
            <a:off x="152400" y="1066801"/>
            <a:ext cx="8839200" cy="5078313"/>
          </a:xfrm>
          <a:prstGeom prst="rect">
            <a:avLst/>
          </a:prstGeom>
        </p:spPr>
        <p:txBody>
          <a:bodyPr wrap="square">
            <a:spAutoFit/>
          </a:bodyPr>
          <a:lstStyle/>
          <a:p>
            <a:r>
              <a:rPr lang="en-US" b="1" u="sng" dirty="0">
                <a:solidFill>
                  <a:srgbClr val="000000"/>
                </a:solidFill>
              </a:rPr>
              <a:t>Lin, M.</a:t>
            </a:r>
            <a:r>
              <a:rPr lang="en-US" dirty="0">
                <a:solidFill>
                  <a:srgbClr val="000000"/>
                </a:solidFill>
              </a:rPr>
              <a:t>, A.M. Fiore, L. W. Horowitz, O. R. Cooper, V. </a:t>
            </a:r>
            <a:r>
              <a:rPr lang="en-US" dirty="0" err="1">
                <a:solidFill>
                  <a:srgbClr val="000000"/>
                </a:solidFill>
              </a:rPr>
              <a:t>Naik</a:t>
            </a:r>
            <a:r>
              <a:rPr lang="en-US" dirty="0">
                <a:solidFill>
                  <a:srgbClr val="000000"/>
                </a:solidFill>
              </a:rPr>
              <a:t>, J. Holloway, B. J. Johnson, A. M. </a:t>
            </a:r>
            <a:r>
              <a:rPr lang="en-US" dirty="0" err="1">
                <a:solidFill>
                  <a:srgbClr val="000000"/>
                </a:solidFill>
              </a:rPr>
              <a:t>Middlebrook</a:t>
            </a:r>
            <a:r>
              <a:rPr lang="en-US" dirty="0">
                <a:solidFill>
                  <a:srgbClr val="000000"/>
                </a:solidFill>
              </a:rPr>
              <a:t>, S. J. Oltmans, I. B. Pollack, T. B. Ryerson, J. X. Warner, C. </a:t>
            </a:r>
            <a:r>
              <a:rPr lang="en-US" dirty="0" err="1">
                <a:solidFill>
                  <a:srgbClr val="000000"/>
                </a:solidFill>
              </a:rPr>
              <a:t>Wiedinmyer</a:t>
            </a:r>
            <a:r>
              <a:rPr lang="en-US" dirty="0">
                <a:solidFill>
                  <a:srgbClr val="000000"/>
                </a:solidFill>
              </a:rPr>
              <a:t>, J. Wilson, B. Wyman: </a:t>
            </a:r>
            <a:r>
              <a:rPr lang="en-US" b="1" dirty="0">
                <a:solidFill>
                  <a:srgbClr val="000000"/>
                </a:solidFill>
              </a:rPr>
              <a:t>Transport of Asian ozone pollution into surface air over the western United States in spring</a:t>
            </a:r>
            <a:r>
              <a:rPr lang="en-US" dirty="0">
                <a:solidFill>
                  <a:srgbClr val="000000"/>
                </a:solidFill>
              </a:rPr>
              <a:t>, </a:t>
            </a:r>
            <a:r>
              <a:rPr lang="en-US" i="1" dirty="0">
                <a:solidFill>
                  <a:srgbClr val="000000"/>
                </a:solidFill>
              </a:rPr>
              <a:t>Journal of Geophysical Research</a:t>
            </a:r>
            <a:r>
              <a:rPr lang="en-US" dirty="0">
                <a:solidFill>
                  <a:srgbClr val="000000"/>
                </a:solidFill>
              </a:rPr>
              <a:t>,117, D00V07, 2012, doi:10.1029/2011JD016961 (</a:t>
            </a:r>
            <a:r>
              <a:rPr lang="en-US" u="sng" dirty="0">
                <a:solidFill>
                  <a:srgbClr val="000000"/>
                </a:solidFill>
                <a:hlinkClick r:id="rId3"/>
              </a:rPr>
              <a:t>PDF</a:t>
            </a:r>
            <a:r>
              <a:rPr lang="en-US" dirty="0" smtClean="0">
                <a:solidFill>
                  <a:srgbClr val="000000"/>
                </a:solidFill>
              </a:rPr>
              <a:t>)</a:t>
            </a:r>
          </a:p>
          <a:p>
            <a:endParaRPr lang="en-US" dirty="0">
              <a:solidFill>
                <a:srgbClr val="000000"/>
              </a:solidFill>
            </a:endParaRPr>
          </a:p>
          <a:p>
            <a:r>
              <a:rPr lang="en-US" b="1" u="sng" dirty="0">
                <a:solidFill>
                  <a:srgbClr val="000000"/>
                </a:solidFill>
              </a:rPr>
              <a:t>Lin M.</a:t>
            </a:r>
            <a:r>
              <a:rPr lang="en-US" dirty="0">
                <a:solidFill>
                  <a:srgbClr val="000000"/>
                </a:solidFill>
              </a:rPr>
              <a:t>, A. M. Fiore , O. R. Cooper , L. W. Horowitz , A. O. Langford , Hiram Levy II , B. J. Johnson , V. </a:t>
            </a:r>
            <a:r>
              <a:rPr lang="en-US" dirty="0" err="1">
                <a:solidFill>
                  <a:srgbClr val="000000"/>
                </a:solidFill>
              </a:rPr>
              <a:t>Naik</a:t>
            </a:r>
            <a:r>
              <a:rPr lang="en-US" dirty="0">
                <a:solidFill>
                  <a:srgbClr val="000000"/>
                </a:solidFill>
              </a:rPr>
              <a:t> , S. J. Oltmans , C. </a:t>
            </a:r>
            <a:r>
              <a:rPr lang="en-US" dirty="0" err="1">
                <a:solidFill>
                  <a:srgbClr val="000000"/>
                </a:solidFill>
              </a:rPr>
              <a:t>Senff</a:t>
            </a:r>
            <a:r>
              <a:rPr lang="en-US" dirty="0">
                <a:solidFill>
                  <a:srgbClr val="000000"/>
                </a:solidFill>
              </a:rPr>
              <a:t> (2012): </a:t>
            </a:r>
            <a:r>
              <a:rPr lang="en-US" b="1" dirty="0">
                <a:solidFill>
                  <a:srgbClr val="000000"/>
                </a:solidFill>
              </a:rPr>
              <a:t>Springtime high surface ozone events over the western United States: Quantifying the role of stratospheric intrusions</a:t>
            </a:r>
            <a:r>
              <a:rPr lang="en-US" dirty="0">
                <a:solidFill>
                  <a:srgbClr val="000000"/>
                </a:solidFill>
              </a:rPr>
              <a:t>, </a:t>
            </a:r>
            <a:r>
              <a:rPr lang="en-US" i="1" dirty="0">
                <a:solidFill>
                  <a:srgbClr val="000000"/>
                </a:solidFill>
              </a:rPr>
              <a:t>Journal of Geophysical Research</a:t>
            </a:r>
            <a:r>
              <a:rPr lang="en-US" dirty="0">
                <a:solidFill>
                  <a:srgbClr val="000000"/>
                </a:solidFill>
              </a:rPr>
              <a:t>, 117, D00V22, doi:10.1029/2012JD018151 (</a:t>
            </a:r>
            <a:r>
              <a:rPr lang="en-US" u="sng" dirty="0">
                <a:solidFill>
                  <a:srgbClr val="000000"/>
                </a:solidFill>
                <a:hlinkClick r:id="rId4"/>
              </a:rPr>
              <a:t>Full Text</a:t>
            </a:r>
            <a:r>
              <a:rPr lang="en-US" dirty="0" smtClean="0">
                <a:solidFill>
                  <a:srgbClr val="000000"/>
                </a:solidFill>
              </a:rPr>
              <a:t>)</a:t>
            </a:r>
          </a:p>
          <a:p>
            <a:endParaRPr lang="en-US" dirty="0">
              <a:solidFill>
                <a:srgbClr val="000000"/>
              </a:solidFill>
            </a:endParaRPr>
          </a:p>
          <a:p>
            <a:r>
              <a:rPr lang="en-US" b="1" u="sng" dirty="0">
                <a:solidFill>
                  <a:srgbClr val="000000"/>
                </a:solidFill>
              </a:rPr>
              <a:t>Lin, M.</a:t>
            </a:r>
            <a:r>
              <a:rPr lang="en-US" dirty="0">
                <a:solidFill>
                  <a:srgbClr val="000000"/>
                </a:solidFill>
              </a:rPr>
              <a:t>, L.W. Horowitz, S. J. Oltmans, A. M. Fiore, </a:t>
            </a:r>
            <a:r>
              <a:rPr lang="en-US" dirty="0" err="1">
                <a:solidFill>
                  <a:srgbClr val="000000"/>
                </a:solidFill>
              </a:rPr>
              <a:t>Songmiao</a:t>
            </a:r>
            <a:r>
              <a:rPr lang="en-US" dirty="0">
                <a:solidFill>
                  <a:srgbClr val="000000"/>
                </a:solidFill>
              </a:rPr>
              <a:t> Fan (2014): </a:t>
            </a:r>
            <a:r>
              <a:rPr lang="en-US" b="1" i="1" dirty="0">
                <a:solidFill>
                  <a:srgbClr val="000000"/>
                </a:solidFill>
              </a:rPr>
              <a:t>Tropospheric ozone trends at Manna Loa Observatory tied to decadal climate variability</a:t>
            </a:r>
            <a:r>
              <a:rPr lang="en-US" dirty="0">
                <a:solidFill>
                  <a:srgbClr val="000000"/>
                </a:solidFill>
              </a:rPr>
              <a:t>, </a:t>
            </a:r>
            <a:r>
              <a:rPr lang="en-US" b="1" dirty="0">
                <a:solidFill>
                  <a:srgbClr val="000000"/>
                </a:solidFill>
              </a:rPr>
              <a:t>Nature Geoscience</a:t>
            </a:r>
            <a:r>
              <a:rPr lang="en-US" dirty="0">
                <a:solidFill>
                  <a:srgbClr val="000000"/>
                </a:solidFill>
              </a:rPr>
              <a:t>, 7, 136-143, doi:10.1038/NGEO2066 (</a:t>
            </a:r>
            <a:r>
              <a:rPr lang="en-US" u="sng" dirty="0">
                <a:solidFill>
                  <a:srgbClr val="000000"/>
                </a:solidFill>
                <a:hlinkClick r:id="rId5"/>
              </a:rPr>
              <a:t>PDF</a:t>
            </a:r>
            <a:r>
              <a:rPr lang="en-US" dirty="0" smtClean="0">
                <a:solidFill>
                  <a:srgbClr val="000000"/>
                </a:solidFill>
              </a:rPr>
              <a:t>)</a:t>
            </a:r>
          </a:p>
          <a:p>
            <a:endParaRPr lang="en-US" dirty="0">
              <a:solidFill>
                <a:srgbClr val="000000"/>
              </a:solidFill>
            </a:endParaRPr>
          </a:p>
          <a:p>
            <a:r>
              <a:rPr lang="en-US" b="1" u="sng" dirty="0">
                <a:solidFill>
                  <a:srgbClr val="000000"/>
                </a:solidFill>
              </a:rPr>
              <a:t>Lin, M.</a:t>
            </a:r>
            <a:r>
              <a:rPr lang="en-US" dirty="0">
                <a:solidFill>
                  <a:srgbClr val="000000"/>
                </a:solidFill>
              </a:rPr>
              <a:t>,  A. M. Fiore, L.W. Horowitz, A. O. Langford, S. J. Oltmans, D. </a:t>
            </a:r>
            <a:r>
              <a:rPr lang="en-US" dirty="0" err="1">
                <a:solidFill>
                  <a:srgbClr val="000000"/>
                </a:solidFill>
              </a:rPr>
              <a:t>Tarasick</a:t>
            </a:r>
            <a:r>
              <a:rPr lang="en-US" dirty="0">
                <a:solidFill>
                  <a:srgbClr val="000000"/>
                </a:solidFill>
              </a:rPr>
              <a:t>, H. E. </a:t>
            </a:r>
            <a:r>
              <a:rPr lang="en-US" dirty="0" err="1">
                <a:solidFill>
                  <a:srgbClr val="000000"/>
                </a:solidFill>
              </a:rPr>
              <a:t>Rieder</a:t>
            </a:r>
            <a:r>
              <a:rPr lang="en-US" dirty="0">
                <a:solidFill>
                  <a:srgbClr val="000000"/>
                </a:solidFill>
              </a:rPr>
              <a:t> (2015): </a:t>
            </a:r>
            <a:r>
              <a:rPr lang="en-US" b="1" dirty="0">
                <a:solidFill>
                  <a:srgbClr val="000000"/>
                </a:solidFill>
              </a:rPr>
              <a:t>Climate variability modulates western U.S. ozone air quality in spring via deep stratospheric intrusions</a:t>
            </a:r>
            <a:r>
              <a:rPr lang="en-US" dirty="0">
                <a:solidFill>
                  <a:srgbClr val="000000"/>
                </a:solidFill>
              </a:rPr>
              <a:t>, </a:t>
            </a:r>
            <a:r>
              <a:rPr lang="en-US" dirty="0" smtClean="0">
                <a:solidFill>
                  <a:srgbClr val="000000"/>
                </a:solidFill>
              </a:rPr>
              <a:t>Nature Communications, in press, 2015</a:t>
            </a:r>
            <a:endParaRPr lang="en-US" dirty="0">
              <a:solidFill>
                <a:srgbClr val="000000"/>
              </a:solidFill>
            </a:endParaRPr>
          </a:p>
        </p:txBody>
      </p:sp>
      <p:sp>
        <p:nvSpPr>
          <p:cNvPr id="4"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31</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03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762000"/>
            <a:ext cx="9144000" cy="60245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sp>
        <p:nvSpPr>
          <p:cNvPr id="19459" name="Text Box 5"/>
          <p:cNvSpPr txBox="1">
            <a:spLocks noChangeArrowheads="1"/>
          </p:cNvSpPr>
          <p:nvPr/>
        </p:nvSpPr>
        <p:spPr bwMode="auto">
          <a:xfrm>
            <a:off x="374650" y="1117359"/>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000" dirty="0" smtClean="0">
                <a:solidFill>
                  <a:srgbClr val="002060"/>
                </a:solidFill>
              </a:rPr>
              <a:t>Observed </a:t>
            </a:r>
            <a:endParaRPr lang="en-US" altLang="zh-CN" sz="2000" dirty="0" smtClean="0">
              <a:solidFill>
                <a:srgbClr val="002060"/>
              </a:solidFill>
            </a:endParaRPr>
          </a:p>
        </p:txBody>
      </p:sp>
      <p:sp>
        <p:nvSpPr>
          <p:cNvPr id="19460" name="Text Box 6"/>
          <p:cNvSpPr txBox="1">
            <a:spLocks noChangeArrowheads="1"/>
          </p:cNvSpPr>
          <p:nvPr/>
        </p:nvSpPr>
        <p:spPr bwMode="auto">
          <a:xfrm>
            <a:off x="3352800" y="1101484"/>
            <a:ext cx="2700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000" dirty="0" smtClean="0">
                <a:solidFill>
                  <a:srgbClr val="002060"/>
                </a:solidFill>
              </a:rPr>
              <a:t>Model total</a:t>
            </a:r>
            <a:endParaRPr lang="en-US" altLang="zh-CN" sz="2000" dirty="0" smtClean="0">
              <a:solidFill>
                <a:srgbClr val="002060"/>
              </a:solidFill>
            </a:endParaRPr>
          </a:p>
        </p:txBody>
      </p:sp>
      <p:sp>
        <p:nvSpPr>
          <p:cNvPr id="19461" name="Text Box 7"/>
          <p:cNvSpPr txBox="1">
            <a:spLocks noChangeArrowheads="1"/>
          </p:cNvSpPr>
          <p:nvPr/>
        </p:nvSpPr>
        <p:spPr bwMode="auto">
          <a:xfrm>
            <a:off x="5791200" y="1098249"/>
            <a:ext cx="3429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000" dirty="0" smtClean="0">
                <a:solidFill>
                  <a:srgbClr val="002060"/>
                </a:solidFill>
              </a:rPr>
              <a:t>Model Asian</a:t>
            </a:r>
            <a:endParaRPr lang="en-US" altLang="zh-CN" sz="1600" dirty="0" smtClean="0">
              <a:solidFill>
                <a:srgbClr val="FF0000"/>
              </a:solidFill>
            </a:endParaRPr>
          </a:p>
        </p:txBody>
      </p:sp>
      <p:pic>
        <p:nvPicPr>
          <p:cNvPr id="19464" name="Picture 26"/>
          <p:cNvPicPr>
            <a:picLocks noChangeAspect="1" noChangeArrowheads="1"/>
          </p:cNvPicPr>
          <p:nvPr/>
        </p:nvPicPr>
        <p:blipFill>
          <a:blip r:embed="rId3">
            <a:extLst>
              <a:ext uri="{28A0092B-C50C-407E-A947-70E740481C1C}">
                <a14:useLocalDpi xmlns:a14="http://schemas.microsoft.com/office/drawing/2010/main" val="0"/>
              </a:ext>
            </a:extLst>
          </a:blip>
          <a:srcRect l="12877" t="-15706" r="57910" b="13782"/>
          <a:stretch>
            <a:fillRect/>
          </a:stretch>
        </p:blipFill>
        <p:spPr bwMode="auto">
          <a:xfrm>
            <a:off x="2051050" y="4224338"/>
            <a:ext cx="25209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27"/>
          <p:cNvPicPr>
            <a:picLocks noChangeAspect="1" noChangeArrowheads="1"/>
          </p:cNvPicPr>
          <p:nvPr/>
        </p:nvPicPr>
        <p:blipFill>
          <a:blip r:embed="rId3">
            <a:extLst>
              <a:ext uri="{28A0092B-C50C-407E-A947-70E740481C1C}">
                <a14:useLocalDpi xmlns:a14="http://schemas.microsoft.com/office/drawing/2010/main" val="0"/>
              </a:ext>
            </a:extLst>
          </a:blip>
          <a:srcRect l="62509" t="-1602" r="8076" b="-2884"/>
          <a:stretch>
            <a:fillRect/>
          </a:stretch>
        </p:blipFill>
        <p:spPr bwMode="auto">
          <a:xfrm>
            <a:off x="5943600" y="4283075"/>
            <a:ext cx="25384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8" name="TextBox 1"/>
          <p:cNvSpPr txBox="1">
            <a:spLocks noChangeArrowheads="1"/>
          </p:cNvSpPr>
          <p:nvPr/>
        </p:nvSpPr>
        <p:spPr bwMode="auto">
          <a:xfrm>
            <a:off x="152400" y="5791200"/>
            <a:ext cx="830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marL="0" indent="0" eaLnBrk="1" fontAlgn="base" hangingPunct="1">
              <a:spcBef>
                <a:spcPct val="0"/>
              </a:spcBef>
              <a:spcAft>
                <a:spcPct val="0"/>
              </a:spcAft>
            </a:pPr>
            <a:r>
              <a:rPr lang="en-US" altLang="ja-JP" sz="2200" dirty="0" smtClean="0">
                <a:solidFill>
                  <a:srgbClr val="FF0000"/>
                </a:solidFill>
                <a:sym typeface="Wingdings" panose="05000000000000000000" pitchFamily="2" charset="2"/>
              </a:rPr>
              <a:t> How can AQ managers identify such events?</a:t>
            </a:r>
          </a:p>
        </p:txBody>
      </p:sp>
      <p:sp>
        <p:nvSpPr>
          <p:cNvPr id="19469" name="Title 1"/>
          <p:cNvSpPr>
            <a:spLocks/>
          </p:cNvSpPr>
          <p:nvPr/>
        </p:nvSpPr>
        <p:spPr bwMode="auto">
          <a:xfrm>
            <a:off x="34925" y="0"/>
            <a:ext cx="9144000" cy="768350"/>
          </a:xfrm>
          <a:prstGeom prst="rect">
            <a:avLst/>
          </a:prstGeom>
          <a:noFill/>
          <a:ln>
            <a:noFill/>
          </a:ln>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0" dirty="0" smtClean="0">
                <a:solidFill>
                  <a:srgbClr val="FFFFFF"/>
                </a:solidFill>
                <a:cs typeface="Arial" pitchFamily="34" charset="0"/>
              </a:rPr>
              <a:t>Asian pollution contribution to WUS high-O</a:t>
            </a:r>
            <a:r>
              <a:rPr lang="en-US" altLang="zh-CN" sz="2800" b="0" baseline="-25000" dirty="0" smtClean="0">
                <a:solidFill>
                  <a:srgbClr val="FFFFFF"/>
                </a:solidFill>
                <a:cs typeface="Arial" pitchFamily="34" charset="0"/>
              </a:rPr>
              <a:t>3</a:t>
            </a:r>
            <a:r>
              <a:rPr lang="en-US" altLang="zh-CN" sz="2800" b="0" dirty="0" smtClean="0">
                <a:solidFill>
                  <a:srgbClr val="FFFFFF"/>
                </a:solidFill>
                <a:cs typeface="Arial" pitchFamily="34" charset="0"/>
              </a:rPr>
              <a:t> events</a:t>
            </a:r>
          </a:p>
        </p:txBody>
      </p:sp>
      <p:pic>
        <p:nvPicPr>
          <p:cNvPr id="1947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915" t="45555" r="1932" b="9476"/>
          <a:stretch/>
        </p:blipFill>
        <p:spPr bwMode="auto">
          <a:xfrm>
            <a:off x="3337655" y="1547087"/>
            <a:ext cx="5709874" cy="228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3" name="Content Placeholder 2" descr="updated.png"/>
          <p:cNvPicPr>
            <a:picLocks noChangeAspect="1"/>
          </p:cNvPicPr>
          <p:nvPr/>
        </p:nvPicPr>
        <p:blipFill rotWithShape="1">
          <a:blip r:embed="rId5">
            <a:extLst>
              <a:ext uri="{28A0092B-C50C-407E-A947-70E740481C1C}">
                <a14:useLocalDpi xmlns:a14="http://schemas.microsoft.com/office/drawing/2010/main" val="0"/>
              </a:ext>
            </a:extLst>
          </a:blip>
          <a:srcRect l="12563" t="54753" r="62862" b="29558"/>
          <a:stretch/>
        </p:blipFill>
        <p:spPr bwMode="auto">
          <a:xfrm>
            <a:off x="250825" y="1547087"/>
            <a:ext cx="2767012" cy="228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44"/>
          <p:cNvSpPr txBox="1">
            <a:spLocks noChangeArrowheads="1"/>
          </p:cNvSpPr>
          <p:nvPr/>
        </p:nvSpPr>
        <p:spPr bwMode="auto">
          <a:xfrm>
            <a:off x="250825" y="4289425"/>
            <a:ext cx="2058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dirty="0" smtClean="0">
                <a:solidFill>
                  <a:srgbClr val="000000"/>
                </a:solidFill>
              </a:rPr>
              <a:t>Surface MDA8 O</a:t>
            </a:r>
            <a:r>
              <a:rPr lang="en-US" altLang="ja-JP" baseline="-25000" dirty="0" smtClean="0">
                <a:solidFill>
                  <a:srgbClr val="000000"/>
                </a:solidFill>
              </a:rPr>
              <a:t>3</a:t>
            </a:r>
            <a:endParaRPr lang="en-US" altLang="zh-CN" dirty="0" smtClean="0">
              <a:solidFill>
                <a:srgbClr val="000000"/>
              </a:solidFill>
            </a:endParaRPr>
          </a:p>
        </p:txBody>
      </p:sp>
      <p:sp>
        <p:nvSpPr>
          <p:cNvPr id="19475" name="Rectangle 46"/>
          <p:cNvSpPr>
            <a:spLocks noChangeArrowheads="1"/>
          </p:cNvSpPr>
          <p:nvPr/>
        </p:nvSpPr>
        <p:spPr bwMode="auto">
          <a:xfrm>
            <a:off x="4495800" y="4458491"/>
            <a:ext cx="526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200" b="0" dirty="0" smtClean="0">
                <a:solidFill>
                  <a:srgbClr val="000000"/>
                </a:solidFill>
              </a:rPr>
              <a:t>[ppb]</a:t>
            </a:r>
            <a:endParaRPr lang="en-US" altLang="zh-CN" sz="1200" b="0" dirty="0" smtClean="0">
              <a:solidFill>
                <a:srgbClr val="000000"/>
              </a:solidFill>
            </a:endParaRPr>
          </a:p>
        </p:txBody>
      </p:sp>
      <p:sp>
        <p:nvSpPr>
          <p:cNvPr id="20" name="Line 15"/>
          <p:cNvSpPr>
            <a:spLocks noChangeShapeType="1"/>
          </p:cNvSpPr>
          <p:nvPr/>
        </p:nvSpPr>
        <p:spPr bwMode="auto">
          <a:xfrm>
            <a:off x="4038600" y="4026691"/>
            <a:ext cx="0" cy="51435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1" name="Rectangle 46"/>
          <p:cNvSpPr>
            <a:spLocks noChangeArrowheads="1"/>
          </p:cNvSpPr>
          <p:nvPr/>
        </p:nvSpPr>
        <p:spPr bwMode="auto">
          <a:xfrm>
            <a:off x="8382000" y="4410092"/>
            <a:ext cx="526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200" b="0" dirty="0" smtClean="0">
                <a:solidFill>
                  <a:srgbClr val="000000"/>
                </a:solidFill>
              </a:rPr>
              <a:t>[ppb]</a:t>
            </a:r>
            <a:endParaRPr lang="en-US" altLang="zh-CN" sz="1200" b="0" dirty="0" smtClean="0">
              <a:solidFill>
                <a:srgbClr val="000000"/>
              </a:solidFill>
            </a:endParaRPr>
          </a:p>
        </p:txBody>
      </p:sp>
      <p:sp>
        <p:nvSpPr>
          <p:cNvPr id="24" name="Text Box 16"/>
          <p:cNvSpPr txBox="1">
            <a:spLocks noChangeArrowheads="1"/>
          </p:cNvSpPr>
          <p:nvPr/>
        </p:nvSpPr>
        <p:spPr bwMode="auto">
          <a:xfrm>
            <a:off x="4343400" y="4012959"/>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dirty="0">
                <a:solidFill>
                  <a:srgbClr val="FF0000"/>
                </a:solidFill>
                <a:latin typeface="Calibri"/>
              </a:rPr>
              <a:t>Future NAAQS?</a:t>
            </a:r>
          </a:p>
        </p:txBody>
      </p:sp>
      <p:sp>
        <p:nvSpPr>
          <p:cNvPr id="25" name="Line 17"/>
          <p:cNvSpPr>
            <a:spLocks noChangeShapeType="1"/>
          </p:cNvSpPr>
          <p:nvPr/>
        </p:nvSpPr>
        <p:spPr bwMode="auto">
          <a:xfrm flipH="1" flipV="1">
            <a:off x="4079854" y="4165359"/>
            <a:ext cx="28892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sp>
        <p:nvSpPr>
          <p:cNvPr id="26" name="Line 15"/>
          <p:cNvSpPr>
            <a:spLocks noChangeShapeType="1"/>
          </p:cNvSpPr>
          <p:nvPr/>
        </p:nvSpPr>
        <p:spPr bwMode="auto">
          <a:xfrm>
            <a:off x="7391400" y="4329902"/>
            <a:ext cx="0" cy="20478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7" name="Line 15"/>
          <p:cNvSpPr>
            <a:spLocks noChangeShapeType="1"/>
          </p:cNvSpPr>
          <p:nvPr/>
        </p:nvSpPr>
        <p:spPr bwMode="auto">
          <a:xfrm>
            <a:off x="8001000" y="4329902"/>
            <a:ext cx="0" cy="20478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 name="TextBox 1"/>
          <p:cNvSpPr txBox="1"/>
          <p:nvPr/>
        </p:nvSpPr>
        <p:spPr>
          <a:xfrm>
            <a:off x="152400" y="6248400"/>
            <a:ext cx="9067800" cy="584775"/>
          </a:xfrm>
          <a:prstGeom prst="rect">
            <a:avLst/>
          </a:prstGeom>
          <a:noFill/>
        </p:spPr>
        <p:txBody>
          <a:bodyPr wrap="square" rtlCol="0">
            <a:spAutoFit/>
          </a:bodyPr>
          <a:lstStyle/>
          <a:p>
            <a:r>
              <a:rPr lang="en-US" b="1" dirty="0" smtClean="0">
                <a:solidFill>
                  <a:srgbClr val="0000FF"/>
                </a:solidFill>
                <a:latin typeface="Arial" panose="020B0604020202020204" pitchFamily="34" charset="0"/>
                <a:cs typeface="Arial" panose="020B0604020202020204" pitchFamily="34" charset="0"/>
              </a:rPr>
              <a:t>Meiyun Lin et </a:t>
            </a:r>
            <a:r>
              <a:rPr lang="en-US" b="1" dirty="0">
                <a:solidFill>
                  <a:srgbClr val="0000FF"/>
                </a:solidFill>
                <a:latin typeface="Arial" panose="020B0604020202020204" pitchFamily="34" charset="0"/>
                <a:cs typeface="Arial" panose="020B0604020202020204" pitchFamily="34" charset="0"/>
              </a:rPr>
              <a:t>al [JGR, 2012a]: </a:t>
            </a:r>
            <a:r>
              <a:rPr lang="en-US" sz="1400" dirty="0">
                <a:solidFill>
                  <a:srgbClr val="0000FF"/>
                </a:solidFill>
                <a:latin typeface="Arial" panose="020B0604020202020204" pitchFamily="34" charset="0"/>
                <a:cs typeface="Arial" panose="020B0604020202020204" pitchFamily="34" charset="0"/>
              </a:rPr>
              <a:t>Transport of Asian ozone pollution into surface air over the WUS in spring </a:t>
            </a:r>
          </a:p>
        </p:txBody>
      </p:sp>
      <p:sp>
        <p:nvSpPr>
          <p:cNvPr id="23" name="Line 15"/>
          <p:cNvSpPr>
            <a:spLocks noChangeShapeType="1"/>
          </p:cNvSpPr>
          <p:nvPr/>
        </p:nvSpPr>
        <p:spPr bwMode="auto">
          <a:xfrm>
            <a:off x="4259262" y="4030924"/>
            <a:ext cx="7938" cy="4699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30" name="Slide Number Placeholder 3"/>
          <p:cNvSpPr txBox="1">
            <a:spLocks noGrp="1"/>
          </p:cNvSpPr>
          <p:nvPr/>
        </p:nvSpPr>
        <p:spPr>
          <a:xfrm>
            <a:off x="8585200" y="6421438"/>
            <a:ext cx="533400" cy="365125"/>
          </a:xfrm>
          <a:prstGeom prst="rect">
            <a:avLst/>
          </a:prstGeom>
          <a:noFill/>
        </p:spPr>
        <p:txBody>
          <a:bodyPr anchor="ctr"/>
          <a:lstStyle/>
          <a:p>
            <a:pPr algn="r">
              <a:defRPr/>
            </a:pPr>
            <a:fld id="{34006432-BFC8-4EFA-B0E0-3BAEE6952960}" type="slidenum">
              <a:rPr lang="en-US" sz="2000" b="1">
                <a:solidFill>
                  <a:srgbClr val="000000">
                    <a:tint val="75000"/>
                  </a:srgbClr>
                </a:solidFill>
              </a:rPr>
              <a:pPr algn="r">
                <a:defRPr/>
              </a:pPr>
              <a:t>4</a:t>
            </a:fld>
            <a:endParaRPr lang="en-US" sz="2000" b="1" dirty="0">
              <a:solidFill>
                <a:srgbClr val="000000">
                  <a:tint val="75000"/>
                </a:srgbClr>
              </a:solidFill>
            </a:endParaRPr>
          </a:p>
        </p:txBody>
      </p:sp>
      <p:sp>
        <p:nvSpPr>
          <p:cNvPr id="19463" name="Text Box 23"/>
          <p:cNvSpPr txBox="1">
            <a:spLocks noChangeArrowheads="1"/>
          </p:cNvSpPr>
          <p:nvPr/>
        </p:nvSpPr>
        <p:spPr bwMode="auto">
          <a:xfrm>
            <a:off x="381000" y="3403359"/>
            <a:ext cx="1524000" cy="338554"/>
          </a:xfrm>
          <a:prstGeom prst="rect">
            <a:avLst/>
          </a:prstGeom>
          <a:solidFill>
            <a:schemeClr val="tx1"/>
          </a:solidFill>
          <a:ln>
            <a:noFill/>
          </a:ln>
          <a:effectLst/>
          <a:extLst/>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dirty="0" smtClean="0">
                <a:solidFill>
                  <a:srgbClr val="000000"/>
                </a:solidFill>
              </a:rPr>
              <a:t>22-June-2010</a:t>
            </a:r>
            <a:endParaRPr lang="en-US" altLang="zh-CN" sz="1600" dirty="0" smtClean="0">
              <a:solidFill>
                <a:srgbClr val="000000"/>
              </a:solidFill>
            </a:endParaRPr>
          </a:p>
        </p:txBody>
      </p:sp>
      <p:sp>
        <p:nvSpPr>
          <p:cNvPr id="28" name="TextBox 1"/>
          <p:cNvSpPr txBox="1">
            <a:spLocks noChangeArrowheads="1"/>
          </p:cNvSpPr>
          <p:nvPr/>
        </p:nvSpPr>
        <p:spPr bwMode="auto">
          <a:xfrm>
            <a:off x="152400" y="5257800"/>
            <a:ext cx="88951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anose="020B0604020202020204" pitchFamily="34" charset="0"/>
              <a:buChar char="•"/>
            </a:pPr>
            <a:r>
              <a:rPr lang="en-US" altLang="ja-JP" sz="2200" b="0" dirty="0" smtClean="0">
                <a:solidFill>
                  <a:schemeClr val="accent4">
                    <a:lumMod val="10000"/>
                  </a:schemeClr>
                </a:solidFill>
                <a:sym typeface="Wingdings" panose="05000000000000000000" pitchFamily="2" charset="2"/>
              </a:rPr>
              <a:t>Asian pollution can contribute ~20% on days when OBS &gt; 65 ppb </a:t>
            </a:r>
          </a:p>
        </p:txBody>
      </p:sp>
    </p:spTree>
    <p:extLst>
      <p:ext uri="{BB962C8B-B14F-4D97-AF65-F5344CB8AC3E}">
        <p14:creationId xmlns:p14="http://schemas.microsoft.com/office/powerpoint/2010/main" val="26327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2"/>
          <p:cNvSpPr>
            <a:spLocks noChangeArrowheads="1"/>
          </p:cNvSpPr>
          <p:nvPr/>
        </p:nvSpPr>
        <p:spPr bwMode="auto">
          <a:xfrm>
            <a:off x="0" y="990599"/>
            <a:ext cx="9144000" cy="514486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sp>
        <p:nvSpPr>
          <p:cNvPr id="18435" name="Rectangle 2"/>
          <p:cNvSpPr>
            <a:spLocks noGrp="1" noChangeArrowheads="1"/>
          </p:cNvSpPr>
          <p:nvPr>
            <p:ph type="title"/>
          </p:nvPr>
        </p:nvSpPr>
        <p:spPr>
          <a:xfrm>
            <a:off x="1600200" y="152400"/>
            <a:ext cx="7543800" cy="720725"/>
          </a:xfrm>
          <a:noFill/>
          <a:extLs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r>
              <a:rPr lang="en-US" altLang="ja-JP" sz="2800" b="1" dirty="0" smtClean="0">
                <a:solidFill>
                  <a:schemeClr val="tx1"/>
                </a:solidFill>
                <a:latin typeface="Arial" pitchFamily="34" charset="0"/>
              </a:rPr>
              <a:t>Asian pollution “forecasting” </a:t>
            </a:r>
            <a:br>
              <a:rPr lang="en-US" altLang="ja-JP" sz="2800" b="1" dirty="0" smtClean="0">
                <a:solidFill>
                  <a:schemeClr val="tx1"/>
                </a:solidFill>
                <a:latin typeface="Arial" pitchFamily="34" charset="0"/>
              </a:rPr>
            </a:br>
            <a:r>
              <a:rPr lang="en-US" altLang="ja-JP" sz="2800" b="1" dirty="0" smtClean="0">
                <a:solidFill>
                  <a:schemeClr val="tx1"/>
                </a:solidFill>
                <a:latin typeface="Arial" pitchFamily="34" charset="0"/>
              </a:rPr>
              <a:t>with daily AIRS CO data</a:t>
            </a:r>
            <a:endParaRPr lang="en-US" altLang="zh-CN" sz="2800" b="1" dirty="0" smtClean="0">
              <a:solidFill>
                <a:schemeClr val="tx1"/>
              </a:solidFill>
              <a:latin typeface="Arial" pitchFamily="34" charset="0"/>
            </a:endParaRPr>
          </a:p>
        </p:txBody>
      </p:sp>
      <p:pic>
        <p:nvPicPr>
          <p:cNvPr id="18436" name="Picture 49" descr="anima_airsco_0612_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32131"/>
            <a:ext cx="4780708" cy="24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3"/>
          <p:cNvSpPr>
            <a:spLocks noChangeArrowheads="1"/>
          </p:cNvSpPr>
          <p:nvPr/>
        </p:nvSpPr>
        <p:spPr bwMode="auto">
          <a:xfrm>
            <a:off x="418335" y="3907303"/>
            <a:ext cx="38286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1600" dirty="0" smtClean="0">
                <a:solidFill>
                  <a:srgbClr val="000000"/>
                </a:solidFill>
              </a:rPr>
              <a:t>Animation of daily AIRS CO columns </a:t>
            </a:r>
          </a:p>
          <a:p>
            <a:pPr algn="ctr" eaLnBrk="1" fontAlgn="base" hangingPunct="1">
              <a:spcBef>
                <a:spcPct val="0"/>
              </a:spcBef>
              <a:spcAft>
                <a:spcPct val="0"/>
              </a:spcAft>
            </a:pPr>
            <a:r>
              <a:rPr lang="en-US" altLang="ja-JP" sz="1600" dirty="0" smtClean="0">
                <a:solidFill>
                  <a:srgbClr val="000000"/>
                </a:solidFill>
              </a:rPr>
              <a:t>[10</a:t>
            </a:r>
            <a:r>
              <a:rPr lang="en-US" altLang="ja-JP" sz="1600" baseline="30000" dirty="0" smtClean="0">
                <a:solidFill>
                  <a:srgbClr val="000000"/>
                </a:solidFill>
              </a:rPr>
              <a:t>18</a:t>
            </a:r>
            <a:r>
              <a:rPr lang="en-US" altLang="ja-JP" sz="1600" dirty="0" smtClean="0">
                <a:solidFill>
                  <a:srgbClr val="000000"/>
                </a:solidFill>
              </a:rPr>
              <a:t> molecules cm</a:t>
            </a:r>
            <a:r>
              <a:rPr lang="en-US" altLang="ja-JP" sz="1600" baseline="30000" dirty="0" smtClean="0">
                <a:solidFill>
                  <a:srgbClr val="000000"/>
                </a:solidFill>
              </a:rPr>
              <a:t>-2</a:t>
            </a:r>
            <a:r>
              <a:rPr lang="en-US" altLang="ja-JP" sz="1600" dirty="0" smtClean="0">
                <a:solidFill>
                  <a:srgbClr val="000000"/>
                </a:solidFill>
              </a:rPr>
              <a:t>]</a:t>
            </a:r>
            <a:endParaRPr lang="en-US" altLang="zh-CN" sz="1200" b="0" i="1" dirty="0" smtClean="0">
              <a:solidFill>
                <a:schemeClr val="accent3">
                  <a:lumMod val="50000"/>
                </a:schemeClr>
              </a:solidFill>
            </a:endParaRPr>
          </a:p>
        </p:txBody>
      </p:sp>
      <p:sp>
        <p:nvSpPr>
          <p:cNvPr id="18440" name="Text Box 79"/>
          <p:cNvSpPr txBox="1">
            <a:spLocks noChangeArrowheads="1"/>
          </p:cNvSpPr>
          <p:nvPr/>
        </p:nvSpPr>
        <p:spPr bwMode="auto">
          <a:xfrm>
            <a:off x="66675" y="6135469"/>
            <a:ext cx="9458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dirty="0" smtClean="0">
                <a:solidFill>
                  <a:srgbClr val="FFFFFF"/>
                </a:solidFill>
              </a:rPr>
              <a:t>Meiyun Lin </a:t>
            </a:r>
            <a:r>
              <a:rPr lang="en-US" altLang="ja-JP" i="1" dirty="0" smtClean="0">
                <a:solidFill>
                  <a:srgbClr val="FFFFFF"/>
                </a:solidFill>
              </a:rPr>
              <a:t>et al. </a:t>
            </a:r>
            <a:r>
              <a:rPr lang="en-US" altLang="ja-JP" dirty="0" smtClean="0">
                <a:solidFill>
                  <a:srgbClr val="FFFFFF"/>
                </a:solidFill>
              </a:rPr>
              <a:t>[JGR, 2012a]: </a:t>
            </a:r>
            <a:r>
              <a:rPr lang="en-US" sz="1400" b="0" dirty="0" smtClean="0">
                <a:ea typeface="宋体"/>
                <a:cs typeface="Arial" panose="020B0604020202020204" pitchFamily="34" charset="0"/>
              </a:rPr>
              <a:t>Transport </a:t>
            </a:r>
            <a:r>
              <a:rPr lang="en-US" sz="1400" b="0" dirty="0">
                <a:ea typeface="宋体"/>
                <a:cs typeface="Arial" panose="020B0604020202020204" pitchFamily="34" charset="0"/>
              </a:rPr>
              <a:t>of Asian </a:t>
            </a:r>
            <a:r>
              <a:rPr lang="en-US" sz="1400" b="0" dirty="0" smtClean="0">
                <a:ea typeface="宋体"/>
                <a:cs typeface="Arial" panose="020B0604020202020204" pitchFamily="34" charset="0"/>
              </a:rPr>
              <a:t>O</a:t>
            </a:r>
            <a:r>
              <a:rPr lang="en-US" sz="1400" b="0" baseline="-25000" dirty="0" smtClean="0">
                <a:ea typeface="宋体"/>
                <a:cs typeface="Arial" panose="020B0604020202020204" pitchFamily="34" charset="0"/>
              </a:rPr>
              <a:t>3</a:t>
            </a:r>
            <a:r>
              <a:rPr lang="en-US" sz="1400" b="0" dirty="0" smtClean="0">
                <a:ea typeface="宋体"/>
                <a:cs typeface="Arial" panose="020B0604020202020204" pitchFamily="34" charset="0"/>
              </a:rPr>
              <a:t> </a:t>
            </a:r>
            <a:r>
              <a:rPr lang="en-US" sz="1400" b="0" dirty="0">
                <a:ea typeface="宋体"/>
                <a:cs typeface="Arial" panose="020B0604020202020204" pitchFamily="34" charset="0"/>
              </a:rPr>
              <a:t>pollution into surface air over the WUS in spring</a:t>
            </a:r>
            <a:endParaRPr lang="en-US" altLang="ja-JP" dirty="0" smtClean="0"/>
          </a:p>
          <a:p>
            <a:pPr eaLnBrk="1" fontAlgn="base" hangingPunct="1">
              <a:spcAft>
                <a:spcPct val="0"/>
              </a:spcAft>
            </a:pPr>
            <a:r>
              <a:rPr lang="en-US" altLang="ja-JP" dirty="0" smtClean="0">
                <a:solidFill>
                  <a:srgbClr val="FFFF00"/>
                </a:solidFill>
                <a:sym typeface="Wingdings" pitchFamily="2" charset="2"/>
              </a:rPr>
              <a:t>Publicity: AGU </a:t>
            </a:r>
            <a:r>
              <a:rPr lang="en-US" altLang="ja-JP" dirty="0">
                <a:solidFill>
                  <a:srgbClr val="FFFF00"/>
                </a:solidFill>
                <a:sym typeface="Wingdings" pitchFamily="2" charset="2"/>
              </a:rPr>
              <a:t>Editors’ </a:t>
            </a:r>
            <a:r>
              <a:rPr lang="en-US" altLang="ja-JP" dirty="0" smtClean="0">
                <a:solidFill>
                  <a:srgbClr val="FFFF00"/>
                </a:solidFill>
                <a:sym typeface="Wingdings" pitchFamily="2" charset="2"/>
              </a:rPr>
              <a:t>Highlight, </a:t>
            </a:r>
            <a:r>
              <a:rPr lang="en-US" altLang="ja-JP" i="1" dirty="0" smtClean="0">
                <a:solidFill>
                  <a:srgbClr val="FFFF00"/>
                </a:solidFill>
                <a:sym typeface="Wingdings" pitchFamily="2" charset="2"/>
              </a:rPr>
              <a:t>Nature News</a:t>
            </a:r>
            <a:r>
              <a:rPr lang="en-US" altLang="ja-JP" dirty="0" smtClean="0">
                <a:solidFill>
                  <a:srgbClr val="FFFF00"/>
                </a:solidFill>
                <a:sym typeface="Wingdings" pitchFamily="2" charset="2"/>
              </a:rPr>
              <a:t>, </a:t>
            </a:r>
            <a:r>
              <a:rPr lang="en-US" altLang="ja-JP" i="1" dirty="0" err="1" smtClean="0">
                <a:solidFill>
                  <a:srgbClr val="FFFF00"/>
                </a:solidFill>
                <a:sym typeface="Wingdings" pitchFamily="2" charset="2"/>
              </a:rPr>
              <a:t>ScienceShot</a:t>
            </a:r>
            <a:r>
              <a:rPr lang="en-US" altLang="ja-JP" dirty="0" smtClean="0">
                <a:solidFill>
                  <a:srgbClr val="FFFF00"/>
                </a:solidFill>
                <a:sym typeface="Wingdings" pitchFamily="2" charset="2"/>
              </a:rPr>
              <a:t>)</a:t>
            </a:r>
            <a:endParaRPr lang="en-US" altLang="zh-CN" dirty="0">
              <a:solidFill>
                <a:srgbClr val="FFFF00"/>
              </a:solidFill>
              <a:sym typeface="Wingdings" pitchFamily="2" charset="2"/>
            </a:endParaRPr>
          </a:p>
        </p:txBody>
      </p:sp>
      <p:pic>
        <p:nvPicPr>
          <p:cNvPr id="27" name="Picture 8"/>
          <p:cNvPicPr>
            <a:picLocks noChangeAspect="1" noChangeArrowheads="1"/>
          </p:cNvPicPr>
          <p:nvPr/>
        </p:nvPicPr>
        <p:blipFill>
          <a:blip r:embed="rId4">
            <a:extLst>
              <a:ext uri="{28A0092B-C50C-407E-A947-70E740481C1C}">
                <a14:useLocalDpi xmlns:a14="http://schemas.microsoft.com/office/drawing/2010/main" val="0"/>
              </a:ext>
            </a:extLst>
          </a:blip>
          <a:srcRect l="11357" t="2217" r="3671" b="22955"/>
          <a:stretch>
            <a:fillRect/>
          </a:stretch>
        </p:blipFill>
        <p:spPr bwMode="auto">
          <a:xfrm>
            <a:off x="152400" y="76200"/>
            <a:ext cx="1443038" cy="80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29200" y="3817203"/>
            <a:ext cx="4114800" cy="861774"/>
          </a:xfrm>
          <a:prstGeom prst="rect">
            <a:avLst/>
          </a:prstGeom>
        </p:spPr>
        <p:txBody>
          <a:bodyPr wrap="square">
            <a:spAutoFit/>
          </a:bodyPr>
          <a:lstStyle/>
          <a:p>
            <a:r>
              <a:rPr lang="en-US" altLang="ja-JP" sz="1600" b="1" dirty="0">
                <a:solidFill>
                  <a:srgbClr val="0000FF"/>
                </a:solidFill>
                <a:latin typeface="Arial" panose="020B0604020202020204" pitchFamily="34" charset="0"/>
                <a:cs typeface="Arial" panose="020B0604020202020204" pitchFamily="34" charset="0"/>
                <a:sym typeface="Wingdings" pitchFamily="2" charset="2"/>
              </a:rPr>
              <a:t>Correlation coefficient (</a:t>
            </a:r>
            <a:r>
              <a:rPr lang="en-US" altLang="ja-JP" b="1" i="1" dirty="0">
                <a:solidFill>
                  <a:srgbClr val="0000FF"/>
                </a:solidFill>
                <a:latin typeface="Arial" panose="020B0604020202020204" pitchFamily="34" charset="0"/>
                <a:cs typeface="Arial" panose="020B0604020202020204" pitchFamily="34" charset="0"/>
                <a:sym typeface="Wingdings" pitchFamily="2" charset="2"/>
              </a:rPr>
              <a:t>r</a:t>
            </a:r>
            <a:r>
              <a:rPr lang="en-US" altLang="ja-JP" sz="1600" b="1" dirty="0">
                <a:solidFill>
                  <a:srgbClr val="0000FF"/>
                </a:solidFill>
                <a:latin typeface="Arial" panose="020B0604020202020204" pitchFamily="34" charset="0"/>
                <a:cs typeface="Arial" panose="020B0604020202020204" pitchFamily="34" charset="0"/>
                <a:sym typeface="Wingdings" pitchFamily="2" charset="2"/>
              </a:rPr>
              <a:t>)</a:t>
            </a:r>
          </a:p>
          <a:p>
            <a:r>
              <a:rPr lang="en-US" altLang="ja-JP" sz="1600" b="1" dirty="0" smtClean="0">
                <a:solidFill>
                  <a:srgbClr val="002060"/>
                </a:solidFill>
                <a:latin typeface="Arial" panose="020B0604020202020204" pitchFamily="34" charset="0"/>
                <a:cs typeface="Arial" panose="020B0604020202020204" pitchFamily="34" charset="0"/>
                <a:sym typeface="Wingdings" pitchFamily="2" charset="2"/>
              </a:rPr>
              <a:t>          model </a:t>
            </a:r>
            <a:r>
              <a:rPr lang="en-US" altLang="ja-JP" sz="1600" b="1" dirty="0">
                <a:solidFill>
                  <a:srgbClr val="002060"/>
                </a:solidFill>
                <a:latin typeface="Arial" panose="020B0604020202020204" pitchFamily="34" charset="0"/>
                <a:cs typeface="Arial" panose="020B0604020202020204" pitchFamily="34" charset="0"/>
                <a:sym typeface="Wingdings" pitchFamily="2" charset="2"/>
              </a:rPr>
              <a:t>Asian O</a:t>
            </a:r>
            <a:r>
              <a:rPr lang="en-US" altLang="ja-JP" sz="1600" b="1" baseline="-25000" dirty="0">
                <a:solidFill>
                  <a:srgbClr val="002060"/>
                </a:solidFill>
                <a:latin typeface="Arial" panose="020B0604020202020204" pitchFamily="34" charset="0"/>
                <a:cs typeface="Arial" panose="020B0604020202020204" pitchFamily="34" charset="0"/>
                <a:sym typeface="Wingdings" pitchFamily="2" charset="2"/>
              </a:rPr>
              <a:t>3</a:t>
            </a:r>
            <a:r>
              <a:rPr lang="en-US" altLang="ja-JP" sz="1600" b="1" dirty="0">
                <a:solidFill>
                  <a:srgbClr val="002060"/>
                </a:solidFill>
                <a:latin typeface="Arial" panose="020B0604020202020204" pitchFamily="34" charset="0"/>
                <a:cs typeface="Arial" panose="020B0604020202020204" pitchFamily="34" charset="0"/>
                <a:sym typeface="Wingdings" pitchFamily="2" charset="2"/>
              </a:rPr>
              <a:t> at Grand Canyon </a:t>
            </a:r>
            <a:endParaRPr lang="en-US" altLang="ja-JP" sz="1600" b="1" dirty="0" smtClean="0">
              <a:solidFill>
                <a:srgbClr val="002060"/>
              </a:solidFill>
              <a:latin typeface="Arial" panose="020B0604020202020204" pitchFamily="34" charset="0"/>
              <a:cs typeface="Arial" panose="020B0604020202020204" pitchFamily="34" charset="0"/>
              <a:sym typeface="Wingdings" pitchFamily="2" charset="2"/>
            </a:endParaRPr>
          </a:p>
          <a:p>
            <a:r>
              <a:rPr lang="en-US" altLang="ja-JP" sz="1600" b="1" dirty="0" smtClean="0">
                <a:solidFill>
                  <a:srgbClr val="002060"/>
                </a:solidFill>
                <a:latin typeface="Arial" panose="020B0604020202020204" pitchFamily="34" charset="0"/>
                <a:cs typeface="Arial" panose="020B0604020202020204" pitchFamily="34" charset="0"/>
                <a:sym typeface="Wingdings" pitchFamily="2" charset="2"/>
              </a:rPr>
              <a:t>          AIRS </a:t>
            </a:r>
            <a:r>
              <a:rPr lang="en-US" altLang="ja-JP" sz="1600" b="1" dirty="0">
                <a:solidFill>
                  <a:srgbClr val="002060"/>
                </a:solidFill>
                <a:latin typeface="Arial" panose="020B0604020202020204" pitchFamily="34" charset="0"/>
                <a:cs typeface="Arial" panose="020B0604020202020204" pitchFamily="34" charset="0"/>
                <a:sym typeface="Wingdings" pitchFamily="2" charset="2"/>
              </a:rPr>
              <a:t>CO columns 2 days prior</a:t>
            </a:r>
            <a:endParaRPr lang="en-US" altLang="ja-JP" sz="1600" b="1" dirty="0">
              <a:solidFill>
                <a:srgbClr val="002060"/>
              </a:solidFill>
              <a:latin typeface="Arial" panose="020B0604020202020204" pitchFamily="34" charset="0"/>
              <a:cs typeface="Arial" panose="020B0604020202020204" pitchFamily="34" charset="0"/>
            </a:endParaRPr>
          </a:p>
        </p:txBody>
      </p:sp>
      <p:pic>
        <p:nvPicPr>
          <p:cNvPr id="10" name="Picture 4" descr="http://acmg.seas.harvard.edu/aqast/img/aqast_highlights_meiyunlin_cropped.png"/>
          <p:cNvPicPr>
            <a:picLocks noChangeAspect="1" noChangeArrowheads="1"/>
          </p:cNvPicPr>
          <p:nvPr/>
        </p:nvPicPr>
        <p:blipFill>
          <a:blip r:embed="rId5" cstate="print"/>
          <a:srcRect/>
          <a:stretch>
            <a:fillRect/>
          </a:stretch>
        </p:blipFill>
        <p:spPr bwMode="auto">
          <a:xfrm>
            <a:off x="5029200" y="1391525"/>
            <a:ext cx="4131733" cy="2487472"/>
          </a:xfrm>
          <a:prstGeom prst="rect">
            <a:avLst/>
          </a:prstGeom>
          <a:noFill/>
        </p:spPr>
      </p:pic>
      <p:cxnSp>
        <p:nvCxnSpPr>
          <p:cNvPr id="11" name="Straight Arrow Connector 10"/>
          <p:cNvCxnSpPr/>
          <p:nvPr/>
        </p:nvCxnSpPr>
        <p:spPr>
          <a:xfrm>
            <a:off x="7133166" y="2743200"/>
            <a:ext cx="1143000" cy="118803"/>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867400" y="990600"/>
            <a:ext cx="2590800"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May-June 2010</a:t>
            </a:r>
          </a:p>
        </p:txBody>
      </p:sp>
      <p:sp>
        <p:nvSpPr>
          <p:cNvPr id="14" name="TextBox 13"/>
          <p:cNvSpPr txBox="1"/>
          <p:nvPr/>
        </p:nvSpPr>
        <p:spPr>
          <a:xfrm>
            <a:off x="2533415" y="4724400"/>
            <a:ext cx="8210785" cy="1323439"/>
          </a:xfrm>
          <a:prstGeom prst="rect">
            <a:avLst/>
          </a:prstGeom>
          <a:noFill/>
        </p:spPr>
        <p:txBody>
          <a:bodyPr wrap="square" rtlCol="0">
            <a:spAutoFit/>
          </a:bodyPr>
          <a:lstStyle/>
          <a:p>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 Indicate </a:t>
            </a:r>
            <a:r>
              <a:rPr lang="en-US" sz="2000" dirty="0">
                <a:solidFill>
                  <a:srgbClr val="FF0000"/>
                </a:solidFill>
                <a:latin typeface="Arial" panose="020B0604020202020204" pitchFamily="34" charset="0"/>
                <a:cs typeface="Arial" panose="020B0604020202020204" pitchFamily="34" charset="0"/>
                <a:sym typeface="Wingdings" panose="05000000000000000000" pitchFamily="2" charset="2"/>
              </a:rPr>
              <a:t>potential downwind </a:t>
            </a:r>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influence</a:t>
            </a:r>
          </a:p>
          <a:p>
            <a:pPr marL="342900" indent="-342900">
              <a:buFont typeface="Wingdings" pitchFamily="2" charset="2"/>
              <a:buChar char="à"/>
            </a:pPr>
            <a:r>
              <a:rPr lang="en-US" sz="2000" dirty="0">
                <a:solidFill>
                  <a:srgbClr val="FF0000"/>
                </a:solidFill>
                <a:latin typeface="Arial" panose="020B0604020202020204" pitchFamily="34" charset="0"/>
                <a:cs typeface="Arial" panose="020B0604020202020204" pitchFamily="34" charset="0"/>
                <a:sym typeface="Wingdings" panose="05000000000000000000" pitchFamily="2" charset="2"/>
              </a:rPr>
              <a:t>D</a:t>
            </a:r>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ata assimilation to improve forecasts</a:t>
            </a:r>
            <a:endParaRPr lang="en-US" sz="20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342900" indent="-342900">
              <a:buFont typeface="Wingdings" pitchFamily="2" charset="2"/>
              <a:buChar char="à"/>
            </a:pPr>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Daily </a:t>
            </a:r>
            <a:r>
              <a:rPr lang="en-US" sz="2000" dirty="0">
                <a:solidFill>
                  <a:srgbClr val="FF0000"/>
                </a:solidFill>
                <a:latin typeface="Arial" panose="020B0604020202020204" pitchFamily="34" charset="0"/>
                <a:cs typeface="Arial" panose="020B0604020202020204" pitchFamily="34" charset="0"/>
                <a:sym typeface="Wingdings" panose="05000000000000000000" pitchFamily="2" charset="2"/>
              </a:rPr>
              <a:t>exceedance attributions (qualitatively)</a:t>
            </a:r>
          </a:p>
          <a:p>
            <a:pPr marL="342900" indent="-342900">
              <a:buFont typeface="Wingdings" pitchFamily="2" charset="2"/>
              <a:buChar char="à"/>
            </a:pPr>
            <a:r>
              <a:rPr lang="en-US" sz="2000" dirty="0">
                <a:solidFill>
                  <a:srgbClr val="FF0000"/>
                </a:solidFill>
                <a:latin typeface="Arial" panose="020B0604020202020204" pitchFamily="34" charset="0"/>
                <a:cs typeface="Arial" panose="020B0604020202020204" pitchFamily="34" charset="0"/>
                <a:sym typeface="Wingdings" panose="05000000000000000000" pitchFamily="2" charset="2"/>
              </a:rPr>
              <a:t>Quantitative estimates require </a:t>
            </a:r>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models</a:t>
            </a:r>
            <a:endParaRPr lang="en-US" sz="2000" dirty="0">
              <a:solidFill>
                <a:srgbClr val="FF0000"/>
              </a:solidFill>
              <a:latin typeface="Arial" panose="020B0604020202020204" pitchFamily="34" charset="0"/>
              <a:cs typeface="Arial" panose="020B0604020202020204" pitchFamily="34" charset="0"/>
              <a:sym typeface="Wingdings" panose="05000000000000000000" pitchFamily="2" charset="2"/>
            </a:endParaRPr>
          </a:p>
        </p:txBody>
      </p:sp>
      <p:sp>
        <p:nvSpPr>
          <p:cNvPr id="15" name="Slide Number Placeholder 3"/>
          <p:cNvSpPr txBox="1">
            <a:spLocks noGrp="1"/>
          </p:cNvSpPr>
          <p:nvPr/>
        </p:nvSpPr>
        <p:spPr>
          <a:xfrm>
            <a:off x="8686800" y="6416675"/>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DADADA">
                    <a:lumMod val="10000"/>
                  </a:srgbClr>
                </a:solidFill>
                <a:latin typeface="Arial" panose="020B0604020202020204" pitchFamily="34" charset="0"/>
                <a:cs typeface="Arial" panose="020B0604020202020204" pitchFamily="34" charset="0"/>
              </a:rPr>
              <a:pPr algn="r">
                <a:defRPr/>
              </a:pPr>
              <a:t>5</a:t>
            </a:fld>
            <a:endParaRPr lang="en-US" sz="2000" b="1" dirty="0">
              <a:solidFill>
                <a:srgbClr val="DADADA">
                  <a:lumMod val="10000"/>
                </a:srgbClr>
              </a:solidFill>
              <a:latin typeface="Arial" panose="020B0604020202020204" pitchFamily="34" charset="0"/>
              <a:cs typeface="Arial" panose="020B0604020202020204" pitchFamily="34" charset="0"/>
            </a:endParaRPr>
          </a:p>
        </p:txBody>
      </p:sp>
      <p:sp>
        <p:nvSpPr>
          <p:cNvPr id="3" name="Oval 2"/>
          <p:cNvSpPr/>
          <p:nvPr/>
        </p:nvSpPr>
        <p:spPr bwMode="auto">
          <a:xfrm>
            <a:off x="4433887" y="2514600"/>
            <a:ext cx="91440" cy="914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18" name="Oval 17"/>
          <p:cNvSpPr/>
          <p:nvPr/>
        </p:nvSpPr>
        <p:spPr bwMode="auto">
          <a:xfrm>
            <a:off x="4480560" y="2651760"/>
            <a:ext cx="91440" cy="914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19" name="Oval 18"/>
          <p:cNvSpPr/>
          <p:nvPr/>
        </p:nvSpPr>
        <p:spPr bwMode="auto">
          <a:xfrm>
            <a:off x="4572000" y="2743200"/>
            <a:ext cx="91440" cy="914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20" name="Oval 19"/>
          <p:cNvSpPr/>
          <p:nvPr/>
        </p:nvSpPr>
        <p:spPr bwMode="auto">
          <a:xfrm>
            <a:off x="4709160" y="2819400"/>
            <a:ext cx="91440" cy="914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5" name="TextBox 4"/>
          <p:cNvSpPr txBox="1"/>
          <p:nvPr/>
        </p:nvSpPr>
        <p:spPr>
          <a:xfrm>
            <a:off x="4281487" y="2801779"/>
            <a:ext cx="595313" cy="246221"/>
          </a:xfrm>
          <a:prstGeom prst="rect">
            <a:avLst/>
          </a:prstGeom>
          <a:noFill/>
        </p:spPr>
        <p:txBody>
          <a:bodyPr wrap="square" rtlCol="0">
            <a:spAutoFit/>
          </a:bodyPr>
          <a:lstStyle/>
          <a:p>
            <a:r>
              <a:rPr lang="en-US" sz="1000" b="1" dirty="0" smtClean="0">
                <a:solidFill>
                  <a:srgbClr val="FF0000"/>
                </a:solidFill>
              </a:rPr>
              <a:t>sonde</a:t>
            </a:r>
            <a:endParaRPr lang="en-US" sz="1000" b="1" dirty="0">
              <a:solidFill>
                <a:srgbClr val="FF0000"/>
              </a:solidFill>
            </a:endParaRPr>
          </a:p>
        </p:txBody>
      </p:sp>
      <p:sp>
        <p:nvSpPr>
          <p:cNvPr id="6" name="Left Brace 5"/>
          <p:cNvSpPr/>
          <p:nvPr/>
        </p:nvSpPr>
        <p:spPr bwMode="auto">
          <a:xfrm>
            <a:off x="5334000" y="4191000"/>
            <a:ext cx="304800" cy="400110"/>
          </a:xfrm>
          <a:prstGeom prst="leftBrace">
            <a:avLst/>
          </a:prstGeom>
          <a:no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8" name="TextBox 7"/>
          <p:cNvSpPr txBox="1"/>
          <p:nvPr/>
        </p:nvSpPr>
        <p:spPr>
          <a:xfrm>
            <a:off x="228600" y="4678977"/>
            <a:ext cx="1366838" cy="369332"/>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Why CO?</a:t>
            </a:r>
            <a:endParaRPr lang="en-US"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2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noGrp="1"/>
          </p:cNvSpPr>
          <p:nvPr/>
        </p:nvSpPr>
        <p:spPr>
          <a:xfrm>
            <a:off x="8610600" y="6264275"/>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DADADA">
                    <a:lumMod val="10000"/>
                  </a:srgbClr>
                </a:solidFill>
                <a:latin typeface="Arial" panose="020B0604020202020204" pitchFamily="34" charset="0"/>
                <a:cs typeface="Arial" panose="020B0604020202020204" pitchFamily="34" charset="0"/>
              </a:rPr>
              <a:pPr algn="r">
                <a:defRPr/>
              </a:pPr>
              <a:t>6</a:t>
            </a:fld>
            <a:endParaRPr lang="en-US" sz="2000" b="1" dirty="0">
              <a:solidFill>
                <a:srgbClr val="DADADA">
                  <a:lumMod val="10000"/>
                </a:srgb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20126"/>
            <a:ext cx="9144000" cy="4817748"/>
          </a:xfrm>
          <a:prstGeom prst="rect">
            <a:avLst/>
          </a:prstGeom>
        </p:spPr>
      </p:pic>
      <p:sp>
        <p:nvSpPr>
          <p:cNvPr id="5" name="Oval 4"/>
          <p:cNvSpPr/>
          <p:nvPr/>
        </p:nvSpPr>
        <p:spPr>
          <a:xfrm>
            <a:off x="0" y="3505200"/>
            <a:ext cx="3581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9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9"/>
          <p:cNvSpPr>
            <a:spLocks noChangeArrowheads="1"/>
          </p:cNvSpPr>
          <p:nvPr/>
        </p:nvSpPr>
        <p:spPr bwMode="auto">
          <a:xfrm>
            <a:off x="0" y="6243638"/>
            <a:ext cx="9144000" cy="549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a:solidFill>
                <a:srgbClr val="000000"/>
              </a:solidFill>
            </a:endParaRPr>
          </a:p>
        </p:txBody>
      </p:sp>
      <p:pic>
        <p:nvPicPr>
          <p:cNvPr id="41991" name="Picture 91"/>
          <p:cNvPicPr>
            <a:picLocks noChangeAspect="1" noChangeArrowheads="1"/>
          </p:cNvPicPr>
          <p:nvPr/>
        </p:nvPicPr>
        <p:blipFill>
          <a:blip r:embed="rId4">
            <a:extLst>
              <a:ext uri="{28A0092B-C50C-407E-A947-70E740481C1C}">
                <a14:useLocalDpi xmlns:a14="http://schemas.microsoft.com/office/drawing/2010/main" val="0"/>
              </a:ext>
            </a:extLst>
          </a:blip>
          <a:srcRect t="4106"/>
          <a:stretch>
            <a:fillRect/>
          </a:stretch>
        </p:blipFill>
        <p:spPr bwMode="auto">
          <a:xfrm>
            <a:off x="484188" y="838200"/>
            <a:ext cx="6632575"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Text Box 95"/>
          <p:cNvSpPr txBox="1">
            <a:spLocks noChangeArrowheads="1"/>
          </p:cNvSpPr>
          <p:nvPr/>
        </p:nvSpPr>
        <p:spPr bwMode="auto">
          <a:xfrm>
            <a:off x="-698500" y="4343400"/>
            <a:ext cx="8928100" cy="454025"/>
          </a:xfrm>
          <a:prstGeom prst="rect">
            <a:avLst/>
          </a:prstGeom>
          <a:noFill/>
          <a:ln>
            <a:noFill/>
          </a:ln>
          <a:effectLst/>
          <a:extLst/>
        </p:spPr>
        <p:txBody>
          <a:bodyPr wrap="none"/>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dirty="0">
                <a:solidFill>
                  <a:srgbClr val="000000"/>
                </a:solidFill>
              </a:rPr>
              <a:t>                                   Jan  Feb  Mar </a:t>
            </a:r>
            <a:r>
              <a:rPr lang="en-US" altLang="ja-JP" sz="1600" dirty="0" smtClean="0">
                <a:solidFill>
                  <a:srgbClr val="000000"/>
                </a:solidFill>
              </a:rPr>
              <a:t> Apr  </a:t>
            </a:r>
            <a:r>
              <a:rPr lang="en-US" altLang="ja-JP" sz="1600" dirty="0">
                <a:solidFill>
                  <a:srgbClr val="000000"/>
                </a:solidFill>
              </a:rPr>
              <a:t>May  Jun  Jul  Aug </a:t>
            </a:r>
            <a:r>
              <a:rPr lang="en-US" altLang="ja-JP" sz="1600" dirty="0" smtClean="0">
                <a:solidFill>
                  <a:srgbClr val="000000"/>
                </a:solidFill>
              </a:rPr>
              <a:t> Sep  Oct  Nov </a:t>
            </a:r>
            <a:r>
              <a:rPr lang="en-US" altLang="ja-JP" sz="1600" dirty="0">
                <a:solidFill>
                  <a:srgbClr val="000000"/>
                </a:solidFill>
              </a:rPr>
              <a:t>Dec</a:t>
            </a:r>
            <a:endParaRPr lang="en-US" altLang="zh-CN" sz="1600" dirty="0">
              <a:solidFill>
                <a:srgbClr val="000000"/>
              </a:solidFill>
            </a:endParaRPr>
          </a:p>
        </p:txBody>
      </p:sp>
      <p:sp>
        <p:nvSpPr>
          <p:cNvPr id="41993" name="Rectangle 103"/>
          <p:cNvSpPr>
            <a:spLocks noChangeArrowheads="1"/>
          </p:cNvSpPr>
          <p:nvPr/>
        </p:nvSpPr>
        <p:spPr bwMode="auto">
          <a:xfrm>
            <a:off x="152400" y="981075"/>
            <a:ext cx="768350"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a:solidFill>
                <a:srgbClr val="000000"/>
              </a:solidFill>
            </a:endParaRPr>
          </a:p>
        </p:txBody>
      </p:sp>
      <p:grpSp>
        <p:nvGrpSpPr>
          <p:cNvPr id="4" name="Group 3"/>
          <p:cNvGrpSpPr/>
          <p:nvPr/>
        </p:nvGrpSpPr>
        <p:grpSpPr>
          <a:xfrm>
            <a:off x="4876800" y="4843046"/>
            <a:ext cx="4032250" cy="1786354"/>
            <a:chOff x="323850" y="4919246"/>
            <a:chExt cx="4032250" cy="1786354"/>
          </a:xfrm>
        </p:grpSpPr>
        <p:sp>
          <p:nvSpPr>
            <p:cNvPr id="26" name="Rectangle 25"/>
            <p:cNvSpPr/>
            <p:nvPr/>
          </p:nvSpPr>
          <p:spPr>
            <a:xfrm>
              <a:off x="323850" y="4967287"/>
              <a:ext cx="4032250" cy="1738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41994" name="Picture 135" descr="EACOt_spring_vs_fall"/>
            <p:cNvPicPr>
              <a:picLocks noChangeAspect="1" noChangeArrowheads="1"/>
            </p:cNvPicPr>
            <p:nvPr/>
          </p:nvPicPr>
          <p:blipFill>
            <a:blip r:embed="rId5">
              <a:extLst>
                <a:ext uri="{28A0092B-C50C-407E-A947-70E740481C1C}">
                  <a14:useLocalDpi xmlns:a14="http://schemas.microsoft.com/office/drawing/2010/main" val="0"/>
                </a:ext>
              </a:extLst>
            </a:blip>
            <a:srcRect l="27112" t="38858" r="13814" b="49847"/>
            <a:stretch>
              <a:fillRect/>
            </a:stretch>
          </p:blipFill>
          <p:spPr bwMode="auto">
            <a:xfrm>
              <a:off x="1071563" y="5180012"/>
              <a:ext cx="2867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 Box 136"/>
            <p:cNvSpPr txBox="1">
              <a:spLocks noChangeArrowheads="1"/>
            </p:cNvSpPr>
            <p:nvPr/>
          </p:nvSpPr>
          <p:spPr bwMode="auto">
            <a:xfrm>
              <a:off x="352425" y="5384800"/>
              <a:ext cx="7207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 rIns="0" bIns="10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a:solidFill>
                    <a:srgbClr val="000000"/>
                  </a:solidFill>
                </a:rPr>
                <a:t>Spring</a:t>
              </a:r>
              <a:endParaRPr lang="en-US" altLang="zh-CN" sz="1600" b="1">
                <a:solidFill>
                  <a:srgbClr val="000000"/>
                </a:solidFill>
              </a:endParaRPr>
            </a:p>
          </p:txBody>
        </p:sp>
        <p:pic>
          <p:nvPicPr>
            <p:cNvPr id="41996" name="Picture 137" descr="EACOt_spring_vs_fall"/>
            <p:cNvPicPr>
              <a:picLocks noChangeAspect="1" noChangeArrowheads="1"/>
            </p:cNvPicPr>
            <p:nvPr/>
          </p:nvPicPr>
          <p:blipFill>
            <a:blip r:embed="rId6">
              <a:extLst>
                <a:ext uri="{28A0092B-C50C-407E-A947-70E740481C1C}">
                  <a14:useLocalDpi xmlns:a14="http://schemas.microsoft.com/office/drawing/2010/main" val="0"/>
                </a:ext>
              </a:extLst>
            </a:blip>
            <a:srcRect l="85532" t="40283" r="5110" b="37137"/>
            <a:stretch>
              <a:fillRect/>
            </a:stretch>
          </p:blipFill>
          <p:spPr bwMode="auto">
            <a:xfrm>
              <a:off x="3879850" y="5180012"/>
              <a:ext cx="45402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8" descr="EACOt_spring_vs_fall"/>
            <p:cNvPicPr>
              <a:picLocks noChangeAspect="1" noChangeArrowheads="1"/>
            </p:cNvPicPr>
            <p:nvPr/>
          </p:nvPicPr>
          <p:blipFill>
            <a:blip r:embed="rId6">
              <a:extLst>
                <a:ext uri="{28A0092B-C50C-407E-A947-70E740481C1C}">
                  <a14:useLocalDpi xmlns:a14="http://schemas.microsoft.com/office/drawing/2010/main" val="0"/>
                </a:ext>
              </a:extLst>
            </a:blip>
            <a:srcRect l="27112" t="49849" r="14076" b="39259"/>
            <a:stretch>
              <a:fillRect/>
            </a:stretch>
          </p:blipFill>
          <p:spPr bwMode="auto">
            <a:xfrm>
              <a:off x="1058863" y="5951537"/>
              <a:ext cx="285273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39"/>
            <p:cNvSpPr txBox="1">
              <a:spLocks noChangeArrowheads="1"/>
            </p:cNvSpPr>
            <p:nvPr/>
          </p:nvSpPr>
          <p:spPr bwMode="auto">
            <a:xfrm>
              <a:off x="371475" y="6105525"/>
              <a:ext cx="59213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 rIns="0" bIns="10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a:solidFill>
                    <a:srgbClr val="000000"/>
                  </a:solidFill>
                </a:rPr>
                <a:t>Fall</a:t>
              </a:r>
              <a:endParaRPr lang="en-US" altLang="zh-CN" sz="1600" b="1">
                <a:solidFill>
                  <a:srgbClr val="000000"/>
                </a:solidFill>
              </a:endParaRPr>
            </a:p>
          </p:txBody>
        </p:sp>
        <p:sp>
          <p:nvSpPr>
            <p:cNvPr id="41999" name="Text Box 140"/>
            <p:cNvSpPr txBox="1">
              <a:spLocks noChangeArrowheads="1"/>
            </p:cNvSpPr>
            <p:nvPr/>
          </p:nvSpPr>
          <p:spPr bwMode="auto">
            <a:xfrm>
              <a:off x="685800" y="4919246"/>
              <a:ext cx="360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1600" b="1" dirty="0">
                  <a:solidFill>
                    <a:srgbClr val="000000"/>
                  </a:solidFill>
                </a:rPr>
                <a:t>Tracer of East Asian </a:t>
              </a:r>
              <a:r>
                <a:rPr lang="en-US" altLang="ja-JP" sz="1600" b="1" dirty="0" smtClean="0">
                  <a:solidFill>
                    <a:srgbClr val="000000"/>
                  </a:solidFill>
                </a:rPr>
                <a:t>CO Pollution</a:t>
              </a:r>
              <a:endParaRPr lang="en-US" altLang="zh-CN" sz="1600" b="1" dirty="0">
                <a:solidFill>
                  <a:srgbClr val="000000"/>
                </a:solidFill>
              </a:endParaRPr>
            </a:p>
          </p:txBody>
        </p:sp>
        <p:sp>
          <p:nvSpPr>
            <p:cNvPr id="36" name="AutoShape 150"/>
            <p:cNvSpPr>
              <a:spLocks noChangeArrowheads="1"/>
            </p:cNvSpPr>
            <p:nvPr/>
          </p:nvSpPr>
          <p:spPr bwMode="auto">
            <a:xfrm>
              <a:off x="2152650" y="5638800"/>
              <a:ext cx="287338" cy="215900"/>
            </a:xfrm>
            <a:prstGeom prst="star5">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zh-CN" altLang="en-US">
                <a:solidFill>
                  <a:srgbClr val="000000"/>
                </a:solidFill>
                <a:latin typeface="Arial" pitchFamily="34" charset="0"/>
              </a:endParaRPr>
            </a:p>
          </p:txBody>
        </p:sp>
        <p:sp>
          <p:nvSpPr>
            <p:cNvPr id="37" name="AutoShape 151"/>
            <p:cNvSpPr>
              <a:spLocks noChangeArrowheads="1"/>
            </p:cNvSpPr>
            <p:nvPr/>
          </p:nvSpPr>
          <p:spPr bwMode="auto">
            <a:xfrm>
              <a:off x="2165350" y="6348412"/>
              <a:ext cx="287338" cy="215900"/>
            </a:xfrm>
            <a:prstGeom prst="star5">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zh-CN" altLang="en-US">
                <a:solidFill>
                  <a:srgbClr val="000000"/>
                </a:solidFill>
                <a:latin typeface="Arial" pitchFamily="34" charset="0"/>
              </a:endParaRPr>
            </a:p>
          </p:txBody>
        </p:sp>
      </p:grpSp>
      <p:grpSp>
        <p:nvGrpSpPr>
          <p:cNvPr id="5" name="Group 4"/>
          <p:cNvGrpSpPr/>
          <p:nvPr/>
        </p:nvGrpSpPr>
        <p:grpSpPr>
          <a:xfrm>
            <a:off x="394199" y="4827588"/>
            <a:ext cx="3949201" cy="1965325"/>
            <a:chOff x="5256213" y="4876801"/>
            <a:chExt cx="3949201" cy="1965325"/>
          </a:xfrm>
        </p:grpSpPr>
        <p:pic>
          <p:nvPicPr>
            <p:cNvPr id="42002" name="Picture 788" descr="emis"/>
            <p:cNvPicPr>
              <a:picLocks noChangeAspect="1" noChangeArrowheads="1"/>
            </p:cNvPicPr>
            <p:nvPr/>
          </p:nvPicPr>
          <p:blipFill>
            <a:blip r:embed="rId7">
              <a:extLst>
                <a:ext uri="{28A0092B-C50C-407E-A947-70E740481C1C}">
                  <a14:useLocalDpi xmlns:a14="http://schemas.microsoft.com/office/drawing/2010/main" val="0"/>
                </a:ext>
              </a:extLst>
            </a:blip>
            <a:srcRect l="20235" t="15672" r="9337" b="59467"/>
            <a:stretch>
              <a:fillRect/>
            </a:stretch>
          </p:blipFill>
          <p:spPr bwMode="auto">
            <a:xfrm>
              <a:off x="5456238" y="4876801"/>
              <a:ext cx="35798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Text Box 140"/>
            <p:cNvSpPr txBox="1">
              <a:spLocks noChangeArrowheads="1"/>
            </p:cNvSpPr>
            <p:nvPr/>
          </p:nvSpPr>
          <p:spPr bwMode="auto">
            <a:xfrm>
              <a:off x="5816600" y="4995862"/>
              <a:ext cx="264318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sz="1600" b="1" dirty="0">
                  <a:solidFill>
                    <a:srgbClr val="000000"/>
                  </a:solidFill>
                </a:rPr>
                <a:t>E. China NO</a:t>
              </a:r>
              <a:r>
                <a:rPr lang="en-US" altLang="zh-CN" sz="1600" b="1" baseline="-25000" dirty="0">
                  <a:solidFill>
                    <a:srgbClr val="000000"/>
                  </a:solidFill>
                </a:rPr>
                <a:t>x</a:t>
              </a:r>
              <a:r>
                <a:rPr lang="en-US" altLang="zh-CN" sz="1600" b="1" dirty="0">
                  <a:solidFill>
                    <a:srgbClr val="000000"/>
                  </a:solidFill>
                </a:rPr>
                <a:t> Emissions</a:t>
              </a:r>
            </a:p>
          </p:txBody>
        </p:sp>
        <p:sp>
          <p:nvSpPr>
            <p:cNvPr id="42004" name="TextBox 40"/>
            <p:cNvSpPr txBox="1">
              <a:spLocks noChangeArrowheads="1"/>
            </p:cNvSpPr>
            <p:nvPr/>
          </p:nvSpPr>
          <p:spPr bwMode="auto">
            <a:xfrm rot="16200000">
              <a:off x="4438651" y="5694363"/>
              <a:ext cx="194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en-US" sz="1400" dirty="0">
                  <a:solidFill>
                    <a:srgbClr val="000000"/>
                  </a:solidFill>
                </a:rPr>
                <a:t>Normalized to </a:t>
              </a:r>
              <a:r>
                <a:rPr lang="en-US" altLang="en-US" sz="1400" dirty="0" smtClean="0">
                  <a:solidFill>
                    <a:srgbClr val="000000"/>
                  </a:solidFill>
                </a:rPr>
                <a:t>Y2000</a:t>
              </a:r>
              <a:endParaRPr lang="en-US" altLang="en-US" sz="1400" dirty="0">
                <a:solidFill>
                  <a:srgbClr val="000000"/>
                </a:solidFill>
              </a:endParaRPr>
            </a:p>
          </p:txBody>
        </p:sp>
        <p:sp>
          <p:nvSpPr>
            <p:cNvPr id="42005" name="TextBox 41"/>
            <p:cNvSpPr txBox="1">
              <a:spLocks noChangeArrowheads="1"/>
            </p:cNvSpPr>
            <p:nvPr/>
          </p:nvSpPr>
          <p:spPr bwMode="auto">
            <a:xfrm>
              <a:off x="5867400" y="5956301"/>
              <a:ext cx="93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en-US" sz="1200">
                  <a:solidFill>
                    <a:srgbClr val="FF0000"/>
                  </a:solidFill>
                </a:rPr>
                <a:t>Model</a:t>
              </a:r>
            </a:p>
          </p:txBody>
        </p:sp>
        <p:sp>
          <p:nvSpPr>
            <p:cNvPr id="42006" name="TextBox 42"/>
            <p:cNvSpPr txBox="1">
              <a:spLocks noChangeArrowheads="1"/>
            </p:cNvSpPr>
            <p:nvPr/>
          </p:nvSpPr>
          <p:spPr bwMode="auto">
            <a:xfrm>
              <a:off x="8104188" y="5992813"/>
              <a:ext cx="1101226"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en-US" sz="1200" b="1" dirty="0" smtClean="0">
                  <a:solidFill>
                    <a:srgbClr val="000000"/>
                  </a:solidFill>
                </a:rPr>
                <a:t>Satellites</a:t>
              </a:r>
            </a:p>
            <a:p>
              <a:pPr algn="ctr" eaLnBrk="1" fontAlgn="base" hangingPunct="1">
                <a:spcBef>
                  <a:spcPct val="0"/>
                </a:spcBef>
                <a:spcAft>
                  <a:spcPct val="0"/>
                </a:spcAft>
              </a:pPr>
              <a:r>
                <a:rPr lang="en-US" altLang="en-US" sz="800" dirty="0" smtClean="0">
                  <a:solidFill>
                    <a:srgbClr val="000000"/>
                  </a:solidFill>
                </a:rPr>
                <a:t>(GOME/SCIAMACHY)</a:t>
              </a:r>
              <a:endParaRPr lang="en-US" altLang="en-US" sz="800" dirty="0">
                <a:solidFill>
                  <a:srgbClr val="000000"/>
                </a:solidFill>
              </a:endParaRPr>
            </a:p>
          </p:txBody>
        </p:sp>
        <p:sp>
          <p:nvSpPr>
            <p:cNvPr id="42007" name="TextBox 43"/>
            <p:cNvSpPr txBox="1">
              <a:spLocks noChangeArrowheads="1"/>
            </p:cNvSpPr>
            <p:nvPr/>
          </p:nvSpPr>
          <p:spPr bwMode="auto">
            <a:xfrm>
              <a:off x="5635625" y="6564313"/>
              <a:ext cx="331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en-US" sz="1200" b="1" dirty="0">
                  <a:solidFill>
                    <a:srgbClr val="000000"/>
                  </a:solidFill>
                </a:rPr>
                <a:t>1980           1990               2000            2010</a:t>
              </a:r>
            </a:p>
          </p:txBody>
        </p:sp>
      </p:grpSp>
      <p:sp>
        <p:nvSpPr>
          <p:cNvPr id="3" name="TextBox 2"/>
          <p:cNvSpPr txBox="1"/>
          <p:nvPr/>
        </p:nvSpPr>
        <p:spPr>
          <a:xfrm>
            <a:off x="1713706" y="926068"/>
            <a:ext cx="4532313" cy="369332"/>
          </a:xfrm>
          <a:prstGeom prst="rect">
            <a:avLst/>
          </a:prstGeom>
          <a:solidFill>
            <a:schemeClr val="bg1"/>
          </a:solidFill>
        </p:spPr>
        <p:txBody>
          <a:bodyPr wrap="square" rtlCol="0">
            <a:spAutoFit/>
          </a:bodyPr>
          <a:lstStyle/>
          <a:p>
            <a:r>
              <a:rPr lang="en-US" b="1" dirty="0">
                <a:solidFill>
                  <a:prstClr val="black"/>
                </a:solidFill>
              </a:rPr>
              <a:t>     Mauna Loa Observatory (3.4 km altitude) </a:t>
            </a:r>
          </a:p>
        </p:txBody>
      </p:sp>
      <p:sp>
        <p:nvSpPr>
          <p:cNvPr id="25" name="Rectangle 55"/>
          <p:cNvSpPr>
            <a:spLocks noChangeArrowheads="1"/>
          </p:cNvSpPr>
          <p:nvPr/>
        </p:nvSpPr>
        <p:spPr bwMode="auto">
          <a:xfrm>
            <a:off x="6705600" y="685800"/>
            <a:ext cx="2362200"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pPr>
            <a:r>
              <a:rPr lang="en-US" altLang="ja-JP" sz="1400" b="1" i="1" dirty="0" smtClean="0">
                <a:solidFill>
                  <a:srgbClr val="008000"/>
                </a:solidFill>
              </a:rPr>
              <a:t>Meiyun Lin et al (2014)</a:t>
            </a:r>
            <a:endParaRPr lang="en-US" altLang="zh-CN" sz="1400" b="1" i="1" dirty="0" smtClean="0">
              <a:solidFill>
                <a:srgbClr val="008000"/>
              </a:solidFill>
            </a:endParaRPr>
          </a:p>
        </p:txBody>
      </p:sp>
      <p:pic>
        <p:nvPicPr>
          <p:cNvPr id="2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1275"/>
            <a:ext cx="2291024" cy="87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8"/>
          <p:cNvSpPr>
            <a:spLocks noChangeArrowheads="1"/>
          </p:cNvSpPr>
          <p:nvPr/>
        </p:nvSpPr>
        <p:spPr bwMode="auto">
          <a:xfrm>
            <a:off x="2284118" y="4187"/>
            <a:ext cx="6859882" cy="753626"/>
          </a:xfrm>
          <a:prstGeom prst="rect">
            <a:avLst/>
          </a:prstGeom>
          <a:solidFill>
            <a:srgbClr val="124D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pitchFamily="34" charset="0"/>
                <a:ea typeface="宋体" pitchFamily="2" charset="-122"/>
              </a:defRPr>
            </a:lvl1pPr>
            <a:lvl2pPr marL="742950" indent="-285750" algn="l" eaLnBrk="0" hangingPunct="0">
              <a:spcBef>
                <a:spcPct val="20000"/>
              </a:spcBef>
              <a:buChar char="–"/>
              <a:defRPr sz="2800">
                <a:solidFill>
                  <a:schemeClr val="tx1"/>
                </a:solidFill>
                <a:latin typeface="Arial" pitchFamily="34" charset="0"/>
                <a:ea typeface="宋体" pitchFamily="2" charset="-122"/>
              </a:defRPr>
            </a:lvl2pPr>
            <a:lvl3pPr marL="1143000" indent="-228600" algn="l" eaLnBrk="0" hangingPunct="0">
              <a:spcBef>
                <a:spcPct val="20000"/>
              </a:spcBef>
              <a:buChar char="•"/>
              <a:defRPr sz="2400">
                <a:solidFill>
                  <a:schemeClr val="tx1"/>
                </a:solidFill>
                <a:latin typeface="Arial" pitchFamily="34" charset="0"/>
                <a:ea typeface="宋体" pitchFamily="2" charset="-122"/>
              </a:defRPr>
            </a:lvl3pPr>
            <a:lvl4pPr marL="1600200" indent="-228600" algn="l" eaLnBrk="0" hangingPunct="0">
              <a:spcBef>
                <a:spcPct val="20000"/>
              </a:spcBef>
              <a:buChar char="–"/>
              <a:defRPr sz="2000">
                <a:solidFill>
                  <a:schemeClr val="tx1"/>
                </a:solidFill>
                <a:latin typeface="Arial" pitchFamily="34" charset="0"/>
                <a:ea typeface="宋体" pitchFamily="2" charset="-122"/>
              </a:defRPr>
            </a:lvl4pPr>
            <a:lvl5pPr marL="2057400" indent="-228600" algn="l"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ja-JP" sz="2000" b="1" dirty="0">
                <a:solidFill>
                  <a:prstClr val="white"/>
                </a:solidFill>
              </a:rPr>
              <a:t>Tropospheric ozone trends at Mauna Loa Observatory </a:t>
            </a:r>
            <a:endParaRPr lang="en-US" altLang="ja-JP" sz="2000" b="1" dirty="0" smtClean="0">
              <a:solidFill>
                <a:prstClr val="white"/>
              </a:solidFill>
            </a:endParaRPr>
          </a:p>
          <a:p>
            <a:pPr algn="ctr" eaLnBrk="1" hangingPunct="1">
              <a:spcBef>
                <a:spcPct val="0"/>
              </a:spcBef>
              <a:buFontTx/>
              <a:buNone/>
            </a:pPr>
            <a:r>
              <a:rPr lang="en-US" altLang="ja-JP" sz="2000" b="1" dirty="0" smtClean="0">
                <a:solidFill>
                  <a:prstClr val="white"/>
                </a:solidFill>
              </a:rPr>
              <a:t>tied </a:t>
            </a:r>
            <a:r>
              <a:rPr lang="en-US" altLang="ja-JP" sz="2000" b="1" dirty="0">
                <a:solidFill>
                  <a:prstClr val="white"/>
                </a:solidFill>
              </a:rPr>
              <a:t>to decadal climate variability </a:t>
            </a:r>
            <a:endParaRPr lang="en-US" altLang="en-US" sz="2000" dirty="0">
              <a:solidFill>
                <a:prstClr val="white"/>
              </a:solidFill>
            </a:endParaRPr>
          </a:p>
        </p:txBody>
      </p:sp>
      <p:sp>
        <p:nvSpPr>
          <p:cNvPr id="2" name="Title 1"/>
          <p:cNvSpPr>
            <a:spLocks/>
          </p:cNvSpPr>
          <p:nvPr/>
        </p:nvSpPr>
        <p:spPr bwMode="auto">
          <a:xfrm>
            <a:off x="6629400" y="1295400"/>
            <a:ext cx="2503488" cy="914400"/>
          </a:xfrm>
          <a:prstGeom prst="rect">
            <a:avLst/>
          </a:prstGeom>
          <a:noFill/>
          <a:ln>
            <a:noFill/>
          </a:ln>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defRPr/>
            </a:pPr>
            <a:r>
              <a:rPr lang="en-US" altLang="ja-JP" b="1" dirty="0" smtClean="0">
                <a:solidFill>
                  <a:srgbClr val="0000FF"/>
                </a:solidFill>
                <a:effectLst>
                  <a:outerShdw blurRad="38100" dist="38100" dir="2700000" algn="tl">
                    <a:srgbClr val="C0C0C0"/>
                  </a:outerShdw>
                </a:effectLst>
                <a:latin typeface="Helvetica" pitchFamily="34" charset="0"/>
              </a:rPr>
              <a:t>The puzzle</a:t>
            </a:r>
            <a:r>
              <a:rPr lang="en-US" altLang="ja-JP" b="1" dirty="0" smtClean="0">
                <a:solidFill>
                  <a:srgbClr val="0000FF"/>
                </a:solidFill>
                <a:latin typeface="Helvetica" pitchFamily="34" charset="0"/>
              </a:rPr>
              <a:t>: </a:t>
            </a:r>
          </a:p>
          <a:p>
            <a:pPr marL="285750" indent="-285750" eaLnBrk="1" fontAlgn="base" hangingPunct="1">
              <a:spcBef>
                <a:spcPct val="0"/>
              </a:spcBef>
              <a:spcAft>
                <a:spcPct val="0"/>
              </a:spcAft>
              <a:buFont typeface="Wingdings" panose="05000000000000000000" pitchFamily="2" charset="2"/>
              <a:buChar char="§"/>
              <a:defRPr/>
            </a:pPr>
            <a:r>
              <a:rPr lang="en-US" altLang="ja-JP" b="1" dirty="0" smtClean="0">
                <a:solidFill>
                  <a:srgbClr val="0000FF"/>
                </a:solidFill>
                <a:latin typeface="Helvetica" pitchFamily="34" charset="0"/>
              </a:rPr>
              <a:t>No trend </a:t>
            </a:r>
            <a:r>
              <a:rPr lang="en-US" altLang="ja-JP" b="1" dirty="0">
                <a:solidFill>
                  <a:srgbClr val="0000FF"/>
                </a:solidFill>
                <a:latin typeface="Helvetica" pitchFamily="34" charset="0"/>
              </a:rPr>
              <a:t>in </a:t>
            </a:r>
            <a:r>
              <a:rPr lang="en-US" altLang="ja-JP" b="1" dirty="0" smtClean="0">
                <a:solidFill>
                  <a:srgbClr val="0000FF"/>
                </a:solidFill>
                <a:latin typeface="Helvetica" pitchFamily="34" charset="0"/>
              </a:rPr>
              <a:t>spring</a:t>
            </a:r>
          </a:p>
          <a:p>
            <a:pPr eaLnBrk="1" fontAlgn="base" hangingPunct="1">
              <a:spcBef>
                <a:spcPct val="0"/>
              </a:spcBef>
              <a:spcAft>
                <a:spcPct val="0"/>
              </a:spcAft>
              <a:defRPr/>
            </a:pPr>
            <a:r>
              <a:rPr lang="en-US" altLang="zh-CN" b="1" dirty="0">
                <a:solidFill>
                  <a:srgbClr val="0000FF"/>
                </a:solidFill>
                <a:latin typeface="Helvetica" pitchFamily="34" charset="0"/>
              </a:rPr>
              <a:t> </a:t>
            </a:r>
            <a:r>
              <a:rPr lang="en-US" altLang="zh-CN" b="1" dirty="0" smtClean="0">
                <a:solidFill>
                  <a:srgbClr val="0000FF"/>
                </a:solidFill>
                <a:latin typeface="Helvetica" pitchFamily="34" charset="0"/>
              </a:rPr>
              <a:t>   </a:t>
            </a:r>
            <a:r>
              <a:rPr lang="en-US" altLang="zh-CN" dirty="0" smtClean="0">
                <a:solidFill>
                  <a:srgbClr val="0000FF"/>
                </a:solidFill>
                <a:latin typeface="Helvetica" pitchFamily="34" charset="0"/>
              </a:rPr>
              <a:t>(</a:t>
            </a:r>
            <a:r>
              <a:rPr lang="en-US" altLang="zh-CN" i="1" dirty="0" smtClean="0">
                <a:solidFill>
                  <a:srgbClr val="0000FF"/>
                </a:solidFill>
                <a:latin typeface="Helvetica" pitchFamily="34" charset="0"/>
              </a:rPr>
              <a:t>decrease in 25</a:t>
            </a:r>
            <a:r>
              <a:rPr lang="en-US" altLang="zh-CN" i="1" baseline="30000" dirty="0" smtClean="0">
                <a:solidFill>
                  <a:srgbClr val="0000FF"/>
                </a:solidFill>
                <a:latin typeface="Helvetica" pitchFamily="34" charset="0"/>
              </a:rPr>
              <a:t>th</a:t>
            </a:r>
            <a:r>
              <a:rPr lang="en-US" altLang="zh-CN" dirty="0" smtClean="0">
                <a:solidFill>
                  <a:srgbClr val="0000FF"/>
                </a:solidFill>
                <a:latin typeface="Helvetica" pitchFamily="34" charset="0"/>
              </a:rPr>
              <a:t>)</a:t>
            </a:r>
            <a:endParaRPr lang="en-US" altLang="zh-CN" dirty="0">
              <a:solidFill>
                <a:srgbClr val="0000FF"/>
              </a:solidFill>
              <a:latin typeface="Helvetica" pitchFamily="34" charset="0"/>
            </a:endParaRPr>
          </a:p>
          <a:p>
            <a:pPr marL="285750" indent="-285750" eaLnBrk="1" fontAlgn="base" hangingPunct="1">
              <a:spcBef>
                <a:spcPct val="0"/>
              </a:spcBef>
              <a:spcAft>
                <a:spcPct val="0"/>
              </a:spcAft>
              <a:buFont typeface="Wingdings" panose="05000000000000000000" pitchFamily="2" charset="2"/>
              <a:buChar char="§"/>
              <a:defRPr/>
            </a:pPr>
            <a:r>
              <a:rPr lang="en-US" altLang="zh-CN" b="1" dirty="0" smtClean="0">
                <a:solidFill>
                  <a:srgbClr val="0000FF"/>
                </a:solidFill>
                <a:latin typeface="Helvetica" pitchFamily="34" charset="0"/>
              </a:rPr>
              <a:t>Increase in fall</a:t>
            </a:r>
          </a:p>
        </p:txBody>
      </p:sp>
      <p:grpSp>
        <p:nvGrpSpPr>
          <p:cNvPr id="35" name="Group 34"/>
          <p:cNvGrpSpPr/>
          <p:nvPr/>
        </p:nvGrpSpPr>
        <p:grpSpPr>
          <a:xfrm>
            <a:off x="6716713" y="2743200"/>
            <a:ext cx="792163" cy="1024354"/>
            <a:chOff x="7543800" y="2743200"/>
            <a:chExt cx="792163" cy="1024354"/>
          </a:xfrm>
        </p:grpSpPr>
        <p:sp>
          <p:nvSpPr>
            <p:cNvPr id="38" name="Text Box 7"/>
            <p:cNvSpPr txBox="1">
              <a:spLocks noChangeArrowheads="1"/>
            </p:cNvSpPr>
            <p:nvPr/>
          </p:nvSpPr>
          <p:spPr bwMode="auto">
            <a:xfrm>
              <a:off x="7616825" y="2743200"/>
              <a:ext cx="719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dirty="0">
                  <a:solidFill>
                    <a:prstClr val="black"/>
                  </a:solidFill>
                  <a:latin typeface="Helvetica" pitchFamily="34" charset="0"/>
                </a:rPr>
                <a:t>75</a:t>
              </a:r>
              <a:r>
                <a:rPr lang="en-US" altLang="ja-JP" sz="1600" b="1" baseline="30000" dirty="0">
                  <a:solidFill>
                    <a:prstClr val="black"/>
                  </a:solidFill>
                  <a:latin typeface="Helvetica" pitchFamily="34" charset="0"/>
                </a:rPr>
                <a:t>th</a:t>
              </a:r>
              <a:endParaRPr lang="en-US" altLang="zh-CN" sz="1600" b="1" dirty="0">
                <a:solidFill>
                  <a:prstClr val="black"/>
                </a:solidFill>
                <a:latin typeface="Helvetica" pitchFamily="34" charset="0"/>
              </a:endParaRPr>
            </a:p>
          </p:txBody>
        </p:sp>
        <p:grpSp>
          <p:nvGrpSpPr>
            <p:cNvPr id="39" name="Group 38"/>
            <p:cNvGrpSpPr/>
            <p:nvPr/>
          </p:nvGrpSpPr>
          <p:grpSpPr>
            <a:xfrm>
              <a:off x="7543800" y="2895600"/>
              <a:ext cx="792163" cy="871954"/>
              <a:chOff x="7543800" y="2895600"/>
              <a:chExt cx="792163" cy="871954"/>
            </a:xfrm>
          </p:grpSpPr>
          <p:sp>
            <p:nvSpPr>
              <p:cNvPr id="40" name="Text Box 7"/>
              <p:cNvSpPr txBox="1">
                <a:spLocks noChangeArrowheads="1"/>
              </p:cNvSpPr>
              <p:nvPr/>
            </p:nvSpPr>
            <p:spPr bwMode="auto">
              <a:xfrm>
                <a:off x="7586662" y="3429000"/>
                <a:ext cx="719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dirty="0">
                    <a:solidFill>
                      <a:prstClr val="black"/>
                    </a:solidFill>
                    <a:latin typeface="Helvetica" pitchFamily="34" charset="0"/>
                  </a:rPr>
                  <a:t>25</a:t>
                </a:r>
                <a:r>
                  <a:rPr lang="en-US" altLang="ja-JP" sz="1600" b="1" baseline="30000" dirty="0">
                    <a:solidFill>
                      <a:prstClr val="black"/>
                    </a:solidFill>
                    <a:latin typeface="Helvetica" pitchFamily="34" charset="0"/>
                  </a:rPr>
                  <a:t>th</a:t>
                </a:r>
                <a:endParaRPr lang="en-US" altLang="zh-CN" sz="1600" b="1" dirty="0">
                  <a:solidFill>
                    <a:prstClr val="black"/>
                  </a:solidFill>
                  <a:latin typeface="Helvetica" pitchFamily="34" charset="0"/>
                </a:endParaRPr>
              </a:p>
            </p:txBody>
          </p:sp>
          <p:sp>
            <p:nvSpPr>
              <p:cNvPr id="41" name="Line 9"/>
              <p:cNvSpPr>
                <a:spLocks noChangeShapeType="1"/>
              </p:cNvSpPr>
              <p:nvPr/>
            </p:nvSpPr>
            <p:spPr bwMode="auto">
              <a:xfrm flipV="1">
                <a:off x="7616031" y="2895600"/>
                <a:ext cx="794" cy="7159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600">
                  <a:solidFill>
                    <a:prstClr val="black"/>
                  </a:solidFill>
                  <a:latin typeface="Arial" pitchFamily="34" charset="0"/>
                </a:endParaRPr>
              </a:p>
            </p:txBody>
          </p:sp>
          <p:sp>
            <p:nvSpPr>
              <p:cNvPr id="42" name="Oval 10"/>
              <p:cNvSpPr>
                <a:spLocks noChangeArrowheads="1"/>
              </p:cNvSpPr>
              <p:nvPr/>
            </p:nvSpPr>
            <p:spPr bwMode="auto">
              <a:xfrm>
                <a:off x="7543800" y="3173413"/>
                <a:ext cx="144463" cy="144462"/>
              </a:xfrm>
              <a:prstGeom prst="ellipse">
                <a:avLst/>
              </a:prstGeom>
              <a:solidFill>
                <a:schemeClr val="tx1"/>
              </a:solidFill>
              <a:ln>
                <a:noFill/>
              </a:ln>
              <a:effectLst/>
              <a:extLst/>
            </p:spPr>
            <p:txBody>
              <a:bodyPr wrap="none" anchor="ctr"/>
              <a:lstStyle/>
              <a:p>
                <a:pPr algn="ctr" fontAlgn="base">
                  <a:spcBef>
                    <a:spcPct val="0"/>
                  </a:spcBef>
                  <a:spcAft>
                    <a:spcPct val="0"/>
                  </a:spcAft>
                </a:pPr>
                <a:endParaRPr lang="en-US" sz="1600">
                  <a:solidFill>
                    <a:prstClr val="black"/>
                  </a:solidFill>
                  <a:latin typeface="Arial" pitchFamily="34" charset="0"/>
                </a:endParaRPr>
              </a:p>
            </p:txBody>
          </p:sp>
          <p:sp>
            <p:nvSpPr>
              <p:cNvPr id="43" name="Text Box 7"/>
              <p:cNvSpPr txBox="1">
                <a:spLocks noChangeArrowheads="1"/>
              </p:cNvSpPr>
              <p:nvPr/>
            </p:nvSpPr>
            <p:spPr bwMode="auto">
              <a:xfrm>
                <a:off x="7616825" y="3090446"/>
                <a:ext cx="719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dirty="0">
                    <a:solidFill>
                      <a:prstClr val="black"/>
                    </a:solidFill>
                    <a:latin typeface="Helvetica" pitchFamily="34" charset="0"/>
                  </a:rPr>
                  <a:t>50</a:t>
                </a:r>
                <a:r>
                  <a:rPr lang="en-US" altLang="ja-JP" sz="1600" b="1" baseline="30000" dirty="0">
                    <a:solidFill>
                      <a:prstClr val="black"/>
                    </a:solidFill>
                    <a:latin typeface="Helvetica" pitchFamily="34" charset="0"/>
                  </a:rPr>
                  <a:t>th</a:t>
                </a:r>
                <a:endParaRPr lang="en-US" altLang="zh-CN" sz="1600" b="1" dirty="0">
                  <a:solidFill>
                    <a:prstClr val="black"/>
                  </a:solidFill>
                  <a:latin typeface="Helvetica" pitchFamily="34" charset="0"/>
                </a:endParaRPr>
              </a:p>
            </p:txBody>
          </p:sp>
        </p:grpSp>
      </p:grpSp>
      <p:sp>
        <p:nvSpPr>
          <p:cNvPr id="45" name="Slide Number Placeholder 3"/>
          <p:cNvSpPr txBox="1">
            <a:spLocks noGrp="1"/>
          </p:cNvSpPr>
          <p:nvPr/>
        </p:nvSpPr>
        <p:spPr>
          <a:xfrm>
            <a:off x="8610600" y="6553200"/>
            <a:ext cx="533400" cy="365125"/>
          </a:xfrm>
          <a:prstGeom prst="rect">
            <a:avLst/>
          </a:prstGeom>
          <a:noFill/>
        </p:spPr>
        <p:txBody>
          <a:bodyPr anchor="ctr"/>
          <a:lstStyle/>
          <a:p>
            <a:pPr algn="r">
              <a:defRPr/>
            </a:pPr>
            <a:fld id="{34006432-BFC8-4EFA-B0E0-3BAEE6952960}" type="slidenum">
              <a:rPr lang="en-US" sz="2000" b="1">
                <a:solidFill>
                  <a:srgbClr val="000000">
                    <a:tint val="75000"/>
                  </a:srgbClr>
                </a:solidFill>
              </a:rPr>
              <a:pPr algn="r">
                <a:defRPr/>
              </a:pPr>
              <a:t>7</a:t>
            </a:fld>
            <a:endParaRPr lang="en-US" sz="2000" b="1" dirty="0">
              <a:solidFill>
                <a:srgbClr val="000000">
                  <a:tint val="75000"/>
                </a:srgbClr>
              </a:solidFill>
            </a:endParaRPr>
          </a:p>
        </p:txBody>
      </p:sp>
    </p:spTree>
    <p:custDataLst>
      <p:tags r:id="rId1"/>
    </p:custDataLst>
    <p:extLst>
      <p:ext uri="{BB962C8B-B14F-4D97-AF65-F5344CB8AC3E}">
        <p14:creationId xmlns:p14="http://schemas.microsoft.com/office/powerpoint/2010/main" val="2471766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50000" b="15436"/>
          <a:stretch/>
        </p:blipFill>
        <p:spPr>
          <a:xfrm>
            <a:off x="652682" y="1416050"/>
            <a:ext cx="6231760" cy="3048000"/>
          </a:xfrm>
          <a:prstGeom prst="rect">
            <a:avLst/>
          </a:prstGeom>
        </p:spPr>
      </p:pic>
      <p:sp>
        <p:nvSpPr>
          <p:cNvPr id="2" name="Title 1"/>
          <p:cNvSpPr>
            <a:spLocks/>
          </p:cNvSpPr>
          <p:nvPr/>
        </p:nvSpPr>
        <p:spPr bwMode="auto">
          <a:xfrm>
            <a:off x="-76200" y="50800"/>
            <a:ext cx="9356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00"/>
                </a:solidFill>
                <a:effectLst>
                  <a:outerShdw blurRad="38100" dist="38100" dir="2700000" algn="tl">
                    <a:srgbClr val="C0C0C0"/>
                  </a:outerShdw>
                </a:effectLst>
                <a:latin typeface="Helvetica" pitchFamily="34" charset="0"/>
              </a:rPr>
              <a:t>Springtime </a:t>
            </a:r>
            <a:r>
              <a:rPr lang="en-US" altLang="zh-CN" sz="2400" b="1" dirty="0" smtClean="0">
                <a:solidFill>
                  <a:srgbClr val="FFFFFF"/>
                </a:solidFill>
                <a:latin typeface="Helvetica" pitchFamily="34" charset="0"/>
              </a:rPr>
              <a:t>airflow from Eurasia towards the NE Pacific weakens in 2000s, offsetting rising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from Asian emissions</a:t>
            </a:r>
          </a:p>
        </p:txBody>
      </p:sp>
      <p:sp>
        <p:nvSpPr>
          <p:cNvPr id="6" name="TextBox 5"/>
          <p:cNvSpPr txBox="1"/>
          <p:nvPr/>
        </p:nvSpPr>
        <p:spPr>
          <a:xfrm>
            <a:off x="1447800" y="1039031"/>
            <a:ext cx="990600" cy="338554"/>
          </a:xfrm>
          <a:prstGeom prst="rect">
            <a:avLst/>
          </a:prstGeom>
          <a:noFill/>
        </p:spPr>
        <p:txBody>
          <a:bodyPr wrap="square" rtlCol="0">
            <a:spAutoFit/>
          </a:bodyPr>
          <a:lstStyle/>
          <a:p>
            <a:r>
              <a:rPr lang="en-US" sz="1600" dirty="0" err="1">
                <a:solidFill>
                  <a:srgbClr val="FF0000"/>
                </a:solidFill>
                <a:latin typeface="Arial" panose="020B0604020202020204" pitchFamily="34" charset="0"/>
                <a:cs typeface="Arial" panose="020B0604020202020204" pitchFamily="34" charset="0"/>
              </a:rPr>
              <a:t>ElNi</a:t>
            </a:r>
            <a:r>
              <a:rPr lang="en-US" altLang="zh-CN" sz="1600" dirty="0" err="1">
                <a:solidFill>
                  <a:srgbClr val="FF0000"/>
                </a:solidFill>
                <a:latin typeface="Arial" panose="020B0604020202020204" pitchFamily="34" charset="0"/>
                <a:cs typeface="Arial" panose="020B0604020202020204" pitchFamily="34" charset="0"/>
              </a:rPr>
              <a:t>ñ</a:t>
            </a:r>
            <a:r>
              <a:rPr lang="en-US" sz="1600" dirty="0" err="1">
                <a:solidFill>
                  <a:srgbClr val="FF0000"/>
                </a:solidFill>
                <a:latin typeface="Arial" panose="020B0604020202020204" pitchFamily="34" charset="0"/>
                <a:cs typeface="Arial" panose="020B0604020202020204" pitchFamily="34" charset="0"/>
              </a:rPr>
              <a:t>o</a:t>
            </a:r>
            <a:endParaRPr lang="en-US" sz="1600"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332132" y="3886200"/>
            <a:ext cx="400050" cy="2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1484532" y="1343832"/>
            <a:ext cx="4974138" cy="182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TextBox 47"/>
          <p:cNvSpPr txBox="1"/>
          <p:nvPr/>
        </p:nvSpPr>
        <p:spPr>
          <a:xfrm rot="16200000">
            <a:off x="-833718" y="2433919"/>
            <a:ext cx="2770969" cy="646331"/>
          </a:xfrm>
          <a:prstGeom prst="rect">
            <a:avLst/>
          </a:prstGeom>
          <a:solidFill>
            <a:schemeClr val="bg1"/>
          </a:solidFill>
        </p:spPr>
        <p:txBody>
          <a:bodyPr wrap="square" rtlCol="0">
            <a:spAutoFit/>
          </a:bodyPr>
          <a:lstStyle/>
          <a:p>
            <a:pPr algn="ctr"/>
            <a:r>
              <a:rPr lang="en-US" b="1" dirty="0">
                <a:solidFill>
                  <a:srgbClr val="000000"/>
                </a:solidFill>
              </a:rPr>
              <a:t>Ozone Anomaly , ppb</a:t>
            </a:r>
          </a:p>
          <a:p>
            <a:pPr algn="ctr"/>
            <a:r>
              <a:rPr lang="en-US" b="1" dirty="0">
                <a:solidFill>
                  <a:srgbClr val="000000"/>
                </a:solidFill>
              </a:rPr>
              <a:t>     (25</a:t>
            </a:r>
            <a:r>
              <a:rPr lang="en-US" b="1" baseline="30000" dirty="0">
                <a:solidFill>
                  <a:srgbClr val="000000"/>
                </a:solidFill>
              </a:rPr>
              <a:t>th</a:t>
            </a:r>
            <a:r>
              <a:rPr lang="en-US" b="1" dirty="0">
                <a:solidFill>
                  <a:srgbClr val="000000"/>
                </a:solidFill>
              </a:rPr>
              <a:t> percentile)</a:t>
            </a:r>
          </a:p>
        </p:txBody>
      </p:sp>
      <p:cxnSp>
        <p:nvCxnSpPr>
          <p:cNvPr id="5" name="Straight Arrow Connector 4"/>
          <p:cNvCxnSpPr/>
          <p:nvPr/>
        </p:nvCxnSpPr>
        <p:spPr>
          <a:xfrm flipV="1">
            <a:off x="2627532" y="134383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959587"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24234" y="135907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100732" y="1353456"/>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42132" y="135907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943600" y="1354464"/>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248400" y="135907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511138"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657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3801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1327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94532" y="863025"/>
            <a:ext cx="3886200" cy="584775"/>
          </a:xfrm>
          <a:prstGeom prst="rect">
            <a:avLst/>
          </a:prstGeom>
          <a:noFill/>
        </p:spPr>
        <p:txBody>
          <a:bodyPr wrap="square" rtlCol="0">
            <a:spAutoFit/>
          </a:bodyPr>
          <a:lstStyle/>
          <a:p>
            <a:pPr fontAlgn="base">
              <a:spcBef>
                <a:spcPct val="0"/>
              </a:spcBef>
              <a:spcAft>
                <a:spcPct val="0"/>
              </a:spcAft>
            </a:pPr>
            <a:r>
              <a:rPr lang="en-US" sz="1600" b="1" dirty="0">
                <a:solidFill>
                  <a:srgbClr val="0000FF"/>
                </a:solidFill>
                <a:latin typeface="Arial" panose="020B0604020202020204" pitchFamily="34" charset="0"/>
                <a:cs typeface="Arial" panose="020B0604020202020204" pitchFamily="34" charset="0"/>
              </a:rPr>
              <a:t>   </a:t>
            </a:r>
            <a:r>
              <a:rPr lang="en-US" sz="1600" b="1" dirty="0" err="1">
                <a:solidFill>
                  <a:srgbClr val="0000FF"/>
                </a:solidFill>
                <a:latin typeface="Arial" panose="020B0604020202020204" pitchFamily="34" charset="0"/>
                <a:cs typeface="Arial" panose="020B0604020202020204" pitchFamily="34" charset="0"/>
              </a:rPr>
              <a:t>LaNi</a:t>
            </a:r>
            <a:r>
              <a:rPr lang="en-US" altLang="zh-CN" sz="1600" b="1" dirty="0" err="1">
                <a:solidFill>
                  <a:srgbClr val="0000FF"/>
                </a:solidFill>
                <a:latin typeface="Arial" panose="020B0604020202020204" pitchFamily="34" charset="0"/>
                <a:cs typeface="Arial" panose="020B0604020202020204" pitchFamily="34" charset="0"/>
              </a:rPr>
              <a:t>ña</a:t>
            </a:r>
            <a:r>
              <a:rPr lang="en-US" altLang="zh-CN" sz="1600" b="1" dirty="0">
                <a:solidFill>
                  <a:srgbClr val="0000FF"/>
                </a:solidFill>
                <a:latin typeface="Arial" panose="020B0604020202020204" pitchFamily="34" charset="0"/>
                <a:cs typeface="Arial" panose="020B0604020202020204" pitchFamily="34" charset="0"/>
              </a:rPr>
              <a:t>-like decadal cooling </a:t>
            </a:r>
          </a:p>
          <a:p>
            <a:pPr fontAlgn="base">
              <a:spcBef>
                <a:spcPct val="0"/>
              </a:spcBef>
              <a:spcAft>
                <a:spcPct val="0"/>
              </a:spcAft>
            </a:pPr>
            <a:r>
              <a:rPr lang="en-US" altLang="ja-JP" sz="1600" b="1" dirty="0">
                <a:solidFill>
                  <a:srgbClr val="0000FF"/>
                </a:solidFill>
                <a:latin typeface="Arial" panose="020B0604020202020204" pitchFamily="34" charset="0"/>
                <a:ea typeface="MS PGothic" pitchFamily="34" charset="-128"/>
                <a:cs typeface="Arial" panose="020B0604020202020204" pitchFamily="34" charset="0"/>
              </a:rPr>
              <a:t>                           </a:t>
            </a:r>
            <a:r>
              <a:rPr lang="en-US" altLang="ja-JP" sz="1600" dirty="0">
                <a:solidFill>
                  <a:srgbClr val="000000"/>
                </a:solidFill>
                <a:latin typeface="Arial Narrow" pitchFamily="34" charset="0"/>
                <a:ea typeface="MS PGothic" pitchFamily="34" charset="-128"/>
              </a:rPr>
              <a:t>[</a:t>
            </a:r>
            <a:r>
              <a:rPr lang="en-US" altLang="ja-JP" sz="1000" dirty="0">
                <a:solidFill>
                  <a:srgbClr val="000000"/>
                </a:solidFill>
                <a:latin typeface="Arial Narrow" pitchFamily="34" charset="0"/>
                <a:ea typeface="MS PGothic" pitchFamily="34" charset="-128"/>
              </a:rPr>
              <a:t>Chavez2003; Meehl2013; Kosaka2013</a:t>
            </a:r>
            <a:r>
              <a:rPr lang="en-US" altLang="ja-JP" sz="1600" dirty="0">
                <a:solidFill>
                  <a:srgbClr val="000000"/>
                </a:solidFill>
                <a:latin typeface="Arial Narrow" pitchFamily="34" charset="0"/>
                <a:ea typeface="MS PGothic" pitchFamily="34" charset="-128"/>
              </a:rPr>
              <a:t>]</a:t>
            </a:r>
            <a:endParaRPr lang="en-US" altLang="zh-CN" sz="1600" dirty="0">
              <a:solidFill>
                <a:srgbClr val="000000"/>
              </a:solidFill>
              <a:latin typeface="Arial Narrow" pitchFamily="34" charset="0"/>
              <a:ea typeface="MS PGothic" pitchFamily="34" charset="-128"/>
            </a:endParaRPr>
          </a:p>
        </p:txBody>
      </p:sp>
      <p:sp>
        <p:nvSpPr>
          <p:cNvPr id="9" name="Right Brace 8"/>
          <p:cNvSpPr/>
          <p:nvPr/>
        </p:nvSpPr>
        <p:spPr>
          <a:xfrm rot="16200000">
            <a:off x="5609901" y="495063"/>
            <a:ext cx="304800" cy="13927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29" name="Straight Arrow Connector 28"/>
          <p:cNvCxnSpPr/>
          <p:nvPr/>
        </p:nvCxnSpPr>
        <p:spPr>
          <a:xfrm flipV="1">
            <a:off x="17893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418081" y="1555751"/>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846732" y="13716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053" name="TextBox 2052"/>
          <p:cNvSpPr txBox="1"/>
          <p:nvPr/>
        </p:nvSpPr>
        <p:spPr>
          <a:xfrm>
            <a:off x="3389532" y="3914001"/>
            <a:ext cx="685800" cy="276999"/>
          </a:xfrm>
          <a:prstGeom prst="rect">
            <a:avLst/>
          </a:prstGeom>
          <a:solidFill>
            <a:schemeClr val="bg1"/>
          </a:solidFill>
        </p:spPr>
        <p:txBody>
          <a:bodyPr wrap="square" rtlCol="0">
            <a:spAutoFit/>
          </a:bodyPr>
          <a:lstStyle/>
          <a:p>
            <a:r>
              <a:rPr lang="en-US" sz="1200" b="1" dirty="0">
                <a:solidFill>
                  <a:srgbClr val="FF0000"/>
                </a:solidFill>
                <a:latin typeface="Helvetica" panose="020B0604020202020204" pitchFamily="34" charset="0"/>
                <a:cs typeface="Helvetica" panose="020B0604020202020204" pitchFamily="34" charset="0"/>
              </a:rPr>
              <a:t>P&lt;0.01</a:t>
            </a:r>
          </a:p>
        </p:txBody>
      </p:sp>
      <p:sp>
        <p:nvSpPr>
          <p:cNvPr id="14" name="TextBox 13"/>
          <p:cNvSpPr txBox="1"/>
          <p:nvPr/>
        </p:nvSpPr>
        <p:spPr>
          <a:xfrm>
            <a:off x="1331838" y="3852333"/>
            <a:ext cx="4533082" cy="292388"/>
          </a:xfrm>
          <a:prstGeom prst="rect">
            <a:avLst/>
          </a:prstGeom>
          <a:solidFill>
            <a:schemeClr val="bg1"/>
          </a:solidFill>
        </p:spPr>
        <p:txBody>
          <a:bodyPr wrap="square" lIns="0" tIns="0" rIns="0" rtlCol="0">
            <a:spAutoFit/>
          </a:bodyPr>
          <a:lstStyle/>
          <a:p>
            <a:r>
              <a:rPr lang="en-US" sz="1600" dirty="0">
                <a:solidFill>
                  <a:srgbClr val="000000"/>
                </a:solidFill>
                <a:latin typeface="Arial Narrow" panose="020B0606020202030204" pitchFamily="34" charset="0"/>
              </a:rPr>
              <a:t>r</a:t>
            </a:r>
            <a:r>
              <a:rPr lang="en-US" sz="1600" baseline="30000" dirty="0">
                <a:solidFill>
                  <a:srgbClr val="000000"/>
                </a:solidFill>
                <a:latin typeface="Arial Narrow" panose="020B0606020202030204" pitchFamily="34" charset="0"/>
              </a:rPr>
              <a:t>2</a:t>
            </a:r>
            <a:r>
              <a:rPr lang="en-US" sz="1600" dirty="0">
                <a:solidFill>
                  <a:srgbClr val="000000"/>
                </a:solidFill>
                <a:latin typeface="Arial Narrow" panose="020B0606020202030204" pitchFamily="34" charset="0"/>
              </a:rPr>
              <a:t>(</a:t>
            </a:r>
            <a:r>
              <a:rPr lang="en-US" sz="1600" b="1" dirty="0">
                <a:solidFill>
                  <a:srgbClr val="000000"/>
                </a:solidFill>
                <a:latin typeface="Arial Narrow" panose="020B0606020202030204" pitchFamily="34" charset="0"/>
              </a:rPr>
              <a:t>OBS</a:t>
            </a:r>
            <a:r>
              <a:rPr lang="en-US" sz="1600" dirty="0">
                <a:solidFill>
                  <a:srgbClr val="FF0000"/>
                </a:solidFill>
                <a:latin typeface="Arial Narrow" panose="020B0606020202030204" pitchFamily="34" charset="0"/>
              </a:rPr>
              <a:t>, </a:t>
            </a:r>
            <a:r>
              <a:rPr lang="en-US" sz="1600" b="1" dirty="0">
                <a:solidFill>
                  <a:srgbClr val="FF0000"/>
                </a:solidFill>
                <a:latin typeface="Arial Narrow" panose="020B0606020202030204" pitchFamily="34" charset="0"/>
              </a:rPr>
              <a:t>AMIP</a:t>
            </a:r>
            <a:r>
              <a:rPr lang="en-US" sz="1600" dirty="0">
                <a:solidFill>
                  <a:srgbClr val="000000"/>
                </a:solidFill>
                <a:latin typeface="Arial Narrow" panose="020B0606020202030204" pitchFamily="34" charset="0"/>
              </a:rPr>
              <a:t>) = 0.39;</a:t>
            </a:r>
            <a:r>
              <a:rPr lang="en-US" sz="1600" dirty="0">
                <a:solidFill>
                  <a:srgbClr val="FF0000"/>
                </a:solidFill>
                <a:latin typeface="Arial Narrow" panose="020B0606020202030204" pitchFamily="34" charset="0"/>
              </a:rPr>
              <a:t>  Fixed </a:t>
            </a:r>
            <a:r>
              <a:rPr lang="en-US" sz="1600" dirty="0" err="1" smtClean="0">
                <a:solidFill>
                  <a:srgbClr val="FF0000"/>
                </a:solidFill>
                <a:latin typeface="Arial Narrow" panose="020B0606020202030204" pitchFamily="34" charset="0"/>
              </a:rPr>
              <a:t>anthrop</a:t>
            </a:r>
            <a:r>
              <a:rPr lang="en-US" sz="1600" dirty="0" smtClean="0">
                <a:solidFill>
                  <a:srgbClr val="FF0000"/>
                </a:solidFill>
                <a:latin typeface="Arial Narrow" panose="020B0606020202030204" pitchFamily="34" charset="0"/>
              </a:rPr>
              <a:t> &amp; fire emissions </a:t>
            </a:r>
            <a:endParaRPr lang="en-US" sz="1600" dirty="0">
              <a:solidFill>
                <a:srgbClr val="FF0000"/>
              </a:solidFill>
              <a:latin typeface="Arial Narrow" panose="020B0606020202030204" pitchFamily="34" charset="0"/>
            </a:endParaRPr>
          </a:p>
        </p:txBody>
      </p:sp>
      <p:sp>
        <p:nvSpPr>
          <p:cNvPr id="55" name="TextBox 54"/>
          <p:cNvSpPr txBox="1"/>
          <p:nvPr/>
        </p:nvSpPr>
        <p:spPr>
          <a:xfrm>
            <a:off x="6629400" y="2257961"/>
            <a:ext cx="2667000"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chemeClr val="tx1">
                    <a:lumMod val="95000"/>
                    <a:lumOff val="5000"/>
                  </a:schemeClr>
                </a:solidFill>
                <a:latin typeface="Arial" panose="020B0604020202020204" pitchFamily="34" charset="0"/>
                <a:cs typeface="Arial" panose="020B0604020202020204" pitchFamily="34" charset="0"/>
              </a:rPr>
              <a:t>Key role of circulation shifts</a:t>
            </a:r>
          </a:p>
          <a:p>
            <a:pPr marL="342900" indent="-342900">
              <a:buFont typeface="Arial" panose="020B0604020202020204" pitchFamily="34" charset="0"/>
              <a:buChar char="•"/>
            </a:pPr>
            <a:r>
              <a:rPr lang="en-US" sz="2000" b="1" dirty="0" smtClean="0">
                <a:solidFill>
                  <a:schemeClr val="tx1">
                    <a:lumMod val="95000"/>
                    <a:lumOff val="5000"/>
                  </a:schemeClr>
                </a:solidFill>
                <a:latin typeface="Arial" panose="020B0604020202020204" pitchFamily="34" charset="0"/>
                <a:cs typeface="Arial" panose="020B0604020202020204" pitchFamily="34" charset="0"/>
              </a:rPr>
              <a:t>Minor influence from fires</a:t>
            </a:r>
            <a:endParaRPr lang="en-US" sz="2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191000" y="4565121"/>
            <a:ext cx="3410790" cy="183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08" t="1" b="2157"/>
          <a:stretch/>
        </p:blipFill>
        <p:spPr bwMode="auto">
          <a:xfrm>
            <a:off x="533400" y="4565122"/>
            <a:ext cx="34289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5-Point Star 57"/>
          <p:cNvSpPr/>
          <p:nvPr/>
        </p:nvSpPr>
        <p:spPr>
          <a:xfrm>
            <a:off x="1676400" y="5936721"/>
            <a:ext cx="304800" cy="230665"/>
          </a:xfrm>
          <a:prstGeom prst="star5">
            <a:avLst/>
          </a:prstGeom>
          <a:solidFill>
            <a:srgbClr val="FFFF99">
              <a:lumMod val="75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 name="5-Point Star 58"/>
          <p:cNvSpPr/>
          <p:nvPr/>
        </p:nvSpPr>
        <p:spPr>
          <a:xfrm>
            <a:off x="5334000" y="5936721"/>
            <a:ext cx="304800" cy="230665"/>
          </a:xfrm>
          <a:prstGeom prst="star5">
            <a:avLst/>
          </a:prstGeom>
          <a:solidFill>
            <a:srgbClr val="FFFF99">
              <a:lumMod val="75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 name="Rectangle 59"/>
          <p:cNvSpPr/>
          <p:nvPr/>
        </p:nvSpPr>
        <p:spPr>
          <a:xfrm>
            <a:off x="609600" y="4641321"/>
            <a:ext cx="891591" cy="338554"/>
          </a:xfrm>
          <a:prstGeom prst="rect">
            <a:avLst/>
          </a:prstGeom>
          <a:solidFill>
            <a:srgbClr val="FFFFFF"/>
          </a:solidFill>
          <a:ln>
            <a:no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smtClean="0">
                <a:ln>
                  <a:noFill/>
                </a:ln>
                <a:solidFill>
                  <a:srgbClr val="000000"/>
                </a:solidFill>
                <a:effectLst/>
                <a:uLnTx/>
                <a:uFillTx/>
                <a:latin typeface="Helvetica" pitchFamily="34" charset="0"/>
              </a:rPr>
              <a:t>ElNiño</a:t>
            </a:r>
            <a:r>
              <a:rPr kumimoji="0" lang="en-US" altLang="zh-CN" sz="1600" b="1" i="0" u="none" strike="noStrike" kern="0" cap="none" spc="0" normalizeH="0" baseline="0" noProof="0" dirty="0" smtClean="0">
                <a:ln>
                  <a:noFill/>
                </a:ln>
                <a:solidFill>
                  <a:srgbClr val="000000"/>
                </a:solidFill>
                <a:effectLst/>
                <a:uLnTx/>
                <a:uFillTx/>
                <a:latin typeface="Helvetica" pitchFamily="34" charset="0"/>
              </a:rPr>
              <a:t> </a:t>
            </a:r>
            <a:endParaRPr kumimoji="0" lang="en-US" sz="1600" b="0" i="0" u="none" strike="noStrike" kern="0" cap="none" spc="0" normalizeH="0" baseline="0" noProof="0" dirty="0" smtClean="0">
              <a:ln>
                <a:noFill/>
              </a:ln>
              <a:solidFill>
                <a:srgbClr val="000000"/>
              </a:solidFill>
              <a:effectLst/>
              <a:uLnTx/>
              <a:uFillTx/>
              <a:latin typeface="Calibri"/>
            </a:endParaRPr>
          </a:p>
        </p:txBody>
      </p:sp>
      <p:sp>
        <p:nvSpPr>
          <p:cNvPr id="61" name="Rectangle 60"/>
          <p:cNvSpPr/>
          <p:nvPr/>
        </p:nvSpPr>
        <p:spPr>
          <a:xfrm>
            <a:off x="4267200" y="4641321"/>
            <a:ext cx="762000" cy="338554"/>
          </a:xfrm>
          <a:prstGeom prst="rect">
            <a:avLst/>
          </a:prstGeom>
          <a:solidFill>
            <a:srgbClr val="FFFFFF"/>
          </a:solidFill>
          <a:ln>
            <a:noFill/>
          </a:ln>
        </p:spPr>
        <p:txBody>
          <a:bodyPr wrap="square" lIns="0" r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b="1" kern="0" dirty="0" smtClean="0">
                <a:solidFill>
                  <a:srgbClr val="000000"/>
                </a:solidFill>
                <a:latin typeface="Helvetica" pitchFamily="34" charset="0"/>
              </a:rPr>
              <a:t>La</a:t>
            </a:r>
            <a:r>
              <a:rPr kumimoji="0" lang="en-US" altLang="zh-CN" sz="1600" b="1" i="0" u="none" strike="noStrike" kern="0" cap="none" spc="0" normalizeH="0" baseline="0" noProof="0" dirty="0" smtClean="0">
                <a:ln>
                  <a:noFill/>
                </a:ln>
                <a:solidFill>
                  <a:srgbClr val="000000"/>
                </a:solidFill>
                <a:effectLst/>
                <a:uLnTx/>
                <a:uFillTx/>
                <a:latin typeface="Helvetica" pitchFamily="34" charset="0"/>
              </a:rPr>
              <a:t>Niña </a:t>
            </a:r>
            <a:endParaRPr kumimoji="0" lang="en-US" sz="1600" b="0" i="0" u="none" strike="noStrike" kern="0" cap="none" spc="0" normalizeH="0" baseline="0" noProof="0" dirty="0" smtClean="0">
              <a:ln>
                <a:noFill/>
              </a:ln>
              <a:solidFill>
                <a:srgbClr val="000000"/>
              </a:solidFill>
              <a:effectLst/>
              <a:uLnTx/>
              <a:uFillTx/>
              <a:latin typeface="Calibri"/>
            </a:endParaRPr>
          </a:p>
        </p:txBody>
      </p:sp>
      <p:sp>
        <p:nvSpPr>
          <p:cNvPr id="62" name="Rectangle 55"/>
          <p:cNvSpPr>
            <a:spLocks noChangeArrowheads="1"/>
          </p:cNvSpPr>
          <p:nvPr/>
        </p:nvSpPr>
        <p:spPr bwMode="auto">
          <a:xfrm>
            <a:off x="3810000" y="6381750"/>
            <a:ext cx="4608513"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eaLnBrk="0" fontAlgn="base" hangingPunct="0">
              <a:lnSpc>
                <a:spcPct val="115000"/>
              </a:lnSpc>
              <a:spcBef>
                <a:spcPct val="0"/>
              </a:spcBef>
              <a:spcAft>
                <a:spcPct val="0"/>
              </a:spcAft>
              <a:buClr>
                <a:srgbClr val="3333FF"/>
              </a:buClr>
            </a:pPr>
            <a:r>
              <a:rPr lang="en-US" altLang="ja-JP" b="1" i="1" dirty="0" smtClean="0">
                <a:solidFill>
                  <a:srgbClr val="FFFF66"/>
                </a:solidFill>
              </a:rPr>
              <a:t>Meiyun Lin et al (Nature GeoSci., 2014)</a:t>
            </a:r>
            <a:endParaRPr lang="en-US" altLang="zh-CN" b="1" i="1" dirty="0" smtClean="0">
              <a:solidFill>
                <a:srgbClr val="FFFF66"/>
              </a:solidFill>
            </a:endParaRPr>
          </a:p>
        </p:txBody>
      </p:sp>
      <p:sp>
        <p:nvSpPr>
          <p:cNvPr id="64" name="TextBox 63"/>
          <p:cNvSpPr txBox="1"/>
          <p:nvPr/>
        </p:nvSpPr>
        <p:spPr>
          <a:xfrm>
            <a:off x="2438400" y="1033046"/>
            <a:ext cx="990600" cy="338554"/>
          </a:xfrm>
          <a:prstGeom prst="rect">
            <a:avLst/>
          </a:prstGeom>
          <a:noFill/>
        </p:spPr>
        <p:txBody>
          <a:bodyPr wrap="square" rtlCol="0">
            <a:spAutoFit/>
          </a:bodyPr>
          <a:lstStyle/>
          <a:p>
            <a:r>
              <a:rPr lang="en-US" sz="1600" dirty="0" err="1" smtClean="0">
                <a:solidFill>
                  <a:srgbClr val="0000FF"/>
                </a:solidFill>
                <a:latin typeface="Arial" panose="020B0604020202020204" pitchFamily="34" charset="0"/>
                <a:cs typeface="Arial" panose="020B0604020202020204" pitchFamily="34" charset="0"/>
              </a:rPr>
              <a:t>LaNi</a:t>
            </a:r>
            <a:r>
              <a:rPr lang="en-US" altLang="zh-CN" sz="1600" dirty="0" err="1" smtClean="0">
                <a:solidFill>
                  <a:srgbClr val="0000FF"/>
                </a:solidFill>
                <a:latin typeface="Arial" panose="020B0604020202020204" pitchFamily="34" charset="0"/>
                <a:cs typeface="Arial" panose="020B0604020202020204" pitchFamily="34" charset="0"/>
              </a:rPr>
              <a:t>ñ</a:t>
            </a:r>
            <a:r>
              <a:rPr lang="en-US" altLang="zh-CN" sz="1600" dirty="0" err="1">
                <a:solidFill>
                  <a:srgbClr val="0000FF"/>
                </a:solidFill>
                <a:latin typeface="Arial" panose="020B0604020202020204" pitchFamily="34" charset="0"/>
                <a:cs typeface="Arial" panose="020B0604020202020204" pitchFamily="34" charset="0"/>
              </a:rPr>
              <a:t>a</a:t>
            </a:r>
            <a:endParaRPr lang="en-US" sz="1600" dirty="0">
              <a:solidFill>
                <a:srgbClr val="0000FF"/>
              </a:solidFill>
              <a:latin typeface="Arial" panose="020B0604020202020204" pitchFamily="34" charset="0"/>
              <a:cs typeface="Arial" panose="020B0604020202020204" pitchFamily="34" charset="0"/>
            </a:endParaRPr>
          </a:p>
        </p:txBody>
      </p:sp>
      <p:sp>
        <p:nvSpPr>
          <p:cNvPr id="36" name="Slide Number Placeholder 3"/>
          <p:cNvSpPr txBox="1">
            <a:spLocks noGrp="1"/>
          </p:cNvSpPr>
          <p:nvPr/>
        </p:nvSpPr>
        <p:spPr>
          <a:xfrm>
            <a:off x="8686800" y="64166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8</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651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4227" y="4663146"/>
            <a:ext cx="3570917" cy="158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664" y="4648200"/>
            <a:ext cx="3590136" cy="160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50000" b="15436"/>
          <a:stretch/>
        </p:blipFill>
        <p:spPr>
          <a:xfrm>
            <a:off x="652682" y="1416050"/>
            <a:ext cx="6231760" cy="3048000"/>
          </a:xfrm>
          <a:prstGeom prst="rect">
            <a:avLst/>
          </a:prstGeom>
        </p:spPr>
      </p:pic>
      <p:sp>
        <p:nvSpPr>
          <p:cNvPr id="2" name="Title 1"/>
          <p:cNvSpPr>
            <a:spLocks/>
          </p:cNvSpPr>
          <p:nvPr/>
        </p:nvSpPr>
        <p:spPr bwMode="auto">
          <a:xfrm>
            <a:off x="-76200" y="50800"/>
            <a:ext cx="9356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00"/>
                </a:solidFill>
                <a:effectLst>
                  <a:outerShdw blurRad="38100" dist="38100" dir="2700000" algn="tl">
                    <a:srgbClr val="C0C0C0"/>
                  </a:outerShdw>
                </a:effectLst>
                <a:latin typeface="Helvetica" pitchFamily="34" charset="0"/>
              </a:rPr>
              <a:t>Springtime </a:t>
            </a:r>
            <a:r>
              <a:rPr lang="en-US" altLang="zh-CN" sz="2400" b="1" dirty="0" smtClean="0">
                <a:solidFill>
                  <a:srgbClr val="FFFFFF"/>
                </a:solidFill>
                <a:latin typeface="Helvetica" pitchFamily="34" charset="0"/>
              </a:rPr>
              <a:t>airflow from Eurasia towards the NE Pacific weakens in 2000s, offsetting rising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from Asian emissions</a:t>
            </a:r>
          </a:p>
        </p:txBody>
      </p:sp>
      <p:sp>
        <p:nvSpPr>
          <p:cNvPr id="6" name="TextBox 5"/>
          <p:cNvSpPr txBox="1"/>
          <p:nvPr/>
        </p:nvSpPr>
        <p:spPr>
          <a:xfrm>
            <a:off x="1447800" y="1039031"/>
            <a:ext cx="990600" cy="338554"/>
          </a:xfrm>
          <a:prstGeom prst="rect">
            <a:avLst/>
          </a:prstGeom>
          <a:noFill/>
        </p:spPr>
        <p:txBody>
          <a:bodyPr wrap="square" rtlCol="0">
            <a:spAutoFit/>
          </a:bodyPr>
          <a:lstStyle/>
          <a:p>
            <a:r>
              <a:rPr lang="en-US" sz="1600" dirty="0" err="1">
                <a:solidFill>
                  <a:srgbClr val="FF0000"/>
                </a:solidFill>
                <a:latin typeface="Arial" panose="020B0604020202020204" pitchFamily="34" charset="0"/>
                <a:cs typeface="Arial" panose="020B0604020202020204" pitchFamily="34" charset="0"/>
              </a:rPr>
              <a:t>ElNi</a:t>
            </a:r>
            <a:r>
              <a:rPr lang="en-US" altLang="zh-CN" sz="1600" dirty="0" err="1">
                <a:solidFill>
                  <a:srgbClr val="FF0000"/>
                </a:solidFill>
                <a:latin typeface="Arial" panose="020B0604020202020204" pitchFamily="34" charset="0"/>
                <a:cs typeface="Arial" panose="020B0604020202020204" pitchFamily="34" charset="0"/>
              </a:rPr>
              <a:t>ñ</a:t>
            </a:r>
            <a:r>
              <a:rPr lang="en-US" sz="1600" dirty="0" err="1">
                <a:solidFill>
                  <a:srgbClr val="FF0000"/>
                </a:solidFill>
                <a:latin typeface="Arial" panose="020B0604020202020204" pitchFamily="34" charset="0"/>
                <a:cs typeface="Arial" panose="020B0604020202020204" pitchFamily="34" charset="0"/>
              </a:rPr>
              <a:t>o</a:t>
            </a:r>
            <a:endParaRPr lang="en-US" sz="1600" dirty="0">
              <a:solidFill>
                <a:srgbClr val="FF0000"/>
              </a:solidFill>
              <a:latin typeface="Arial" panose="020B0604020202020204" pitchFamily="34" charset="0"/>
              <a:cs typeface="Arial" panose="020B0604020202020204" pitchFamily="34" charset="0"/>
            </a:endParaRPr>
          </a:p>
        </p:txBody>
      </p:sp>
      <p:sp>
        <p:nvSpPr>
          <p:cNvPr id="34" name="Rectangle 55"/>
          <p:cNvSpPr>
            <a:spLocks noChangeArrowheads="1"/>
          </p:cNvSpPr>
          <p:nvPr/>
        </p:nvSpPr>
        <p:spPr bwMode="auto">
          <a:xfrm>
            <a:off x="3810000" y="6381750"/>
            <a:ext cx="4608513"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eaLnBrk="0" fontAlgn="base" hangingPunct="0">
              <a:lnSpc>
                <a:spcPct val="115000"/>
              </a:lnSpc>
              <a:spcBef>
                <a:spcPct val="0"/>
              </a:spcBef>
              <a:spcAft>
                <a:spcPct val="0"/>
              </a:spcAft>
              <a:buClr>
                <a:srgbClr val="3333FF"/>
              </a:buClr>
            </a:pPr>
            <a:r>
              <a:rPr lang="en-US" altLang="ja-JP" b="1" i="1" dirty="0" smtClean="0">
                <a:solidFill>
                  <a:srgbClr val="FFFF66"/>
                </a:solidFill>
              </a:rPr>
              <a:t>Meiyun Lin et al (Nature GeoSci., 2014)</a:t>
            </a:r>
            <a:endParaRPr lang="en-US" altLang="zh-CN" b="1" i="1" dirty="0" smtClean="0">
              <a:solidFill>
                <a:srgbClr val="FFFF66"/>
              </a:solidFill>
            </a:endParaRPr>
          </a:p>
        </p:txBody>
      </p:sp>
      <p:sp>
        <p:nvSpPr>
          <p:cNvPr id="4" name="Rectangle 3"/>
          <p:cNvSpPr/>
          <p:nvPr/>
        </p:nvSpPr>
        <p:spPr>
          <a:xfrm>
            <a:off x="1332132" y="3886200"/>
            <a:ext cx="400050" cy="2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3216259" y="5867400"/>
            <a:ext cx="822341" cy="338554"/>
          </a:xfrm>
          <a:prstGeom prst="rect">
            <a:avLst/>
          </a:prstGeom>
          <a:solidFill>
            <a:schemeClr val="bg1"/>
          </a:solidFill>
          <a:ln>
            <a:solidFill>
              <a:schemeClr val="tx1"/>
            </a:solidFill>
          </a:ln>
        </p:spPr>
        <p:txBody>
          <a:bodyPr wrap="none" lIns="0" rIns="0">
            <a:spAutoFit/>
          </a:bodyPr>
          <a:lstStyle/>
          <a:p>
            <a:pPr algn="ctr"/>
            <a:r>
              <a:rPr lang="en-US" altLang="zh-CN" sz="1600" b="1" dirty="0">
                <a:solidFill>
                  <a:srgbClr val="FF0000"/>
                </a:solidFill>
                <a:latin typeface="Helvetica" pitchFamily="34" charset="0"/>
              </a:rPr>
              <a:t> El Niño </a:t>
            </a:r>
            <a:endParaRPr lang="en-US" sz="1600" dirty="0">
              <a:solidFill>
                <a:srgbClr val="FF0000"/>
              </a:solidFill>
            </a:endParaRPr>
          </a:p>
        </p:txBody>
      </p:sp>
      <p:sp>
        <p:nvSpPr>
          <p:cNvPr id="41" name="Rectangle 40"/>
          <p:cNvSpPr/>
          <p:nvPr/>
        </p:nvSpPr>
        <p:spPr>
          <a:xfrm>
            <a:off x="6840196" y="5867400"/>
            <a:ext cx="856004" cy="338554"/>
          </a:xfrm>
          <a:prstGeom prst="rect">
            <a:avLst/>
          </a:prstGeom>
          <a:solidFill>
            <a:schemeClr val="bg1"/>
          </a:solidFill>
          <a:ln>
            <a:solidFill>
              <a:schemeClr val="tx1"/>
            </a:solidFill>
          </a:ln>
        </p:spPr>
        <p:txBody>
          <a:bodyPr wrap="none" lIns="0" rIns="0">
            <a:spAutoFit/>
          </a:bodyPr>
          <a:lstStyle/>
          <a:p>
            <a:r>
              <a:rPr lang="en-US" altLang="zh-CN" sz="1600" b="1" dirty="0">
                <a:solidFill>
                  <a:srgbClr val="0000FF"/>
                </a:solidFill>
                <a:latin typeface="Helvetica" pitchFamily="34" charset="0"/>
              </a:rPr>
              <a:t> La Niña </a:t>
            </a:r>
            <a:endParaRPr lang="en-US" sz="1600" dirty="0">
              <a:solidFill>
                <a:srgbClr val="0000FF"/>
              </a:solidFill>
            </a:endParaRPr>
          </a:p>
        </p:txBody>
      </p:sp>
      <p:sp>
        <p:nvSpPr>
          <p:cNvPr id="42" name="5-Point Star 41"/>
          <p:cNvSpPr/>
          <p:nvPr/>
        </p:nvSpPr>
        <p:spPr>
          <a:xfrm>
            <a:off x="1131425" y="5837499"/>
            <a:ext cx="381000" cy="230665"/>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5-Point Star 42"/>
          <p:cNvSpPr/>
          <p:nvPr/>
        </p:nvSpPr>
        <p:spPr>
          <a:xfrm>
            <a:off x="4770699" y="5837499"/>
            <a:ext cx="381000" cy="230665"/>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p:nvGrpSpPr>
        <p:grpSpPr>
          <a:xfrm>
            <a:off x="7582525" y="4267200"/>
            <a:ext cx="723275" cy="2148289"/>
            <a:chOff x="8295583" y="4252511"/>
            <a:chExt cx="723275" cy="2148289"/>
          </a:xfrm>
        </p:grpSpPr>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4921" t="55227" r="60489" b="44044"/>
            <a:stretch/>
          </p:blipFill>
          <p:spPr>
            <a:xfrm rot="16200000">
              <a:off x="7728515" y="5377887"/>
              <a:ext cx="1611773" cy="152398"/>
            </a:xfrm>
            <a:prstGeom prst="rect">
              <a:avLst/>
            </a:prstGeom>
          </p:spPr>
        </p:pic>
        <p:sp>
          <p:nvSpPr>
            <p:cNvPr id="39" name="Rectangle 38"/>
            <p:cNvSpPr/>
            <p:nvPr/>
          </p:nvSpPr>
          <p:spPr>
            <a:xfrm>
              <a:off x="8295583" y="4252511"/>
              <a:ext cx="723275" cy="369332"/>
            </a:xfrm>
            <a:prstGeom prst="rect">
              <a:avLst/>
            </a:prstGeom>
          </p:spPr>
          <p:txBody>
            <a:bodyPr wrap="none">
              <a:spAutoFit/>
            </a:bodyPr>
            <a:lstStyle/>
            <a:p>
              <a:r>
                <a:rPr lang="en-US" dirty="0">
                  <a:solidFill>
                    <a:srgbClr val="000000"/>
                  </a:solidFill>
                  <a:latin typeface="Arial" panose="020B0604020202020204" pitchFamily="34" charset="0"/>
                  <a:cs typeface="Arial" panose="020B0604020202020204" pitchFamily="34" charset="0"/>
                </a:rPr>
                <a:t>(ppb)</a:t>
              </a:r>
              <a:endParaRPr lang="en-US" dirty="0">
                <a:solidFill>
                  <a:srgbClr val="000000"/>
                </a:solidFill>
              </a:endParaRPr>
            </a:p>
          </p:txBody>
        </p:sp>
        <p:sp>
          <p:nvSpPr>
            <p:cNvPr id="8" name="TextBox 7"/>
            <p:cNvSpPr txBox="1"/>
            <p:nvPr/>
          </p:nvSpPr>
          <p:spPr>
            <a:xfrm>
              <a:off x="8534400" y="6031468"/>
              <a:ext cx="457200" cy="369332"/>
            </a:xfrm>
            <a:prstGeom prst="rect">
              <a:avLst/>
            </a:prstGeom>
            <a:noFill/>
          </p:spPr>
          <p:txBody>
            <a:bodyPr wrap="square" rtlCol="0">
              <a:spAutoFit/>
            </a:bodyPr>
            <a:lstStyle/>
            <a:p>
              <a:r>
                <a:rPr lang="en-US" dirty="0">
                  <a:solidFill>
                    <a:srgbClr val="000000"/>
                  </a:solidFill>
                </a:rPr>
                <a:t>40</a:t>
              </a:r>
            </a:p>
          </p:txBody>
        </p:sp>
        <p:sp>
          <p:nvSpPr>
            <p:cNvPr id="37" name="TextBox 36"/>
            <p:cNvSpPr txBox="1"/>
            <p:nvPr/>
          </p:nvSpPr>
          <p:spPr>
            <a:xfrm>
              <a:off x="8534400" y="5650468"/>
              <a:ext cx="457200" cy="369332"/>
            </a:xfrm>
            <a:prstGeom prst="rect">
              <a:avLst/>
            </a:prstGeom>
            <a:noFill/>
          </p:spPr>
          <p:txBody>
            <a:bodyPr wrap="square" rtlCol="0">
              <a:spAutoFit/>
            </a:bodyPr>
            <a:lstStyle/>
            <a:p>
              <a:r>
                <a:rPr lang="en-US" dirty="0">
                  <a:solidFill>
                    <a:srgbClr val="000000"/>
                  </a:solidFill>
                </a:rPr>
                <a:t>50</a:t>
              </a:r>
            </a:p>
          </p:txBody>
        </p:sp>
        <p:sp>
          <p:nvSpPr>
            <p:cNvPr id="44" name="TextBox 43"/>
            <p:cNvSpPr txBox="1"/>
            <p:nvPr/>
          </p:nvSpPr>
          <p:spPr>
            <a:xfrm>
              <a:off x="8534400" y="4888468"/>
              <a:ext cx="457200" cy="369332"/>
            </a:xfrm>
            <a:prstGeom prst="rect">
              <a:avLst/>
            </a:prstGeom>
            <a:noFill/>
          </p:spPr>
          <p:txBody>
            <a:bodyPr wrap="square" rtlCol="0">
              <a:spAutoFit/>
            </a:bodyPr>
            <a:lstStyle/>
            <a:p>
              <a:r>
                <a:rPr lang="en-US" dirty="0">
                  <a:solidFill>
                    <a:srgbClr val="000000"/>
                  </a:solidFill>
                </a:rPr>
                <a:t>70</a:t>
              </a:r>
            </a:p>
          </p:txBody>
        </p:sp>
        <p:sp>
          <p:nvSpPr>
            <p:cNvPr id="45" name="TextBox 44"/>
            <p:cNvSpPr txBox="1"/>
            <p:nvPr/>
          </p:nvSpPr>
          <p:spPr>
            <a:xfrm>
              <a:off x="8534400" y="5269468"/>
              <a:ext cx="457200" cy="369332"/>
            </a:xfrm>
            <a:prstGeom prst="rect">
              <a:avLst/>
            </a:prstGeom>
            <a:noFill/>
          </p:spPr>
          <p:txBody>
            <a:bodyPr wrap="square" rtlCol="0">
              <a:spAutoFit/>
            </a:bodyPr>
            <a:lstStyle/>
            <a:p>
              <a:r>
                <a:rPr lang="en-US" dirty="0">
                  <a:solidFill>
                    <a:srgbClr val="000000"/>
                  </a:solidFill>
                </a:rPr>
                <a:t>60</a:t>
              </a:r>
            </a:p>
          </p:txBody>
        </p:sp>
        <p:sp>
          <p:nvSpPr>
            <p:cNvPr id="46" name="TextBox 45"/>
            <p:cNvSpPr txBox="1"/>
            <p:nvPr/>
          </p:nvSpPr>
          <p:spPr>
            <a:xfrm>
              <a:off x="8534400" y="4572000"/>
              <a:ext cx="457200" cy="369332"/>
            </a:xfrm>
            <a:prstGeom prst="rect">
              <a:avLst/>
            </a:prstGeom>
            <a:noFill/>
          </p:spPr>
          <p:txBody>
            <a:bodyPr wrap="square" rtlCol="0">
              <a:spAutoFit/>
            </a:bodyPr>
            <a:lstStyle/>
            <a:p>
              <a:r>
                <a:rPr lang="en-US" dirty="0">
                  <a:solidFill>
                    <a:srgbClr val="000000"/>
                  </a:solidFill>
                </a:rPr>
                <a:t>80</a:t>
              </a:r>
            </a:p>
          </p:txBody>
        </p:sp>
      </p:grpSp>
      <p:sp>
        <p:nvSpPr>
          <p:cNvPr id="13" name="TextBox 12"/>
          <p:cNvSpPr txBox="1"/>
          <p:nvPr/>
        </p:nvSpPr>
        <p:spPr>
          <a:xfrm>
            <a:off x="533400" y="4648200"/>
            <a:ext cx="2514600" cy="369332"/>
          </a:xfrm>
          <a:prstGeom prst="rect">
            <a:avLst/>
          </a:prstGeom>
          <a:noFill/>
        </p:spPr>
        <p:txBody>
          <a:bodyPr wrap="square" rtlCol="0">
            <a:spAutoFit/>
          </a:bodyPr>
          <a:lstStyle/>
          <a:p>
            <a:r>
              <a:rPr lang="en-US" i="1" dirty="0" smtClean="0">
                <a:solidFill>
                  <a:srgbClr val="000066"/>
                </a:solidFill>
                <a:effectLst>
                  <a:outerShdw blurRad="38100" dist="38100" dir="2700000" algn="tl">
                    <a:srgbClr val="000000">
                      <a:alpha val="43137"/>
                    </a:srgbClr>
                  </a:outerShdw>
                </a:effectLst>
              </a:rPr>
              <a:t>Model </a:t>
            </a:r>
            <a:r>
              <a:rPr lang="en-US" i="1" dirty="0">
                <a:solidFill>
                  <a:srgbClr val="000066"/>
                </a:solidFill>
                <a:effectLst>
                  <a:outerShdw blurRad="38100" dist="38100" dir="2700000" algn="tl">
                    <a:srgbClr val="000000">
                      <a:alpha val="43137"/>
                    </a:srgbClr>
                  </a:outerShdw>
                </a:effectLst>
              </a:rPr>
              <a:t>BGO</a:t>
            </a:r>
            <a:r>
              <a:rPr lang="en-US" i="1" baseline="-25000" dirty="0">
                <a:solidFill>
                  <a:srgbClr val="000066"/>
                </a:solidFill>
                <a:effectLst>
                  <a:outerShdw blurRad="38100" dist="38100" dir="2700000" algn="tl">
                    <a:srgbClr val="000000">
                      <a:alpha val="43137"/>
                    </a:srgbClr>
                  </a:outerShdw>
                </a:effectLst>
              </a:rPr>
              <a:t>3  </a:t>
            </a:r>
            <a:r>
              <a:rPr lang="en-US" i="1" dirty="0">
                <a:solidFill>
                  <a:srgbClr val="000066"/>
                </a:solidFill>
                <a:effectLst>
                  <a:outerShdw blurRad="38100" dist="38100" dir="2700000" algn="tl">
                    <a:srgbClr val="000000">
                      <a:alpha val="43137"/>
                    </a:srgbClr>
                  </a:outerShdw>
                </a:effectLst>
              </a:rPr>
              <a:t>(500 hPa)</a:t>
            </a:r>
          </a:p>
        </p:txBody>
      </p:sp>
      <p:sp>
        <p:nvSpPr>
          <p:cNvPr id="19" name="Rectangle 18"/>
          <p:cNvSpPr/>
          <p:nvPr/>
        </p:nvSpPr>
        <p:spPr>
          <a:xfrm>
            <a:off x="1484532" y="1343832"/>
            <a:ext cx="4974138" cy="182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TextBox 47"/>
          <p:cNvSpPr txBox="1"/>
          <p:nvPr/>
        </p:nvSpPr>
        <p:spPr>
          <a:xfrm rot="16200000">
            <a:off x="-833718" y="2433919"/>
            <a:ext cx="2770969" cy="646331"/>
          </a:xfrm>
          <a:prstGeom prst="rect">
            <a:avLst/>
          </a:prstGeom>
          <a:solidFill>
            <a:schemeClr val="bg1"/>
          </a:solidFill>
        </p:spPr>
        <p:txBody>
          <a:bodyPr wrap="square" rtlCol="0">
            <a:spAutoFit/>
          </a:bodyPr>
          <a:lstStyle/>
          <a:p>
            <a:pPr algn="ctr"/>
            <a:r>
              <a:rPr lang="en-US" b="1" dirty="0">
                <a:solidFill>
                  <a:srgbClr val="000000"/>
                </a:solidFill>
              </a:rPr>
              <a:t>Ozone Anomaly , ppb</a:t>
            </a:r>
          </a:p>
          <a:p>
            <a:pPr algn="ctr"/>
            <a:r>
              <a:rPr lang="en-US" b="1" dirty="0">
                <a:solidFill>
                  <a:srgbClr val="000000"/>
                </a:solidFill>
              </a:rPr>
              <a:t>     (25</a:t>
            </a:r>
            <a:r>
              <a:rPr lang="en-US" b="1" baseline="30000" dirty="0">
                <a:solidFill>
                  <a:srgbClr val="000000"/>
                </a:solidFill>
              </a:rPr>
              <a:t>th</a:t>
            </a:r>
            <a:r>
              <a:rPr lang="en-US" b="1" dirty="0">
                <a:solidFill>
                  <a:srgbClr val="000000"/>
                </a:solidFill>
              </a:rPr>
              <a:t> percentile)</a:t>
            </a:r>
          </a:p>
        </p:txBody>
      </p:sp>
      <p:cxnSp>
        <p:nvCxnSpPr>
          <p:cNvPr id="5" name="Straight Arrow Connector 4"/>
          <p:cNvCxnSpPr/>
          <p:nvPr/>
        </p:nvCxnSpPr>
        <p:spPr>
          <a:xfrm flipV="1">
            <a:off x="2627532" y="134383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959587"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24234" y="135907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100732" y="1353456"/>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42132" y="135907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943600" y="1354464"/>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248400" y="1359071"/>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511138"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657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3801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1327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94532" y="863025"/>
            <a:ext cx="3886200" cy="584775"/>
          </a:xfrm>
          <a:prstGeom prst="rect">
            <a:avLst/>
          </a:prstGeom>
          <a:noFill/>
        </p:spPr>
        <p:txBody>
          <a:bodyPr wrap="square" rtlCol="0">
            <a:spAutoFit/>
          </a:bodyPr>
          <a:lstStyle/>
          <a:p>
            <a:pPr fontAlgn="base">
              <a:spcBef>
                <a:spcPct val="0"/>
              </a:spcBef>
              <a:spcAft>
                <a:spcPct val="0"/>
              </a:spcAft>
            </a:pPr>
            <a:r>
              <a:rPr lang="en-US" sz="1600" b="1" dirty="0">
                <a:solidFill>
                  <a:srgbClr val="0000FF"/>
                </a:solidFill>
                <a:latin typeface="Arial" panose="020B0604020202020204" pitchFamily="34" charset="0"/>
                <a:cs typeface="Arial" panose="020B0604020202020204" pitchFamily="34" charset="0"/>
              </a:rPr>
              <a:t>   </a:t>
            </a:r>
            <a:r>
              <a:rPr lang="en-US" sz="1600" b="1" dirty="0" err="1">
                <a:solidFill>
                  <a:srgbClr val="0000FF"/>
                </a:solidFill>
                <a:latin typeface="Arial" panose="020B0604020202020204" pitchFamily="34" charset="0"/>
                <a:cs typeface="Arial" panose="020B0604020202020204" pitchFamily="34" charset="0"/>
              </a:rPr>
              <a:t>LaNi</a:t>
            </a:r>
            <a:r>
              <a:rPr lang="en-US" altLang="zh-CN" sz="1600" b="1" dirty="0" err="1">
                <a:solidFill>
                  <a:srgbClr val="0000FF"/>
                </a:solidFill>
                <a:latin typeface="Arial" panose="020B0604020202020204" pitchFamily="34" charset="0"/>
                <a:cs typeface="Arial" panose="020B0604020202020204" pitchFamily="34" charset="0"/>
              </a:rPr>
              <a:t>ña</a:t>
            </a:r>
            <a:r>
              <a:rPr lang="en-US" altLang="zh-CN" sz="1600" b="1" dirty="0">
                <a:solidFill>
                  <a:srgbClr val="0000FF"/>
                </a:solidFill>
                <a:latin typeface="Arial" panose="020B0604020202020204" pitchFamily="34" charset="0"/>
                <a:cs typeface="Arial" panose="020B0604020202020204" pitchFamily="34" charset="0"/>
              </a:rPr>
              <a:t>-like decadal cooling </a:t>
            </a:r>
          </a:p>
          <a:p>
            <a:pPr fontAlgn="base">
              <a:spcBef>
                <a:spcPct val="0"/>
              </a:spcBef>
              <a:spcAft>
                <a:spcPct val="0"/>
              </a:spcAft>
            </a:pPr>
            <a:r>
              <a:rPr lang="en-US" altLang="ja-JP" sz="1600" b="1" dirty="0">
                <a:solidFill>
                  <a:srgbClr val="0000FF"/>
                </a:solidFill>
                <a:latin typeface="Arial" panose="020B0604020202020204" pitchFamily="34" charset="0"/>
                <a:ea typeface="MS PGothic" pitchFamily="34" charset="-128"/>
                <a:cs typeface="Arial" panose="020B0604020202020204" pitchFamily="34" charset="0"/>
              </a:rPr>
              <a:t>                           </a:t>
            </a:r>
            <a:r>
              <a:rPr lang="en-US" altLang="ja-JP" sz="1600" dirty="0">
                <a:solidFill>
                  <a:srgbClr val="000000"/>
                </a:solidFill>
                <a:latin typeface="Arial Narrow" pitchFamily="34" charset="0"/>
                <a:ea typeface="MS PGothic" pitchFamily="34" charset="-128"/>
              </a:rPr>
              <a:t>[</a:t>
            </a:r>
            <a:r>
              <a:rPr lang="en-US" altLang="ja-JP" sz="1000" dirty="0">
                <a:solidFill>
                  <a:srgbClr val="000000"/>
                </a:solidFill>
                <a:latin typeface="Arial Narrow" pitchFamily="34" charset="0"/>
                <a:ea typeface="MS PGothic" pitchFamily="34" charset="-128"/>
              </a:rPr>
              <a:t>Chavez2003; Meehl2013; Kosaka2013</a:t>
            </a:r>
            <a:r>
              <a:rPr lang="en-US" altLang="ja-JP" sz="1600" dirty="0">
                <a:solidFill>
                  <a:srgbClr val="000000"/>
                </a:solidFill>
                <a:latin typeface="Arial Narrow" pitchFamily="34" charset="0"/>
                <a:ea typeface="MS PGothic" pitchFamily="34" charset="-128"/>
              </a:rPr>
              <a:t>]</a:t>
            </a:r>
            <a:endParaRPr lang="en-US" altLang="zh-CN" sz="1600" dirty="0">
              <a:solidFill>
                <a:srgbClr val="000000"/>
              </a:solidFill>
              <a:latin typeface="Arial Narrow" pitchFamily="34" charset="0"/>
              <a:ea typeface="MS PGothic" pitchFamily="34" charset="-128"/>
            </a:endParaRPr>
          </a:p>
        </p:txBody>
      </p:sp>
      <p:sp>
        <p:nvSpPr>
          <p:cNvPr id="9" name="Right Brace 8"/>
          <p:cNvSpPr/>
          <p:nvPr/>
        </p:nvSpPr>
        <p:spPr>
          <a:xfrm rot="16200000">
            <a:off x="5609901" y="495063"/>
            <a:ext cx="304800" cy="13927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29" name="Straight Arrow Connector 28"/>
          <p:cNvCxnSpPr/>
          <p:nvPr/>
        </p:nvCxnSpPr>
        <p:spPr>
          <a:xfrm flipV="1">
            <a:off x="1789332" y="1343831"/>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418081" y="1555751"/>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846732" y="13716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053" name="TextBox 2052"/>
          <p:cNvSpPr txBox="1"/>
          <p:nvPr/>
        </p:nvSpPr>
        <p:spPr>
          <a:xfrm>
            <a:off x="3389532" y="3914001"/>
            <a:ext cx="685800" cy="276999"/>
          </a:xfrm>
          <a:prstGeom prst="rect">
            <a:avLst/>
          </a:prstGeom>
          <a:solidFill>
            <a:schemeClr val="bg1"/>
          </a:solidFill>
        </p:spPr>
        <p:txBody>
          <a:bodyPr wrap="square" rtlCol="0">
            <a:spAutoFit/>
          </a:bodyPr>
          <a:lstStyle/>
          <a:p>
            <a:r>
              <a:rPr lang="en-US" sz="1200" b="1" dirty="0">
                <a:solidFill>
                  <a:srgbClr val="FF0000"/>
                </a:solidFill>
                <a:latin typeface="Helvetica" panose="020B0604020202020204" pitchFamily="34" charset="0"/>
                <a:cs typeface="Helvetica" panose="020B0604020202020204" pitchFamily="34" charset="0"/>
              </a:rPr>
              <a:t>P&lt;0.01</a:t>
            </a:r>
          </a:p>
        </p:txBody>
      </p:sp>
      <p:sp>
        <p:nvSpPr>
          <p:cNvPr id="3" name="TextBox 2"/>
          <p:cNvSpPr txBox="1"/>
          <p:nvPr/>
        </p:nvSpPr>
        <p:spPr>
          <a:xfrm>
            <a:off x="69850" y="5726668"/>
            <a:ext cx="768350" cy="369332"/>
          </a:xfrm>
          <a:prstGeom prst="rect">
            <a:avLst/>
          </a:prstGeom>
          <a:noFill/>
        </p:spPr>
        <p:txBody>
          <a:bodyPr wrap="square" rtlCol="0">
            <a:spAutoFit/>
          </a:bodyPr>
          <a:lstStyle/>
          <a:p>
            <a:r>
              <a:rPr lang="en-US" dirty="0">
                <a:solidFill>
                  <a:srgbClr val="000000"/>
                </a:solidFill>
              </a:rPr>
              <a:t>20N</a:t>
            </a:r>
          </a:p>
        </p:txBody>
      </p:sp>
      <p:sp>
        <p:nvSpPr>
          <p:cNvPr id="49" name="TextBox 48"/>
          <p:cNvSpPr txBox="1"/>
          <p:nvPr/>
        </p:nvSpPr>
        <p:spPr>
          <a:xfrm>
            <a:off x="76200" y="5181600"/>
            <a:ext cx="768350" cy="369332"/>
          </a:xfrm>
          <a:prstGeom prst="rect">
            <a:avLst/>
          </a:prstGeom>
          <a:noFill/>
        </p:spPr>
        <p:txBody>
          <a:bodyPr wrap="square" rtlCol="0">
            <a:spAutoFit/>
          </a:bodyPr>
          <a:lstStyle/>
          <a:p>
            <a:r>
              <a:rPr lang="en-US" dirty="0">
                <a:solidFill>
                  <a:srgbClr val="000000"/>
                </a:solidFill>
              </a:rPr>
              <a:t>40N</a:t>
            </a:r>
          </a:p>
        </p:txBody>
      </p:sp>
      <p:sp>
        <p:nvSpPr>
          <p:cNvPr id="50" name="TextBox 49"/>
          <p:cNvSpPr txBox="1"/>
          <p:nvPr/>
        </p:nvSpPr>
        <p:spPr>
          <a:xfrm>
            <a:off x="76200" y="4648200"/>
            <a:ext cx="768350" cy="369332"/>
          </a:xfrm>
          <a:prstGeom prst="rect">
            <a:avLst/>
          </a:prstGeom>
          <a:noFill/>
        </p:spPr>
        <p:txBody>
          <a:bodyPr wrap="square" rtlCol="0">
            <a:spAutoFit/>
          </a:bodyPr>
          <a:lstStyle/>
          <a:p>
            <a:r>
              <a:rPr lang="en-US" dirty="0">
                <a:solidFill>
                  <a:srgbClr val="000000"/>
                </a:solidFill>
              </a:rPr>
              <a:t>60N</a:t>
            </a:r>
          </a:p>
        </p:txBody>
      </p:sp>
      <p:sp>
        <p:nvSpPr>
          <p:cNvPr id="14" name="TextBox 13"/>
          <p:cNvSpPr txBox="1"/>
          <p:nvPr/>
        </p:nvSpPr>
        <p:spPr>
          <a:xfrm>
            <a:off x="1331838" y="3852333"/>
            <a:ext cx="4533082" cy="292388"/>
          </a:xfrm>
          <a:prstGeom prst="rect">
            <a:avLst/>
          </a:prstGeom>
          <a:solidFill>
            <a:schemeClr val="bg1"/>
          </a:solidFill>
        </p:spPr>
        <p:txBody>
          <a:bodyPr wrap="square" lIns="0" tIns="0" rIns="0" rtlCol="0">
            <a:spAutoFit/>
          </a:bodyPr>
          <a:lstStyle/>
          <a:p>
            <a:r>
              <a:rPr lang="en-US" sz="1600" dirty="0">
                <a:solidFill>
                  <a:srgbClr val="000000"/>
                </a:solidFill>
                <a:latin typeface="Arial Narrow" panose="020B0606020202030204" pitchFamily="34" charset="0"/>
              </a:rPr>
              <a:t>r</a:t>
            </a:r>
            <a:r>
              <a:rPr lang="en-US" sz="1600" baseline="30000" dirty="0">
                <a:solidFill>
                  <a:srgbClr val="000000"/>
                </a:solidFill>
                <a:latin typeface="Arial Narrow" panose="020B0606020202030204" pitchFamily="34" charset="0"/>
              </a:rPr>
              <a:t>2</a:t>
            </a:r>
            <a:r>
              <a:rPr lang="en-US" sz="1600" dirty="0">
                <a:solidFill>
                  <a:srgbClr val="000000"/>
                </a:solidFill>
                <a:latin typeface="Arial Narrow" panose="020B0606020202030204" pitchFamily="34" charset="0"/>
              </a:rPr>
              <a:t>(</a:t>
            </a:r>
            <a:r>
              <a:rPr lang="en-US" sz="1600" b="1" dirty="0">
                <a:solidFill>
                  <a:srgbClr val="000000"/>
                </a:solidFill>
                <a:latin typeface="Arial Narrow" panose="020B0606020202030204" pitchFamily="34" charset="0"/>
              </a:rPr>
              <a:t>OBS</a:t>
            </a:r>
            <a:r>
              <a:rPr lang="en-US" sz="1600" dirty="0">
                <a:solidFill>
                  <a:srgbClr val="FF0000"/>
                </a:solidFill>
                <a:latin typeface="Arial Narrow" panose="020B0606020202030204" pitchFamily="34" charset="0"/>
              </a:rPr>
              <a:t>, </a:t>
            </a:r>
            <a:r>
              <a:rPr lang="en-US" sz="1600" b="1" dirty="0">
                <a:solidFill>
                  <a:srgbClr val="FF0000"/>
                </a:solidFill>
                <a:latin typeface="Arial Narrow" panose="020B0606020202030204" pitchFamily="34" charset="0"/>
              </a:rPr>
              <a:t>AMIP</a:t>
            </a:r>
            <a:r>
              <a:rPr lang="en-US" sz="1600" dirty="0">
                <a:solidFill>
                  <a:srgbClr val="000000"/>
                </a:solidFill>
                <a:latin typeface="Arial Narrow" panose="020B0606020202030204" pitchFamily="34" charset="0"/>
              </a:rPr>
              <a:t>) = 0.39;</a:t>
            </a:r>
            <a:r>
              <a:rPr lang="en-US" sz="1600" dirty="0">
                <a:solidFill>
                  <a:srgbClr val="FF0000"/>
                </a:solidFill>
                <a:latin typeface="Arial Narrow" panose="020B0606020202030204" pitchFamily="34" charset="0"/>
              </a:rPr>
              <a:t>  Fixed </a:t>
            </a:r>
            <a:r>
              <a:rPr lang="en-US" sz="1600" dirty="0" err="1" smtClean="0">
                <a:solidFill>
                  <a:srgbClr val="FF0000"/>
                </a:solidFill>
                <a:latin typeface="Arial Narrow" panose="020B0606020202030204" pitchFamily="34" charset="0"/>
              </a:rPr>
              <a:t>anthrop</a:t>
            </a:r>
            <a:r>
              <a:rPr lang="en-US" sz="1600" dirty="0" smtClean="0">
                <a:solidFill>
                  <a:srgbClr val="FF0000"/>
                </a:solidFill>
                <a:latin typeface="Arial Narrow" panose="020B0606020202030204" pitchFamily="34" charset="0"/>
              </a:rPr>
              <a:t> &amp; fire emissions </a:t>
            </a:r>
            <a:endParaRPr lang="en-US" sz="1600" dirty="0">
              <a:solidFill>
                <a:srgbClr val="FF0000"/>
              </a:solidFill>
              <a:latin typeface="Arial Narrow" panose="020B0606020202030204" pitchFamily="34" charset="0"/>
            </a:endParaRPr>
          </a:p>
        </p:txBody>
      </p:sp>
      <p:sp>
        <p:nvSpPr>
          <p:cNvPr id="57" name="TextBox 56"/>
          <p:cNvSpPr txBox="1"/>
          <p:nvPr/>
        </p:nvSpPr>
        <p:spPr>
          <a:xfrm>
            <a:off x="2438400" y="1033046"/>
            <a:ext cx="990600" cy="338554"/>
          </a:xfrm>
          <a:prstGeom prst="rect">
            <a:avLst/>
          </a:prstGeom>
          <a:noFill/>
        </p:spPr>
        <p:txBody>
          <a:bodyPr wrap="square" rtlCol="0">
            <a:spAutoFit/>
          </a:bodyPr>
          <a:lstStyle/>
          <a:p>
            <a:r>
              <a:rPr lang="en-US" sz="1600" dirty="0" err="1" smtClean="0">
                <a:solidFill>
                  <a:srgbClr val="0000FF"/>
                </a:solidFill>
                <a:latin typeface="Arial" panose="020B0604020202020204" pitchFamily="34" charset="0"/>
                <a:cs typeface="Arial" panose="020B0604020202020204" pitchFamily="34" charset="0"/>
              </a:rPr>
              <a:t>LaNi</a:t>
            </a:r>
            <a:r>
              <a:rPr lang="en-US" altLang="zh-CN" sz="1600" dirty="0" err="1" smtClean="0">
                <a:solidFill>
                  <a:srgbClr val="0000FF"/>
                </a:solidFill>
                <a:latin typeface="Arial" panose="020B0604020202020204" pitchFamily="34" charset="0"/>
                <a:cs typeface="Arial" panose="020B0604020202020204" pitchFamily="34" charset="0"/>
              </a:rPr>
              <a:t>ñ</a:t>
            </a:r>
            <a:r>
              <a:rPr lang="en-US" altLang="zh-CN" sz="1600" dirty="0" err="1">
                <a:solidFill>
                  <a:srgbClr val="0000FF"/>
                </a:solidFill>
                <a:latin typeface="Arial" panose="020B0604020202020204" pitchFamily="34" charset="0"/>
                <a:cs typeface="Arial" panose="020B0604020202020204" pitchFamily="34" charset="0"/>
              </a:rPr>
              <a:t>a</a:t>
            </a:r>
            <a:endParaRPr lang="en-US" sz="1600" dirty="0">
              <a:solidFill>
                <a:srgbClr val="0000FF"/>
              </a:solidFill>
              <a:latin typeface="Arial" panose="020B0604020202020204" pitchFamily="34" charset="0"/>
              <a:cs typeface="Arial" panose="020B0604020202020204" pitchFamily="34" charset="0"/>
            </a:endParaRPr>
          </a:p>
        </p:txBody>
      </p:sp>
      <p:sp>
        <p:nvSpPr>
          <p:cNvPr id="58" name="TextBox 57"/>
          <p:cNvSpPr txBox="1"/>
          <p:nvPr/>
        </p:nvSpPr>
        <p:spPr>
          <a:xfrm>
            <a:off x="6477000" y="1733490"/>
            <a:ext cx="2567207" cy="400110"/>
          </a:xfrm>
          <a:prstGeom prst="rect">
            <a:avLst/>
          </a:prstGeom>
          <a:solidFill>
            <a:srgbClr val="FFFF00"/>
          </a:solidFill>
        </p:spPr>
        <p:txBody>
          <a:bodyPr wrap="square" rtlCol="0">
            <a:spAutoFit/>
          </a:bodyPr>
          <a:lstStyle/>
          <a:p>
            <a:r>
              <a:rPr lang="en-US" sz="2000" b="1" dirty="0" smtClean="0">
                <a:solidFill>
                  <a:schemeClr val="bg1">
                    <a:lumMod val="50000"/>
                  </a:schemeClr>
                </a:solidFill>
                <a:latin typeface="Arial" panose="020B0604020202020204" pitchFamily="34" charset="0"/>
                <a:cs typeface="Arial" panose="020B0604020202020204" pitchFamily="34" charset="0"/>
              </a:rPr>
              <a:t>Signal in AIRS CO?</a:t>
            </a:r>
          </a:p>
        </p:txBody>
      </p:sp>
      <p:sp>
        <p:nvSpPr>
          <p:cNvPr id="2049" name="Rectangle 2048"/>
          <p:cNvSpPr/>
          <p:nvPr/>
        </p:nvSpPr>
        <p:spPr>
          <a:xfrm>
            <a:off x="5904132" y="1828800"/>
            <a:ext cx="513949"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lide Number Placeholder 3"/>
          <p:cNvSpPr txBox="1">
            <a:spLocks noGrp="1"/>
          </p:cNvSpPr>
          <p:nvPr/>
        </p:nvSpPr>
        <p:spPr>
          <a:xfrm>
            <a:off x="8686800" y="6416675"/>
            <a:ext cx="457200" cy="365125"/>
          </a:xfrm>
          <a:prstGeom prst="rect">
            <a:avLst/>
          </a:prstGeom>
        </p:spPr>
        <p:style>
          <a:lnRef idx="1">
            <a:schemeClr val="accent1"/>
          </a:lnRef>
          <a:fillRef idx="2">
            <a:schemeClr val="accent1"/>
          </a:fillRef>
          <a:effectRef idx="1">
            <a:schemeClr val="accent1"/>
          </a:effectRef>
          <a:fontRef idx="minor">
            <a:schemeClr val="dk1"/>
          </a:fontRef>
        </p:style>
        <p:txBody>
          <a:bodyPr lIns="0" rIns="0"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9</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1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20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4"/>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68.5"/>
</p:tagLst>
</file>

<file path=ppt/tags/tag12.xml><?xml version="1.0" encoding="utf-8"?>
<p:tagLst xmlns:a="http://schemas.openxmlformats.org/drawingml/2006/main" xmlns:r="http://schemas.openxmlformats.org/officeDocument/2006/relationships" xmlns:p="http://schemas.openxmlformats.org/presentationml/2006/main">
  <p:tag name="TIMING" val="|34.3"/>
</p:tagLst>
</file>

<file path=ppt/tags/tag13.xml><?xml version="1.0" encoding="utf-8"?>
<p:tagLst xmlns:a="http://schemas.openxmlformats.org/drawingml/2006/main" xmlns:r="http://schemas.openxmlformats.org/officeDocument/2006/relationships" xmlns:p="http://schemas.openxmlformats.org/presentationml/2006/main">
  <p:tag name="TIMING" val="|26.6|0.7"/>
</p:tagLst>
</file>

<file path=ppt/tags/tag2.xml><?xml version="1.0" encoding="utf-8"?>
<p:tagLst xmlns:a="http://schemas.openxmlformats.org/drawingml/2006/main" xmlns:r="http://schemas.openxmlformats.org/officeDocument/2006/relationships" xmlns:p="http://schemas.openxmlformats.org/presentationml/2006/main">
  <p:tag name="TIMING" val="|68.5"/>
</p:tagLst>
</file>

<file path=ppt/tags/tag3.xml><?xml version="1.0" encoding="utf-8"?>
<p:tagLst xmlns:a="http://schemas.openxmlformats.org/drawingml/2006/main" xmlns:r="http://schemas.openxmlformats.org/officeDocument/2006/relationships" xmlns:p="http://schemas.openxmlformats.org/presentationml/2006/main">
  <p:tag name="TIMING" val="|68.5"/>
</p:tagLst>
</file>

<file path=ppt/tags/tag4.xml><?xml version="1.0" encoding="utf-8"?>
<p:tagLst xmlns:a="http://schemas.openxmlformats.org/drawingml/2006/main" xmlns:r="http://schemas.openxmlformats.org/officeDocument/2006/relationships" xmlns:p="http://schemas.openxmlformats.org/presentationml/2006/main">
  <p:tag name="TIMING" val="|26.6|0.7"/>
</p:tagLst>
</file>

<file path=ppt/tags/tag5.xml><?xml version="1.0" encoding="utf-8"?>
<p:tagLst xmlns:a="http://schemas.openxmlformats.org/drawingml/2006/main" xmlns:r="http://schemas.openxmlformats.org/officeDocument/2006/relationships" xmlns:p="http://schemas.openxmlformats.org/presentationml/2006/main">
  <p:tag name="TIMING" val="|72.1"/>
</p:tagLst>
</file>

<file path=ppt/tags/tag6.xml><?xml version="1.0" encoding="utf-8"?>
<p:tagLst xmlns:a="http://schemas.openxmlformats.org/drawingml/2006/main" xmlns:r="http://schemas.openxmlformats.org/officeDocument/2006/relationships" xmlns:p="http://schemas.openxmlformats.org/presentationml/2006/main">
  <p:tag name="TIMING" val="|0.5"/>
</p:tagLst>
</file>

<file path=ppt/tags/tag7.xml><?xml version="1.0" encoding="utf-8"?>
<p:tagLst xmlns:a="http://schemas.openxmlformats.org/drawingml/2006/main" xmlns:r="http://schemas.openxmlformats.org/officeDocument/2006/relationships" xmlns:p="http://schemas.openxmlformats.org/presentationml/2006/main">
  <p:tag name="TIMING" val="|26.6|0.7"/>
</p:tagLst>
</file>

<file path=ppt/tags/tag8.xml><?xml version="1.0" encoding="utf-8"?>
<p:tagLst xmlns:a="http://schemas.openxmlformats.org/drawingml/2006/main" xmlns:r="http://schemas.openxmlformats.org/officeDocument/2006/relationships" xmlns:p="http://schemas.openxmlformats.org/presentationml/2006/main">
  <p:tag name="TIMING" val="|26.6|0.7"/>
</p:tagLst>
</file>

<file path=ppt/tags/tag9.xml><?xml version="1.0" encoding="utf-8"?>
<p:tagLst xmlns:a="http://schemas.openxmlformats.org/drawingml/2006/main" xmlns:r="http://schemas.openxmlformats.org/officeDocument/2006/relationships" xmlns:p="http://schemas.openxmlformats.org/presentationml/2006/main">
  <p:tag name="TIMING" val="|26.6|0.7"/>
</p:tagLst>
</file>

<file path=ppt/theme/theme1.xml><?xml version="1.0" encoding="utf-8"?>
<a:theme xmlns:a="http://schemas.openxmlformats.org/drawingml/2006/main" name="Ppt0000000">
  <a:themeElements>
    <a:clrScheme name="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Ppt0000000">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Blank Presentation">
      <a:majorFont>
        <a:latin typeface="Gill Sans Light"/>
        <a:ea typeface="宋体"/>
        <a:cs typeface=""/>
      </a:majorFont>
      <a:minorFont>
        <a:latin typeface="Gill Sans Ligh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Blank Presentation">
      <a:majorFont>
        <a:latin typeface="Gill Sans Light"/>
        <a:ea typeface="宋体"/>
        <a:cs typeface=""/>
      </a:majorFont>
      <a:minorFont>
        <a:latin typeface="Gill Sans Ligh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Blank Presentation">
      <a:majorFont>
        <a:latin typeface="Gill Sans Light"/>
        <a:ea typeface="宋体"/>
        <a:cs typeface=""/>
      </a:majorFont>
      <a:minorFont>
        <a:latin typeface="Gill Sans Ligh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6839</TotalTime>
  <Words>2862</Words>
  <Application>Microsoft Office PowerPoint</Application>
  <PresentationFormat>On-screen Show (4:3)</PresentationFormat>
  <Paragraphs>491</Paragraphs>
  <Slides>31</Slides>
  <Notes>31</Notes>
  <HiddenSlides>0</HiddenSlides>
  <MMClips>0</MMClips>
  <ScaleCrop>false</ScaleCrop>
  <HeadingPairs>
    <vt:vector size="4" baseType="variant">
      <vt:variant>
        <vt:lpstr>Theme</vt:lpstr>
      </vt:variant>
      <vt:variant>
        <vt:i4>10</vt:i4>
      </vt:variant>
      <vt:variant>
        <vt:lpstr>Slide Titles</vt:lpstr>
      </vt:variant>
      <vt:variant>
        <vt:i4>31</vt:i4>
      </vt:variant>
    </vt:vector>
  </HeadingPairs>
  <TitlesOfParts>
    <vt:vector size="41" baseType="lpstr">
      <vt:lpstr>Ppt0000000</vt:lpstr>
      <vt:lpstr>Content slide</vt:lpstr>
      <vt:lpstr>Blank Presentation</vt:lpstr>
      <vt:lpstr>13_Content slide</vt:lpstr>
      <vt:lpstr>6_Content slide</vt:lpstr>
      <vt:lpstr>1_Blank Presentation</vt:lpstr>
      <vt:lpstr>1_Office Theme</vt:lpstr>
      <vt:lpstr>2_Blank Presentation</vt:lpstr>
      <vt:lpstr>2_Office Theme</vt:lpstr>
      <vt:lpstr>14_Content slide</vt:lpstr>
      <vt:lpstr>Challenges in quantifying sources and variability of lower tropospheric ozone over western N. America: Perspectives from satellites and models</vt:lpstr>
      <vt:lpstr>PowerPoint Presentation</vt:lpstr>
      <vt:lpstr>PowerPoint Presentation</vt:lpstr>
      <vt:lpstr>PowerPoint Presentation</vt:lpstr>
      <vt:lpstr>Asian pollution “forecasting”  with daily AIRS CO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unusually large tropopause fold over Southern California (May 23, 2010)         </vt:lpstr>
      <vt:lpstr>Observed evidence of  stratospheric O3 impact on surface air quality</vt:lpstr>
      <vt:lpstr>PowerPoint Presentation</vt:lpstr>
      <vt:lpstr>PowerPoint Presentation</vt:lpstr>
      <vt:lpstr>Following an El Niño, enhanced total ozone columns over the Northwest U.S. in the late spring</vt:lpstr>
      <vt:lpstr>PowerPoint Presentation</vt:lpstr>
      <vt:lpstr>PowerPoint Presentation</vt:lpstr>
      <vt:lpstr>PowerPoint Presentation</vt:lpstr>
      <vt:lpstr>PowerPoint Presentation</vt:lpstr>
      <vt:lpstr>PowerPoint Presentation</vt:lpstr>
      <vt:lpstr>Stratospheric intrusion “forecasting” from space</vt:lpstr>
      <vt:lpstr>PowerPoint Presentation</vt:lpstr>
      <vt:lpstr>Additional Slides for Discussions</vt:lpstr>
      <vt:lpstr>PowerPoint Presentation</vt:lpstr>
      <vt:lpstr>PowerPoint Presentation</vt:lpstr>
      <vt:lpstr>PowerPoint Presentation</vt:lpstr>
      <vt:lpstr>Increasing ozone at Mauna Loa in FALL tied to a shift in circulation patterns since the mid-1990s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understanding daily to inter-annual variability of tropospheric ozone and related tracers with satellite instruments</dc:title>
  <dc:creator>Meiyun Lin</dc:creator>
  <cp:lastModifiedBy>Meiyun Lin</cp:lastModifiedBy>
  <cp:revision>527</cp:revision>
  <cp:lastPrinted>2015-04-17T22:24:04Z</cp:lastPrinted>
  <dcterms:created xsi:type="dcterms:W3CDTF">2015-04-13T17:19:47Z</dcterms:created>
  <dcterms:modified xsi:type="dcterms:W3CDTF">2015-04-24T15:30:42Z</dcterms:modified>
</cp:coreProperties>
</file>