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33" r:id="rId5"/>
    <p:sldMasterId id="2147483745" r:id="rId6"/>
    <p:sldMasterId id="2147483757" r:id="rId7"/>
    <p:sldMasterId id="2147483769" r:id="rId8"/>
    <p:sldMasterId id="2147483781" r:id="rId9"/>
    <p:sldMasterId id="2147483805" r:id="rId10"/>
    <p:sldMasterId id="2147483817" r:id="rId11"/>
    <p:sldMasterId id="2147483829" r:id="rId12"/>
    <p:sldMasterId id="2147483841" r:id="rId13"/>
    <p:sldMasterId id="2147483853" r:id="rId14"/>
    <p:sldMasterId id="2147483865" r:id="rId15"/>
    <p:sldMasterId id="2147483877" r:id="rId16"/>
    <p:sldMasterId id="2147483889" r:id="rId17"/>
    <p:sldMasterId id="2147483902" r:id="rId18"/>
    <p:sldMasterId id="2147483914" r:id="rId19"/>
    <p:sldMasterId id="2147483926" r:id="rId20"/>
    <p:sldMasterId id="2147483938" r:id="rId21"/>
  </p:sldMasterIdLst>
  <p:notesMasterIdLst>
    <p:notesMasterId r:id="rId47"/>
  </p:notesMasterIdLst>
  <p:sldIdLst>
    <p:sldId id="257" r:id="rId22"/>
    <p:sldId id="271" r:id="rId23"/>
    <p:sldId id="297" r:id="rId24"/>
    <p:sldId id="296" r:id="rId25"/>
    <p:sldId id="312" r:id="rId26"/>
    <p:sldId id="313" r:id="rId27"/>
    <p:sldId id="314" r:id="rId28"/>
    <p:sldId id="315" r:id="rId29"/>
    <p:sldId id="307" r:id="rId30"/>
    <p:sldId id="322" r:id="rId31"/>
    <p:sldId id="319" r:id="rId32"/>
    <p:sldId id="320" r:id="rId33"/>
    <p:sldId id="321" r:id="rId34"/>
    <p:sldId id="324" r:id="rId35"/>
    <p:sldId id="325" r:id="rId36"/>
    <p:sldId id="317" r:id="rId37"/>
    <p:sldId id="318" r:id="rId38"/>
    <p:sldId id="276" r:id="rId39"/>
    <p:sldId id="309" r:id="rId40"/>
    <p:sldId id="326" r:id="rId41"/>
    <p:sldId id="274" r:id="rId42"/>
    <p:sldId id="328" r:id="rId43"/>
    <p:sldId id="329" r:id="rId44"/>
    <p:sldId id="327" r:id="rId45"/>
    <p:sldId id="304" r:id="rId46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FFFFCC"/>
    <a:srgbClr val="9900CC"/>
    <a:srgbClr val="FFCCCC"/>
    <a:srgbClr val="00FF00"/>
    <a:srgbClr val="FF9933"/>
    <a:srgbClr val="FF9900"/>
    <a:srgbClr val="0000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86189" autoAdjust="0"/>
  </p:normalViewPr>
  <p:slideViewPr>
    <p:cSldViewPr>
      <p:cViewPr>
        <p:scale>
          <a:sx n="75" d="100"/>
          <a:sy n="75" d="100"/>
        </p:scale>
        <p:origin x="-732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7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7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9499D08-E6BF-4935-B4CA-C7F029AB057C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371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8825"/>
            <a:ext cx="2945659" cy="49371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C77899-C605-45E9-80D1-C83169FB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7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17331755-30F7-4AF0-813B-591509E3CA01}" type="slidenum">
              <a:rPr lang="en-US" altLang="zh-CN">
                <a:solidFill>
                  <a:prstClr val="black"/>
                </a:solidFill>
              </a:rPr>
              <a:pPr eaLnBrk="1" hangingPunct="1"/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96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1" lang="en-US" altLang="ja-JP" smtClean="0">
              <a:ea typeface="MS PGothic" pitchFamily="34" charset="-128"/>
            </a:endParaRPr>
          </a:p>
        </p:txBody>
      </p:sp>
      <p:sp>
        <p:nvSpPr>
          <p:cNvPr id="69637" name="Slide Number Placeholder 3"/>
          <p:cNvSpPr txBox="1">
            <a:spLocks noGrp="1"/>
          </p:cNvSpPr>
          <p:nvPr/>
        </p:nvSpPr>
        <p:spPr bwMode="auto">
          <a:xfrm>
            <a:off x="3849899" y="9378957"/>
            <a:ext cx="294619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F1AD5C7-D232-4D1B-99C1-9686A8C9622C}" type="slidenum">
              <a:rPr lang="en-US" altLang="ja-JP" sz="1300">
                <a:solidFill>
                  <a:prstClr val="black"/>
                </a:solidFill>
                <a:ea typeface="MS PGothic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ja-JP" sz="1300">
              <a:solidFill>
                <a:prstClr val="black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why looking at FIXEMIS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77899-C605-45E9-80D1-C83169FB00D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16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 region with high springtime ozone variability</a:t>
            </a:r>
            <a:r>
              <a:rPr lang="en-US" baseline="0" dirty="0" smtClean="0"/>
              <a:t> like western US, </a:t>
            </a:r>
            <a:r>
              <a:rPr lang="en-US" sz="1200" b="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parse sampling and short observational records </a:t>
            </a:r>
            <a:br>
              <a:rPr lang="en-US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complicate trend attribution. </a:t>
            </a:r>
          </a:p>
          <a:p>
            <a:endParaRPr lang="en-U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argue that</a:t>
            </a:r>
            <a:r>
              <a:rPr lang="en-US" sz="1200" b="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need daily ozonesondes or ideally continuous lidar measurements: also useful for daily exceedances attribution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77899-C605-45E9-80D1-C83169FB00D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16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limitations of global-scale models in resolving urban-to-rural gradients and sharp topography, which results in artificial contamination of locally produced O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model 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77899-C605-45E9-80D1-C83169FB00D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16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CN" dirty="0" smtClean="0">
                <a:ea typeface="MS PGothic" pitchFamily="34" charset="-128"/>
              </a:rPr>
              <a:t>Filter vs non-filter …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CN" dirty="0" smtClean="0">
                <a:ea typeface="MS PGothic" pitchFamily="34" charset="-128"/>
              </a:rPr>
              <a:t>Remember</a:t>
            </a:r>
            <a:r>
              <a:rPr lang="en-US" altLang="zh-CN" baseline="0" dirty="0" smtClean="0">
                <a:ea typeface="MS PGothic" pitchFamily="34" charset="-128"/>
              </a:rPr>
              <a:t> to mention 95</a:t>
            </a:r>
            <a:r>
              <a:rPr lang="en-US" altLang="zh-CN" baseline="30000" dirty="0" smtClean="0">
                <a:ea typeface="MS PGothic" pitchFamily="34" charset="-128"/>
              </a:rPr>
              <a:t>th</a:t>
            </a:r>
            <a:r>
              <a:rPr lang="en-US" altLang="zh-CN" baseline="0" dirty="0" smtClean="0">
                <a:ea typeface="MS PGothic" pitchFamily="34" charset="-128"/>
              </a:rPr>
              <a:t> and 50</a:t>
            </a:r>
            <a:r>
              <a:rPr lang="en-US" altLang="zh-CN" baseline="30000" dirty="0" smtClean="0">
                <a:ea typeface="MS PGothic" pitchFamily="34" charset="-128"/>
              </a:rPr>
              <a:t>th</a:t>
            </a:r>
            <a:r>
              <a:rPr lang="en-US" altLang="zh-CN" baseline="0" dirty="0" smtClean="0">
                <a:ea typeface="MS PGothic" pitchFamily="34" charset="-128"/>
              </a:rPr>
              <a:t> percentiles …</a:t>
            </a:r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MS PGothic" pitchFamily="34" charset="-128"/>
              </a:rPr>
              <a:t>Maps + PDF</a:t>
            </a:r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AM3 O3Strat captures the episodic ozone enhancements although</a:t>
            </a:r>
            <a:r>
              <a:rPr lang="en-US" baseline="0" dirty="0" smtClean="0"/>
              <a:t> the mean baseline level of O3Strat may represent an upper limit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77899-C605-45E9-80D1-C83169FB00D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16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CN" dirty="0" smtClean="0">
                <a:ea typeface="MS PGothic" pitchFamily="34" charset="-128"/>
              </a:rPr>
              <a:t>Tie</a:t>
            </a:r>
            <a:r>
              <a:rPr lang="en-US" altLang="zh-CN" baseline="0" dirty="0" smtClean="0">
                <a:ea typeface="MS PGothic" pitchFamily="34" charset="-128"/>
              </a:rPr>
              <a:t>d to these salient questions, I will discuss the relative strengths and limitations of current global-scale models for estimating the contribution of trans-boundary pollution. </a:t>
            </a:r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 eaLnBrk="1" hangingPunct="1">
              <a:spcBef>
                <a:spcPct val="50000"/>
              </a:spcBef>
              <a:buFont typeface="Wingdings" pitchFamily="2" charset="2"/>
              <a:buChar char="à"/>
            </a:pPr>
            <a:r>
              <a:rPr lang="en-US" altLang="zh-CN" b="1" dirty="0" smtClean="0">
                <a:solidFill>
                  <a:srgbClr val="0000CC"/>
                </a:solidFill>
              </a:rPr>
              <a:t> </a:t>
            </a:r>
            <a:r>
              <a:rPr lang="en-US" altLang="ja-JP" b="1" dirty="0" smtClean="0">
                <a:solidFill>
                  <a:srgbClr val="0000CC"/>
                </a:solidFill>
              </a:rPr>
              <a:t>O</a:t>
            </a:r>
            <a:r>
              <a:rPr lang="en-US" altLang="ja-JP" b="1" baseline="-25000" dirty="0" smtClean="0">
                <a:solidFill>
                  <a:srgbClr val="0000CC"/>
                </a:solidFill>
              </a:rPr>
              <a:t>3</a:t>
            </a:r>
            <a:r>
              <a:rPr lang="en-US" altLang="ja-JP" b="1" dirty="0" smtClean="0">
                <a:solidFill>
                  <a:srgbClr val="0000CC"/>
                </a:solidFill>
              </a:rPr>
              <a:t>Strat contributes ~75% to enhanced O</a:t>
            </a:r>
            <a:r>
              <a:rPr lang="en-US" altLang="ja-JP" b="1" baseline="-25000" dirty="0" smtClean="0">
                <a:solidFill>
                  <a:srgbClr val="0000CC"/>
                </a:solidFill>
              </a:rPr>
              <a:t>3 </a:t>
            </a:r>
            <a:r>
              <a:rPr lang="en-US" altLang="zh-CN" b="1" dirty="0" smtClean="0">
                <a:solidFill>
                  <a:srgbClr val="0000CC"/>
                </a:solidFill>
              </a:rPr>
              <a:t>&gt;</a:t>
            </a:r>
            <a:r>
              <a:rPr lang="en-US" altLang="ja-JP" b="1" dirty="0" smtClean="0">
                <a:solidFill>
                  <a:srgbClr val="0000CC"/>
                </a:solidFill>
              </a:rPr>
              <a:t>100 </a:t>
            </a:r>
            <a:r>
              <a:rPr lang="en-US" altLang="ja-JP" b="1" dirty="0" err="1" smtClean="0">
                <a:solidFill>
                  <a:srgbClr val="0000CC"/>
                </a:solidFill>
              </a:rPr>
              <a:t>ppbv</a:t>
            </a:r>
            <a:r>
              <a:rPr lang="en-US" altLang="ja-JP" b="1" dirty="0" smtClean="0">
                <a:solidFill>
                  <a:srgbClr val="0000CC"/>
                </a:solidFill>
              </a:rPr>
              <a:t> at 2-5 km </a:t>
            </a:r>
            <a:r>
              <a:rPr lang="en-US" altLang="ja-JP" b="1" dirty="0" err="1" smtClean="0">
                <a:solidFill>
                  <a:srgbClr val="0000CC"/>
                </a:solidFill>
              </a:rPr>
              <a:t>a.s.l</a:t>
            </a:r>
            <a:r>
              <a:rPr lang="en-US" altLang="ja-JP" b="1" dirty="0" smtClean="0">
                <a:solidFill>
                  <a:srgbClr val="0000CC"/>
                </a:solidFill>
              </a:rPr>
              <a:t>.</a:t>
            </a:r>
            <a:endParaRPr lang="en-US" altLang="zh-CN" b="1" dirty="0" smtClean="0">
              <a:solidFill>
                <a:srgbClr val="0000CC"/>
              </a:solidFill>
            </a:endParaRPr>
          </a:p>
          <a:p>
            <a:pPr algn="l" eaLnBrk="1" hangingPunct="1">
              <a:buFont typeface="Wingdings" pitchFamily="2" charset="2"/>
              <a:buChar char="à"/>
            </a:pPr>
            <a:r>
              <a:rPr lang="en-US" altLang="ja-JP" b="1" dirty="0" smtClean="0">
                <a:solidFill>
                  <a:srgbClr val="0000CC"/>
                </a:solidFill>
              </a:rPr>
              <a:t> Consistent with observed low humidity; NA emissions contribute little</a:t>
            </a:r>
            <a:endParaRPr lang="en-US" altLang="zh-CN" b="1" dirty="0" smtClean="0">
              <a:solidFill>
                <a:srgbClr val="0000CC"/>
              </a:solidFill>
            </a:endParaRPr>
          </a:p>
          <a:p>
            <a:endParaRPr lang="en-US" altLang="zh-CN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MS PGothic" pitchFamily="34" charset="-128"/>
              </a:rPr>
              <a:t>Maps + PDF</a:t>
            </a:r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4A21C622-288E-451D-92CD-F5563A32D1BD}" type="slidenum">
              <a:rPr lang="en-US" altLang="zh-CN" b="0">
                <a:solidFill>
                  <a:prstClr val="black"/>
                </a:solidFill>
              </a:rPr>
              <a:pPr eaLnBrk="1" hangingPunct="1"/>
              <a:t>3</a:t>
            </a:fld>
            <a:endParaRPr lang="en-US" altLang="zh-CN" b="0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0000FF"/>
                </a:solidFill>
                <a:sym typeface="Wingdings" pitchFamily="2" charset="2"/>
              </a:rPr>
              <a:t>Asian emissions contribute 8-12 ppb on days when OBS O</a:t>
            </a:r>
            <a:r>
              <a:rPr lang="en-US" altLang="zh-CN" sz="1200" baseline="-25000" dirty="0" smtClean="0">
                <a:solidFill>
                  <a:srgbClr val="0000FF"/>
                </a:solidFill>
                <a:sym typeface="Wingdings" pitchFamily="2" charset="2"/>
              </a:rPr>
              <a:t>3</a:t>
            </a:r>
            <a:r>
              <a:rPr lang="en-US" altLang="zh-CN" sz="1200" dirty="0" smtClean="0">
                <a:solidFill>
                  <a:srgbClr val="0000FF"/>
                </a:solidFill>
                <a:sym typeface="Wingdings" pitchFamily="2" charset="2"/>
              </a:rPr>
              <a:t> ≥ 65 ppb (future NAAQS)</a:t>
            </a:r>
            <a:r>
              <a:rPr lang="en-US" altLang="ja-JP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>
                <a:solidFill>
                  <a:srgbClr val="0000FF"/>
                </a:solidFill>
                <a:sym typeface="Wingdings" panose="05000000000000000000" pitchFamily="2" charset="2"/>
              </a:rPr>
              <a:t>Consistent with elevated free trop O</a:t>
            </a:r>
            <a:r>
              <a:rPr lang="en-US" altLang="ja-JP" baseline="-25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3</a:t>
            </a:r>
            <a:r>
              <a:rPr lang="en-US" altLang="ja-JP" dirty="0" smtClean="0">
                <a:solidFill>
                  <a:srgbClr val="0000FF"/>
                </a:solidFill>
                <a:sym typeface="Wingdings" panose="05000000000000000000" pitchFamily="2" charset="2"/>
              </a:rPr>
              <a:t> levels observed by in ozonesondes during CalNex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 smtClean="0">
              <a:solidFill>
                <a:srgbClr val="0000FF"/>
              </a:solidFill>
              <a:sym typeface="Wingdings" pitchFamily="2" charset="2"/>
            </a:endParaRPr>
          </a:p>
          <a:p>
            <a:pPr eaLnBrk="1" hangingPunct="1"/>
            <a:endParaRPr lang="en-US" altLang="zh-CN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360B750C-7B85-4575-811F-7B656E83A476}" type="slidenum">
              <a:rPr lang="en-US" altLang="zh-CN" b="0">
                <a:solidFill>
                  <a:prstClr val="black"/>
                </a:solidFill>
              </a:rPr>
              <a:pPr eaLnBrk="1" hangingPunct="1"/>
              <a:t>4</a:t>
            </a:fld>
            <a:endParaRPr lang="en-US" altLang="zh-CN" b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Need to motivate</a:t>
            </a:r>
            <a:r>
              <a:rPr lang="en-US" baseline="0" dirty="0" smtClean="0">
                <a:solidFill>
                  <a:srgbClr val="FF0000"/>
                </a:solidFill>
              </a:rPr>
              <a:t> emissions versus circulation changes …</a:t>
            </a:r>
          </a:p>
          <a:p>
            <a:r>
              <a:rPr lang="en-US" baseline="0" dirty="0" smtClean="0">
                <a:solidFill>
                  <a:srgbClr val="FF0000"/>
                </a:solidFill>
              </a:rPr>
              <a:t>Lifetime of ozone 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77899-C605-45E9-80D1-C83169FB00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69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CN" dirty="0" smtClean="0">
                <a:ea typeface="MS PGothic" pitchFamily="34" charset="-128"/>
              </a:rPr>
              <a:t>Airflow</a:t>
            </a:r>
            <a:r>
              <a:rPr lang="en-US" altLang="zh-CN" baseline="0" dirty="0" smtClean="0">
                <a:ea typeface="MS PGothic" pitchFamily="34" charset="-128"/>
              </a:rPr>
              <a:t> from Asia towards the subtropical eastern Pacific</a:t>
            </a:r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DEE43-66BA-4F1B-BCE2-78DDEF2C86E6}" type="slidenum">
              <a:rPr lang="en-US" altLang="zh-CN">
                <a:solidFill>
                  <a:prstClr val="black"/>
                </a:solidFill>
              </a:rPr>
              <a:pPr/>
              <a:t>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7599" tIns="43799" rIns="87599" bIns="43799"/>
          <a:lstStyle/>
          <a:p>
            <a:r>
              <a:rPr lang="en-US" altLang="zh-CN" dirty="0" smtClean="0">
                <a:ea typeface="MS PGothic" pitchFamily="34" charset="-128"/>
              </a:rPr>
              <a:t>Much</a:t>
            </a:r>
            <a:r>
              <a:rPr lang="en-US" altLang="zh-CN" baseline="0" dirty="0" smtClean="0">
                <a:ea typeface="MS PGothic" pitchFamily="34" charset="-128"/>
              </a:rPr>
              <a:t> of the observed increase in ozone at Mauna Loa during fall is explained by circulation pattern shifts. Since the mid-1990s, the Pacific-North American (PNA) pattern has shifted to a more positive phase</a:t>
            </a:r>
            <a:r>
              <a:rPr lang="en-US" altLang="zh-CN" baseline="0" smtClean="0">
                <a:ea typeface="MS PGothic" pitchFamily="34" charset="-128"/>
              </a:rPr>
              <a:t>, causing an 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intensification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southward transport of ozone-rich air from the mid-latitudes north of Hawaii to 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subtropical Hawaii.</a:t>
            </a:r>
            <a:endParaRPr lang="en-US" altLang="zh-CN" dirty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360B750C-7B85-4575-811F-7B656E83A476}" type="slidenum">
              <a:rPr lang="en-US" altLang="zh-CN" b="0">
                <a:solidFill>
                  <a:prstClr val="black"/>
                </a:solidFill>
              </a:rPr>
              <a:pPr eaLnBrk="1" hangingPunct="1"/>
              <a:t>9</a:t>
            </a:fld>
            <a:endParaRPr lang="en-US" altLang="zh-CN" b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711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74896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F9E92-95F6-4E78-BA1F-6BF39EB671B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705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EA6CC-715F-4353-88D6-5D1C6C408D1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180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BB68B-1879-44D0-A0AC-648FF954F0D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503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46822-548B-4056-BA6C-DC645A526C3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499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5F23-9C8E-42F0-AD8A-A541B914A18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919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1AE0-64FB-40D4-A299-00DCDE1717A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190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1CE3A-91E8-4940-A92F-47C91C4D92E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839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8D15E-8B54-4D35-ACAB-DD649892B15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766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B013-DF39-4982-A5FD-69FB700CF8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103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BD136-C838-4F0F-9360-FE9FBAAB78B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5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91993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8FE74-088C-44E1-BAC6-44E72D4F76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802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29AC2-7804-4380-8CCF-B4BB41E684C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8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C48B6-8B04-41AC-B4BC-B0F1C7D375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863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6570F-58B2-4442-AB46-BD8996EA944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03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19C81-55C1-46BC-BA2D-6173990DA8B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568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474C6-14A7-4D37-BD02-9050AA3B466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351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BDB6-CBD0-4502-8E65-5D133D6BF6A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784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4ACDD-DF3C-4F6E-B03C-F8E1344F7D9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958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E539-7D54-41DB-B52B-8949ABA5996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75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47DB7-68D7-4399-B0AC-89DCFDBB56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90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C2964-B6EA-44AF-A9BE-E5115D0524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587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7F9C8-053D-4956-A78D-3268A1473A9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99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9D6AA-94AF-45B5-9A8A-788AAC555B0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822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29AC2-7804-4380-8CCF-B4BB41E684C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789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C48B6-8B04-41AC-B4BC-B0F1C7D375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827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6570F-58B2-4442-AB46-BD8996EA944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704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19C81-55C1-46BC-BA2D-6173990DA8B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75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474C6-14A7-4D37-BD02-9050AA3B466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731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BDB6-CBD0-4502-8E65-5D133D6BF6A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213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4ACDD-DF3C-4F6E-B03C-F8E1344F7D9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048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E539-7D54-41DB-B52B-8949ABA5996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7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CD15-09BF-4EE4-9D4C-0F72E21833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661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47DB7-68D7-4399-B0AC-89DCFDBB56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830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7F9C8-053D-4956-A78D-3268A1473A9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464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9D6AA-94AF-45B5-9A8A-788AAC555B0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253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15C82-2856-411A-8143-E93C4F5DC5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10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FF26C-E24B-4462-A4D8-9A4DBA4581E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66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7D86B-CD22-44B1-8165-73F981BE5D9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546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988A6-B7D9-412F-B038-8FA37313E0D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059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A4A7E-EB61-4A81-A727-9F62E3E0622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05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04DC-DA66-458C-94F1-290D45F4D4E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955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278FD-5C6E-4D85-A055-AD9624A4982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7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3D0F7-C897-403E-9006-FE27006631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474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BA0BC-BA07-4C09-AB42-6333861AC9C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837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5D514-91DF-4A66-8E3E-AFFE40F8156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46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F287D-AB7B-42BC-8C1B-981734352B4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105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5A3DF-CB45-48A3-BEEF-EA613CF05A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899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15C82-2856-411A-8143-E93C4F5DC5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879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FF26C-E24B-4462-A4D8-9A4DBA4581E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916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7D86B-CD22-44B1-8165-73F981BE5D9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722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988A6-B7D9-412F-B038-8FA37313E0D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18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A4A7E-EB61-4A81-A727-9F62E3E0622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342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04DC-DA66-458C-94F1-290D45F4D4E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60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022B1-109B-4F31-831C-9FD8DE74DB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7859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278FD-5C6E-4D85-A055-AD9624A4982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775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BA0BC-BA07-4C09-AB42-6333861AC9C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987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5D514-91DF-4A66-8E3E-AFFE40F8156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048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F287D-AB7B-42BC-8C1B-981734352B4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987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5A3DF-CB45-48A3-BEEF-EA613CF05A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117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02E4A-7F93-40CD-BB4B-DEC106AE3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154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C70D6-0FC2-4336-BA67-B668D08BA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579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80A9B-E545-4AE2-B69B-FBAE61828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698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5176-9B43-499B-95B8-D9C752D18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150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83C16-B73B-4DD9-8BCB-9589B7439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24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C533-3637-4303-90C1-206A687A1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4558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C7AEA-0FC7-43B6-82B9-8CD7866E9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407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83E8E-CAD2-48EB-80E7-7BC712F95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621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E8C1C-719F-451C-8C1E-E5A8DF042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55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CA8D-22BC-4990-9948-3B81C7F7C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94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F3701-A9B4-480E-8040-23C19C861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6195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C7B4F-03E9-43F3-A9D2-520709CAD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236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C2964-B6EA-44AF-A9BE-E5115D0524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949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FCD15-09BF-4EE4-9D4C-0F72E2183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012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3D0F7-C897-403E-9006-FE27006631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683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1022B1-109B-4F31-831C-9FD8DE74DB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03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1EF45-D733-4930-8607-D1E4DD798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9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8C533-3637-4303-90C1-206A687A1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64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1EF45-D733-4930-8607-D1E4DD7982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924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CE111-FFA5-4B56-A9F3-2CF8CFBA15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946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3D7ED-B715-4B8F-AA6F-EEDCC2658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682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E75D16-5F89-4830-A71F-B4329D2E02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465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36DC6E-D15F-430A-AC72-A7E49B47AB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754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1A873-3E1B-41A9-B015-2F0C7D921F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073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338164-E1C6-4C74-A490-9D9C968698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243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855FC3-AC0E-436D-BF86-6E7455ECBC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996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82B7E7-93BB-4152-A80E-339D2657B4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25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CE111-FFA5-4B56-A9F3-2CF8CFBA1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099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765EF1-F976-42E6-9A31-6CDC323F18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8857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84893D-08C2-41A5-8BA0-42350EC8B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425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27E970-5173-45B7-B969-0CC27097BA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13114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9C724B-0FA3-48CE-8798-CB6D564BFF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532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81D76-9D83-41B9-B5F4-43024AF61E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420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C1C6D4-F388-44DC-9A33-CE7F606D42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246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B6F6C5-9ABF-459C-AD36-C29F5D3371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055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0A563-0522-4D75-8132-0F8DE5DB4B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061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00"/>
            <a:ext cx="2133600" cy="365125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06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D27A5-D30C-43A7-8318-BD366304C57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43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3D7ED-B715-4B8F-AA6F-EEDCC26585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4875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436D-39A6-4BF0-98D7-6E3273B227D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2824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61D20-C23F-4FD6-B12F-8B0B1790658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220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0B27-3465-4CDA-AD62-42C2B4721AD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9203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73F71-0BE1-45E5-A119-338297D28A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374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9861E-9065-43FE-B87C-DCC00FA8116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235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5B9DD-EAC8-48A3-B438-6A696CA48A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594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92BEB-B797-4633-8F8D-46A75C22EF6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131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35C4F-9165-4299-8CC2-411B80BC3A3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0196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DDFF5-9B3D-4D2C-A741-AA68BE5B9B7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4567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3203E-2ECD-421F-8DC9-ED3C5003A4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0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248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75D16-5F89-4830-A71F-B4329D2E02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1935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D27A5-D30C-43A7-8318-BD366304C57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298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436D-39A6-4BF0-98D7-6E3273B227D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75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61D20-C23F-4FD6-B12F-8B0B1790658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974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0B27-3465-4CDA-AD62-42C2B4721AD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7640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73F71-0BE1-45E5-A119-338297D28A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706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9861E-9065-43FE-B87C-DCC00FA8116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7121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5B9DD-EAC8-48A3-B438-6A696CA48A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588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92BEB-B797-4633-8F8D-46A75C22EF6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5509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35C4F-9165-4299-8CC2-411B80BC3A3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8163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DDFF5-9B3D-4D2C-A741-AA68BE5B9B7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0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6DC6E-D15F-430A-AC72-A7E49B47AB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7763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3203E-2ECD-421F-8DC9-ED3C5003A4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465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1866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4418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2052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7096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8626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2827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5581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4923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85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1A873-3E1B-41A9-B015-2F0C7D921F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727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7360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790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87BB8-B78C-4AB8-B13F-12F22033602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7344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77378-7DB6-4C08-898B-D6DBF1EA3B5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0289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127B-E201-4C99-9737-8980320A472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2665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8AF9B-4BB6-49D3-96D2-35A3540D61A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3208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60543-5713-4A59-91F3-E8B998C4C2E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804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AFB75-555F-41C3-B05C-97E089285E5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7137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33DF5-41F2-4679-9BCB-E25E61697B5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2932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CDDFA-7B7D-4ED0-9CC2-4A49EB72280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1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96E47-AC90-40E5-BFF0-3E281542797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370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1C6A5-B56B-4CAB-9569-B73FD8BB3D4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1971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B612D-8A7A-4946-A657-8296C932B52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8100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F877D-D9E1-4300-9632-CE329F84C5B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17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6A0F-47FE-4F46-851B-492DBFFE64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4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AD7BB-D4B8-4F20-9F6A-840353B6BE9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5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BB3BE-365F-465E-9FA4-BC871385DB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30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E3086-390E-4E8B-BD24-4B7409322B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05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F206-A6F4-4BB1-B477-EC960DC4280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18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1591-4328-472B-ABA4-C36AF2B4FF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6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06571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038F5-F735-48B0-A3D6-193523C9F32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63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6A587-C7A3-47AE-99E7-55843D35AD3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32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8C59A-6568-4503-B70C-B67DE4C80FB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04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AB986-5666-4C1E-8712-C3B2306DBE2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36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338164-E1C6-4C74-A490-9D9C968698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24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855FC3-AC0E-436D-BF86-6E7455ECBC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44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82B7E7-93BB-4152-A80E-339D2657B4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86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765EF1-F976-42E6-9A31-6CDC323F18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22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84893D-08C2-41A5-8BA0-42350EC8B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0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27E970-5173-45B7-B969-0CC27097BA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0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1221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9C724B-0FA3-48CE-8798-CB6D564BFF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673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81D76-9D83-41B9-B5F4-43024AF61E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7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C1C6D4-F388-44DC-9A33-CE7F606D42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7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B6F6C5-9ABF-459C-AD36-C29F5D3371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54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0A563-0522-4D75-8132-0F8DE5DB4B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20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35058-F085-4950-A4CC-2BF8C03AAE5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44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17DF0-AC36-46C6-8CC2-F19F39FAAB4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75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18527-E3E0-4452-98E6-5DDE6540FF0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37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9B420-37F4-4138-B920-AD1D9FE273F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861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E3021-3F11-4CA2-B2F6-253F85B913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64792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98159-0C0F-4A9C-B453-8A263EDB089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63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D8C30-50D1-409E-BC8B-F45C43BD9F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61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F7D8A-CA9B-4B9E-91B5-E72C5EF21A9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506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F2EC2-4F63-4D50-9C91-4E1B1E96651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94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6C8B3-55DB-4554-9FA1-83E451106F4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47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89C87-E925-4A2C-BF45-F319E26D6E0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219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96E47-AC90-40E5-BFF0-3E281542797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1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6A0F-47FE-4F46-851B-492DBFFE64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31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AD7BB-D4B8-4F20-9F6A-840353B6BE9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20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BB3BE-365F-465E-9FA4-BC871385DB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5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4057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E3086-390E-4E8B-BD24-4B7409322B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39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F206-A6F4-4BB1-B477-EC960DC4280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452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1591-4328-472B-ABA4-C36AF2B4FF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71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038F5-F735-48B0-A3D6-193523C9F32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751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6A587-C7A3-47AE-99E7-55843D35AD3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731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8C59A-6568-4503-B70C-B67DE4C80FB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76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AB986-5666-4C1E-8712-C3B2306DBE2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54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BE05E-23B2-4C54-A5CC-316CE47AF28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733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758CC-4110-4532-AD5C-9481DD240B1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41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C02AA-1D91-4857-AE94-10AC5693ACA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6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3724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0D3A6-B1CD-43B9-A825-0E854118573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19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DF176-BE2B-4464-B69A-4E63408AAB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029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9F5EE-8489-4137-89A0-D7FF7FAE81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163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0191-7606-449A-9C16-6634094DE60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538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A72DB-71CD-488B-A612-36AFB8CF657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6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A7802-BCE1-4E74-8553-C29CF66E92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966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ADAD-3EE3-4A47-814C-83FE6F1A664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72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80E44-5738-4711-B243-F2889EC9F30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477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E244-3E02-4FD3-A75D-CE2A501D37C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827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865C4-DB2B-4EBD-AC43-8693F91C500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9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513359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94487-07A2-4C6A-8378-ED1E933EDE1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71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A0273-858F-4115-8193-11162F29A2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60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3BA9-0F5B-46AA-A5BE-413A9020B0F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190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7CE7A-D1DD-4278-B0A7-53FE02AD18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669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960F0-F1E7-4F34-8F53-1B0E553FEE4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332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84095-62C3-4AD9-B80B-64A71FAF6D7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71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35D8F-D385-4736-BE56-F72CB07792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870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76608-5BD6-4461-B15A-41C0E2CE8F6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067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C0F7-0426-43E4-8F57-ACF089C2C88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787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E244-3E02-4FD3-A75D-CE2A501D37C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4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232733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865C4-DB2B-4EBD-AC43-8693F91C500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378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94487-07A2-4C6A-8378-ED1E933EDE1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103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A0273-858F-4115-8193-11162F29A2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208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3BA9-0F5B-46AA-A5BE-413A9020B0F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66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7CE7A-D1DD-4278-B0A7-53FE02AD18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874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960F0-F1E7-4F34-8F53-1B0E553FEE4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244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84095-62C3-4AD9-B80B-64A71FAF6D7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126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35D8F-D385-4736-BE56-F72CB07792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429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76608-5BD6-4461-B15A-41C0E2CE8F6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438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C0F7-0426-43E4-8F57-ACF089C2C88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1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5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5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5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5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4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image" Target="../media/image5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/>
          <p:cNvSpPr txBox="1">
            <a:spLocks noChangeArrowheads="1"/>
          </p:cNvSpPr>
          <p:nvPr/>
        </p:nvSpPr>
        <p:spPr bwMode="auto">
          <a:xfrm>
            <a:off x="495300" y="5943600"/>
            <a:ext cx="815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smtClean="0">
                <a:solidFill>
                  <a:srgbClr val="F2F2F2"/>
                </a:solidFill>
                <a:latin typeface="Century Gothic" pitchFamily="34" charset="0"/>
              </a:rPr>
              <a:t>Geophysical Fluid Dynamics Laboratory</a:t>
            </a:r>
          </a:p>
        </p:txBody>
      </p:sp>
      <p:pic>
        <p:nvPicPr>
          <p:cNvPr id="9" name="Picture 8" descr="NOAA_logo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24800" y="5638800"/>
            <a:ext cx="876300" cy="876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9" descr="globe_zh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10000"/>
            <a:ext cx="688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00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80CD016-32E3-4F08-8F0D-5719E8490C9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28363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7C33629-402D-4801-AC9B-8316A2CE7E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30907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7C33629-402D-4801-AC9B-8316A2CE7E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7795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DA8E76C-C37F-4D38-8115-A250B9CCA7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386939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DA8E76C-C37F-4D38-8115-A250B9CCA7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84899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FFFFFF"/>
                </a:solidFill>
                <a:latin typeface="+mn-lt"/>
                <a:ea typeface="Arial Unicode MS" pitchFamily="50" charset="-128"/>
                <a:cs typeface="Arial Unicode MS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FFFFFF"/>
                </a:solidFill>
                <a:latin typeface="+mn-lt"/>
                <a:ea typeface="Arial Unicode MS" pitchFamily="50" charset="-128"/>
                <a:cs typeface="Arial Unicode MS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FFFFFF"/>
                </a:solidFill>
                <a:latin typeface="+mn-lt"/>
                <a:ea typeface="Arial Unicode MS" pitchFamily="50" charset="-128"/>
                <a:cs typeface="Arial Unicode MS" pitchFamily="50" charset="-128"/>
              </a:defRPr>
            </a:lvl1pPr>
          </a:lstStyle>
          <a:p>
            <a:pPr>
              <a:defRPr/>
            </a:pPr>
            <a:fld id="{9158A757-8A0E-49EF-B56D-E669639F3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878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08375-AFA5-4973-8A10-F3FB626C9C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424-2551-4B82-9856-845B370CFA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8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4" descr="footer_imag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 descr="Picture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5531374-110B-4DF2-B9E6-4D9DEEF844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36872" name="Picture 12" descr="Picture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3965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9A77175-844E-4FD5-B7C1-F843FCA0269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5128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74164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9A77175-844E-4FD5-B7C1-F843FCA0269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5128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206581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9CE46DE-04B1-44ED-873D-380D670DBC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9224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364972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CBE5668-3A05-294C-90E1-F654D41793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EE4712F-0ABC-724E-A7B5-943EDF44C9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2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8076E86-647F-463B-9C75-AB987697069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5128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79245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39C2D7E-F156-422F-86F6-F625EFCA95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5128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73182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5531374-110B-4DF2-B9E6-4D9DEEF844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36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6704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6E7AA6-A936-4764-ADEB-E1E3CC27B72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55195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39C2D7E-F156-422F-86F6-F625EFCA95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5128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299387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260170-03F0-4C8E-9141-D6859716369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8389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B3A65E1-2B9B-4E64-98CE-6AA0C5AF40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4083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B3A65E1-2B9B-4E64-98CE-6AA0C5AF40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90818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06.xml"/><Relationship Id="rId1" Type="http://schemas.openxmlformats.org/officeDocument/2006/relationships/tags" Target="../tags/tag6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gif"/><Relationship Id="rId5" Type="http://schemas.openxmlformats.org/officeDocument/2006/relationships/image" Target="../media/image52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28.xml"/><Relationship Id="rId1" Type="http://schemas.openxmlformats.org/officeDocument/2006/relationships/tags" Target="../tags/tag8.xml"/><Relationship Id="rId6" Type="http://schemas.openxmlformats.org/officeDocument/2006/relationships/image" Target="../media/image59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eg"/><Relationship Id="rId5" Type="http://schemas.openxmlformats.org/officeDocument/2006/relationships/image" Target="../media/image31.jpe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fdl.noaa.gov/cms-filesystem-action/user_files/m1l/meiyunlin_2011JD016961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://www.gfdl.noaa.gov/cms-filesystem-action/user_files/m1l/LinMeiyun_2014_ngeo2066-aop.pdf" TargetMode="External"/><Relationship Id="rId4" Type="http://schemas.openxmlformats.org/officeDocument/2006/relationships/hyperlink" Target="http://www.gfdl.noaa.gov/cms-filesystem-action/user_files/m1l/meiyunlin_2012JD01815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72.xml"/><Relationship Id="rId1" Type="http://schemas.openxmlformats.org/officeDocument/2006/relationships/tags" Target="../tags/tag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8.xml"/><Relationship Id="rId1" Type="http://schemas.openxmlformats.org/officeDocument/2006/relationships/tags" Target="../tags/tag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" y="838200"/>
            <a:ext cx="9144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US" altLang="ja-JP" sz="2800" b="1" dirty="0" smtClean="0">
                <a:solidFill>
                  <a:srgbClr val="FFFFCC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Quantifying Asian influence on Western U.S</a:t>
            </a:r>
            <a:r>
              <a:rPr lang="en-US" altLang="ja-JP" sz="2800" b="1" dirty="0">
                <a:solidFill>
                  <a:srgbClr val="FFFFCC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. </a:t>
            </a:r>
            <a:r>
              <a:rPr lang="en-US" altLang="ja-JP" sz="2800" b="1" dirty="0" smtClean="0">
                <a:solidFill>
                  <a:srgbClr val="FFFFCC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surface ozone exceedances and long-term trends</a:t>
            </a:r>
            <a:endParaRPr lang="en-US" altLang="ja-JP" sz="2800" b="1" i="1" dirty="0" smtClean="0">
              <a:solidFill>
                <a:srgbClr val="FFFFCC"/>
              </a:solidFill>
              <a:latin typeface="Arial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914400" y="2814637"/>
            <a:ext cx="6613525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ja-JP" sz="4000" b="1" dirty="0" smtClean="0">
                <a:solidFill>
                  <a:srgbClr val="FFFFCC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Meiyun  Lin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en-US" altLang="ja-JP" dirty="0" smtClean="0">
                <a:solidFill>
                  <a:srgbClr val="FFFFCC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(Princeton &amp; NOAA GFDL)</a:t>
            </a:r>
          </a:p>
        </p:txBody>
      </p:sp>
      <p:sp>
        <p:nvSpPr>
          <p:cNvPr id="43013" name="Text Box 11"/>
          <p:cNvSpPr txBox="1">
            <a:spLocks noChangeArrowheads="1"/>
          </p:cNvSpPr>
          <p:nvPr/>
        </p:nvSpPr>
        <p:spPr bwMode="auto">
          <a:xfrm>
            <a:off x="0" y="-5265"/>
            <a:ext cx="8763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b="1" dirty="0" smtClean="0">
                <a:solidFill>
                  <a:srgbClr val="FFFFCC"/>
                </a:solidFill>
              </a:rPr>
              <a:t>Transboundary ozone pollution conference California </a:t>
            </a:r>
            <a:r>
              <a:rPr lang="en-US" altLang="ja-JP" sz="1200" b="1" dirty="0" smtClean="0">
                <a:solidFill>
                  <a:srgbClr val="FFFFCC"/>
                </a:solidFill>
              </a:rPr>
              <a:t>April 2015 </a:t>
            </a:r>
            <a:endParaRPr lang="en-US" altLang="zh-CN" sz="1200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464820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r>
              <a:rPr lang="en-US" b="1" dirty="0" smtClean="0">
                <a:solidFill>
                  <a:srgbClr val="FFFFCC"/>
                </a:solidFill>
              </a:rPr>
              <a:t>: L.W. Horowitz (NOAA GFDL), O.R. Cooper (NOAA ESRL), </a:t>
            </a:r>
            <a:r>
              <a:rPr lang="en-US" b="1" dirty="0">
                <a:solidFill>
                  <a:srgbClr val="FFFFCC"/>
                </a:solidFill>
              </a:rPr>
              <a:t>A.M. </a:t>
            </a:r>
            <a:r>
              <a:rPr lang="en-US" b="1" dirty="0" smtClean="0">
                <a:solidFill>
                  <a:srgbClr val="FFFFCC"/>
                </a:solidFill>
              </a:rPr>
              <a:t>Fiore (Columbia/LDEO), S. J. Oltmans (NOAA ESRL), CalNex Science Team</a:t>
            </a:r>
            <a:r>
              <a:rPr lang="en-US" b="1" dirty="0">
                <a:solidFill>
                  <a:srgbClr val="FFFFCC"/>
                </a:solidFill>
              </a:rPr>
              <a:t>, </a:t>
            </a:r>
            <a:r>
              <a:rPr lang="en-US" b="1" dirty="0" smtClean="0">
                <a:solidFill>
                  <a:srgbClr val="FFFFCC"/>
                </a:solidFill>
              </a:rPr>
              <a:t>GFDL Atmospheric Chemistry &amp; Climate group</a:t>
            </a:r>
          </a:p>
        </p:txBody>
      </p:sp>
      <p:pic>
        <p:nvPicPr>
          <p:cNvPr id="10" name="Picture 12" descr="prince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73597"/>
            <a:ext cx="498238" cy="60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global-warming.accuweather.com/nasa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18" y="5971191"/>
            <a:ext cx="685800" cy="588180"/>
          </a:xfrm>
          <a:prstGeom prst="rect">
            <a:avLst/>
          </a:prstGeom>
          <a:noFill/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80" y="5951299"/>
            <a:ext cx="586458" cy="5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803883"/>
      </p:ext>
    </p:extLst>
  </p:cSld>
  <p:clrMapOvr>
    <a:masterClrMapping/>
  </p:clrMapOvr>
  <p:transition advTm="140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ocooper\Desktop\trend_84_11_no_pv_theshhold_03_08km.ti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" r="29967" b="52097"/>
          <a:stretch/>
        </p:blipFill>
        <p:spPr bwMode="auto">
          <a:xfrm>
            <a:off x="3806049" y="2690963"/>
            <a:ext cx="5299852" cy="39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09243" y="6579555"/>
            <a:ext cx="6534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white"/>
                </a:solidFill>
              </a:rPr>
              <a:t>Poster 3-</a:t>
            </a: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152400"/>
            <a:ext cx="589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Free tropospheric ozone trend above western North America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49" y="2819400"/>
            <a:ext cx="404255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700" b="1" dirty="0" smtClean="0">
                <a:solidFill>
                  <a:prstClr val="black"/>
                </a:solidFill>
              </a:rPr>
              <a:t>Observed ozone rates of increase:</a:t>
            </a:r>
          </a:p>
          <a:p>
            <a:pPr defTabSz="457200"/>
            <a:r>
              <a:rPr lang="en-US" sz="1600" kern="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0.64±0.31 ppb yr</a:t>
            </a:r>
            <a:r>
              <a:rPr lang="en-US" sz="1600" kern="1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 kern="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during 1995-2008 </a:t>
            </a:r>
            <a:endParaRPr lang="en-US" sz="1600" kern="100" dirty="0">
              <a:solidFill>
                <a:srgbClr val="000000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  <a:p>
            <a:pPr defTabSz="457200"/>
            <a:r>
              <a:rPr lang="en-US" sz="1600" kern="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0.52±0.20 </a:t>
            </a:r>
            <a:r>
              <a:rPr lang="en-US" sz="1600" kern="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ppb yr</a:t>
            </a:r>
            <a:r>
              <a:rPr lang="en-US" sz="1600" kern="1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 kern="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during </a:t>
            </a:r>
            <a:r>
              <a:rPr lang="en-US" sz="1600" kern="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1984-2011 </a:t>
            </a:r>
            <a:endParaRPr lang="en-US" sz="1600" kern="100" dirty="0">
              <a:solidFill>
                <a:srgbClr val="000000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  <a:p>
            <a:pPr defTabSz="457200"/>
            <a:r>
              <a:rPr lang="en-US" sz="1600" kern="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0.41±0.26 </a:t>
            </a:r>
            <a:r>
              <a:rPr lang="en-US" sz="1600" kern="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ppb yr</a:t>
            </a:r>
            <a:r>
              <a:rPr lang="en-US" sz="1600" kern="1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 kern="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during </a:t>
            </a:r>
            <a:r>
              <a:rPr lang="en-US" sz="1600" kern="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1995-2011 </a:t>
            </a:r>
            <a:endParaRPr lang="en-US" sz="1600" kern="100" dirty="0">
              <a:solidFill>
                <a:srgbClr val="000000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  <a:p>
            <a:pPr defTabSz="457200"/>
            <a:endParaRPr lang="en-US" sz="1700" dirty="0" smtClean="0">
              <a:solidFill>
                <a:prstClr val="black"/>
              </a:solidFill>
            </a:endParaRPr>
          </a:p>
          <a:p>
            <a:pPr defTabSz="457200"/>
            <a:endParaRPr lang="en-US" sz="1700" dirty="0">
              <a:solidFill>
                <a:prstClr val="black"/>
              </a:solidFill>
            </a:endParaRPr>
          </a:p>
          <a:p>
            <a:pPr defTabSz="457200"/>
            <a:r>
              <a:rPr lang="en-US" sz="1700" b="1" dirty="0" smtClean="0">
                <a:solidFill>
                  <a:prstClr val="black"/>
                </a:solidFill>
              </a:rPr>
              <a:t>These rates are much higher than those simulated in current models </a:t>
            </a:r>
            <a:r>
              <a:rPr lang="en-US" sz="1700" dirty="0" smtClean="0">
                <a:solidFill>
                  <a:prstClr val="black"/>
                </a:solidFill>
              </a:rPr>
              <a:t>[</a:t>
            </a:r>
            <a:r>
              <a:rPr lang="en-US" sz="1700" dirty="0" err="1" smtClean="0">
                <a:solidFill>
                  <a:srgbClr val="0000FF"/>
                </a:solidFill>
              </a:rPr>
              <a:t>Lamarque</a:t>
            </a:r>
            <a:r>
              <a:rPr lang="en-US" sz="1700" dirty="0" smtClean="0">
                <a:solidFill>
                  <a:srgbClr val="0000FF"/>
                </a:solidFill>
              </a:rPr>
              <a:t> </a:t>
            </a:r>
            <a:r>
              <a:rPr lang="en-US" sz="1700" i="1" dirty="0" smtClean="0">
                <a:solidFill>
                  <a:srgbClr val="0000FF"/>
                </a:solidFill>
              </a:rPr>
              <a:t>et al</a:t>
            </a:r>
            <a:r>
              <a:rPr lang="en-US" sz="1700" dirty="0" smtClean="0">
                <a:solidFill>
                  <a:srgbClr val="0000FF"/>
                </a:solidFill>
              </a:rPr>
              <a:t>., 2010;  Parrish </a:t>
            </a:r>
            <a:r>
              <a:rPr lang="en-US" sz="1700" i="1" dirty="0" smtClean="0">
                <a:solidFill>
                  <a:srgbClr val="0000FF"/>
                </a:solidFill>
              </a:rPr>
              <a:t>et al</a:t>
            </a:r>
            <a:r>
              <a:rPr lang="en-US" sz="1700" dirty="0" smtClean="0">
                <a:solidFill>
                  <a:srgbClr val="0000FF"/>
                </a:solidFill>
              </a:rPr>
              <a:t>., 2014</a:t>
            </a:r>
            <a:r>
              <a:rPr lang="en-US" sz="1700" dirty="0" smtClean="0">
                <a:solidFill>
                  <a:prstClr val="black"/>
                </a:solidFill>
              </a:rPr>
              <a:t>] and</a:t>
            </a:r>
            <a:r>
              <a:rPr lang="en-US" sz="1700" b="1" dirty="0" smtClean="0">
                <a:solidFill>
                  <a:prstClr val="black"/>
                </a:solidFill>
              </a:rPr>
              <a:t> than the ozone rate of increase attributed to rising Asian emissions by models with single-year meteorology </a:t>
            </a:r>
            <a:r>
              <a:rPr lang="en-US" sz="1700" dirty="0" smtClean="0">
                <a:solidFill>
                  <a:prstClr val="black"/>
                </a:solidFill>
              </a:rPr>
              <a:t>[</a:t>
            </a:r>
            <a:r>
              <a:rPr lang="en-US" sz="1700" dirty="0" smtClean="0">
                <a:solidFill>
                  <a:srgbClr val="0000FF"/>
                </a:solidFill>
              </a:rPr>
              <a:t>Zhang </a:t>
            </a:r>
            <a:r>
              <a:rPr lang="en-US" sz="1700" i="1" dirty="0">
                <a:solidFill>
                  <a:srgbClr val="0000FF"/>
                </a:solidFill>
              </a:rPr>
              <a:t>et al</a:t>
            </a:r>
            <a:r>
              <a:rPr lang="en-US" sz="1700" dirty="0">
                <a:solidFill>
                  <a:srgbClr val="0000FF"/>
                </a:solidFill>
              </a:rPr>
              <a:t>., 2008; Fiore </a:t>
            </a:r>
            <a:r>
              <a:rPr lang="en-US" sz="1700" i="1" dirty="0">
                <a:solidFill>
                  <a:srgbClr val="0000FF"/>
                </a:solidFill>
              </a:rPr>
              <a:t>et al</a:t>
            </a:r>
            <a:r>
              <a:rPr lang="en-US" sz="1700" dirty="0">
                <a:solidFill>
                  <a:srgbClr val="0000FF"/>
                </a:solidFill>
              </a:rPr>
              <a:t>., </a:t>
            </a:r>
            <a:r>
              <a:rPr lang="en-US" sz="1700" dirty="0" smtClean="0">
                <a:solidFill>
                  <a:srgbClr val="0000FF"/>
                </a:solidFill>
              </a:rPr>
              <a:t>2009</a:t>
            </a:r>
            <a:r>
              <a:rPr lang="en-US" sz="1700" dirty="0">
                <a:solidFill>
                  <a:prstClr val="black"/>
                </a:solidFill>
              </a:rPr>
              <a:t>]</a:t>
            </a:r>
            <a:endParaRPr lang="en-US" sz="1700" dirty="0" smtClean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0007" y="3406713"/>
            <a:ext cx="14743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1400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            </a:t>
            </a:r>
            <a:r>
              <a:rPr lang="en-US" sz="1400" b="1" dirty="0" smtClean="0">
                <a:solidFill>
                  <a:srgbClr val="0033CC"/>
                </a:solidFill>
              </a:rPr>
              <a:t>95%</a:t>
            </a:r>
          </a:p>
          <a:p>
            <a:pPr defTabSz="457200">
              <a:spcAft>
                <a:spcPts val="600"/>
              </a:spcAft>
            </a:pPr>
            <a:endParaRPr lang="en-US" sz="14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1400" b="1" dirty="0">
                <a:solidFill>
                  <a:prstClr val="black"/>
                </a:solidFill>
              </a:rPr>
              <a:t>	</a:t>
            </a:r>
            <a:r>
              <a:rPr lang="en-US" sz="1400" b="1" dirty="0" smtClean="0">
                <a:solidFill>
                  <a:srgbClr val="FF0000"/>
                </a:solidFill>
              </a:rPr>
              <a:t>67 %</a:t>
            </a:r>
          </a:p>
          <a:p>
            <a:pPr defTabSz="457200">
              <a:spcAft>
                <a:spcPts val="90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	</a:t>
            </a:r>
            <a:r>
              <a:rPr lang="en-US" sz="1400" b="1" dirty="0" smtClean="0">
                <a:solidFill>
                  <a:srgbClr val="FFFF00"/>
                </a:solidFill>
              </a:rPr>
              <a:t>50%</a:t>
            </a:r>
          </a:p>
          <a:p>
            <a:pPr defTabSz="457200"/>
            <a:r>
              <a:rPr lang="en-US" sz="1400" b="1" dirty="0">
                <a:solidFill>
                  <a:prstClr val="black"/>
                </a:solidFill>
              </a:rPr>
              <a:t>	</a:t>
            </a:r>
            <a:r>
              <a:rPr lang="en-US" sz="1400" b="1" dirty="0" smtClean="0">
                <a:solidFill>
                  <a:srgbClr val="FF0000"/>
                </a:solidFill>
              </a:rPr>
              <a:t>33%</a:t>
            </a:r>
          </a:p>
          <a:p>
            <a:pPr defTabSz="457200">
              <a:spcAft>
                <a:spcPts val="90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	</a:t>
            </a:r>
          </a:p>
          <a:p>
            <a:pPr defTabSz="457200"/>
            <a:r>
              <a:rPr lang="en-US" sz="1400" b="1" dirty="0">
                <a:solidFill>
                  <a:prstClr val="black"/>
                </a:solidFill>
              </a:rPr>
              <a:t>	</a:t>
            </a:r>
            <a:r>
              <a:rPr lang="en-US" sz="1400" b="1" dirty="0" smtClean="0">
                <a:solidFill>
                  <a:srgbClr val="0033CC"/>
                </a:solidFill>
              </a:rPr>
              <a:t>5 %</a:t>
            </a:r>
            <a:endParaRPr lang="en-US" sz="1400" b="1" dirty="0">
              <a:solidFill>
                <a:srgbClr val="00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83598"/>
          <a:stretch/>
        </p:blipFill>
        <p:spPr>
          <a:xfrm>
            <a:off x="3559" y="0"/>
            <a:ext cx="9144000" cy="548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859" t="45709" b="1"/>
          <a:stretch/>
        </p:blipFill>
        <p:spPr>
          <a:xfrm>
            <a:off x="-5" y="859806"/>
            <a:ext cx="6877541" cy="1420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859" t="19634" b="61157"/>
          <a:stretch/>
        </p:blipFill>
        <p:spPr>
          <a:xfrm>
            <a:off x="13624" y="466290"/>
            <a:ext cx="6155163" cy="4498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8775" y="2252814"/>
            <a:ext cx="2884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prstClr val="black"/>
                </a:solidFill>
              </a:rPr>
              <a:t>A composite of ozone observations, 3-8 km above western North America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2500" y="5891364"/>
            <a:ext cx="4257675" cy="3905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3"/>
          <p:cNvSpPr txBox="1">
            <a:spLocks noGrp="1"/>
          </p:cNvSpPr>
          <p:nvPr/>
        </p:nvSpPr>
        <p:spPr>
          <a:xfrm>
            <a:off x="8458200" y="65532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10</a:t>
            </a:fld>
            <a:endParaRPr 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2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914399"/>
            <a:ext cx="9144000" cy="59436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696200" cy="9144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epresentativeness of ozone observations constructed from various platforms?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/>
        </p:blipFill>
        <p:spPr bwMode="auto">
          <a:xfrm>
            <a:off x="1295400" y="946786"/>
            <a:ext cx="7611533" cy="393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7532" y="1227455"/>
            <a:ext cx="6409267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 as in Cooper et al (2010, 2012)</a:t>
            </a:r>
          </a:p>
          <a:p>
            <a:r>
              <a:rPr lang="en-US" sz="14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FIXEMIS co-sampled with OBS in space and time              </a:t>
            </a:r>
            <a:r>
              <a:rPr lang="en-US" sz="1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="1" i="1" baseline="300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OBS, </a:t>
            </a:r>
            <a:r>
              <a:rPr lang="en-US" sz="1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AM3)= 0.62 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FIXEMIS ‘true average’ (i.e. continuous sampling)             </a:t>
            </a:r>
            <a:r>
              <a:rPr lang="en-US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="1" i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1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,AM3)= 0.21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" y="2011819"/>
            <a:ext cx="1053918" cy="9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" y="76200"/>
            <a:ext cx="1021598" cy="93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" y="1058545"/>
            <a:ext cx="1053919" cy="92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47800" y="6477000"/>
            <a:ext cx="648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 MY and Horowitz LW et al </a:t>
            </a:r>
            <a:r>
              <a:rPr lang="en-US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be submitted, 2015)</a:t>
            </a:r>
            <a:endParaRPr lang="en-US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004301"/>
              </p:ext>
            </p:extLst>
          </p:nvPr>
        </p:nvGraphicFramePr>
        <p:xfrm>
          <a:off x="1371599" y="5219565"/>
          <a:ext cx="7407065" cy="1257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201"/>
                <a:gridCol w="1143000"/>
                <a:gridCol w="1219200"/>
                <a:gridCol w="1371600"/>
                <a:gridCol w="2073064"/>
              </a:tblGrid>
              <a:tr h="5029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periods</a:t>
                      </a:r>
                      <a:endParaRPr lang="en-US" sz="1200" b="1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FIXEMIS</a:t>
                      </a:r>
                      <a:endParaRPr lang="en-US" sz="1400" b="1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co-sampled</a:t>
                      </a:r>
                      <a:endParaRPr lang="en-US" sz="1400" b="1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FIXEMIS</a:t>
                      </a:r>
                      <a:endParaRPr lang="en-US" sz="1400" b="1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true average</a:t>
                      </a:r>
                      <a:endParaRPr lang="en-US" sz="1400" b="1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 (varying emissions)</a:t>
                      </a:r>
                      <a:endParaRPr lang="en-US" sz="1200" b="1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true average</a:t>
                      </a:r>
                      <a:endParaRPr lang="en-US" sz="1400" b="1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5148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1995-2008 (ppb yr</a:t>
                      </a:r>
                      <a:r>
                        <a:rPr lang="en-US" sz="1200" b="1" kern="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2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1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0.64±0.31</a:t>
                      </a:r>
                      <a:endParaRPr lang="en-US" sz="1600" b="1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0.68±0.38</a:t>
                      </a:r>
                      <a:endParaRPr lang="en-US" sz="1600" b="1" kern="100" dirty="0"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0.14±0.24</a:t>
                      </a:r>
                      <a:endParaRPr lang="en-US" sz="16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kern="1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0.25±0.32 </a:t>
                      </a:r>
                      <a:r>
                        <a:rPr lang="en-US" sz="1600" b="1" i="1" kern="1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(p=0.12)</a:t>
                      </a:r>
                      <a:endParaRPr lang="en-US" sz="1600" b="1" i="1" kern="10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5148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1984-2011 (ppb yr</a:t>
                      </a:r>
                      <a:r>
                        <a:rPr lang="en-US" sz="1200" b="1" kern="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2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1" kern="100" dirty="0" smtClean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0.52±0.20</a:t>
                      </a:r>
                      <a:endParaRPr lang="en-US" sz="1600" b="1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0.52±0.19</a:t>
                      </a:r>
                      <a:endParaRPr lang="en-US" sz="1600" b="1" kern="100" dirty="0"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0.06±0.11</a:t>
                      </a:r>
                      <a:endParaRPr lang="en-US" sz="16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0.25±0.12</a:t>
                      </a:r>
                      <a:endParaRPr lang="en-US" sz="1600" b="1" kern="10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5148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1995-2011 (ppb yr</a:t>
                      </a:r>
                      <a:r>
                        <a:rPr lang="en-US" sz="1200" b="1" kern="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2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1" kern="100" dirty="0" smtClean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0.41±0.26</a:t>
                      </a:r>
                      <a:endParaRPr lang="en-US" sz="1600" b="1" kern="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0.56±0.26</a:t>
                      </a:r>
                      <a:endParaRPr lang="en-US" sz="1600" b="1" kern="100" dirty="0"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0.19±0.20</a:t>
                      </a:r>
                      <a:endParaRPr lang="en-US" sz="16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0.35±0.27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 bwMode="auto">
          <a:xfrm>
            <a:off x="3318933" y="914400"/>
            <a:ext cx="457200" cy="31305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209800" y="1227455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7247467" y="914400"/>
            <a:ext cx="151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Apr-May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Up Arrow 19"/>
          <p:cNvSpPr/>
          <p:nvPr/>
        </p:nvSpPr>
        <p:spPr bwMode="auto">
          <a:xfrm>
            <a:off x="2963333" y="4953000"/>
            <a:ext cx="237067" cy="2286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5" name="Up Arrow 24"/>
          <p:cNvSpPr/>
          <p:nvPr/>
        </p:nvSpPr>
        <p:spPr bwMode="auto">
          <a:xfrm>
            <a:off x="5935133" y="4953000"/>
            <a:ext cx="237067" cy="2286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" name="Up Arrow 25"/>
          <p:cNvSpPr/>
          <p:nvPr/>
        </p:nvSpPr>
        <p:spPr bwMode="auto">
          <a:xfrm>
            <a:off x="7086600" y="4953000"/>
            <a:ext cx="237067" cy="2286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" name="Up Arrow 26"/>
          <p:cNvSpPr/>
          <p:nvPr/>
        </p:nvSpPr>
        <p:spPr bwMode="auto">
          <a:xfrm>
            <a:off x="7315200" y="4953000"/>
            <a:ext cx="237067" cy="2286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52267" y="4953000"/>
            <a:ext cx="1210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 slide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26490" y="2641090"/>
            <a:ext cx="336551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 in median O</a:t>
            </a:r>
            <a:r>
              <a:rPr lang="en-US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(ppb)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lide Number Placeholder 3"/>
          <p:cNvSpPr txBox="1">
            <a:spLocks noGrp="1"/>
          </p:cNvSpPr>
          <p:nvPr/>
        </p:nvSpPr>
        <p:spPr>
          <a:xfrm>
            <a:off x="8458200" y="64770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11</a:t>
            </a:fld>
            <a:endParaRPr 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0366" y="3990201"/>
            <a:ext cx="893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samples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1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 animBg="1"/>
      <p:bldP spid="2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33866" y="931332"/>
            <a:ext cx="9144000" cy="59436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14400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parse </a:t>
            </a:r>
            <a:r>
              <a:rPr lang="en-US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sampling and short observational records </a:t>
            </a:r>
            <a:b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complicate trend attribution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86"/>
          <a:stretch/>
        </p:blipFill>
        <p:spPr bwMode="auto">
          <a:xfrm>
            <a:off x="457200" y="966800"/>
            <a:ext cx="6833936" cy="242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315200" y="1890311"/>
            <a:ext cx="723275" cy="2148289"/>
            <a:chOff x="8295583" y="4252511"/>
            <a:chExt cx="723275" cy="21482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1" t="55227" r="60489" b="44044"/>
            <a:stretch/>
          </p:blipFill>
          <p:spPr>
            <a:xfrm rot="16200000">
              <a:off x="7728515" y="5377887"/>
              <a:ext cx="1611773" cy="15239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295583" y="4252511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(ppb</a:t>
              </a:r>
              <a:r>
                <a:rPr lang="en-US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34400" y="6031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40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34400" y="5650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5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34400" y="4888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7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34400" y="5269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6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34400" y="4572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60066" y="2929467"/>
            <a:ext cx="647075" cy="24622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t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 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324600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Need daily ozonesondes or continuous lidar measurements  </a:t>
            </a:r>
            <a:endParaRPr 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199" y="2929466"/>
            <a:ext cx="680941" cy="24622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3"/>
          <p:cNvSpPr txBox="1">
            <a:spLocks noGrp="1"/>
          </p:cNvSpPr>
          <p:nvPr/>
        </p:nvSpPr>
        <p:spPr>
          <a:xfrm>
            <a:off x="8458200" y="64770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12</a:t>
            </a:fld>
            <a:endParaRPr 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29725" y="2344579"/>
            <a:ext cx="1028075" cy="246221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INTEX-B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43000" y="2819400"/>
            <a:ext cx="1028075" cy="246221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CITE-1C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4" r="48390" b="12623"/>
          <a:stretch/>
        </p:blipFill>
        <p:spPr bwMode="auto">
          <a:xfrm>
            <a:off x="3733800" y="3581400"/>
            <a:ext cx="3526992" cy="247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9" t="43614" b="12623"/>
          <a:stretch/>
        </p:blipFill>
        <p:spPr bwMode="auto">
          <a:xfrm>
            <a:off x="685800" y="3581400"/>
            <a:ext cx="3294713" cy="247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42067" y="5955268"/>
            <a:ext cx="403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FIXEMIS 500hPa ozone, Apr-May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932" y="5435600"/>
            <a:ext cx="719667" cy="24622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4199" y="5435600"/>
            <a:ext cx="651933" cy="24622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5800" y="5181600"/>
            <a:ext cx="1028075" cy="246221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MOZAIC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us 14"/>
          <p:cNvSpPr/>
          <p:nvPr/>
        </p:nvSpPr>
        <p:spPr bwMode="auto">
          <a:xfrm>
            <a:off x="7162800" y="4529667"/>
            <a:ext cx="304798" cy="304800"/>
          </a:xfrm>
          <a:prstGeom prst="mathPlus">
            <a:avLst>
              <a:gd name="adj1" fmla="val 5555"/>
            </a:avLst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91400" y="4529667"/>
            <a:ext cx="172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Aircraft, 3-8 km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214276" y="5029200"/>
            <a:ext cx="152399" cy="152400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47313" y="4919246"/>
            <a:ext cx="172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3-8 km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1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33866" y="931332"/>
            <a:ext cx="9144000" cy="59436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144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of model baseline to be more representative of observed conditions at WUS mountain sites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/>
          <a:stretch/>
        </p:blipFill>
        <p:spPr bwMode="auto">
          <a:xfrm>
            <a:off x="457200" y="1351785"/>
            <a:ext cx="3827045" cy="3581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t="10256" r="34839" b="5903"/>
          <a:stretch/>
        </p:blipFill>
        <p:spPr bwMode="auto">
          <a:xfrm>
            <a:off x="5181600" y="1295400"/>
            <a:ext cx="3615268" cy="369417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5257800"/>
            <a:ext cx="9101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-Model limitations in resolving observed baseline conditions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-Local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model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 perturbs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small baseline signal</a:t>
            </a:r>
          </a:p>
          <a:p>
            <a:r>
              <a:rPr lang="en-US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the model at site elevation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-Filter the model to remove the influence from fresh local pollution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(i.e. removing data on days when N. American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 33</a:t>
            </a:r>
            <a:r>
              <a:rPr lang="en-US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percentile) 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971800" y="1981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2069068"/>
            <a:ext cx="142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(Lassen) 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1" y="990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Within a ~2ºx2º global model grid 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3821668"/>
            <a:ext cx="14266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Pollution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2983468"/>
            <a:ext cx="142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Pollution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715000" y="145466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88567" y="1371600"/>
            <a:ext cx="157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(Rocky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Mtn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3962400" y="2133600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7086600" y="1403866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133600" y="3821668"/>
            <a:ext cx="0" cy="3640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858000" y="2988732"/>
            <a:ext cx="0" cy="3640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Slide Number Placeholder 3"/>
          <p:cNvSpPr txBox="1">
            <a:spLocks noGrp="1"/>
          </p:cNvSpPr>
          <p:nvPr/>
        </p:nvSpPr>
        <p:spPr>
          <a:xfrm>
            <a:off x="8458200" y="6416675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13</a:t>
            </a:fld>
            <a:endParaRPr 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/>
          </p:cNvSpPr>
          <p:nvPr/>
        </p:nvSpPr>
        <p:spPr bwMode="auto">
          <a:xfrm>
            <a:off x="1676400" y="6350"/>
            <a:ext cx="74676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Simulated ozone trends with/without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selection of baseline conditions in the model</a:t>
            </a:r>
            <a:endParaRPr lang="en-US" altLang="zh-CN" sz="2400" b="1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2286000" y="6381750"/>
            <a:ext cx="59513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FF00"/>
                </a:solidFill>
              </a:rPr>
              <a:t>MY Lin, LW Horowitz, OR Cooper </a:t>
            </a:r>
            <a:r>
              <a:rPr lang="en-US" altLang="ja-JP" b="1" i="1" dirty="0" smtClean="0">
                <a:solidFill>
                  <a:srgbClr val="FFFF00"/>
                </a:solidFill>
              </a:rPr>
              <a:t>et al </a:t>
            </a:r>
            <a:r>
              <a:rPr lang="en-US" altLang="ja-JP" b="1" dirty="0" smtClean="0">
                <a:solidFill>
                  <a:srgbClr val="FFFF00"/>
                </a:solidFill>
              </a:rPr>
              <a:t>(in prep, 2015)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56965"/>
            <a:ext cx="6354176" cy="267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415031" y="906976"/>
            <a:ext cx="5522412" cy="353943"/>
          </a:xfrm>
          <a:prstGeom prst="rect">
            <a:avLst/>
          </a:prstGeom>
          <a:solidFill>
            <a:schemeClr val="bg1"/>
          </a:solidFill>
        </p:spPr>
        <p:txBody>
          <a:bodyPr wrap="square" t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Lassen Volcanic NP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(1.7 km, Mar-Apr-May)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1143" cy="105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7526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Model surface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0200" y="3733800"/>
            <a:ext cx="7620000" cy="2514600"/>
            <a:chOff x="381000" y="3733800"/>
            <a:chExt cx="7620000" cy="25146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25"/>
            <a:stretch/>
          </p:blipFill>
          <p:spPr bwMode="auto">
            <a:xfrm>
              <a:off x="1599727" y="3733800"/>
              <a:ext cx="6401273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381000" y="4154269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Model Baseline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96906" y="3733800"/>
            <a:ext cx="7570894" cy="2232501"/>
            <a:chOff x="1496906" y="3711099"/>
            <a:chExt cx="7570894" cy="22325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4" b="50157"/>
            <a:stretch/>
          </p:blipFill>
          <p:spPr bwMode="auto">
            <a:xfrm>
              <a:off x="1496906" y="3711099"/>
              <a:ext cx="6547104" cy="2232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334000" y="5206425"/>
              <a:ext cx="37338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Observed weaker variability in the 2000s 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attributed to BGO</a:t>
              </a:r>
              <a:r>
                <a:rPr lang="en-US" sz="1600" b="1" baseline="-25000" dirty="0" smtClean="0">
                  <a:solidFill>
                    <a:srgbClr val="00B050"/>
                  </a:solidFill>
                </a:rPr>
                <a:t>3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5020734" y="3826179"/>
              <a:ext cx="3650" cy="200738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463800" y="4074478"/>
              <a:ext cx="5842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n-US" sz="1400" b="1" dirty="0" smtClean="0">
                  <a:solidFill>
                    <a:srgbClr val="00B050"/>
                  </a:solidFill>
                </a:rPr>
                <a:t>BGO</a:t>
              </a:r>
              <a:r>
                <a:rPr lang="en-US" sz="1400" b="1" baseline="-25000" dirty="0" smtClean="0">
                  <a:solidFill>
                    <a:srgbClr val="00B050"/>
                  </a:solidFill>
                </a:rPr>
                <a:t>3</a:t>
              </a:r>
              <a:endParaRPr lang="en-US" sz="1400" b="1" baseline="-25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8" name="Slide Number Placeholder 3"/>
          <p:cNvSpPr txBox="1">
            <a:spLocks noGrp="1"/>
          </p:cNvSpPr>
          <p:nvPr/>
        </p:nvSpPr>
        <p:spPr>
          <a:xfrm>
            <a:off x="8153400" y="64008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14</a:t>
            </a:fld>
            <a:endParaRPr 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2333" y="296333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0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05FAF34-87B4-43B9-9F13-6017D93C6D31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15</a:t>
            </a:fld>
            <a:endParaRPr lang="en-US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2139950" y="901700"/>
            <a:ext cx="2016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b="1" smtClean="0">
                <a:solidFill>
                  <a:srgbClr val="000000"/>
                </a:solidFill>
              </a:rPr>
              <a:t>Observed</a:t>
            </a:r>
            <a:endParaRPr lang="en-US" altLang="zh-CN" sz="2800" b="1" smtClean="0">
              <a:solidFill>
                <a:srgbClr val="000000"/>
              </a:solidFill>
            </a:endParaRP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5867400" y="908050"/>
            <a:ext cx="25098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srgbClr val="000000"/>
                </a:solidFill>
              </a:rPr>
              <a:t>AM3 BASE</a:t>
            </a:r>
            <a:endParaRPr lang="en-US" altLang="zh-CN" sz="2800" b="1" dirty="0" smtClean="0">
              <a:solidFill>
                <a:srgbClr val="000000"/>
              </a:solidFill>
            </a:endParaRPr>
          </a:p>
        </p:txBody>
      </p:sp>
      <p:pic>
        <p:nvPicPr>
          <p:cNvPr id="40971" name="Picture 20" descr="us_trend_sum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8" t="83299" r="29607" b="10020"/>
          <a:stretch>
            <a:fillRect/>
          </a:stretch>
        </p:blipFill>
        <p:spPr bwMode="auto">
          <a:xfrm>
            <a:off x="2571750" y="5589588"/>
            <a:ext cx="496887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 Box 24"/>
          <p:cNvSpPr txBox="1">
            <a:spLocks noChangeArrowheads="1"/>
          </p:cNvSpPr>
          <p:nvPr/>
        </p:nvSpPr>
        <p:spPr bwMode="auto">
          <a:xfrm>
            <a:off x="3584575" y="5373688"/>
            <a:ext cx="3273425" cy="29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08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latin typeface="Helvetica" pitchFamily="34" charset="0"/>
              </a:rPr>
              <a:t>MDA8 O</a:t>
            </a:r>
            <a:r>
              <a:rPr lang="en-US" altLang="ja-JP" b="1" baseline="-25000" dirty="0" smtClean="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altLang="ja-JP" b="1" dirty="0" smtClean="0">
                <a:solidFill>
                  <a:srgbClr val="000000"/>
                </a:solidFill>
                <a:latin typeface="Helvetica" pitchFamily="34" charset="0"/>
              </a:rPr>
              <a:t> trends (ppb yr</a:t>
            </a:r>
            <a:r>
              <a:rPr lang="en-US" altLang="ja-JP" b="1" baseline="30000" dirty="0" smtClean="0">
                <a:solidFill>
                  <a:srgbClr val="000000"/>
                </a:solidFill>
                <a:latin typeface="Helvetica" pitchFamily="34" charset="0"/>
              </a:rPr>
              <a:t>-1</a:t>
            </a:r>
            <a:r>
              <a:rPr lang="en-US" altLang="ja-JP" b="1" dirty="0" smtClean="0">
                <a:solidFill>
                  <a:srgbClr val="000000"/>
                </a:solidFill>
                <a:latin typeface="Helvetica" pitchFamily="34" charset="0"/>
              </a:rPr>
              <a:t>)</a:t>
            </a:r>
            <a:endParaRPr lang="en-US" altLang="zh-CN" b="1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2286000" y="6381750"/>
            <a:ext cx="59513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FF00"/>
                </a:solidFill>
              </a:rPr>
              <a:t>MY Lin, LW Horowitz, OR Cooper et al (in prep, 2015)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152400" y="0"/>
            <a:ext cx="8532812" cy="82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SPRING </a:t>
            </a:r>
            <a:r>
              <a:rPr lang="en-US" altLang="zh-CN" sz="2800" b="1" dirty="0">
                <a:solidFill>
                  <a:srgbClr val="FFFFFF"/>
                </a:solidFill>
                <a:latin typeface="Helvetica" pitchFamily="34" charset="0"/>
              </a:rPr>
              <a:t>U.S. surface </a:t>
            </a:r>
            <a:r>
              <a:rPr lang="en-US" altLang="zh-CN" sz="2800" b="1" dirty="0" smtClean="0">
                <a:solidFill>
                  <a:srgbClr val="FFFFFF"/>
                </a:solidFill>
                <a:latin typeface="Helvetica" pitchFamily="34" charset="0"/>
              </a:rPr>
              <a:t>O</a:t>
            </a:r>
            <a:r>
              <a:rPr lang="en-US" altLang="zh-CN" sz="2800" b="1" baseline="-25000" dirty="0" smtClean="0">
                <a:solidFill>
                  <a:srgbClr val="FFFFFF"/>
                </a:solidFill>
                <a:latin typeface="Helvetica" pitchFamily="34" charset="0"/>
              </a:rPr>
              <a:t>3</a:t>
            </a:r>
            <a:r>
              <a:rPr lang="en-US" altLang="zh-CN" sz="2800" b="1" dirty="0" smtClean="0">
                <a:solidFill>
                  <a:srgbClr val="FFFFFF"/>
                </a:solidFill>
                <a:latin typeface="Helvetica" pitchFamily="34" charset="0"/>
              </a:rPr>
              <a:t> trends: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chemeClr val="bg1"/>
                </a:solidFill>
                <a:latin typeface="Helvetica" pitchFamily="34" charset="0"/>
              </a:rPr>
              <a:t>Do domestic NO</a:t>
            </a:r>
            <a:r>
              <a:rPr lang="en-US" altLang="zh-CN" sz="2800" b="1" baseline="-25000" dirty="0" smtClean="0">
                <a:solidFill>
                  <a:schemeClr val="bg1"/>
                </a:solidFill>
                <a:latin typeface="Helvetica" pitchFamily="34" charset="0"/>
              </a:rPr>
              <a:t>x</a:t>
            </a:r>
            <a:r>
              <a:rPr lang="en-US" altLang="zh-CN" sz="2800" b="1" dirty="0" smtClean="0">
                <a:solidFill>
                  <a:schemeClr val="bg1"/>
                </a:solidFill>
                <a:latin typeface="Helvetica" pitchFamily="34" charset="0"/>
              </a:rPr>
              <a:t> reductions work?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Model filtered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more representative of observed </a:t>
            </a: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n-US" altLang="ja-JP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High background, thus little response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NO</a:t>
            </a:r>
            <a:r>
              <a:rPr lang="en-US" altLang="ja-JP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reductions    </a:t>
            </a:r>
          </a:p>
        </p:txBody>
      </p:sp>
      <p:pic>
        <p:nvPicPr>
          <p:cNvPr id="23" name="Picture 86" descr="us_trend_spri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9" t="15192" r="15219" b="40366"/>
          <a:stretch/>
        </p:blipFill>
        <p:spPr bwMode="auto">
          <a:xfrm>
            <a:off x="914400" y="1322387"/>
            <a:ext cx="8194675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00"/>
          <p:cNvSpPr txBox="1">
            <a:spLocks noChangeArrowheads="1"/>
          </p:cNvSpPr>
          <p:nvPr/>
        </p:nvSpPr>
        <p:spPr bwMode="auto">
          <a:xfrm>
            <a:off x="-65088" y="3114675"/>
            <a:ext cx="151288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</a:rPr>
              <a:t>MAM</a:t>
            </a:r>
            <a:r>
              <a:rPr lang="en-US" altLang="ja-JP" sz="2400" b="1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 pitchFamily="34" charset="0"/>
              </a:rPr>
              <a:t>1988-2012</a:t>
            </a:r>
            <a:endParaRPr lang="en-US" altLang="zh-CN" sz="20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973" name="Line 25"/>
          <p:cNvSpPr>
            <a:spLocks noChangeShapeType="1"/>
          </p:cNvSpPr>
          <p:nvPr/>
        </p:nvSpPr>
        <p:spPr bwMode="auto">
          <a:xfrm flipH="1" flipV="1">
            <a:off x="7829550" y="4797425"/>
            <a:ext cx="360363" cy="6477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 Box 99"/>
          <p:cNvSpPr txBox="1">
            <a:spLocks noChangeArrowheads="1"/>
          </p:cNvSpPr>
          <p:nvPr/>
        </p:nvSpPr>
        <p:spPr bwMode="auto">
          <a:xfrm>
            <a:off x="7467600" y="5383213"/>
            <a:ext cx="1727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srgbClr val="000000"/>
                </a:solidFill>
                <a:latin typeface="Helvetica" pitchFamily="34" charset="0"/>
              </a:rPr>
              <a:t>Larger circles indicate statistically significant trends</a:t>
            </a:r>
            <a:endParaRPr lang="en-US" altLang="zh-CN" sz="1400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4233333" y="2743200"/>
            <a:ext cx="1481667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4551363" y="2667000"/>
            <a:ext cx="93503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</a:rPr>
              <a:t>95%</a:t>
            </a:r>
            <a:endParaRPr lang="en-US" altLang="zh-CN" sz="2400" b="1" dirty="0" smtClean="0">
              <a:solidFill>
                <a:srgbClr val="000000"/>
              </a:solidFill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156075" y="4800600"/>
            <a:ext cx="1558925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598988" y="4724400"/>
            <a:ext cx="854075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</a:rPr>
              <a:t>50%</a:t>
            </a:r>
            <a:endParaRPr lang="en-US" altLang="zh-CN" sz="2400" b="1" dirty="0" smtClean="0">
              <a:solidFill>
                <a:srgbClr val="000000"/>
              </a:solidFill>
            </a:endParaRPr>
          </a:p>
        </p:txBody>
      </p:sp>
      <p:sp>
        <p:nvSpPr>
          <p:cNvPr id="22" name="Left Brace 21"/>
          <p:cNvSpPr/>
          <p:nvPr/>
        </p:nvSpPr>
        <p:spPr>
          <a:xfrm>
            <a:off x="741363" y="6318249"/>
            <a:ext cx="249237" cy="447675"/>
          </a:xfrm>
          <a:prstGeom prst="lef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200" y="63362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WUS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lide Number Placeholder 3"/>
          <p:cNvSpPr txBox="1">
            <a:spLocks noGrp="1"/>
          </p:cNvSpPr>
          <p:nvPr/>
        </p:nvSpPr>
        <p:spPr>
          <a:xfrm>
            <a:off x="8305800" y="64008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15</a:t>
            </a:fld>
            <a:endParaRPr 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505FAF34-87B4-43B9-9F13-6017D93C6D31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16</a:t>
            </a:fld>
            <a:endParaRPr lang="en-US" sz="120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0963" name="Picture 5" descr="us_trend_summ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t="14474" r="14670" b="39265"/>
          <a:stretch>
            <a:fillRect/>
          </a:stretch>
        </p:blipFill>
        <p:spPr bwMode="auto">
          <a:xfrm>
            <a:off x="628650" y="1268413"/>
            <a:ext cx="8532813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2139950" y="901700"/>
            <a:ext cx="2016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b="1" smtClean="0">
                <a:solidFill>
                  <a:srgbClr val="000000"/>
                </a:solidFill>
              </a:rPr>
              <a:t>Observed</a:t>
            </a:r>
            <a:endParaRPr lang="en-US" altLang="zh-CN" sz="2800" b="1" smtClean="0">
              <a:solidFill>
                <a:srgbClr val="000000"/>
              </a:solidFill>
            </a:endParaRPr>
          </a:p>
        </p:txBody>
      </p:sp>
      <p:sp>
        <p:nvSpPr>
          <p:cNvPr id="40967" name="Rectangle 12"/>
          <p:cNvSpPr>
            <a:spLocks noChangeArrowheads="1"/>
          </p:cNvSpPr>
          <p:nvPr/>
        </p:nvSpPr>
        <p:spPr bwMode="auto">
          <a:xfrm>
            <a:off x="4233333" y="2743200"/>
            <a:ext cx="1481667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0968" name="Text Box 13"/>
          <p:cNvSpPr txBox="1">
            <a:spLocks noChangeArrowheads="1"/>
          </p:cNvSpPr>
          <p:nvPr/>
        </p:nvSpPr>
        <p:spPr bwMode="auto">
          <a:xfrm>
            <a:off x="4551363" y="2667000"/>
            <a:ext cx="93503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</a:rPr>
              <a:t>95%</a:t>
            </a:r>
            <a:endParaRPr lang="en-US" altLang="zh-CN" sz="2400" b="1" dirty="0" smtClean="0">
              <a:solidFill>
                <a:srgbClr val="000000"/>
              </a:solidFill>
            </a:endParaRPr>
          </a:p>
        </p:txBody>
      </p:sp>
      <p:sp>
        <p:nvSpPr>
          <p:cNvPr id="40969" name="Rectangle 14"/>
          <p:cNvSpPr>
            <a:spLocks noChangeArrowheads="1"/>
          </p:cNvSpPr>
          <p:nvPr/>
        </p:nvSpPr>
        <p:spPr bwMode="auto">
          <a:xfrm>
            <a:off x="4156075" y="4800600"/>
            <a:ext cx="1558925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0970" name="Text Box 15"/>
          <p:cNvSpPr txBox="1">
            <a:spLocks noChangeArrowheads="1"/>
          </p:cNvSpPr>
          <p:nvPr/>
        </p:nvSpPr>
        <p:spPr bwMode="auto">
          <a:xfrm>
            <a:off x="4598988" y="4724400"/>
            <a:ext cx="854075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</a:rPr>
              <a:t>50%</a:t>
            </a:r>
            <a:endParaRPr lang="en-US" altLang="zh-CN" sz="2400" b="1" dirty="0" smtClean="0">
              <a:solidFill>
                <a:srgbClr val="000000"/>
              </a:solidFill>
            </a:endParaRPr>
          </a:p>
        </p:txBody>
      </p:sp>
      <p:pic>
        <p:nvPicPr>
          <p:cNvPr id="40971" name="Picture 20" descr="us_trend_sum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8" t="83299" r="29607" b="10020"/>
          <a:stretch>
            <a:fillRect/>
          </a:stretch>
        </p:blipFill>
        <p:spPr bwMode="auto">
          <a:xfrm>
            <a:off x="2571750" y="5589588"/>
            <a:ext cx="496887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 Box 24"/>
          <p:cNvSpPr txBox="1">
            <a:spLocks noChangeArrowheads="1"/>
          </p:cNvSpPr>
          <p:nvPr/>
        </p:nvSpPr>
        <p:spPr bwMode="auto">
          <a:xfrm>
            <a:off x="3584575" y="5373688"/>
            <a:ext cx="3273425" cy="29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08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latin typeface="Helvetica" pitchFamily="34" charset="0"/>
              </a:rPr>
              <a:t>MDA8 O</a:t>
            </a:r>
            <a:r>
              <a:rPr lang="en-US" altLang="ja-JP" b="1" baseline="-25000" dirty="0" smtClean="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altLang="ja-JP" b="1" dirty="0" smtClean="0">
                <a:solidFill>
                  <a:srgbClr val="000000"/>
                </a:solidFill>
                <a:latin typeface="Helvetica" pitchFamily="34" charset="0"/>
              </a:rPr>
              <a:t> trends (ppb yr</a:t>
            </a:r>
            <a:r>
              <a:rPr lang="en-US" altLang="ja-JP" b="1" baseline="30000" dirty="0" smtClean="0">
                <a:solidFill>
                  <a:srgbClr val="000000"/>
                </a:solidFill>
                <a:latin typeface="Helvetica" pitchFamily="34" charset="0"/>
              </a:rPr>
              <a:t>-1</a:t>
            </a:r>
            <a:r>
              <a:rPr lang="en-US" altLang="ja-JP" b="1" dirty="0" smtClean="0">
                <a:solidFill>
                  <a:srgbClr val="000000"/>
                </a:solidFill>
                <a:latin typeface="Helvetica" pitchFamily="34" charset="0"/>
              </a:rPr>
              <a:t>)</a:t>
            </a:r>
            <a:endParaRPr lang="en-US" altLang="zh-CN" b="1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40973" name="Line 25"/>
          <p:cNvSpPr>
            <a:spLocks noChangeShapeType="1"/>
          </p:cNvSpPr>
          <p:nvPr/>
        </p:nvSpPr>
        <p:spPr bwMode="auto">
          <a:xfrm flipH="1" flipV="1">
            <a:off x="7829550" y="4797425"/>
            <a:ext cx="360363" cy="6477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 Box 99"/>
          <p:cNvSpPr txBox="1">
            <a:spLocks noChangeArrowheads="1"/>
          </p:cNvSpPr>
          <p:nvPr/>
        </p:nvSpPr>
        <p:spPr bwMode="auto">
          <a:xfrm>
            <a:off x="7467600" y="5383213"/>
            <a:ext cx="1727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srgbClr val="000000"/>
                </a:solidFill>
                <a:latin typeface="Helvetica" pitchFamily="34" charset="0"/>
              </a:rPr>
              <a:t>Larger circles indicate statistically significant trends</a:t>
            </a:r>
            <a:endParaRPr lang="en-US" altLang="zh-CN" sz="1400" dirty="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2286000" y="6381750"/>
            <a:ext cx="59513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FF00"/>
                </a:solidFill>
              </a:rPr>
              <a:t>MY Lin, LW Horowitz, OR Cooper </a:t>
            </a:r>
            <a:r>
              <a:rPr lang="en-US" altLang="ja-JP" b="1" i="1" dirty="0" smtClean="0">
                <a:solidFill>
                  <a:srgbClr val="FFFF00"/>
                </a:solidFill>
              </a:rPr>
              <a:t>et al </a:t>
            </a:r>
            <a:r>
              <a:rPr lang="en-US" altLang="ja-JP" b="1" dirty="0" smtClean="0">
                <a:solidFill>
                  <a:srgbClr val="FFFF00"/>
                </a:solidFill>
              </a:rPr>
              <a:t>(in prep, 2015)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9" name="Text Box 100"/>
          <p:cNvSpPr txBox="1">
            <a:spLocks noChangeArrowheads="1"/>
          </p:cNvSpPr>
          <p:nvPr/>
        </p:nvSpPr>
        <p:spPr bwMode="auto">
          <a:xfrm>
            <a:off x="-65088" y="3114675"/>
            <a:ext cx="151288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FF0000"/>
                </a:solidFill>
                <a:latin typeface="Arial" pitchFamily="34" charset="0"/>
              </a:rPr>
              <a:t>JJA</a:t>
            </a:r>
            <a:r>
              <a:rPr lang="en-US" altLang="ja-JP" sz="2400" b="1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 pitchFamily="34" charset="0"/>
              </a:rPr>
              <a:t>1988-2012</a:t>
            </a:r>
            <a:endParaRPr lang="en-US" altLang="zh-CN" sz="20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152400" y="0"/>
            <a:ext cx="8532812" cy="82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SUMMER </a:t>
            </a:r>
            <a:r>
              <a:rPr lang="en-US" altLang="zh-CN" sz="2800" b="1" dirty="0">
                <a:solidFill>
                  <a:srgbClr val="FFFFFF"/>
                </a:solidFill>
                <a:latin typeface="Helvetica" pitchFamily="34" charset="0"/>
              </a:rPr>
              <a:t>U.S. surface </a:t>
            </a:r>
            <a:r>
              <a:rPr lang="en-US" altLang="zh-CN" sz="2800" b="1" dirty="0" smtClean="0">
                <a:solidFill>
                  <a:srgbClr val="FFFFFF"/>
                </a:solidFill>
                <a:latin typeface="Helvetica" pitchFamily="34" charset="0"/>
              </a:rPr>
              <a:t>O</a:t>
            </a:r>
            <a:r>
              <a:rPr lang="en-US" altLang="zh-CN" sz="2800" b="1" baseline="-25000" dirty="0" smtClean="0">
                <a:solidFill>
                  <a:srgbClr val="FFFFFF"/>
                </a:solidFill>
                <a:latin typeface="Helvetica" pitchFamily="34" charset="0"/>
              </a:rPr>
              <a:t>3</a:t>
            </a:r>
            <a:r>
              <a:rPr lang="en-US" altLang="zh-CN" sz="2800" b="1" dirty="0" smtClean="0">
                <a:solidFill>
                  <a:srgbClr val="FFFFFF"/>
                </a:solidFill>
                <a:latin typeface="Helvetica" pitchFamily="34" charset="0"/>
              </a:rPr>
              <a:t> trends: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chemeClr val="bg1"/>
                </a:solidFill>
                <a:latin typeface="Helvetica" pitchFamily="34" charset="0"/>
              </a:rPr>
              <a:t>Do domestic NO</a:t>
            </a:r>
            <a:r>
              <a:rPr lang="en-US" altLang="zh-CN" sz="2800" b="1" baseline="-25000" dirty="0" smtClean="0">
                <a:solidFill>
                  <a:schemeClr val="bg1"/>
                </a:solidFill>
                <a:latin typeface="Helvetica" pitchFamily="34" charset="0"/>
              </a:rPr>
              <a:t>x</a:t>
            </a:r>
            <a:r>
              <a:rPr lang="en-US" altLang="zh-CN" sz="2800" b="1" dirty="0" smtClean="0">
                <a:solidFill>
                  <a:schemeClr val="bg1"/>
                </a:solidFill>
                <a:latin typeface="Helvetica" pitchFamily="34" charset="0"/>
              </a:rPr>
              <a:t> reductions work? 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867400" y="908050"/>
            <a:ext cx="25098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srgbClr val="000000"/>
                </a:solidFill>
              </a:rPr>
              <a:t>AM3 BASE</a:t>
            </a:r>
            <a:endParaRPr lang="en-US" altLang="zh-CN" sz="28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0"/>
          <p:cNvSpPr>
            <a:spLocks noChangeArrowheads="1"/>
          </p:cNvSpPr>
          <p:nvPr/>
        </p:nvSpPr>
        <p:spPr bwMode="auto">
          <a:xfrm>
            <a:off x="2286000" y="6381750"/>
            <a:ext cx="59513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FF00"/>
                </a:solidFill>
              </a:rPr>
              <a:t>MY Lin, LW Horowitz, OR Cooper </a:t>
            </a:r>
            <a:r>
              <a:rPr lang="en-US" altLang="ja-JP" b="1" i="1" dirty="0" smtClean="0">
                <a:solidFill>
                  <a:srgbClr val="FFFF00"/>
                </a:solidFill>
              </a:rPr>
              <a:t>et al </a:t>
            </a:r>
            <a:r>
              <a:rPr lang="en-US" altLang="ja-JP" b="1" dirty="0" smtClean="0">
                <a:solidFill>
                  <a:srgbClr val="FFFF00"/>
                </a:solidFill>
              </a:rPr>
              <a:t>(in prep, 2015)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" y="1143000"/>
            <a:ext cx="7939563" cy="48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itle 1"/>
          <p:cNvSpPr>
            <a:spLocks/>
          </p:cNvSpPr>
          <p:nvPr/>
        </p:nvSpPr>
        <p:spPr bwMode="auto">
          <a:xfrm>
            <a:off x="0" y="117475"/>
            <a:ext cx="90360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schemeClr val="accent3"/>
                </a:solidFill>
              </a:rPr>
              <a:t>Summarizing drivers of U.S. surface ozone trends</a:t>
            </a:r>
            <a:endParaRPr lang="en-US" altLang="zh-CN" sz="2800" b="1" dirty="0" smtClean="0">
              <a:solidFill>
                <a:schemeClr val="accent3"/>
              </a:solidFill>
            </a:endParaRPr>
          </a:p>
        </p:txBody>
      </p:sp>
      <p:sp>
        <p:nvSpPr>
          <p:cNvPr id="41991" name="Text Box 4"/>
          <p:cNvSpPr txBox="1">
            <a:spLocks noChangeArrowheads="1"/>
          </p:cNvSpPr>
          <p:nvPr/>
        </p:nvSpPr>
        <p:spPr bwMode="auto">
          <a:xfrm>
            <a:off x="1295400" y="908050"/>
            <a:ext cx="6096000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</a:rPr>
              <a:t>GFDL AM3 (2003-2012 minus 1981-1990)</a:t>
            </a:r>
            <a:endParaRPr lang="en-US" altLang="zh-CN" sz="2400" b="1" dirty="0" smtClean="0">
              <a:solidFill>
                <a:srgbClr val="000000"/>
              </a:solidFill>
            </a:endParaRPr>
          </a:p>
        </p:txBody>
      </p:sp>
      <p:sp>
        <p:nvSpPr>
          <p:cNvPr id="41986" name="Rectangle 28"/>
          <p:cNvSpPr>
            <a:spLocks noChangeArrowheads="1"/>
          </p:cNvSpPr>
          <p:nvPr/>
        </p:nvSpPr>
        <p:spPr bwMode="auto">
          <a:xfrm>
            <a:off x="0" y="6172200"/>
            <a:ext cx="9144000" cy="744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966787" y="6176964"/>
            <a:ext cx="7872413" cy="714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B050"/>
                </a:solidFill>
                <a:latin typeface="Helvetica" pitchFamily="34" charset="0"/>
              </a:rPr>
              <a:t> Background increases ~6 ppb in spring and ~4 ppb in summer</a:t>
            </a:r>
            <a:endParaRPr lang="en-US" altLang="ja-JP" b="1" dirty="0">
              <a:solidFill>
                <a:srgbClr val="00B050"/>
              </a:solidFill>
              <a:latin typeface="Helvetica" pitchFamily="34" charset="0"/>
            </a:endParaRP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latin typeface="Helvetica" pitchFamily="34" charset="0"/>
              </a:rPr>
              <a:t> U.S. domestic emission controls offset 2-3 ppb</a:t>
            </a:r>
          </a:p>
        </p:txBody>
      </p:sp>
      <p:sp>
        <p:nvSpPr>
          <p:cNvPr id="3" name="Left Brace 2"/>
          <p:cNvSpPr/>
          <p:nvPr/>
        </p:nvSpPr>
        <p:spPr>
          <a:xfrm>
            <a:off x="817563" y="6318250"/>
            <a:ext cx="249237" cy="387350"/>
          </a:xfrm>
          <a:prstGeom prst="lef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3362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WUS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52683" y="6553200"/>
            <a:ext cx="249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 et al [in prep; 2015]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98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685800" y="152400"/>
            <a:ext cx="784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FFFF"/>
                </a:solidFill>
                <a:latin typeface="Helvetica" pitchFamily="34" charset="0"/>
              </a:rPr>
              <a:t>Some Final </a:t>
            </a:r>
            <a:r>
              <a:rPr lang="en-US" altLang="zh-CN" sz="2800" b="1" dirty="0" smtClean="0">
                <a:solidFill>
                  <a:srgbClr val="FFFFFF"/>
                </a:solidFill>
                <a:latin typeface="Helvetica" pitchFamily="34" charset="0"/>
              </a:rPr>
              <a:t>Thoughts on WUS ozone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76200" y="990600"/>
            <a:ext cx="9067800" cy="4191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Asian pollution can contribute to high-O</a:t>
            </a:r>
            <a:r>
              <a:rPr lang="en-US" altLang="ja-JP" sz="2200" b="1" kern="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events above 65 ppb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2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Potential for satellites to identify such events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000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Need more rigorous model evaluation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ja-JP" sz="2000" b="1" kern="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ja-JP" sz="2200" b="1" kern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Rising “background” </a:t>
            </a:r>
            <a:r>
              <a:rPr lang="en-US" altLang="ja-JP" sz="2200" kern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(4-6 ppbv from 1980s to 2000s)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Counteract ozone abatements from domestic emission controls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0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Need apple-to-apple comparison btw </a:t>
            </a:r>
            <a:r>
              <a:rPr lang="en-US" altLang="ja-JP" sz="2000" b="1" kern="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obs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models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ja-JP" sz="2000" b="1" kern="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ja-JP" sz="2200" b="1" kern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Strong year-to-year variability due to dynamical influences </a:t>
            </a:r>
          </a:p>
          <a:p>
            <a:pPr marL="0" indent="0">
              <a:buNone/>
            </a:pPr>
            <a:r>
              <a:rPr lang="en-US" altLang="ja-JP" sz="2200" b="1" kern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Sparse sampling and short records can complicate trend attribution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Need additional (e.g. daily) ozonesonde or lidar measurements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20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Need to maintain multi-decadal measurements at NPS sites</a:t>
            </a:r>
            <a:endParaRPr lang="en-US" altLang="ja-JP" sz="2000" b="1" kern="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5897083" y="5543490"/>
            <a:ext cx="29421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i="1" dirty="0" smtClean="0">
                <a:solidFill>
                  <a:srgbClr val="FF0000"/>
                </a:solidFill>
              </a:rPr>
              <a:t>Meiyun.Lin@noaa.gov</a:t>
            </a:r>
            <a:endParaRPr lang="zh-CN" alt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10" name="Picture 6" descr="img_launching_sonde_hilo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r="15515" b="46126"/>
          <a:stretch>
            <a:fillRect/>
          </a:stretch>
        </p:blipFill>
        <p:spPr bwMode="auto">
          <a:xfrm>
            <a:off x="1752600" y="5413395"/>
            <a:ext cx="954087" cy="65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2217" r="3671"/>
          <a:stretch>
            <a:fillRect/>
          </a:stretch>
        </p:blipFill>
        <p:spPr bwMode="auto">
          <a:xfrm>
            <a:off x="457200" y="5382773"/>
            <a:ext cx="949854" cy="69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" descr="N48RF at Mammoth Lakes__RMarchban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96855"/>
            <a:ext cx="973463" cy="67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 descr="cubedGridAnim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281302"/>
            <a:ext cx="725849" cy="72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886200" y="5895201"/>
            <a:ext cx="13700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dirty="0" smtClean="0">
                <a:solidFill>
                  <a:srgbClr val="000000"/>
                </a:solidFill>
              </a:rPr>
              <a:t>GFDL AM3</a:t>
            </a:r>
            <a:endParaRPr lang="en-US" altLang="zh-CN" sz="1200" dirty="0" smtClean="0">
              <a:solidFill>
                <a:srgbClr val="000000"/>
              </a:solidFill>
            </a:endParaRPr>
          </a:p>
        </p:txBody>
      </p:sp>
      <p:sp>
        <p:nvSpPr>
          <p:cNvPr id="15" name="Slide Number Placeholder 3"/>
          <p:cNvSpPr txBox="1">
            <a:spLocks noGrp="1"/>
          </p:cNvSpPr>
          <p:nvPr/>
        </p:nvSpPr>
        <p:spPr>
          <a:xfrm>
            <a:off x="8077200" y="64008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18</a:t>
            </a:fld>
            <a:endParaRPr 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5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0"/>
            <a:ext cx="8915400" cy="9144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Slides for Discussions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4290" b="17295"/>
          <a:stretch/>
        </p:blipFill>
        <p:spPr bwMode="auto">
          <a:xfrm>
            <a:off x="0" y="914400"/>
            <a:ext cx="4614621" cy="28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/>
          </p:cNvSpPr>
          <p:nvPr/>
        </p:nvSpPr>
        <p:spPr bwMode="auto">
          <a:xfrm>
            <a:off x="0" y="152400"/>
            <a:ext cx="9144000" cy="76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Helvetica" pitchFamily="34" charset="0"/>
              </a:rPr>
              <a:t>Major challenges for Western U.S. air quality management</a:t>
            </a:r>
          </a:p>
        </p:txBody>
      </p:sp>
      <p:sp>
        <p:nvSpPr>
          <p:cNvPr id="32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98120" y="4876800"/>
            <a:ext cx="8906661" cy="1477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 dirty="0" smtClean="0">
                <a:latin typeface="Helvetica" pitchFamily="34" charset="0"/>
              </a:rPr>
              <a:t>SALIENT QUESTIONS:</a:t>
            </a:r>
            <a:endParaRPr lang="en-US" altLang="zh-CN" b="1" dirty="0">
              <a:latin typeface="Helvetica" pitchFamily="34" charset="0"/>
            </a:endParaRPr>
          </a:p>
          <a:p>
            <a:pPr eaLnBrk="1" hangingPunct="1"/>
            <a:r>
              <a:rPr lang="en-US" altLang="zh-CN" b="1" dirty="0" smtClean="0">
                <a:solidFill>
                  <a:schemeClr val="hlink"/>
                </a:solidFill>
                <a:latin typeface="Helvetica" pitchFamily="34" charset="0"/>
              </a:rPr>
              <a:t>- Asian pollution contribution to WUS high-O</a:t>
            </a:r>
            <a:r>
              <a:rPr lang="en-US" altLang="zh-CN" b="1" baseline="-25000" dirty="0" smtClean="0">
                <a:solidFill>
                  <a:schemeClr val="hlink"/>
                </a:solidFill>
                <a:latin typeface="Helvetica" pitchFamily="34" charset="0"/>
              </a:rPr>
              <a:t>3</a:t>
            </a:r>
            <a:r>
              <a:rPr lang="en-US" altLang="zh-CN" b="1" dirty="0" smtClean="0">
                <a:solidFill>
                  <a:schemeClr val="hlink"/>
                </a:solidFill>
                <a:latin typeface="Helvetica" pitchFamily="34" charset="0"/>
              </a:rPr>
              <a:t> events?  </a:t>
            </a:r>
          </a:p>
          <a:p>
            <a:pPr eaLnBrk="1" hangingPunct="1"/>
            <a:r>
              <a:rPr lang="en-US" altLang="zh-CN" b="1" dirty="0" smtClean="0">
                <a:solidFill>
                  <a:schemeClr val="hlink"/>
                </a:solidFill>
                <a:latin typeface="Helvetica" pitchFamily="34" charset="0"/>
              </a:rPr>
              <a:t>- How can AQ managers identify such events?</a:t>
            </a:r>
          </a:p>
          <a:p>
            <a:pPr eaLnBrk="1" hangingPunct="1"/>
            <a:r>
              <a:rPr lang="en-US" altLang="ja-JP" b="1" dirty="0" smtClean="0">
                <a:solidFill>
                  <a:schemeClr val="hlink"/>
                </a:solidFill>
                <a:latin typeface="Helvetica" pitchFamily="34" charset="0"/>
              </a:rPr>
              <a:t>- Are there changes in large-scale transport patterns? </a:t>
            </a:r>
          </a:p>
          <a:p>
            <a:pPr eaLnBrk="1" hangingPunct="1"/>
            <a:r>
              <a:rPr lang="en-US" altLang="zh-CN" b="1" dirty="0" smtClean="0">
                <a:solidFill>
                  <a:schemeClr val="hlink"/>
                </a:solidFill>
                <a:latin typeface="Helvetica" pitchFamily="34" charset="0"/>
              </a:rPr>
              <a:t>- Role of rising Asian emissions over recent decades?</a:t>
            </a:r>
            <a:endParaRPr lang="en-US" altLang="zh-CN" b="1" dirty="0">
              <a:latin typeface="Helvetic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6324600"/>
            <a:ext cx="9144000" cy="6160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>
              <a:spcBef>
                <a:spcPts val="1800"/>
              </a:spcBef>
            </a:pPr>
            <a:r>
              <a:rPr lang="en-US" sz="1500" b="1" cap="all" dirty="0" smtClean="0">
                <a:latin typeface="Arial"/>
                <a:cs typeface="Arial"/>
                <a:sym typeface="Wingdings"/>
              </a:rPr>
              <a:t>     Need process-level understanding on daily to MULTI-decadal time </a:t>
            </a:r>
            <a:r>
              <a:rPr lang="en-US" sz="1500" b="1" cap="all" dirty="0" err="1" smtClean="0">
                <a:latin typeface="Arial"/>
                <a:cs typeface="Arial"/>
                <a:sym typeface="Wingdings"/>
              </a:rPr>
              <a:t>scaleS</a:t>
            </a:r>
            <a:endParaRPr lang="en-US" sz="1500" b="1" cap="all" dirty="0" smtClean="0">
              <a:latin typeface="Arial"/>
              <a:cs typeface="Arial"/>
              <a:sym typeface="Wingding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713202"/>
            <a:ext cx="2895600" cy="52322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b="1" dirty="0" smtClean="0"/>
              <a:t>Annual 4</a:t>
            </a:r>
            <a:r>
              <a:rPr lang="en-US" b="1" baseline="30000" dirty="0" smtClean="0"/>
              <a:t>th </a:t>
            </a:r>
            <a:r>
              <a:rPr lang="en-US" b="1" dirty="0" smtClean="0"/>
              <a:t>Hi MDA8 O</a:t>
            </a:r>
            <a:r>
              <a:rPr lang="en-US" b="1" baseline="-25000" dirty="0" smtClean="0"/>
              <a:t>3</a:t>
            </a:r>
            <a:r>
              <a:rPr lang="en-US" b="1" dirty="0" smtClean="0"/>
              <a:t> </a:t>
            </a:r>
            <a:r>
              <a:rPr lang="en-US" sz="1600" dirty="0" smtClean="0"/>
              <a:t>(2011-2013 AQS)</a:t>
            </a:r>
            <a:endParaRPr lang="en-US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60" y="990600"/>
            <a:ext cx="4343540" cy="27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31928"/>
            <a:ext cx="3276600" cy="39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5" y="4214824"/>
            <a:ext cx="3602645" cy="33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5029200" y="3743980"/>
            <a:ext cx="4114800" cy="5232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b="1" dirty="0" smtClean="0"/>
              <a:t>Mean background, Apr-Jun </a:t>
            </a:r>
          </a:p>
          <a:p>
            <a:pPr algn="r"/>
            <a:r>
              <a:rPr lang="en-US" sz="1600" dirty="0" smtClean="0"/>
              <a:t>NA anthrop emis off in GFDL AM3 (~</a:t>
            </a:r>
            <a:r>
              <a:rPr lang="en-US" sz="1600" dirty="0"/>
              <a:t>0.5ᵒx0.5ᵒ)</a:t>
            </a:r>
          </a:p>
        </p:txBody>
      </p:sp>
      <p:sp>
        <p:nvSpPr>
          <p:cNvPr id="50" name="Line 15"/>
          <p:cNvSpPr>
            <a:spLocks noChangeShapeType="1"/>
          </p:cNvSpPr>
          <p:nvPr/>
        </p:nvSpPr>
        <p:spPr bwMode="auto">
          <a:xfrm>
            <a:off x="2819400" y="4102100"/>
            <a:ext cx="0" cy="774701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2879725" y="4572000"/>
            <a:ext cx="194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dirty="0">
                <a:solidFill>
                  <a:srgbClr val="FF0000"/>
                </a:solidFill>
                <a:latin typeface="+mj-lt"/>
              </a:rPr>
              <a:t>Future NAAQS?</a:t>
            </a:r>
          </a:p>
        </p:txBody>
      </p:sp>
      <p:sp>
        <p:nvSpPr>
          <p:cNvPr id="52" name="Line 17"/>
          <p:cNvSpPr>
            <a:spLocks noChangeShapeType="1"/>
          </p:cNvSpPr>
          <p:nvPr/>
        </p:nvSpPr>
        <p:spPr bwMode="auto">
          <a:xfrm flipH="1" flipV="1">
            <a:off x="2667000" y="4710113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18"/>
          <p:cNvSpPr>
            <a:spLocks noChangeShapeType="1"/>
          </p:cNvSpPr>
          <p:nvPr/>
        </p:nvSpPr>
        <p:spPr bwMode="auto">
          <a:xfrm flipH="1">
            <a:off x="3648074" y="3748087"/>
            <a:ext cx="9525" cy="569913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3657600" y="3748087"/>
            <a:ext cx="1944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ja-JP" dirty="0">
                <a:solidFill>
                  <a:srgbClr val="FF0000"/>
                </a:solidFill>
                <a:latin typeface="+mj-lt"/>
              </a:rPr>
              <a:t>Current NAAQS</a:t>
            </a:r>
            <a:endParaRPr lang="en-US" altLang="zh-CN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5" name="Line 25"/>
          <p:cNvSpPr>
            <a:spLocks noChangeShapeType="1"/>
          </p:cNvSpPr>
          <p:nvPr/>
        </p:nvSpPr>
        <p:spPr bwMode="auto">
          <a:xfrm flipH="1" flipV="1">
            <a:off x="3683000" y="4114800"/>
            <a:ext cx="431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1981200" y="4114800"/>
            <a:ext cx="0" cy="774701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755441" y="4081046"/>
            <a:ext cx="5261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0" dirty="0" smtClean="0">
                <a:solidFill>
                  <a:srgbClr val="000000"/>
                </a:solidFill>
              </a:rPr>
              <a:t>ppb</a:t>
            </a:r>
            <a:endParaRPr lang="en-US" altLang="zh-CN" sz="1600" b="0" dirty="0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617895" y="4233446"/>
            <a:ext cx="5261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0" dirty="0" smtClean="0">
                <a:solidFill>
                  <a:srgbClr val="000000"/>
                </a:solidFill>
              </a:rPr>
              <a:t>ppb</a:t>
            </a:r>
            <a:endParaRPr lang="en-US" altLang="zh-CN" sz="1600" b="0" dirty="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3400" y="2971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Sparse monitoring</a:t>
            </a:r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 rot="2737777">
            <a:off x="228341" y="1889858"/>
            <a:ext cx="1627423" cy="857854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6" name="Oval 25"/>
          <p:cNvSpPr/>
          <p:nvPr/>
        </p:nvSpPr>
        <p:spPr>
          <a:xfrm rot="2737777">
            <a:off x="4871391" y="1893029"/>
            <a:ext cx="1618551" cy="857854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7" name="Slide Number Placeholder 3"/>
          <p:cNvSpPr txBox="1">
            <a:spLocks noGrp="1"/>
          </p:cNvSpPr>
          <p:nvPr/>
        </p:nvSpPr>
        <p:spPr>
          <a:xfrm>
            <a:off x="8458200" y="6569075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 b="1">
                <a:solidFill>
                  <a:srgbClr val="000000"/>
                </a:solidFill>
              </a:rPr>
              <a:pPr algn="r">
                <a:defRPr/>
              </a:pPr>
              <a:t>2</a:t>
            </a:fld>
            <a:endParaRPr lang="en-US" sz="1600" b="1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51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90"/>
    </mc:Choice>
    <mc:Fallback xmlns="">
      <p:transition spd="slow" advTm="81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/>
          </p:cNvSpPr>
          <p:nvPr/>
        </p:nvSpPr>
        <p:spPr bwMode="auto">
          <a:xfrm>
            <a:off x="0" y="76200"/>
            <a:ext cx="90678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Projections of </a:t>
            </a:r>
            <a:r>
              <a:rPr lang="en-US" altLang="zh-CN" sz="2400" b="1" dirty="0">
                <a:solidFill>
                  <a:srgbClr val="FFFFFF"/>
                </a:solidFill>
                <a:latin typeface="Helvetica" pitchFamily="34" charset="0"/>
              </a:rPr>
              <a:t>near-term 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changes in WUS lower trop. ozone in spring (March-April-May)</a:t>
            </a:r>
            <a:endParaRPr lang="en-US" altLang="zh-CN" sz="2400" b="1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24" name="Slide Number Placeholder 3"/>
          <p:cNvSpPr txBox="1">
            <a:spLocks noGrp="1"/>
          </p:cNvSpPr>
          <p:nvPr/>
        </p:nvSpPr>
        <p:spPr>
          <a:xfrm>
            <a:off x="1920846" y="5959475"/>
            <a:ext cx="641684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 smtClean="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20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9" y="3648776"/>
            <a:ext cx="4300381" cy="254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1481" r="3174" b="-1"/>
          <a:stretch/>
        </p:blipFill>
        <p:spPr bwMode="auto">
          <a:xfrm>
            <a:off x="5224743" y="3666255"/>
            <a:ext cx="3810000" cy="242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 b="9224"/>
          <a:stretch/>
        </p:blipFill>
        <p:spPr bwMode="auto">
          <a:xfrm>
            <a:off x="2198715" y="914399"/>
            <a:ext cx="5107597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1155412" y="1886633"/>
            <a:ext cx="25908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Median O</a:t>
            </a:r>
            <a:r>
              <a:rPr lang="en-US" b="1" baseline="-25000" dirty="0" smtClean="0">
                <a:solidFill>
                  <a:srgbClr val="000000"/>
                </a:solidFill>
              </a:rPr>
              <a:t>3</a:t>
            </a:r>
            <a:r>
              <a:rPr lang="en-US" b="1" dirty="0" smtClean="0">
                <a:solidFill>
                  <a:srgbClr val="000000"/>
                </a:solidFill>
              </a:rPr>
              <a:t> anomaly in ppb  relative to 2010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58597" y="4735447"/>
            <a:ext cx="24865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N</a:t>
            </a:r>
            <a:r>
              <a:rPr lang="en-US" b="1" dirty="0" smtClean="0">
                <a:solidFill>
                  <a:srgbClr val="000000"/>
                </a:solidFill>
              </a:rPr>
              <a:t>ormalized  to 2000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3860533"/>
            <a:ext cx="243840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5345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Satellites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39740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RCP8.5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RCP4.5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63143" y="4202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RCP8.5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38914" y="532517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RCP4.5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36266" y="3745468"/>
            <a:ext cx="196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Global CH</a:t>
            </a:r>
            <a:r>
              <a:rPr lang="en-US" b="1" baseline="-25000" dirty="0" smtClean="0">
                <a:solidFill>
                  <a:srgbClr val="000000"/>
                </a:solidFill>
              </a:rPr>
              <a:t>4</a:t>
            </a:r>
            <a:r>
              <a:rPr lang="en-US" b="1" dirty="0" smtClean="0">
                <a:solidFill>
                  <a:srgbClr val="000000"/>
                </a:solidFill>
              </a:rPr>
              <a:t> (ppb)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8200" y="3657600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3000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8200" y="4278868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2500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8200" y="4964668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2000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48200" y="5605046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</a:t>
            </a:r>
            <a:r>
              <a:rPr lang="en-US" sz="1600" dirty="0" smtClean="0">
                <a:solidFill>
                  <a:srgbClr val="000000"/>
                </a:solidFill>
              </a:rPr>
              <a:t>500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144" y="3745468"/>
            <a:ext cx="242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E. China NO</a:t>
            </a:r>
            <a:r>
              <a:rPr lang="en-US" b="1" baseline="-25000" dirty="0">
                <a:solidFill>
                  <a:srgbClr val="000000"/>
                </a:solidFill>
              </a:rPr>
              <a:t>x</a:t>
            </a:r>
            <a:r>
              <a:rPr lang="en-US" b="1" dirty="0">
                <a:solidFill>
                  <a:srgbClr val="000000"/>
                </a:solidFill>
              </a:rPr>
              <a:t> emissions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5849779"/>
            <a:ext cx="609599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1980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8204" y="1068932"/>
            <a:ext cx="160999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OBS</a:t>
            </a:r>
            <a:r>
              <a:rPr lang="en-US" sz="1200" dirty="0" smtClean="0">
                <a:solidFill>
                  <a:srgbClr val="000000"/>
                </a:solidFill>
              </a:rPr>
              <a:t> (GRB, LAV, ROM)</a:t>
            </a:r>
          </a:p>
          <a:p>
            <a:r>
              <a:rPr lang="en-US" sz="1200" b="1" dirty="0" smtClean="0">
                <a:solidFill>
                  <a:srgbClr val="FF9900"/>
                </a:solidFill>
              </a:rPr>
              <a:t>AM3 BASE, nudged</a:t>
            </a:r>
            <a:endParaRPr lang="en-US" sz="1200" b="1" dirty="0">
              <a:solidFill>
                <a:srgbClr val="FF9900"/>
              </a:solidFill>
            </a:endParaRPr>
          </a:p>
        </p:txBody>
      </p:sp>
      <p:sp>
        <p:nvSpPr>
          <p:cNvPr id="23" name="Slide Number Placeholder 3"/>
          <p:cNvSpPr txBox="1">
            <a:spLocks noGrp="1"/>
          </p:cNvSpPr>
          <p:nvPr/>
        </p:nvSpPr>
        <p:spPr>
          <a:xfrm>
            <a:off x="8153400" y="64008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20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6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02708"/>
            <a:ext cx="8422958" cy="459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0" y="0"/>
            <a:ext cx="9144000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Strong stratospheric influence on year-to-year variability of high-elevation Western U.S. surface O</a:t>
            </a:r>
            <a:r>
              <a:rPr lang="en-US" altLang="ja-JP" sz="2400" b="1" baseline="-25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ja-JP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during April-May </a:t>
            </a:r>
            <a:endParaRPr lang="en-US" altLang="zh-CN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979183" y="6412468"/>
            <a:ext cx="34122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CC"/>
                </a:solidFill>
              </a:rPr>
              <a:t>Lin </a:t>
            </a:r>
            <a:r>
              <a:rPr lang="en-US" altLang="ja-JP" b="1" i="1" dirty="0" smtClean="0">
                <a:solidFill>
                  <a:srgbClr val="FFFFCC"/>
                </a:solidFill>
              </a:rPr>
              <a:t>MY et </a:t>
            </a:r>
            <a:r>
              <a:rPr lang="en-US" altLang="ja-JP" b="1" i="1" dirty="0">
                <a:solidFill>
                  <a:srgbClr val="FFFFCC"/>
                </a:solidFill>
              </a:rPr>
              <a:t>al </a:t>
            </a:r>
            <a:r>
              <a:rPr lang="en-US" altLang="ja-JP" b="1" i="1" dirty="0" smtClean="0">
                <a:solidFill>
                  <a:srgbClr val="FFFFCC"/>
                </a:solidFill>
              </a:rPr>
              <a:t>(in review, 2015)</a:t>
            </a:r>
            <a:endParaRPr lang="zh-CN" altLang="en-US" b="1" i="1" dirty="0">
              <a:solidFill>
                <a:srgbClr val="FFFFCC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1235075"/>
            <a:ext cx="228600" cy="440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566" name="Text Box 7"/>
          <p:cNvSpPr txBox="1">
            <a:spLocks noChangeArrowheads="1"/>
          </p:cNvSpPr>
          <p:nvPr/>
        </p:nvSpPr>
        <p:spPr bwMode="auto">
          <a:xfrm>
            <a:off x="8607425" y="746125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Helvetica" pitchFamily="34" charset="0"/>
              </a:rPr>
              <a:t>75</a:t>
            </a:r>
            <a:r>
              <a:rPr lang="en-US" altLang="ja-JP" sz="2000" b="1" baseline="30000" dirty="0">
                <a:solidFill>
                  <a:srgbClr val="000000"/>
                </a:solidFill>
                <a:latin typeface="Helvetica" pitchFamily="34" charset="0"/>
              </a:rPr>
              <a:t>th</a:t>
            </a:r>
            <a:endParaRPr lang="en-US" altLang="zh-CN" sz="20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22567" name="Text Box 7"/>
          <p:cNvSpPr txBox="1">
            <a:spLocks noChangeArrowheads="1"/>
          </p:cNvSpPr>
          <p:nvPr/>
        </p:nvSpPr>
        <p:spPr bwMode="auto">
          <a:xfrm>
            <a:off x="8577262" y="1660525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Helvetica" pitchFamily="34" charset="0"/>
              </a:rPr>
              <a:t>25</a:t>
            </a:r>
            <a:r>
              <a:rPr lang="en-US" altLang="ja-JP" sz="2000" b="1" baseline="30000" dirty="0">
                <a:solidFill>
                  <a:srgbClr val="000000"/>
                </a:solidFill>
                <a:latin typeface="Helvetica" pitchFamily="34" charset="0"/>
              </a:rPr>
              <a:t>th</a:t>
            </a:r>
            <a:endParaRPr lang="en-US" altLang="zh-CN" sz="20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22569" name="Line 9"/>
          <p:cNvSpPr>
            <a:spLocks noChangeShapeType="1"/>
          </p:cNvSpPr>
          <p:nvPr/>
        </p:nvSpPr>
        <p:spPr bwMode="auto">
          <a:xfrm flipV="1">
            <a:off x="8607425" y="865014"/>
            <a:ext cx="0" cy="103998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2570" name="Oval 10"/>
          <p:cNvSpPr>
            <a:spLocks noChangeArrowheads="1"/>
          </p:cNvSpPr>
          <p:nvPr/>
        </p:nvSpPr>
        <p:spPr bwMode="auto">
          <a:xfrm>
            <a:off x="8534400" y="1328738"/>
            <a:ext cx="144463" cy="14446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2571" name="Text Box 7"/>
          <p:cNvSpPr txBox="1">
            <a:spLocks noChangeArrowheads="1"/>
          </p:cNvSpPr>
          <p:nvPr/>
        </p:nvSpPr>
        <p:spPr bwMode="auto">
          <a:xfrm>
            <a:off x="8607425" y="1220788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Helvetica" pitchFamily="34" charset="0"/>
              </a:rPr>
              <a:t>50</a:t>
            </a:r>
            <a:r>
              <a:rPr lang="en-US" altLang="ja-JP" sz="2000" b="1" baseline="30000">
                <a:solidFill>
                  <a:srgbClr val="000000"/>
                </a:solidFill>
                <a:latin typeface="Helvetica" pitchFamily="34" charset="0"/>
              </a:rPr>
              <a:t>th</a:t>
            </a:r>
            <a:endParaRPr lang="en-US" altLang="zh-CN" sz="20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1768475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O</a:t>
            </a:r>
            <a:r>
              <a:rPr lang="en-US" sz="1600" b="1" baseline="-25000" dirty="0" smtClean="0">
                <a:solidFill>
                  <a:srgbClr val="0000FF"/>
                </a:solidFill>
              </a:rPr>
              <a:t>3</a:t>
            </a:r>
            <a:r>
              <a:rPr lang="en-US" sz="1600" b="1" dirty="0" smtClean="0">
                <a:solidFill>
                  <a:srgbClr val="0000FF"/>
                </a:solidFill>
              </a:rPr>
              <a:t>Strat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193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2133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Emissions held constant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Nudged to “real” winds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" y="5791200"/>
            <a:ext cx="9067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Large IAV may complicate the attribution of observed 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trends in short records</a:t>
            </a:r>
            <a:endParaRPr lang="en-US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1447800" y="2225675"/>
            <a:ext cx="152400" cy="2889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endCxn id="3" idx="1"/>
          </p:cNvCxnSpPr>
          <p:nvPr/>
        </p:nvCxnSpPr>
        <p:spPr>
          <a:xfrm>
            <a:off x="1447800" y="2107029"/>
            <a:ext cx="0" cy="2631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6689710" y="3304158"/>
            <a:ext cx="3320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Stratospheric  Contribution (ppb)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Slide Number Placeholder 3"/>
          <p:cNvSpPr txBox="1">
            <a:spLocks noGrp="1"/>
          </p:cNvSpPr>
          <p:nvPr/>
        </p:nvSpPr>
        <p:spPr>
          <a:xfrm>
            <a:off x="8499159" y="6400800"/>
            <a:ext cx="568642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21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38"/>
    </mc:Choice>
    <mc:Fallback xmlns="">
      <p:transition spd="slow" advTm="9353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1073150"/>
            <a:ext cx="9144000" cy="5251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ja-JP" b="1">
              <a:solidFill>
                <a:srgbClr val="FFFFFF"/>
              </a:solidFill>
            </a:endParaRPr>
          </a:p>
        </p:txBody>
      </p:sp>
      <p:sp>
        <p:nvSpPr>
          <p:cNvPr id="48131" name="Rectangle 28"/>
          <p:cNvSpPr>
            <a:spLocks noChangeArrowheads="1"/>
          </p:cNvSpPr>
          <p:nvPr/>
        </p:nvSpPr>
        <p:spPr bwMode="auto">
          <a:xfrm>
            <a:off x="1511300" y="76200"/>
            <a:ext cx="76327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ja-JP" sz="2600" b="1" dirty="0">
                <a:solidFill>
                  <a:srgbClr val="FFFFFF"/>
                </a:solidFill>
              </a:rPr>
              <a:t>Subsidence of stratospheric O</a:t>
            </a:r>
            <a:r>
              <a:rPr lang="en-US" altLang="ja-JP" sz="2600" b="1" baseline="-25000" dirty="0">
                <a:solidFill>
                  <a:srgbClr val="FFFFFF"/>
                </a:solidFill>
              </a:rPr>
              <a:t>3</a:t>
            </a:r>
            <a:r>
              <a:rPr lang="en-US" altLang="ja-JP" sz="2600" b="1" dirty="0">
                <a:solidFill>
                  <a:srgbClr val="FFFFFF"/>
                </a:solidFill>
              </a:rPr>
              <a:t> to the lower trop of S</a:t>
            </a:r>
            <a:r>
              <a:rPr lang="en-US" altLang="zh-CN" sz="2600" b="1" dirty="0">
                <a:solidFill>
                  <a:srgbClr val="FFFFFF"/>
                </a:solidFill>
              </a:rPr>
              <a:t>.</a:t>
            </a:r>
            <a:r>
              <a:rPr lang="en-US" altLang="ja-JP" sz="2600" b="1" dirty="0">
                <a:solidFill>
                  <a:srgbClr val="FFFFFF"/>
                </a:solidFill>
              </a:rPr>
              <a:t> California</a:t>
            </a:r>
            <a:r>
              <a:rPr lang="en-US" altLang="zh-CN" sz="2600" b="1" dirty="0">
                <a:solidFill>
                  <a:srgbClr val="FFFFFF"/>
                </a:solidFill>
              </a:rPr>
              <a:t> (May 28</a:t>
            </a:r>
            <a:r>
              <a:rPr lang="en-US" altLang="ja-JP" sz="2600" b="1" dirty="0">
                <a:solidFill>
                  <a:srgbClr val="FFFFFF"/>
                </a:solidFill>
              </a:rPr>
              <a:t>, 2010</a:t>
            </a:r>
            <a:r>
              <a:rPr lang="en-US" altLang="zh-CN" sz="2600" b="1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48132" name="Picture 6" descr="may23_lid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8" t="72745" r="17735" b="23820"/>
          <a:stretch>
            <a:fillRect/>
          </a:stretch>
        </p:blipFill>
        <p:spPr bwMode="auto">
          <a:xfrm>
            <a:off x="533400" y="5257800"/>
            <a:ext cx="39592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604837" y="5527675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48134" name="Text Box 11"/>
          <p:cNvSpPr txBox="1">
            <a:spLocks noChangeArrowheads="1"/>
          </p:cNvSpPr>
          <p:nvPr/>
        </p:nvSpPr>
        <p:spPr bwMode="auto">
          <a:xfrm>
            <a:off x="1109662" y="5538787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50</a:t>
            </a:r>
          </a:p>
        </p:txBody>
      </p:sp>
      <p:pic>
        <p:nvPicPr>
          <p:cNvPr id="48135" name="Picture 4" descr="Intrusion0528_Sonde_TH2S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23932" r="65004" b="33374"/>
          <a:stretch>
            <a:fillRect/>
          </a:stretch>
        </p:blipFill>
        <p:spPr bwMode="auto">
          <a:xfrm>
            <a:off x="950913" y="1524000"/>
            <a:ext cx="3240087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5"/>
          <p:cNvSpPr txBox="1">
            <a:spLocks noChangeArrowheads="1"/>
          </p:cNvSpPr>
          <p:nvPr/>
        </p:nvSpPr>
        <p:spPr bwMode="auto">
          <a:xfrm rot="-5400000">
            <a:off x="144462" y="3267045"/>
            <a:ext cx="1905000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000000"/>
                </a:solidFill>
              </a:rPr>
              <a:t>Altitude (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km)</a:t>
            </a:r>
            <a:endParaRPr lang="en-US" altLang="zh-CN" sz="2000" b="1" dirty="0">
              <a:solidFill>
                <a:srgbClr val="000000"/>
              </a:solidFill>
            </a:endParaRPr>
          </a:p>
        </p:txBody>
      </p:sp>
      <p:sp>
        <p:nvSpPr>
          <p:cNvPr id="48137" name="Text Box 8"/>
          <p:cNvSpPr txBox="1">
            <a:spLocks noChangeArrowheads="1"/>
          </p:cNvSpPr>
          <p:nvPr/>
        </p:nvSpPr>
        <p:spPr bwMode="auto">
          <a:xfrm>
            <a:off x="1612900" y="5538787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48138" name="Text Box 9"/>
          <p:cNvSpPr txBox="1">
            <a:spLocks noChangeArrowheads="1"/>
          </p:cNvSpPr>
          <p:nvPr/>
        </p:nvSpPr>
        <p:spPr bwMode="auto">
          <a:xfrm>
            <a:off x="2622550" y="55276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110</a:t>
            </a:r>
          </a:p>
        </p:txBody>
      </p:sp>
      <p:sp>
        <p:nvSpPr>
          <p:cNvPr id="48139" name="Text Box 10"/>
          <p:cNvSpPr txBox="1">
            <a:spLocks noChangeArrowheads="1"/>
          </p:cNvSpPr>
          <p:nvPr/>
        </p:nvSpPr>
        <p:spPr bwMode="auto">
          <a:xfrm>
            <a:off x="3844925" y="55276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150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2189162" y="5527675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90</a:t>
            </a: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3197225" y="55276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</a:rPr>
              <a:t>130</a:t>
            </a: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1463675" y="4953000"/>
            <a:ext cx="2346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 dirty="0">
                <a:solidFill>
                  <a:srgbClr val="000000"/>
                </a:solidFill>
              </a:rPr>
              <a:t>North </a:t>
            </a:r>
            <a:r>
              <a:rPr lang="en-US" altLang="ja-JP" b="1" dirty="0">
                <a:solidFill>
                  <a:srgbClr val="000000"/>
                </a:solidFill>
                <a:sym typeface="Wingdings" pitchFamily="2" charset="2"/>
              </a:rPr>
              <a:t> South </a:t>
            </a:r>
            <a:endParaRPr lang="en-US" altLang="zh-CN" b="1" dirty="0">
              <a:solidFill>
                <a:srgbClr val="000000"/>
              </a:solidFill>
            </a:endParaRP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5538787" y="4648200"/>
            <a:ext cx="3605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="1" dirty="0" smtClean="0">
                <a:solidFill>
                  <a:srgbClr val="000000"/>
                </a:solidFill>
              </a:rPr>
              <a:t>O</a:t>
            </a:r>
            <a:r>
              <a:rPr lang="en-US" altLang="ja-JP" sz="2000" b="1" baseline="-25000" dirty="0" smtClean="0">
                <a:solidFill>
                  <a:srgbClr val="000000"/>
                </a:solidFill>
              </a:rPr>
              <a:t>3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[</a:t>
            </a:r>
            <a:r>
              <a:rPr lang="en-US" altLang="ja-JP" sz="2000" dirty="0" smtClean="0">
                <a:solidFill>
                  <a:srgbClr val="000000"/>
                </a:solidFill>
              </a:rPr>
              <a:t>ppb]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at Joshua Tree (JT)</a:t>
            </a:r>
            <a:endParaRPr lang="en-US" altLang="zh-CN" sz="2000" b="1" dirty="0">
              <a:solidFill>
                <a:srgbClr val="000000"/>
              </a:solidFill>
            </a:endParaRPr>
          </a:p>
        </p:txBody>
      </p:sp>
      <p:sp>
        <p:nvSpPr>
          <p:cNvPr id="54313" name="Oval 41"/>
          <p:cNvSpPr>
            <a:spLocks noChangeArrowheads="1"/>
          </p:cNvSpPr>
          <p:nvPr/>
        </p:nvSpPr>
        <p:spPr bwMode="auto">
          <a:xfrm>
            <a:off x="3352800" y="4572000"/>
            <a:ext cx="4318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ja-JP" altLang="en-US" b="1">
              <a:solidFill>
                <a:srgbClr val="FFFFFF"/>
              </a:solidFill>
            </a:endParaRPr>
          </a:p>
        </p:txBody>
      </p:sp>
      <p:pic>
        <p:nvPicPr>
          <p:cNvPr id="48151" name="Picture 5" descr="Fig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0" r="91777" b="6297"/>
          <a:stretch>
            <a:fillRect/>
          </a:stretch>
        </p:blipFill>
        <p:spPr bwMode="auto">
          <a:xfrm>
            <a:off x="4191000" y="1885890"/>
            <a:ext cx="977388" cy="245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3" name="Picture 4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t="20956" b="71608"/>
          <a:stretch/>
        </p:blipFill>
        <p:spPr bwMode="auto">
          <a:xfrm>
            <a:off x="5033527" y="1759267"/>
            <a:ext cx="3967598" cy="27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54" name="Picture 5" descr="Fig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8" t="79738" r="31154" b="4350"/>
          <a:stretch>
            <a:fillRect/>
          </a:stretch>
        </p:blipFill>
        <p:spPr bwMode="auto">
          <a:xfrm>
            <a:off x="5105400" y="2051179"/>
            <a:ext cx="398721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7772400" y="2378204"/>
            <a:ext cx="1352550" cy="1577975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4">
                <a:lumMod val="2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48156" name="Rectangle 16"/>
          <p:cNvSpPr>
            <a:spLocks noChangeArrowheads="1"/>
          </p:cNvSpPr>
          <p:nvPr/>
        </p:nvSpPr>
        <p:spPr bwMode="auto">
          <a:xfrm>
            <a:off x="8043863" y="2881442"/>
            <a:ext cx="11493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ja-JP" b="1" dirty="0" smtClean="0">
                <a:solidFill>
                  <a:srgbClr val="FF0000"/>
                </a:solidFill>
              </a:rPr>
              <a:t>AM3 total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48157" name="Rectangle 17"/>
          <p:cNvSpPr>
            <a:spLocks noChangeArrowheads="1"/>
          </p:cNvSpPr>
          <p:nvPr/>
        </p:nvSpPr>
        <p:spPr bwMode="auto">
          <a:xfrm>
            <a:off x="8043863" y="3202117"/>
            <a:ext cx="11144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ja-JP" b="1">
                <a:solidFill>
                  <a:srgbClr val="33CC33"/>
                </a:solidFill>
              </a:rPr>
              <a:t>zeroNA</a:t>
            </a:r>
            <a:endParaRPr lang="en-US" altLang="zh-CN" b="1">
              <a:solidFill>
                <a:srgbClr val="33CC33"/>
              </a:solidFill>
            </a:endParaRPr>
          </a:p>
        </p:txBody>
      </p:sp>
      <p:sp>
        <p:nvSpPr>
          <p:cNvPr id="48158" name="Rectangle 18"/>
          <p:cNvSpPr>
            <a:spLocks noChangeArrowheads="1"/>
          </p:cNvSpPr>
          <p:nvPr/>
        </p:nvSpPr>
        <p:spPr bwMode="auto">
          <a:xfrm>
            <a:off x="7969250" y="2522667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000000"/>
                </a:solidFill>
              </a:rPr>
              <a:t>OBS O</a:t>
            </a:r>
            <a:r>
              <a:rPr lang="en-US" altLang="zh-CN" b="1" baseline="-25000" dirty="0" smtClean="0">
                <a:solidFill>
                  <a:srgbClr val="000000"/>
                </a:solidFill>
              </a:rPr>
              <a:t>3</a:t>
            </a:r>
            <a:endParaRPr lang="en-US" altLang="zh-CN" b="1" baseline="-25000" dirty="0">
              <a:solidFill>
                <a:srgbClr val="000000"/>
              </a:solidFill>
            </a:endParaRPr>
          </a:p>
        </p:txBody>
      </p:sp>
      <p:sp>
        <p:nvSpPr>
          <p:cNvPr id="48159" name="Oval 19"/>
          <p:cNvSpPr>
            <a:spLocks noChangeArrowheads="1"/>
          </p:cNvSpPr>
          <p:nvPr/>
        </p:nvSpPr>
        <p:spPr bwMode="auto">
          <a:xfrm>
            <a:off x="7823200" y="2622679"/>
            <a:ext cx="144463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ja-JP" b="1">
              <a:solidFill>
                <a:srgbClr val="FFFFFF"/>
              </a:solidFill>
            </a:endParaRPr>
          </a:p>
        </p:txBody>
      </p:sp>
      <p:sp>
        <p:nvSpPr>
          <p:cNvPr id="48160" name="Rectangle 23"/>
          <p:cNvSpPr>
            <a:spLocks noChangeArrowheads="1"/>
          </p:cNvSpPr>
          <p:nvPr/>
        </p:nvSpPr>
        <p:spPr bwMode="auto">
          <a:xfrm>
            <a:off x="8039100" y="3610104"/>
            <a:ext cx="13335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ja-JP" b="1" dirty="0" smtClean="0">
                <a:solidFill>
                  <a:srgbClr val="0000CC"/>
                </a:solidFill>
              </a:rPr>
              <a:t>O</a:t>
            </a:r>
            <a:r>
              <a:rPr lang="en-US" altLang="ja-JP" b="1" baseline="-25000" dirty="0" smtClean="0">
                <a:solidFill>
                  <a:srgbClr val="0000CC"/>
                </a:solidFill>
              </a:rPr>
              <a:t>3</a:t>
            </a:r>
            <a:r>
              <a:rPr lang="en-US" altLang="ja-JP" b="1" dirty="0">
                <a:solidFill>
                  <a:srgbClr val="0000CC"/>
                </a:solidFill>
              </a:rPr>
              <a:t>S</a:t>
            </a:r>
            <a:r>
              <a:rPr lang="en-US" altLang="ja-JP" b="1" dirty="0" smtClean="0">
                <a:solidFill>
                  <a:srgbClr val="0000CC"/>
                </a:solidFill>
              </a:rPr>
              <a:t>trat</a:t>
            </a:r>
            <a:endParaRPr lang="en-US" altLang="zh-CN" b="1" dirty="0">
              <a:solidFill>
                <a:srgbClr val="0000CC"/>
              </a:solidFill>
            </a:endParaRPr>
          </a:p>
        </p:txBody>
      </p:sp>
      <p:sp>
        <p:nvSpPr>
          <p:cNvPr id="48161" name="Rectangle 24"/>
          <p:cNvSpPr>
            <a:spLocks noChangeArrowheads="1"/>
          </p:cNvSpPr>
          <p:nvPr/>
        </p:nvSpPr>
        <p:spPr bwMode="auto">
          <a:xfrm>
            <a:off x="7824788" y="2956054"/>
            <a:ext cx="144463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ja-JP" b="1">
              <a:solidFill>
                <a:srgbClr val="FFFFFF"/>
              </a:solidFill>
            </a:endParaRPr>
          </a:p>
        </p:txBody>
      </p:sp>
      <p:sp>
        <p:nvSpPr>
          <p:cNvPr id="48162" name="AutoShape 25"/>
          <p:cNvSpPr>
            <a:spLocks noChangeArrowheads="1"/>
          </p:cNvSpPr>
          <p:nvPr/>
        </p:nvSpPr>
        <p:spPr bwMode="auto">
          <a:xfrm>
            <a:off x="7823200" y="3275142"/>
            <a:ext cx="144463" cy="144462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ja-JP" b="1">
              <a:solidFill>
                <a:srgbClr val="FFFFFF"/>
              </a:solidFill>
            </a:endParaRPr>
          </a:p>
        </p:txBody>
      </p:sp>
      <p:sp>
        <p:nvSpPr>
          <p:cNvPr id="48163" name="AutoShape 26"/>
          <p:cNvSpPr>
            <a:spLocks noChangeArrowheads="1"/>
          </p:cNvSpPr>
          <p:nvPr/>
        </p:nvSpPr>
        <p:spPr bwMode="auto">
          <a:xfrm>
            <a:off x="7823200" y="3681542"/>
            <a:ext cx="144463" cy="144462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en-US" altLang="ja-JP" b="1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943600" y="1352490"/>
            <a:ext cx="2268538" cy="3683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DADAD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RH </a:t>
            </a:r>
            <a:r>
              <a:rPr lang="en-US" b="1" dirty="0">
                <a:solidFill>
                  <a:srgbClr val="DADAD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</p:txBody>
      </p:sp>
      <p:sp>
        <p:nvSpPr>
          <p:cNvPr id="48166" name="Line 44"/>
          <p:cNvSpPr>
            <a:spLocks noChangeShapeType="1"/>
          </p:cNvSpPr>
          <p:nvPr/>
        </p:nvSpPr>
        <p:spPr bwMode="auto">
          <a:xfrm>
            <a:off x="6763831" y="1759267"/>
            <a:ext cx="389443" cy="5353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1" name="Group 15"/>
          <p:cNvGrpSpPr>
            <a:grpSpLocks/>
          </p:cNvGrpSpPr>
          <p:nvPr/>
        </p:nvGrpSpPr>
        <p:grpSpPr bwMode="auto">
          <a:xfrm>
            <a:off x="68380" y="821215"/>
            <a:ext cx="1227020" cy="1769585"/>
            <a:chOff x="-144" y="1200"/>
            <a:chExt cx="1968" cy="2448"/>
          </a:xfrm>
        </p:grpSpPr>
        <p:cxnSp>
          <p:nvCxnSpPr>
            <p:cNvPr id="44" name="Straight Arrow Connector 43"/>
            <p:cNvCxnSpPr/>
            <p:nvPr/>
          </p:nvCxnSpPr>
          <p:spPr>
            <a:xfrm flipV="1">
              <a:off x="-69" y="2540"/>
              <a:ext cx="164" cy="303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17" descr="californi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t="13725" r="49242" b="19608"/>
            <a:stretch>
              <a:fillRect/>
            </a:stretch>
          </p:blipFill>
          <p:spPr bwMode="auto">
            <a:xfrm>
              <a:off x="-144" y="1301"/>
              <a:ext cx="1899" cy="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AutoShape 18"/>
            <p:cNvSpPr>
              <a:spLocks noChangeArrowheads="1"/>
            </p:cNvSpPr>
            <p:nvPr/>
          </p:nvSpPr>
          <p:spPr bwMode="auto">
            <a:xfrm rot="10800000">
              <a:off x="555" y="1200"/>
              <a:ext cx="1269" cy="2064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ja-JP" altLang="en-US" b="0">
                <a:solidFill>
                  <a:srgbClr val="FFFFFF"/>
                </a:solidFill>
                <a:ea typeface="MS PGothic" pitchFamily="34" charset="-128"/>
              </a:endParaRPr>
            </a:p>
          </p:txBody>
        </p:sp>
      </p:grpSp>
      <p:pic>
        <p:nvPicPr>
          <p:cNvPr id="48145" name="Picture 6" descr="img_launching_sonde_hilo_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r="13321" b="40732"/>
          <a:stretch>
            <a:fillRect/>
          </a:stretch>
        </p:blipFill>
        <p:spPr bwMode="auto">
          <a:xfrm>
            <a:off x="0" y="27272"/>
            <a:ext cx="1494407" cy="103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045573" y="5810805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0" dirty="0" smtClean="0">
                <a:solidFill>
                  <a:srgbClr val="000000"/>
                </a:solidFill>
              </a:rPr>
              <a:t>[ppb]</a:t>
            </a:r>
            <a:endParaRPr lang="en-US" altLang="zh-CN" b="0" dirty="0" smtClean="0">
              <a:solidFill>
                <a:srgbClr val="000000"/>
              </a:solidFill>
            </a:endParaRPr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1295400" y="1127125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="1" dirty="0" err="1" smtClean="0">
                <a:solidFill>
                  <a:srgbClr val="000000"/>
                </a:solidFill>
              </a:rPr>
              <a:t>Sondes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</a:rPr>
              <a:t>over 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California</a:t>
            </a:r>
            <a:endParaRPr lang="en-US" altLang="zh-CN" sz="2000" b="1" dirty="0">
              <a:solidFill>
                <a:srgbClr val="000000"/>
              </a:solidFill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93445" y="6396593"/>
            <a:ext cx="80512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 smtClean="0">
                <a:solidFill>
                  <a:srgbClr val="FFFFCC"/>
                </a:solidFill>
              </a:rPr>
              <a:t>Lin MY et </a:t>
            </a:r>
            <a:r>
              <a:rPr lang="en-US" altLang="ja-JP" b="1" i="1" dirty="0">
                <a:solidFill>
                  <a:srgbClr val="FFFFCC"/>
                </a:solidFill>
              </a:rPr>
              <a:t>al </a:t>
            </a:r>
            <a:r>
              <a:rPr lang="en-US" altLang="ja-JP" b="1" i="1" dirty="0" smtClean="0">
                <a:solidFill>
                  <a:srgbClr val="FFFFCC"/>
                </a:solidFill>
              </a:rPr>
              <a:t>(JGR, 2012b): </a:t>
            </a:r>
            <a:r>
              <a:rPr lang="en-US" altLang="ja-JP" sz="1600" i="1" dirty="0" smtClean="0">
                <a:solidFill>
                  <a:srgbClr val="FFFFCC"/>
                </a:solidFill>
              </a:rPr>
              <a:t>Springtime high surface ozone events over the WUS …</a:t>
            </a:r>
            <a:endParaRPr lang="zh-CN" altLang="en-US" sz="1600" i="1" dirty="0">
              <a:solidFill>
                <a:srgbClr val="FFFFCC"/>
              </a:solidFill>
            </a:endParaRP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4648200" y="5218093"/>
            <a:ext cx="4495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ja-JP" sz="1600" b="1" dirty="0" smtClean="0">
                <a:solidFill>
                  <a:srgbClr val="0000FF"/>
                </a:solidFill>
              </a:rPr>
              <a:t>Simulated enhancements of O</a:t>
            </a:r>
            <a:r>
              <a:rPr lang="en-US" altLang="ja-JP" sz="1600" b="1" baseline="-25000" dirty="0" smtClean="0">
                <a:solidFill>
                  <a:srgbClr val="0000FF"/>
                </a:solidFill>
              </a:rPr>
              <a:t>3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Strat consistent with </a:t>
            </a:r>
            <a:r>
              <a:rPr lang="en-US" altLang="ja-JP" sz="1600" b="1" dirty="0" smtClean="0">
                <a:solidFill>
                  <a:srgbClr val="DADADA">
                    <a:lumMod val="50000"/>
                  </a:srgbClr>
                </a:solidFill>
              </a:rPr>
              <a:t>observed low RH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rgbClr val="0000FF"/>
                </a:solidFill>
              </a:rPr>
              <a:t>Reaching surface air on the following day</a:t>
            </a:r>
            <a:endParaRPr lang="en-US" altLang="zh-CN" sz="1600" b="1" dirty="0">
              <a:solidFill>
                <a:srgbClr val="0000FF"/>
              </a:solidFill>
            </a:endParaRPr>
          </a:p>
        </p:txBody>
      </p:sp>
      <p:sp>
        <p:nvSpPr>
          <p:cNvPr id="54" name="Line 44"/>
          <p:cNvSpPr>
            <a:spLocks noChangeShapeType="1"/>
          </p:cNvSpPr>
          <p:nvPr/>
        </p:nvSpPr>
        <p:spPr bwMode="auto">
          <a:xfrm flipH="1" flipV="1">
            <a:off x="6248399" y="3826003"/>
            <a:ext cx="508396" cy="149371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Slide Number Placeholder 3"/>
          <p:cNvSpPr txBox="1">
            <a:spLocks noGrp="1"/>
          </p:cNvSpPr>
          <p:nvPr/>
        </p:nvSpPr>
        <p:spPr>
          <a:xfrm>
            <a:off x="8610600" y="6400800"/>
            <a:ext cx="381000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fld id="{4A7B5DD3-59DB-4EC6-8EAD-56AB16186139}" type="slidenum">
              <a:rPr lang="en-US" sz="1400" b="1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22</a:t>
            </a:fld>
            <a:endParaRPr lang="en-US" sz="1400" b="1" dirty="0">
              <a:solidFill>
                <a:srgbClr val="DADADA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41069"/>
      </p:ext>
    </p:extLst>
  </p:cSld>
  <p:clrMapOvr>
    <a:masterClrMapping/>
  </p:clrMapOvr>
  <p:transition spd="slow" advTm="2302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E964310-D78B-4DD5-9B9E-C52C8B54BC0E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23</a:t>
            </a:fld>
            <a:endParaRPr lang="en-US" sz="120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65539" name="Group 15"/>
          <p:cNvGrpSpPr>
            <a:grpSpLocks/>
          </p:cNvGrpSpPr>
          <p:nvPr/>
        </p:nvGrpSpPr>
        <p:grpSpPr bwMode="auto">
          <a:xfrm>
            <a:off x="146050" y="2278063"/>
            <a:ext cx="1905000" cy="2590800"/>
            <a:chOff x="-144" y="1200"/>
            <a:chExt cx="1968" cy="2448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-69" y="2539"/>
              <a:ext cx="164" cy="303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554" name="Picture 17" descr="californ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t="13725" r="49242" b="19608"/>
            <a:stretch>
              <a:fillRect/>
            </a:stretch>
          </p:blipFill>
          <p:spPr bwMode="auto">
            <a:xfrm>
              <a:off x="-144" y="1301"/>
              <a:ext cx="1899" cy="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5" name="AutoShape 18"/>
            <p:cNvSpPr>
              <a:spLocks noChangeArrowheads="1"/>
            </p:cNvSpPr>
            <p:nvPr/>
          </p:nvSpPr>
          <p:spPr bwMode="auto">
            <a:xfrm rot="10800000">
              <a:off x="555" y="1200"/>
              <a:ext cx="1269" cy="206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sp>
        <p:nvSpPr>
          <p:cNvPr id="65540" name="TextBox 5"/>
          <p:cNvSpPr txBox="1">
            <a:spLocks noChangeArrowheads="1"/>
          </p:cNvSpPr>
          <p:nvPr/>
        </p:nvSpPr>
        <p:spPr bwMode="auto">
          <a:xfrm>
            <a:off x="2605088" y="1303338"/>
            <a:ext cx="110331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ea typeface="MS PGothic" pitchFamily="34" charset="-128"/>
              </a:rPr>
              <a:t>Sondes</a:t>
            </a:r>
          </a:p>
        </p:txBody>
      </p:sp>
      <p:sp>
        <p:nvSpPr>
          <p:cNvPr id="65541" name="TextBox 5"/>
          <p:cNvSpPr txBox="1">
            <a:spLocks noChangeArrowheads="1"/>
          </p:cNvSpPr>
          <p:nvPr/>
        </p:nvSpPr>
        <p:spPr bwMode="auto">
          <a:xfrm>
            <a:off x="4572000" y="1303338"/>
            <a:ext cx="2160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ea typeface="MS PGothic" pitchFamily="34" charset="-128"/>
              </a:rPr>
              <a:t>AM3 (~0.5</a:t>
            </a:r>
            <a:r>
              <a:rPr lang="en-US" altLang="ja-JP" b="1" smtClean="0">
                <a:solidFill>
                  <a:srgbClr val="000000"/>
                </a:solidFill>
              </a:rPr>
              <a:t>ºx0.5º</a:t>
            </a:r>
            <a:r>
              <a:rPr lang="en-US" altLang="ja-JP" sz="2000" b="1" smtClean="0">
                <a:solidFill>
                  <a:srgbClr val="000000"/>
                </a:solidFill>
                <a:ea typeface="MS PGothic" pitchFamily="34" charset="-128"/>
              </a:rPr>
              <a:t>) </a:t>
            </a:r>
          </a:p>
        </p:txBody>
      </p:sp>
      <p:sp>
        <p:nvSpPr>
          <p:cNvPr id="65542" name="TextBox 5"/>
          <p:cNvSpPr txBox="1">
            <a:spLocks noChangeArrowheads="1"/>
          </p:cNvSpPr>
          <p:nvPr/>
        </p:nvSpPr>
        <p:spPr bwMode="auto">
          <a:xfrm>
            <a:off x="6907213" y="1303338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ea typeface="MS PGothic" pitchFamily="34" charset="-128"/>
              </a:rPr>
              <a:t>AM3 (~2</a:t>
            </a:r>
            <a:r>
              <a:rPr lang="en-US" altLang="ja-JP" b="1" smtClean="0">
                <a:solidFill>
                  <a:srgbClr val="000000"/>
                </a:solidFill>
              </a:rPr>
              <a:t>º</a:t>
            </a:r>
            <a:r>
              <a:rPr lang="en-US" altLang="ja-JP" sz="2000" b="1" smtClean="0">
                <a:solidFill>
                  <a:srgbClr val="000000"/>
                </a:solidFill>
                <a:ea typeface="MS PGothic" pitchFamily="34" charset="-128"/>
              </a:rPr>
              <a:t>x2</a:t>
            </a:r>
            <a:r>
              <a:rPr lang="en-US" altLang="ja-JP" b="1" smtClean="0">
                <a:solidFill>
                  <a:srgbClr val="000000"/>
                </a:solidFill>
              </a:rPr>
              <a:t>º</a:t>
            </a:r>
            <a:r>
              <a:rPr lang="en-US" altLang="ja-JP" sz="2000" b="1" smtClean="0">
                <a:solidFill>
                  <a:srgbClr val="000000"/>
                </a:solidFill>
                <a:ea typeface="MS PGothic" pitchFamily="34" charset="-128"/>
              </a:rPr>
              <a:t>)</a:t>
            </a:r>
          </a:p>
        </p:txBody>
      </p:sp>
      <p:pic>
        <p:nvPicPr>
          <p:cNvPr id="6554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9" t="64578" r="16559" b="31180"/>
          <a:stretch>
            <a:fillRect/>
          </a:stretch>
        </p:blipFill>
        <p:spPr bwMode="auto">
          <a:xfrm>
            <a:off x="2484438" y="4941888"/>
            <a:ext cx="5715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TextBox 7"/>
          <p:cNvSpPr txBox="1">
            <a:spLocks noChangeArrowheads="1"/>
          </p:cNvSpPr>
          <p:nvPr/>
        </p:nvSpPr>
        <p:spPr bwMode="auto">
          <a:xfrm>
            <a:off x="3779838" y="4581525"/>
            <a:ext cx="3536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Sonde sites, North </a:t>
            </a:r>
            <a:r>
              <a:rPr lang="en-US" altLang="ja-JP" sz="2000" b="1" smtClean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 South</a:t>
            </a:r>
            <a:endParaRPr lang="en-US" altLang="ja-JP" sz="2000" b="1" smtClean="0">
              <a:solidFill>
                <a:srgbClr val="000000"/>
              </a:solidFill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65545" name="TextBox 4"/>
          <p:cNvSpPr txBox="1">
            <a:spLocks noChangeArrowheads="1"/>
          </p:cNvSpPr>
          <p:nvPr/>
        </p:nvSpPr>
        <p:spPr bwMode="auto">
          <a:xfrm>
            <a:off x="8010525" y="4933950"/>
            <a:ext cx="1169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O</a:t>
            </a:r>
            <a:r>
              <a:rPr lang="en-US" altLang="ja-JP" baseline="-25000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3</a:t>
            </a:r>
            <a:r>
              <a:rPr lang="en-US" altLang="ja-JP" smtClean="0">
                <a:solidFill>
                  <a:srgbClr val="000000"/>
                </a:solidFill>
                <a:latin typeface="Tahoma" pitchFamily="34" charset="0"/>
                <a:ea typeface="MS PGothic" pitchFamily="34" charset="-128"/>
              </a:rPr>
              <a:t> [ppbv]</a:t>
            </a:r>
          </a:p>
        </p:txBody>
      </p:sp>
      <p:sp>
        <p:nvSpPr>
          <p:cNvPr id="65546" name="Text Box 13"/>
          <p:cNvSpPr txBox="1">
            <a:spLocks noChangeArrowheads="1"/>
          </p:cNvSpPr>
          <p:nvPr/>
        </p:nvSpPr>
        <p:spPr bwMode="auto">
          <a:xfrm>
            <a:off x="0" y="44450"/>
            <a:ext cx="91440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smtClean="0">
                <a:solidFill>
                  <a:srgbClr val="FFFF99"/>
                </a:solidFill>
                <a:latin typeface="Helvetica" pitchFamily="34" charset="0"/>
                <a:ea typeface="Arial Unicode MS" pitchFamily="34" charset="-122"/>
                <a:cs typeface="Arial Unicode MS" pitchFamily="34" charset="-122"/>
              </a:rPr>
              <a:t>Simulating deep stratospheric intrusions: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smtClean="0">
                <a:solidFill>
                  <a:srgbClr val="FFFF99"/>
                </a:solidFill>
                <a:latin typeface="Helvetica" pitchFamily="34" charset="0"/>
                <a:ea typeface="Arial Unicode MS" pitchFamily="34" charset="-122"/>
                <a:cs typeface="Arial Unicode MS" pitchFamily="34" charset="-122"/>
              </a:rPr>
              <a:t>role of model resolution </a:t>
            </a:r>
            <a:r>
              <a:rPr lang="en-US" altLang="ja-JP" sz="2400" smtClean="0">
                <a:solidFill>
                  <a:srgbClr val="FFFF99"/>
                </a:solidFill>
                <a:latin typeface="Helvetica" pitchFamily="34" charset="0"/>
                <a:ea typeface="Arial Unicode MS" pitchFamily="34" charset="-122"/>
                <a:cs typeface="Arial Unicode MS" pitchFamily="34" charset="-122"/>
              </a:rPr>
              <a:t>(May 28, 2010 example)</a:t>
            </a:r>
          </a:p>
        </p:txBody>
      </p:sp>
      <p:pic>
        <p:nvPicPr>
          <p:cNvPr id="65548" name="Picture 15" descr="Intrusion0528_Sonde_TH2S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6" t="23932" r="4041" b="33374"/>
          <a:stretch>
            <a:fillRect/>
          </a:stretch>
        </p:blipFill>
        <p:spPr bwMode="auto">
          <a:xfrm>
            <a:off x="6794500" y="1700213"/>
            <a:ext cx="224155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Picture 16" descr="Intrusion0528_Sonde_TH2S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23932" r="65004" b="33374"/>
          <a:stretch>
            <a:fillRect/>
          </a:stretch>
        </p:blipFill>
        <p:spPr bwMode="auto">
          <a:xfrm>
            <a:off x="1762125" y="1700213"/>
            <a:ext cx="27384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0" name="TextBox 5"/>
          <p:cNvSpPr txBox="1">
            <a:spLocks noChangeArrowheads="1"/>
          </p:cNvSpPr>
          <p:nvPr/>
        </p:nvSpPr>
        <p:spPr bwMode="auto">
          <a:xfrm rot="-5400000">
            <a:off x="985838" y="2873375"/>
            <a:ext cx="17335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000000"/>
                </a:solidFill>
                <a:ea typeface="Arial Unicode MS" pitchFamily="34" charset="-122"/>
                <a:cs typeface="Arial Unicode MS" pitchFamily="34" charset="-122"/>
              </a:rPr>
              <a:t>Altitude (km)</a:t>
            </a:r>
          </a:p>
        </p:txBody>
      </p:sp>
      <p:sp>
        <p:nvSpPr>
          <p:cNvPr id="65551" name="Rectangle 20"/>
          <p:cNvSpPr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dirty="0" smtClean="0">
                <a:latin typeface="Helvetica" pitchFamily="34" charset="0"/>
              </a:rPr>
              <a:t>0.5º model better captures vertical structure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dirty="0" smtClean="0">
                <a:latin typeface="Helvetica" pitchFamily="34" charset="0"/>
              </a:rPr>
              <a:t>2º model reproduces the large-scale view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latin typeface="Helvetica" pitchFamily="34" charset="0"/>
                <a:sym typeface="Wingdings" pitchFamily="2" charset="2"/>
              </a:rPr>
              <a:t>      Establishing its suitability for exploring interannual variability</a:t>
            </a:r>
          </a:p>
        </p:txBody>
      </p:sp>
      <p:pic>
        <p:nvPicPr>
          <p:cNvPr id="65552" name="Picture 6" descr="img_launching_sonde_hilo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r="13321" b="40732"/>
          <a:stretch>
            <a:fillRect/>
          </a:stretch>
        </p:blipFill>
        <p:spPr bwMode="auto">
          <a:xfrm>
            <a:off x="179388" y="1276350"/>
            <a:ext cx="13684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676400"/>
            <a:ext cx="2232025" cy="290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092757" y="6477000"/>
            <a:ext cx="80512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 smtClean="0">
                <a:solidFill>
                  <a:srgbClr val="0000FF"/>
                </a:solidFill>
              </a:rPr>
              <a:t>Lin MY et </a:t>
            </a:r>
            <a:r>
              <a:rPr lang="en-US" altLang="ja-JP" b="1" i="1" dirty="0">
                <a:solidFill>
                  <a:srgbClr val="0000FF"/>
                </a:solidFill>
              </a:rPr>
              <a:t>al </a:t>
            </a:r>
            <a:r>
              <a:rPr lang="en-US" altLang="ja-JP" b="1" i="1" dirty="0" smtClean="0">
                <a:solidFill>
                  <a:srgbClr val="0000FF"/>
                </a:solidFill>
              </a:rPr>
              <a:t>(JGR, 2012b): </a:t>
            </a:r>
            <a:r>
              <a:rPr lang="en-US" altLang="ja-JP" sz="1600" i="1" dirty="0" smtClean="0">
                <a:solidFill>
                  <a:srgbClr val="0000FF"/>
                </a:solidFill>
              </a:rPr>
              <a:t>Springtime high surface ozone events over the WUS …</a:t>
            </a:r>
            <a:endParaRPr lang="zh-CN" altLang="en-US" sz="1600" i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9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227" y="4663146"/>
            <a:ext cx="3570917" cy="158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4" y="4648200"/>
            <a:ext cx="3590136" cy="160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5436"/>
          <a:stretch/>
        </p:blipFill>
        <p:spPr>
          <a:xfrm>
            <a:off x="768350" y="1416050"/>
            <a:ext cx="6231760" cy="3048000"/>
          </a:xfrm>
          <a:prstGeom prst="rect">
            <a:avLst/>
          </a:prstGeom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-76200" y="50800"/>
            <a:ext cx="9356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Springtime 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airflow from Eurasia towards the NE Pacific weakens in the 2000s due to La-Niña-like decadal cooling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103903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ElNi</a:t>
            </a:r>
            <a:r>
              <a:rPr lang="en-US" altLang="zh-CN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ñ</a:t>
            </a:r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55"/>
          <p:cNvSpPr>
            <a:spLocks noChangeArrowheads="1"/>
          </p:cNvSpPr>
          <p:nvPr/>
        </p:nvSpPr>
        <p:spPr bwMode="auto">
          <a:xfrm>
            <a:off x="3810000" y="6381750"/>
            <a:ext cx="4608513" cy="41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FF"/>
              </a:buClr>
            </a:pPr>
            <a:r>
              <a:rPr lang="en-US" altLang="ja-JP" b="1" i="1" dirty="0" smtClean="0">
                <a:solidFill>
                  <a:srgbClr val="FFFF66"/>
                </a:solidFill>
              </a:rPr>
              <a:t>Lin </a:t>
            </a:r>
            <a:r>
              <a:rPr lang="en-US" altLang="ja-JP" b="1" i="1" dirty="0">
                <a:solidFill>
                  <a:srgbClr val="FFFF66"/>
                </a:solidFill>
              </a:rPr>
              <a:t>M.Y. </a:t>
            </a:r>
            <a:r>
              <a:rPr lang="en-US" altLang="ja-JP" b="1" i="1" dirty="0" smtClean="0">
                <a:solidFill>
                  <a:srgbClr val="FFFF66"/>
                </a:solidFill>
              </a:rPr>
              <a:t>et al (Nature GeoSci., 2014)</a:t>
            </a:r>
            <a:endParaRPr lang="en-US" altLang="zh-CN" b="1" i="1" dirty="0" smtClean="0">
              <a:solidFill>
                <a:srgbClr val="FFFF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886200"/>
            <a:ext cx="400050" cy="2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16259" y="5867400"/>
            <a:ext cx="82234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rIns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FF0000"/>
                </a:solidFill>
                <a:latin typeface="Helvetica" pitchFamily="34" charset="0"/>
              </a:rPr>
              <a:t> El Niño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40196" y="5867400"/>
            <a:ext cx="85600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rIns="0">
            <a:spAutoFit/>
          </a:bodyPr>
          <a:lstStyle/>
          <a:p>
            <a:r>
              <a:rPr lang="en-US" altLang="zh-CN" sz="1600" b="1" dirty="0" smtClean="0">
                <a:solidFill>
                  <a:srgbClr val="0000FF"/>
                </a:solidFill>
                <a:latin typeface="Helvetica" pitchFamily="34" charset="0"/>
              </a:rPr>
              <a:t> La </a:t>
            </a:r>
            <a:r>
              <a:rPr lang="en-US" altLang="zh-CN" sz="1600" b="1" dirty="0">
                <a:solidFill>
                  <a:srgbClr val="0000FF"/>
                </a:solidFill>
                <a:latin typeface="Helvetica" pitchFamily="34" charset="0"/>
              </a:rPr>
              <a:t>Niña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1143000" y="5791200"/>
            <a:ext cx="381000" cy="230665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5-Point Star 42"/>
          <p:cNvSpPr/>
          <p:nvPr/>
        </p:nvSpPr>
        <p:spPr>
          <a:xfrm>
            <a:off x="4724400" y="5791200"/>
            <a:ext cx="381000" cy="230665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82525" y="4267200"/>
            <a:ext cx="723275" cy="2148289"/>
            <a:chOff x="8295583" y="4252511"/>
            <a:chExt cx="723275" cy="21482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1" t="55227" r="60489" b="44044"/>
            <a:stretch/>
          </p:blipFill>
          <p:spPr>
            <a:xfrm rot="16200000">
              <a:off x="7728515" y="5377887"/>
              <a:ext cx="1611773" cy="152398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8295583" y="4252511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(ppb</a:t>
              </a:r>
              <a:r>
                <a:rPr lang="en-US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34400" y="6031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40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534400" y="5650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5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34400" y="4888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7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534400" y="52694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6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534400" y="4572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</a:rPr>
                <a:t>0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3400" y="4648200"/>
            <a:ext cx="209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BGO</a:t>
            </a:r>
            <a:r>
              <a:rPr lang="en-US" i="1" baseline="-25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i="1" baseline="-25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baseline="-25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(500 hPa)</a:t>
            </a:r>
            <a:endParaRPr lang="en-US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Slide Number Placeholder 3"/>
          <p:cNvSpPr txBox="1">
            <a:spLocks noGrp="1"/>
          </p:cNvSpPr>
          <p:nvPr/>
        </p:nvSpPr>
        <p:spPr>
          <a:xfrm>
            <a:off x="8153400" y="64008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24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0200" y="1343832"/>
            <a:ext cx="4974138" cy="182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-718050" y="2433919"/>
            <a:ext cx="27709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Ozone Anomaly , ppb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     (25</a:t>
            </a:r>
            <a:r>
              <a:rPr lang="en-US" b="1" baseline="30000" dirty="0" smtClean="0">
                <a:solidFill>
                  <a:srgbClr val="000000"/>
                </a:solidFill>
              </a:rPr>
              <a:t>th</a:t>
            </a:r>
            <a:r>
              <a:rPr lang="en-US" b="1" dirty="0" smtClean="0">
                <a:solidFill>
                  <a:srgbClr val="000000"/>
                </a:solidFill>
              </a:rPr>
              <a:t> percentile)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743200" y="1343831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075255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9902" y="1359071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16400" y="1353456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257800" y="1359071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019800" y="1354464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432698" y="1359071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626806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581400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495800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248400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410200" y="863025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</a:t>
            </a:r>
            <a:r>
              <a:rPr lang="en-US" altLang="zh-CN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ña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-like decadal cooling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ja-JP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                         </a:t>
            </a:r>
            <a:r>
              <a:rPr lang="en-US" altLang="ja-JP" sz="1600" dirty="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[</a:t>
            </a:r>
            <a:r>
              <a:rPr lang="en-US" altLang="ja-JP" sz="1000" dirty="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Chavez2003</a:t>
            </a:r>
            <a:r>
              <a:rPr lang="en-US" altLang="ja-JP" sz="1000" dirty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; Meehl2013; Kosaka2013</a:t>
            </a:r>
            <a:r>
              <a:rPr lang="en-US" altLang="ja-JP" sz="1600" dirty="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]</a:t>
            </a:r>
            <a:endParaRPr lang="en-US" altLang="zh-CN" sz="1600" dirty="0">
              <a:solidFill>
                <a:srgbClr val="000000"/>
              </a:solidFill>
              <a:latin typeface="Arial Narrow" pitchFamily="34" charset="0"/>
              <a:ea typeface="MS PGothic" pitchFamily="34" charset="-128"/>
            </a:endParaRPr>
          </a:p>
        </p:txBody>
      </p:sp>
      <p:sp>
        <p:nvSpPr>
          <p:cNvPr id="9" name="Right Brace 8"/>
          <p:cNvSpPr/>
          <p:nvPr/>
        </p:nvSpPr>
        <p:spPr>
          <a:xfrm rot="16200000">
            <a:off x="5725569" y="495063"/>
            <a:ext cx="304800" cy="13927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905000" y="1343831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533749" y="1555751"/>
            <a:ext cx="0" cy="266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962400" y="13716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TextBox 2052"/>
          <p:cNvSpPr txBox="1"/>
          <p:nvPr/>
        </p:nvSpPr>
        <p:spPr>
          <a:xfrm>
            <a:off x="3505200" y="3914001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P&lt;0.01</a:t>
            </a:r>
            <a:endParaRPr lang="en-US" sz="12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850" y="5726668"/>
            <a:ext cx="76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20N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200" y="5181600"/>
            <a:ext cx="76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0N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" y="4648200"/>
            <a:ext cx="76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60N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26670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for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Western U.S.? 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9800" y="5105400"/>
            <a:ext cx="653902" cy="521732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867400" y="5040868"/>
            <a:ext cx="653902" cy="521732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" y="6324600"/>
            <a:ext cx="9144000" cy="457200"/>
          </a:xfrm>
          <a:prstGeom prst="rect">
            <a:avLst/>
          </a:prstGeom>
          <a:solidFill>
            <a:schemeClr val="bg1"/>
          </a:solidFill>
        </p:spPr>
        <p:txBody>
          <a:bodyPr wrap="none">
            <a:noAutofit/>
          </a:bodyPr>
          <a:lstStyle/>
          <a:p>
            <a:pPr marL="285750" indent="-28575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FF"/>
              </a:buClr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Weakening airflow offsets increasing O</a:t>
            </a:r>
            <a:r>
              <a:rPr lang="en-US" altLang="zh-CN" b="1" baseline="-25000" dirty="0" smtClean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altLang="zh-CN" b="1" dirty="0" smtClean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 from rising Asian emissions </a:t>
            </a:r>
            <a:r>
              <a:rPr lang="en-US" altLang="zh-CN" sz="1200" b="1" i="1" dirty="0" smtClean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[Lin </a:t>
            </a:r>
            <a:r>
              <a:rPr lang="en-US" altLang="zh-CN" sz="1200" b="1" i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et </a:t>
            </a:r>
            <a:r>
              <a:rPr lang="en-US" altLang="zh-CN" sz="1200" b="1" i="1" dirty="0" smtClean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al 2014]  </a:t>
            </a:r>
            <a:endParaRPr lang="en-US" altLang="zh-CN" sz="1200" b="1" i="1" dirty="0">
              <a:solidFill>
                <a:srgbClr val="0000FF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7506" y="3852333"/>
            <a:ext cx="4533082" cy="2923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r</a:t>
            </a:r>
            <a:r>
              <a:rPr lang="en-US" sz="1600" baseline="30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(OBS</a:t>
            </a:r>
            <a:r>
              <a:rPr lang="en-US" sz="1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AMIP</a:t>
            </a: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) = 0.39;</a:t>
            </a:r>
            <a:r>
              <a:rPr lang="en-US" sz="1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 Fixed </a:t>
            </a:r>
            <a:r>
              <a:rPr lang="en-US" sz="16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emis</a:t>
            </a:r>
            <a:r>
              <a:rPr lang="en-US" sz="1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: -1.4±1.0 ppb decade</a:t>
            </a:r>
            <a:r>
              <a:rPr lang="en-US" sz="1600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-1</a:t>
            </a:r>
            <a:r>
              <a:rPr lang="en-US" sz="1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en-US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Slide Number Placeholder 3"/>
          <p:cNvSpPr txBox="1">
            <a:spLocks noGrp="1"/>
          </p:cNvSpPr>
          <p:nvPr/>
        </p:nvSpPr>
        <p:spPr>
          <a:xfrm>
            <a:off x="8305800" y="60960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24</a:t>
            </a:fld>
            <a:endParaRPr 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1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-152400" y="203200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latin typeface="Helvetica" pitchFamily="34" charset="0"/>
              </a:rPr>
              <a:t>List of relevant papers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066801"/>
            <a:ext cx="8839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Lin, M.</a:t>
            </a:r>
            <a:r>
              <a:rPr lang="en-US" dirty="0"/>
              <a:t>, A.M. Fiore, L. W. Horowitz, O. R. Cooper, V. </a:t>
            </a:r>
            <a:r>
              <a:rPr lang="en-US" dirty="0" err="1"/>
              <a:t>Naik</a:t>
            </a:r>
            <a:r>
              <a:rPr lang="en-US" dirty="0"/>
              <a:t>, J. Holloway, B. J. Johnson, A. M. </a:t>
            </a:r>
            <a:r>
              <a:rPr lang="en-US" dirty="0" err="1"/>
              <a:t>Middlebrook</a:t>
            </a:r>
            <a:r>
              <a:rPr lang="en-US" dirty="0"/>
              <a:t>, S. J. Oltmans, I. B. Pollack, T. B. Ryerson, J. X. Warner, C. </a:t>
            </a:r>
            <a:r>
              <a:rPr lang="en-US" dirty="0" err="1"/>
              <a:t>Wiedinmyer</a:t>
            </a:r>
            <a:r>
              <a:rPr lang="en-US" dirty="0"/>
              <a:t>, J. Wilson, B. Wyman: </a:t>
            </a:r>
            <a:r>
              <a:rPr lang="en-US" b="1" dirty="0"/>
              <a:t>Transport of Asian ozone pollution into surface air over the western United States in spring</a:t>
            </a:r>
            <a:r>
              <a:rPr lang="en-US" dirty="0"/>
              <a:t>, </a:t>
            </a:r>
            <a:r>
              <a:rPr lang="en-US" i="1" dirty="0"/>
              <a:t>Journal of Geophysical Research</a:t>
            </a:r>
            <a:r>
              <a:rPr lang="en-US" dirty="0"/>
              <a:t>,117, D00V07, 2012, doi:10.1029/2011JD016961 (</a:t>
            </a:r>
            <a:r>
              <a:rPr lang="en-US" u="sng" dirty="0">
                <a:hlinkClick r:id="rId3"/>
              </a:rPr>
              <a:t>PDF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u="sng" dirty="0"/>
              <a:t>Lin M.</a:t>
            </a:r>
            <a:r>
              <a:rPr lang="en-US" dirty="0"/>
              <a:t>, A. M. Fiore , O. R. Cooper , L. W. Horowitz , A. O. Langford , Hiram Levy II , B. J. Johnson , V. </a:t>
            </a:r>
            <a:r>
              <a:rPr lang="en-US" dirty="0" err="1"/>
              <a:t>Naik</a:t>
            </a:r>
            <a:r>
              <a:rPr lang="en-US" dirty="0"/>
              <a:t> , S. J. Oltmans , C. </a:t>
            </a:r>
            <a:r>
              <a:rPr lang="en-US" dirty="0" err="1"/>
              <a:t>Senff</a:t>
            </a:r>
            <a:r>
              <a:rPr lang="en-US" dirty="0"/>
              <a:t> (2012): </a:t>
            </a:r>
            <a:r>
              <a:rPr lang="en-US" b="1" dirty="0"/>
              <a:t>Springtime high surface ozone events over the western United States: Quantifying the role of stratospheric intrusions</a:t>
            </a:r>
            <a:r>
              <a:rPr lang="en-US" dirty="0"/>
              <a:t>, </a:t>
            </a:r>
            <a:r>
              <a:rPr lang="en-US" i="1" dirty="0"/>
              <a:t>Journal of Geophysical Research</a:t>
            </a:r>
            <a:r>
              <a:rPr lang="en-US" dirty="0"/>
              <a:t>, 117, D00V22, doi:10.1029/2012JD018151 (</a:t>
            </a:r>
            <a:r>
              <a:rPr lang="en-US" u="sng" dirty="0">
                <a:hlinkClick r:id="rId4"/>
              </a:rPr>
              <a:t>Full Text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u="sng" dirty="0"/>
              <a:t>Lin, M.</a:t>
            </a:r>
            <a:r>
              <a:rPr lang="en-US" dirty="0"/>
              <a:t>, L.W. Horowitz, S. J. Oltmans, A. M. Fiore, </a:t>
            </a:r>
            <a:r>
              <a:rPr lang="en-US" dirty="0" err="1"/>
              <a:t>Songmiao</a:t>
            </a:r>
            <a:r>
              <a:rPr lang="en-US" dirty="0"/>
              <a:t> Fan (2014): </a:t>
            </a:r>
            <a:r>
              <a:rPr lang="en-US" b="1" i="1" dirty="0"/>
              <a:t>Tropospheric ozone trends at Manna Loa Observatory tied to decadal climate variability</a:t>
            </a:r>
            <a:r>
              <a:rPr lang="en-US" dirty="0"/>
              <a:t>, </a:t>
            </a:r>
            <a:r>
              <a:rPr lang="en-US" b="1" dirty="0"/>
              <a:t>Nature Geoscience</a:t>
            </a:r>
            <a:r>
              <a:rPr lang="en-US" dirty="0"/>
              <a:t>, 7, 136-143, doi:10.1038/NGEO2066 (</a:t>
            </a:r>
            <a:r>
              <a:rPr lang="en-US" u="sng" dirty="0">
                <a:hlinkClick r:id="rId5"/>
              </a:rPr>
              <a:t>PDF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u="sng" dirty="0"/>
              <a:t>Lin, M.</a:t>
            </a:r>
            <a:r>
              <a:rPr lang="en-US" dirty="0"/>
              <a:t>,  A. M. Fiore, L.W. Horowitz, A. O. Langford, S. J. Oltmans, D. </a:t>
            </a:r>
            <a:r>
              <a:rPr lang="en-US" dirty="0" err="1"/>
              <a:t>Tarasick</a:t>
            </a:r>
            <a:r>
              <a:rPr lang="en-US" dirty="0"/>
              <a:t>, H. E. </a:t>
            </a:r>
            <a:r>
              <a:rPr lang="en-US" dirty="0" err="1"/>
              <a:t>Rieder</a:t>
            </a:r>
            <a:r>
              <a:rPr lang="en-US" dirty="0"/>
              <a:t> (2015): </a:t>
            </a:r>
            <a:r>
              <a:rPr lang="en-US" b="1" dirty="0"/>
              <a:t>Climate variability modulates western U.S. ozone air quality in spring via deep stratospheric intrusions</a:t>
            </a:r>
            <a:r>
              <a:rPr lang="en-US" dirty="0"/>
              <a:t>, </a:t>
            </a:r>
            <a:r>
              <a:rPr lang="en-US" dirty="0" smtClean="0"/>
              <a:t>Nature Communications</a:t>
            </a:r>
            <a:r>
              <a:rPr lang="en-US" dirty="0" smtClean="0"/>
              <a:t>, in press, 2015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8559183" y="6400800"/>
            <a:ext cx="508617" cy="365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fld id="{4A7B5DD3-59DB-4EC6-8EAD-56AB16186139}" type="slidenum">
              <a:rPr lang="en-US" sz="2000" b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25</a:t>
            </a:fld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0" y="762000"/>
            <a:ext cx="9144000" cy="60245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984250" y="779523"/>
            <a:ext cx="2520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2060"/>
                </a:solidFill>
              </a:rPr>
              <a:t>Observed </a:t>
            </a:r>
            <a:endParaRPr lang="en-US" altLang="zh-CN" sz="2000" dirty="0" smtClean="0">
              <a:solidFill>
                <a:srgbClr val="00206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471862" y="779523"/>
            <a:ext cx="2700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2060"/>
                </a:solidFill>
              </a:rPr>
              <a:t>Model total</a:t>
            </a:r>
            <a:endParaRPr lang="en-US" altLang="zh-CN" sz="2000" dirty="0" smtClean="0">
              <a:solidFill>
                <a:srgbClr val="002060"/>
              </a:solidFill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5867400" y="762000"/>
            <a:ext cx="3429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2060"/>
                </a:solidFill>
              </a:rPr>
              <a:t>Model Asian</a:t>
            </a:r>
            <a:endParaRPr lang="en-US" altLang="zh-CN" sz="1600" dirty="0" smtClean="0">
              <a:solidFill>
                <a:srgbClr val="FF0000"/>
              </a:solidFill>
            </a:endParaRPr>
          </a:p>
        </p:txBody>
      </p:sp>
      <p:sp>
        <p:nvSpPr>
          <p:cNvPr id="19462" name="Text Box 22"/>
          <p:cNvSpPr txBox="1">
            <a:spLocks noChangeArrowheads="1"/>
          </p:cNvSpPr>
          <p:nvPr/>
        </p:nvSpPr>
        <p:spPr bwMode="auto">
          <a:xfrm>
            <a:off x="-73025" y="1920078"/>
            <a:ext cx="1116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June 21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2010</a:t>
            </a: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9463" name="Text Box 23"/>
          <p:cNvSpPr txBox="1">
            <a:spLocks noChangeArrowheads="1"/>
          </p:cNvSpPr>
          <p:nvPr/>
        </p:nvSpPr>
        <p:spPr bwMode="auto">
          <a:xfrm>
            <a:off x="-107950" y="4007640"/>
            <a:ext cx="1116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June 22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2010</a:t>
            </a:r>
            <a:endParaRPr lang="en-US" altLang="zh-CN" smtClean="0">
              <a:solidFill>
                <a:srgbClr val="000000"/>
              </a:solidFill>
            </a:endParaRPr>
          </a:p>
        </p:txBody>
      </p:sp>
      <p:pic>
        <p:nvPicPr>
          <p:cNvPr id="1946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-15706" r="57910" b="13782"/>
          <a:stretch>
            <a:fillRect/>
          </a:stretch>
        </p:blipFill>
        <p:spPr bwMode="auto">
          <a:xfrm>
            <a:off x="2051050" y="5404647"/>
            <a:ext cx="25209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9" t="-1602" r="8076" b="-2884"/>
          <a:stretch>
            <a:fillRect/>
          </a:stretch>
        </p:blipFill>
        <p:spPr bwMode="auto">
          <a:xfrm>
            <a:off x="5943600" y="5463384"/>
            <a:ext cx="25384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8" name="TextBox 1"/>
          <p:cNvSpPr txBox="1">
            <a:spLocks noChangeArrowheads="1"/>
          </p:cNvSpPr>
          <p:nvPr/>
        </p:nvSpPr>
        <p:spPr bwMode="auto">
          <a:xfrm>
            <a:off x="152400" y="6019800"/>
            <a:ext cx="6629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How can AQ managers identify such events? </a:t>
            </a:r>
          </a:p>
        </p:txBody>
      </p:sp>
      <p:sp>
        <p:nvSpPr>
          <p:cNvPr id="19469" name="Title 1"/>
          <p:cNvSpPr>
            <a:spLocks/>
          </p:cNvSpPr>
          <p:nvPr/>
        </p:nvSpPr>
        <p:spPr bwMode="auto">
          <a:xfrm>
            <a:off x="34925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dirty="0" smtClean="0">
                <a:cs typeface="Arial" pitchFamily="34" charset="0"/>
              </a:rPr>
              <a:t>Asian pollution contribution to WUS high-O</a:t>
            </a:r>
            <a:r>
              <a:rPr lang="en-US" altLang="zh-CN" sz="2800" b="0" baseline="-25000" dirty="0" smtClean="0">
                <a:cs typeface="Arial" pitchFamily="34" charset="0"/>
              </a:rPr>
              <a:t>3</a:t>
            </a:r>
            <a:r>
              <a:rPr lang="en-US" altLang="zh-CN" sz="2800" b="0" dirty="0" smtClean="0">
                <a:cs typeface="Arial" pitchFamily="34" charset="0"/>
              </a:rPr>
              <a:t> events</a:t>
            </a:r>
          </a:p>
        </p:txBody>
      </p:sp>
      <p:pic>
        <p:nvPicPr>
          <p:cNvPr id="194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818" r="1932" b="9476"/>
          <a:stretch>
            <a:fillRect/>
          </a:stretch>
        </p:blipFill>
        <p:spPr bwMode="auto">
          <a:xfrm>
            <a:off x="3596502" y="1143000"/>
            <a:ext cx="5166498" cy="412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3" name="Content Placeholder 2" descr="updat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t="39064" r="62862" b="29558"/>
          <a:stretch>
            <a:fillRect/>
          </a:stretch>
        </p:blipFill>
        <p:spPr bwMode="auto">
          <a:xfrm>
            <a:off x="1042988" y="1143000"/>
            <a:ext cx="2490787" cy="411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Text Box 44"/>
          <p:cNvSpPr txBox="1">
            <a:spLocks noChangeArrowheads="1"/>
          </p:cNvSpPr>
          <p:nvPr/>
        </p:nvSpPr>
        <p:spPr bwMode="auto">
          <a:xfrm>
            <a:off x="250825" y="5469734"/>
            <a:ext cx="2058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Surface MDA8 O</a:t>
            </a:r>
            <a:r>
              <a:rPr lang="en-US" altLang="ja-JP" baseline="-25000" dirty="0" smtClean="0">
                <a:solidFill>
                  <a:srgbClr val="000000"/>
                </a:solidFill>
              </a:rPr>
              <a:t>3</a:t>
            </a:r>
            <a:endParaRPr lang="en-US" altLang="zh-CN" dirty="0" smtClean="0">
              <a:solidFill>
                <a:srgbClr val="000000"/>
              </a:solidFill>
            </a:endParaRPr>
          </a:p>
        </p:txBody>
      </p:sp>
      <p:sp>
        <p:nvSpPr>
          <p:cNvPr id="19475" name="Rectangle 46"/>
          <p:cNvSpPr>
            <a:spLocks noChangeArrowheads="1"/>
          </p:cNvSpPr>
          <p:nvPr/>
        </p:nvSpPr>
        <p:spPr bwMode="auto">
          <a:xfrm>
            <a:off x="4495800" y="5638800"/>
            <a:ext cx="5261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b="0" dirty="0" smtClean="0">
                <a:solidFill>
                  <a:srgbClr val="000000"/>
                </a:solidFill>
              </a:rPr>
              <a:t>[ppb]</a:t>
            </a:r>
            <a:endParaRPr lang="en-US" altLang="zh-CN" sz="1200" b="0" dirty="0" smtClean="0">
              <a:solidFill>
                <a:srgbClr val="000000"/>
              </a:solidFill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4038600" y="5207000"/>
            <a:ext cx="0" cy="514351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46"/>
          <p:cNvSpPr>
            <a:spLocks noChangeArrowheads="1"/>
          </p:cNvSpPr>
          <p:nvPr/>
        </p:nvSpPr>
        <p:spPr bwMode="auto">
          <a:xfrm>
            <a:off x="8382000" y="5590401"/>
            <a:ext cx="5261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b="0" dirty="0" smtClean="0">
                <a:solidFill>
                  <a:srgbClr val="000000"/>
                </a:solidFill>
              </a:rPr>
              <a:t>[ppb]</a:t>
            </a:r>
            <a:endParaRPr lang="en-US" altLang="zh-CN" sz="1200" b="0" dirty="0" smtClean="0">
              <a:solidFill>
                <a:srgbClr val="000000"/>
              </a:solidFill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4343400" y="5193268"/>
            <a:ext cx="194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dirty="0">
                <a:solidFill>
                  <a:srgbClr val="FF0000"/>
                </a:solidFill>
                <a:latin typeface="Calibri"/>
              </a:rPr>
              <a:t>Future NAAQS?</a:t>
            </a:r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 flipH="1" flipV="1">
            <a:off x="4114800" y="5384800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7391400" y="5510211"/>
            <a:ext cx="0" cy="204789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8001000" y="5510211"/>
            <a:ext cx="0" cy="204789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6450687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 MY et al [JGR, 2012a]: 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of Asian ozone pollution into surface air over the WUS in spring 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259262" y="5211233"/>
            <a:ext cx="7938" cy="469901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Slide Number Placeholder 3"/>
          <p:cNvSpPr txBox="1">
            <a:spLocks noGrp="1"/>
          </p:cNvSpPr>
          <p:nvPr/>
        </p:nvSpPr>
        <p:spPr>
          <a:xfrm>
            <a:off x="8458200" y="64008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 b="1">
                <a:solidFill>
                  <a:srgbClr val="000000"/>
                </a:solidFill>
              </a:rPr>
              <a:pPr algn="r">
                <a:defRPr/>
              </a:pPr>
              <a:t>3</a:t>
            </a:fld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6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2"/>
          <p:cNvSpPr>
            <a:spLocks noChangeArrowheads="1"/>
          </p:cNvSpPr>
          <p:nvPr/>
        </p:nvSpPr>
        <p:spPr bwMode="auto">
          <a:xfrm>
            <a:off x="0" y="990599"/>
            <a:ext cx="9144000" cy="514486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7543800" cy="72072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ja-JP" sz="2800" b="1" dirty="0" smtClean="0">
                <a:solidFill>
                  <a:schemeClr val="tx1"/>
                </a:solidFill>
                <a:latin typeface="Arial" pitchFamily="34" charset="0"/>
              </a:rPr>
              <a:t>Asian pollution “forecasting</a:t>
            </a:r>
            <a:r>
              <a:rPr lang="en-US" altLang="ja-JP" sz="2800" b="1" dirty="0">
                <a:solidFill>
                  <a:schemeClr val="tx1"/>
                </a:solidFill>
                <a:latin typeface="Arial" pitchFamily="34" charset="0"/>
              </a:rPr>
              <a:t>” </a:t>
            </a:r>
            <a:r>
              <a:rPr lang="en-US" altLang="ja-JP" sz="2800" b="1" dirty="0" smtClean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n-US" altLang="ja-JP" sz="28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altLang="ja-JP" sz="2800" b="1" dirty="0" smtClean="0">
                <a:solidFill>
                  <a:schemeClr val="tx1"/>
                </a:solidFill>
                <a:latin typeface="Arial" pitchFamily="34" charset="0"/>
              </a:rPr>
              <a:t>with daily NASA AIRS CO columns</a:t>
            </a:r>
            <a:endParaRPr lang="en-US" altLang="zh-CN" sz="2800" b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8436" name="Picture 49" descr="anima_airsco_0612_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2131"/>
            <a:ext cx="4780708" cy="24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3"/>
          <p:cNvSpPr>
            <a:spLocks noChangeArrowheads="1"/>
          </p:cNvSpPr>
          <p:nvPr/>
        </p:nvSpPr>
        <p:spPr bwMode="auto">
          <a:xfrm>
            <a:off x="552215" y="3907303"/>
            <a:ext cx="38286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</a:rPr>
              <a:t>Animation of daily AIRS CO columns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</a:rPr>
              <a:t>[10</a:t>
            </a:r>
            <a:r>
              <a:rPr lang="en-US" altLang="ja-JP" sz="1600" baseline="30000" dirty="0" smtClean="0">
                <a:solidFill>
                  <a:srgbClr val="000000"/>
                </a:solidFill>
              </a:rPr>
              <a:t>18</a:t>
            </a:r>
            <a:r>
              <a:rPr lang="en-US" altLang="ja-JP" sz="1600" dirty="0" smtClean="0">
                <a:solidFill>
                  <a:srgbClr val="000000"/>
                </a:solidFill>
              </a:rPr>
              <a:t> molecules cm</a:t>
            </a:r>
            <a:r>
              <a:rPr lang="en-US" altLang="ja-JP" sz="1600" baseline="30000" dirty="0" smtClean="0">
                <a:solidFill>
                  <a:srgbClr val="000000"/>
                </a:solidFill>
              </a:rPr>
              <a:t>-2</a:t>
            </a:r>
            <a:r>
              <a:rPr lang="en-US" altLang="ja-JP" sz="1600" dirty="0" smtClean="0">
                <a:solidFill>
                  <a:srgbClr val="000000"/>
                </a:solidFill>
              </a:rPr>
              <a:t>]</a:t>
            </a:r>
            <a:endParaRPr lang="en-US" altLang="zh-CN" sz="1600" dirty="0" smtClean="0">
              <a:solidFill>
                <a:srgbClr val="000000"/>
              </a:solidFill>
            </a:endParaRPr>
          </a:p>
        </p:txBody>
      </p:sp>
      <p:sp>
        <p:nvSpPr>
          <p:cNvPr id="18440" name="Text Box 79"/>
          <p:cNvSpPr txBox="1">
            <a:spLocks noChangeArrowheads="1"/>
          </p:cNvSpPr>
          <p:nvPr/>
        </p:nvSpPr>
        <p:spPr bwMode="auto">
          <a:xfrm>
            <a:off x="66675" y="6135469"/>
            <a:ext cx="8734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dirty="0" smtClean="0"/>
              <a:t>Lin MY </a:t>
            </a:r>
            <a:r>
              <a:rPr lang="en-US" altLang="ja-JP" i="1" dirty="0" smtClean="0"/>
              <a:t>et al. </a:t>
            </a:r>
            <a:r>
              <a:rPr lang="en-US" altLang="ja-JP" dirty="0" smtClean="0"/>
              <a:t>[JGR, 2012a]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ja-JP" dirty="0" smtClean="0">
                <a:solidFill>
                  <a:srgbClr val="FFFF00"/>
                </a:solidFill>
                <a:sym typeface="Wingdings" pitchFamily="2" charset="2"/>
              </a:rPr>
              <a:t>Publicity: AGU </a:t>
            </a:r>
            <a:r>
              <a:rPr lang="en-US" altLang="ja-JP" dirty="0">
                <a:solidFill>
                  <a:srgbClr val="FFFF00"/>
                </a:solidFill>
                <a:sym typeface="Wingdings" pitchFamily="2" charset="2"/>
              </a:rPr>
              <a:t>Editors’ </a:t>
            </a:r>
            <a:r>
              <a:rPr lang="en-US" altLang="ja-JP" dirty="0" smtClean="0">
                <a:solidFill>
                  <a:srgbClr val="FFFF00"/>
                </a:solidFill>
                <a:sym typeface="Wingdings" pitchFamily="2" charset="2"/>
              </a:rPr>
              <a:t>Highlight, </a:t>
            </a:r>
            <a:r>
              <a:rPr lang="en-US" altLang="ja-JP" i="1" dirty="0" smtClean="0">
                <a:solidFill>
                  <a:srgbClr val="FFFF00"/>
                </a:solidFill>
                <a:sym typeface="Wingdings" pitchFamily="2" charset="2"/>
              </a:rPr>
              <a:t>Nature News</a:t>
            </a:r>
            <a:r>
              <a:rPr lang="en-US" altLang="ja-JP" dirty="0" smtClean="0">
                <a:solidFill>
                  <a:srgbClr val="FFFF00"/>
                </a:solidFill>
                <a:sym typeface="Wingdings" pitchFamily="2" charset="2"/>
              </a:rPr>
              <a:t>, </a:t>
            </a:r>
            <a:r>
              <a:rPr lang="en-US" altLang="ja-JP" i="1" dirty="0" err="1" smtClean="0">
                <a:solidFill>
                  <a:srgbClr val="FFFF00"/>
                </a:solidFill>
                <a:sym typeface="Wingdings" pitchFamily="2" charset="2"/>
              </a:rPr>
              <a:t>ScienceShot</a:t>
            </a:r>
            <a:r>
              <a:rPr lang="en-US" altLang="ja-JP" dirty="0" smtClean="0">
                <a:solidFill>
                  <a:srgbClr val="FFFF00"/>
                </a:solidFill>
                <a:sym typeface="Wingdings" pitchFamily="2" charset="2"/>
              </a:rPr>
              <a:t>)</a:t>
            </a:r>
            <a:endParaRPr lang="en-US" altLang="zh-CN" dirty="0">
              <a:solidFill>
                <a:srgbClr val="FFFF00"/>
              </a:solidFill>
              <a:sym typeface="Wingdings" pitchFamily="2" charset="2"/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2217" r="3671" b="22955"/>
          <a:stretch>
            <a:fillRect/>
          </a:stretch>
        </p:blipFill>
        <p:spPr bwMode="auto">
          <a:xfrm>
            <a:off x="152400" y="76200"/>
            <a:ext cx="1443038" cy="80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57800" y="3969603"/>
            <a:ext cx="4191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Correlation coefficient (</a:t>
            </a:r>
            <a:r>
              <a:rPr lang="en-US" altLang="ja-JP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</a:t>
            </a:r>
            <a:r>
              <a:rPr lang="en-US" altLang="ja-JP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</a:p>
          <a:p>
            <a:r>
              <a:rPr lang="en-US" altLang="ja-JP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</a:t>
            </a:r>
            <a:r>
              <a:rPr lang="en-US" altLang="ja-JP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tw model Asian O</a:t>
            </a:r>
            <a:r>
              <a:rPr lang="en-US" altLang="ja-JP" sz="16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3</a:t>
            </a:r>
            <a:r>
              <a:rPr lang="en-US" altLang="ja-JP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at Grand Canyon and AIRS CO columns 2 days prior</a:t>
            </a:r>
            <a:endParaRPr lang="en-US" altLang="ja-JP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http://acmg.seas.harvard.edu/aqast/img/aqast_highlights_meiyunlin_cropp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543925"/>
            <a:ext cx="4131733" cy="2487472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>
            <a:off x="7133166" y="2895600"/>
            <a:ext cx="1143000" cy="11880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867400" y="11430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May-June 2010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015" y="4800600"/>
            <a:ext cx="8210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Indicate potential downwind influence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aily exceedance attributions (qualitatively)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Quantitative estimates require models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Additional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/CO profile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measurements can help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3" name="Slide Number Placeholder 3"/>
          <p:cNvSpPr txBox="1">
            <a:spLocks noGrp="1"/>
          </p:cNvSpPr>
          <p:nvPr/>
        </p:nvSpPr>
        <p:spPr>
          <a:xfrm>
            <a:off x="8458200" y="64008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 b="1">
                <a:solidFill>
                  <a:srgbClr val="FFFFCC"/>
                </a:solidFill>
              </a:rPr>
              <a:pPr algn="r">
                <a:defRPr/>
              </a:pPr>
              <a:t>4</a:t>
            </a:fld>
            <a:endParaRPr lang="en-US" sz="16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0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0" y="895199"/>
            <a:ext cx="9144000" cy="59628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609600"/>
          </a:xfrm>
        </p:spPr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Rising Asian NO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emissions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91800" y="1066800"/>
            <a:ext cx="3657600" cy="1371600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RCP8.5 (AM3 BASE):</a:t>
            </a:r>
          </a:p>
          <a:p>
            <a:pPr>
              <a:buFont typeface="Wingdings"/>
              <a:buChar char="à"/>
            </a:pP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tripled over 1980-2010</a:t>
            </a:r>
          </a:p>
          <a:p>
            <a:pPr>
              <a:buFont typeface="Wingdings"/>
              <a:buChar char="à"/>
            </a:pP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increases in the 2000s</a:t>
            </a:r>
          </a:p>
          <a:p>
            <a:pPr>
              <a:buFont typeface="Wingdings"/>
              <a:buChar char="à"/>
            </a:pP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in 2020-2030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9372600" y="5257800"/>
            <a:ext cx="3810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/>
              <a:buChar char="à"/>
            </a:pPr>
            <a:r>
              <a:rPr lang="en-US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reductions over 2000-2010 from the U.S. NOx SIP call</a:t>
            </a:r>
          </a:p>
        </p:txBody>
      </p:sp>
      <p:sp>
        <p:nvSpPr>
          <p:cNvPr id="12" name="Slide Number Placeholder 3"/>
          <p:cNvSpPr txBox="1">
            <a:spLocks noGrp="1"/>
          </p:cNvSpPr>
          <p:nvPr/>
        </p:nvSpPr>
        <p:spPr>
          <a:xfrm>
            <a:off x="8153400" y="64008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 b="1">
                <a:solidFill>
                  <a:srgbClr val="000000"/>
                </a:solidFill>
              </a:rPr>
              <a:pPr algn="r">
                <a:defRPr/>
              </a:pPr>
              <a:t>5</a:t>
            </a:fld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51204" r="665" b="4220"/>
          <a:stretch/>
        </p:blipFill>
        <p:spPr bwMode="auto">
          <a:xfrm>
            <a:off x="4648200" y="1199685"/>
            <a:ext cx="4648200" cy="265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889" r="3181" b="53764"/>
          <a:stretch/>
        </p:blipFill>
        <p:spPr bwMode="auto">
          <a:xfrm>
            <a:off x="76200" y="1162515"/>
            <a:ext cx="4639733" cy="272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4400" y="3867090"/>
            <a:ext cx="7762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NO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from 1980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2050 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2743200"/>
            <a:ext cx="1676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RCP4.5 </a:t>
            </a:r>
          </a:p>
          <a:p>
            <a:r>
              <a:rPr lang="en-US" sz="11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(CCMs in Parrish et al)</a:t>
            </a:r>
            <a:endParaRPr lang="en-US" sz="11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9600" y="1371600"/>
            <a:ext cx="2514600" cy="18466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6" name="Picture 56" descr="globalm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5" t="40137" r="14912" b="51604"/>
          <a:stretch/>
        </p:blipFill>
        <p:spPr bwMode="auto">
          <a:xfrm>
            <a:off x="0" y="4859867"/>
            <a:ext cx="4301067" cy="197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globalm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t="40327" r="38235" b="51604"/>
          <a:stretch/>
        </p:blipFill>
        <p:spPr bwMode="auto">
          <a:xfrm>
            <a:off x="4383315" y="4859867"/>
            <a:ext cx="8875485" cy="197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09600" y="1314915"/>
            <a:ext cx="1210588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China</a:t>
            </a:r>
            <a:endParaRPr lang="en-US" sz="2000" b="1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5080000" y="1371600"/>
            <a:ext cx="2387600" cy="53339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80000" y="1371600"/>
            <a:ext cx="1701800" cy="35560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EUS &amp;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WUS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Slide Number Placeholder 3"/>
          <p:cNvSpPr txBox="1">
            <a:spLocks noGrp="1"/>
          </p:cNvSpPr>
          <p:nvPr/>
        </p:nvSpPr>
        <p:spPr>
          <a:xfrm>
            <a:off x="8458200" y="60960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 b="1">
                <a:solidFill>
                  <a:srgbClr val="000000"/>
                </a:solidFill>
              </a:rPr>
              <a:pPr algn="r">
                <a:defRPr/>
              </a:pPr>
              <a:t>5</a:t>
            </a:fld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6019800"/>
            <a:ext cx="312420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nfluence from circulation changes is poorly understood</a:t>
            </a:r>
          </a:p>
        </p:txBody>
      </p:sp>
      <p:sp>
        <p:nvSpPr>
          <p:cNvPr id="24" name="Right Arrow 23"/>
          <p:cNvSpPr/>
          <p:nvPr/>
        </p:nvSpPr>
        <p:spPr bwMode="auto">
          <a:xfrm>
            <a:off x="3137391" y="5791200"/>
            <a:ext cx="2958609" cy="304800"/>
          </a:xfrm>
          <a:prstGeom prst="rightArrow">
            <a:avLst>
              <a:gd name="adj1" fmla="val 42592"/>
              <a:gd name="adj2" fmla="val 10185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552884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IAV in transport patterns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160126" y="2181909"/>
            <a:ext cx="256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to Y2000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1295400"/>
            <a:ext cx="11049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RCP8.5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(AM3 BASE)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18290904">
            <a:off x="1085824" y="1931815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GOME/SCIAMACHY</a:t>
            </a:r>
          </a:p>
          <a:p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0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columns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11232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9"/>
          <p:cNvSpPr>
            <a:spLocks noChangeArrowheads="1"/>
          </p:cNvSpPr>
          <p:nvPr/>
        </p:nvSpPr>
        <p:spPr bwMode="auto">
          <a:xfrm>
            <a:off x="0" y="6243638"/>
            <a:ext cx="9144000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849" y="5073650"/>
            <a:ext cx="8515351" cy="1479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1991" name="Picture 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"/>
          <a:stretch>
            <a:fillRect/>
          </a:stretch>
        </p:blipFill>
        <p:spPr bwMode="auto">
          <a:xfrm>
            <a:off x="1311275" y="990600"/>
            <a:ext cx="6632575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2" name="Text Box 95"/>
          <p:cNvSpPr txBox="1">
            <a:spLocks noChangeArrowheads="1"/>
          </p:cNvSpPr>
          <p:nvPr/>
        </p:nvSpPr>
        <p:spPr bwMode="auto">
          <a:xfrm>
            <a:off x="139700" y="4495800"/>
            <a:ext cx="8928100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dirty="0">
                <a:solidFill>
                  <a:srgbClr val="000000"/>
                </a:solidFill>
              </a:rPr>
              <a:t>                                   Jan  Feb  Mar </a:t>
            </a:r>
            <a:r>
              <a:rPr lang="en-US" altLang="ja-JP" sz="1600" dirty="0" smtClean="0">
                <a:solidFill>
                  <a:srgbClr val="000000"/>
                </a:solidFill>
              </a:rPr>
              <a:t> Apr  </a:t>
            </a:r>
            <a:r>
              <a:rPr lang="en-US" altLang="ja-JP" sz="1600" dirty="0">
                <a:solidFill>
                  <a:srgbClr val="000000"/>
                </a:solidFill>
              </a:rPr>
              <a:t>May  Jun  Jul  Aug </a:t>
            </a:r>
            <a:r>
              <a:rPr lang="en-US" altLang="ja-JP" sz="1600" dirty="0" smtClean="0">
                <a:solidFill>
                  <a:srgbClr val="000000"/>
                </a:solidFill>
              </a:rPr>
              <a:t> Sep  Oct  Nov </a:t>
            </a:r>
            <a:r>
              <a:rPr lang="en-US" altLang="ja-JP" sz="1600" dirty="0">
                <a:solidFill>
                  <a:srgbClr val="000000"/>
                </a:solidFill>
              </a:rPr>
              <a:t>Dec</a:t>
            </a:r>
            <a:endParaRPr lang="en-US" altLang="zh-CN" sz="1600" dirty="0">
              <a:solidFill>
                <a:srgbClr val="000000"/>
              </a:solidFill>
            </a:endParaRPr>
          </a:p>
        </p:txBody>
      </p:sp>
      <p:sp>
        <p:nvSpPr>
          <p:cNvPr id="41993" name="Rectangle 103"/>
          <p:cNvSpPr>
            <a:spLocks noChangeArrowheads="1"/>
          </p:cNvSpPr>
          <p:nvPr/>
        </p:nvSpPr>
        <p:spPr bwMode="auto">
          <a:xfrm>
            <a:off x="979487" y="981075"/>
            <a:ext cx="768350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1994" name="Picture 135" descr="EACOt_spring_vs_f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2" t="38858" r="13814" b="49847"/>
          <a:stretch>
            <a:fillRect/>
          </a:stretch>
        </p:blipFill>
        <p:spPr bwMode="auto">
          <a:xfrm>
            <a:off x="457200" y="5375275"/>
            <a:ext cx="4027939" cy="99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Text Box 136"/>
          <p:cNvSpPr txBox="1">
            <a:spLocks noChangeArrowheads="1"/>
          </p:cNvSpPr>
          <p:nvPr/>
        </p:nvSpPr>
        <p:spPr bwMode="auto">
          <a:xfrm>
            <a:off x="3581400" y="6096000"/>
            <a:ext cx="1219200" cy="29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" rIns="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96" name="Picture 137" descr="EACOt_spring_vs_f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2" t="40283" r="5110" b="37137"/>
          <a:stretch>
            <a:fillRect/>
          </a:stretch>
        </p:blipFill>
        <p:spPr bwMode="auto">
          <a:xfrm>
            <a:off x="8355065" y="5105400"/>
            <a:ext cx="45402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38" descr="EACOt_spring_vs_f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2" t="49849" r="14076" b="39259"/>
          <a:stretch>
            <a:fillRect/>
          </a:stretch>
        </p:blipFill>
        <p:spPr bwMode="auto">
          <a:xfrm>
            <a:off x="4485139" y="5490896"/>
            <a:ext cx="3869926" cy="92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Text Box 139"/>
          <p:cNvSpPr txBox="1">
            <a:spLocks noChangeArrowheads="1"/>
          </p:cNvSpPr>
          <p:nvPr/>
        </p:nvSpPr>
        <p:spPr bwMode="auto">
          <a:xfrm>
            <a:off x="7378699" y="6096000"/>
            <a:ext cx="850901" cy="29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800" rIns="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9" name="Text Box 140"/>
          <p:cNvSpPr txBox="1">
            <a:spLocks noChangeArrowheads="1"/>
          </p:cNvSpPr>
          <p:nvPr/>
        </p:nvSpPr>
        <p:spPr bwMode="auto">
          <a:xfrm>
            <a:off x="2362200" y="5073650"/>
            <a:ext cx="54816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rgbClr val="000000"/>
                </a:solidFill>
              </a:rPr>
              <a:t>Model Tracer </a:t>
            </a:r>
            <a:r>
              <a:rPr lang="en-US" altLang="ja-JP" sz="1600" b="1" dirty="0">
                <a:solidFill>
                  <a:srgbClr val="000000"/>
                </a:solidFill>
              </a:rPr>
              <a:t>of East Asian 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CO Pollution (EACOt)</a:t>
            </a:r>
            <a:endParaRPr lang="en-US" altLang="zh-CN" sz="1600" b="1" dirty="0">
              <a:solidFill>
                <a:srgbClr val="000000"/>
              </a:solidFill>
            </a:endParaRPr>
          </a:p>
        </p:txBody>
      </p:sp>
      <p:sp>
        <p:nvSpPr>
          <p:cNvPr id="36" name="AutoShape 150"/>
          <p:cNvSpPr>
            <a:spLocks noChangeArrowheads="1"/>
          </p:cNvSpPr>
          <p:nvPr/>
        </p:nvSpPr>
        <p:spPr bwMode="auto">
          <a:xfrm>
            <a:off x="2064201" y="6096000"/>
            <a:ext cx="287338" cy="215900"/>
          </a:xfrm>
          <a:prstGeom prst="star5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AutoShape 151"/>
          <p:cNvSpPr>
            <a:spLocks noChangeArrowheads="1"/>
          </p:cNvSpPr>
          <p:nvPr/>
        </p:nvSpPr>
        <p:spPr bwMode="auto">
          <a:xfrm>
            <a:off x="6028795" y="6083300"/>
            <a:ext cx="287338" cy="215900"/>
          </a:xfrm>
          <a:prstGeom prst="star5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1539" y="697468"/>
            <a:ext cx="50398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 Mauna Loa (3.4 km altitude), Hawaii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5" name="Rectangle 55"/>
          <p:cNvSpPr>
            <a:spLocks noChangeArrowheads="1"/>
          </p:cNvSpPr>
          <p:nvPr/>
        </p:nvSpPr>
        <p:spPr bwMode="auto">
          <a:xfrm>
            <a:off x="0" y="726707"/>
            <a:ext cx="1828800" cy="34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FF"/>
              </a:buClr>
            </a:pPr>
            <a:r>
              <a:rPr lang="en-US" altLang="ja-JP" sz="1400" b="1" i="1" dirty="0" smtClean="0">
                <a:solidFill>
                  <a:srgbClr val="008000"/>
                </a:solidFill>
              </a:rPr>
              <a:t>Lin MY et al (2014)</a:t>
            </a:r>
            <a:endParaRPr lang="en-US" altLang="zh-CN" sz="1400" b="1" i="1" dirty="0" smtClean="0">
              <a:solidFill>
                <a:srgbClr val="0080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2291024" cy="87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2284118" y="4187"/>
            <a:ext cx="6859882" cy="753626"/>
          </a:xfrm>
          <a:prstGeom prst="rect">
            <a:avLst/>
          </a:prstGeom>
          <a:solidFill>
            <a:srgbClr val="124D1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prstClr val="white"/>
                </a:solidFill>
              </a:rPr>
              <a:t>Tropospheric ozone trends at Mauna Loa Observatory </a:t>
            </a:r>
            <a:endParaRPr lang="en-US" altLang="ja-JP" sz="2000" b="1" dirty="0" smtClean="0">
              <a:solidFill>
                <a:prstClr val="white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 smtClean="0">
                <a:solidFill>
                  <a:prstClr val="white"/>
                </a:solidFill>
              </a:rPr>
              <a:t>tied </a:t>
            </a:r>
            <a:r>
              <a:rPr lang="en-US" altLang="ja-JP" sz="2000" b="1" dirty="0">
                <a:solidFill>
                  <a:prstClr val="white"/>
                </a:solidFill>
              </a:rPr>
              <a:t>to decadal climate variability </a:t>
            </a:r>
            <a:endParaRPr lang="en-US" altLang="en-US" sz="20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5649912" y="1143000"/>
            <a:ext cx="3036888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The puzzle</a:t>
            </a:r>
            <a:r>
              <a:rPr lang="en-US" altLang="ja-JP" b="1" dirty="0" smtClean="0">
                <a:solidFill>
                  <a:srgbClr val="0000FF"/>
                </a:solidFill>
                <a:latin typeface="Helvetica" pitchFamily="34" charset="0"/>
              </a:rPr>
              <a:t>: 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ja-JP" b="1" dirty="0">
                <a:solidFill>
                  <a:srgbClr val="0000FF"/>
                </a:solidFill>
                <a:latin typeface="Helvetica" pitchFamily="34" charset="0"/>
              </a:rPr>
              <a:t>Little change in spring</a:t>
            </a:r>
            <a:endParaRPr lang="en-US" altLang="zh-CN" b="1" dirty="0">
              <a:solidFill>
                <a:srgbClr val="0000FF"/>
              </a:solidFill>
              <a:latin typeface="Helvetica" pitchFamily="34" charset="0"/>
            </a:endParaRP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zh-CN" b="1" dirty="0" smtClean="0">
                <a:solidFill>
                  <a:srgbClr val="0000FF"/>
                </a:solidFill>
                <a:latin typeface="Helvetica" pitchFamily="34" charset="0"/>
              </a:rPr>
              <a:t>Increase in fall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616825" y="2743200"/>
            <a:ext cx="71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dirty="0">
                <a:latin typeface="Helvetica" pitchFamily="34" charset="0"/>
              </a:rPr>
              <a:t>75</a:t>
            </a:r>
            <a:r>
              <a:rPr lang="en-US" altLang="ja-JP" sz="1600" b="1" baseline="30000" dirty="0">
                <a:latin typeface="Helvetica" pitchFamily="34" charset="0"/>
              </a:rPr>
              <a:t>th</a:t>
            </a:r>
            <a:endParaRPr lang="en-US" altLang="zh-CN" sz="1600" b="1" dirty="0">
              <a:latin typeface="Helvetica" pitchFamily="34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586662" y="3429000"/>
            <a:ext cx="71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dirty="0">
                <a:latin typeface="Helvetica" pitchFamily="34" charset="0"/>
              </a:rPr>
              <a:t>25</a:t>
            </a:r>
            <a:r>
              <a:rPr lang="en-US" altLang="ja-JP" sz="1600" b="1" baseline="30000" dirty="0">
                <a:latin typeface="Helvetica" pitchFamily="34" charset="0"/>
              </a:rPr>
              <a:t>th</a:t>
            </a:r>
            <a:endParaRPr lang="en-US" altLang="zh-CN" sz="1600" b="1" dirty="0">
              <a:latin typeface="Helvetica" pitchFamily="34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V="1">
            <a:off x="7616031" y="2895600"/>
            <a:ext cx="794" cy="715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pitchFamily="34" charset="0"/>
            </a:endParaRPr>
          </a:p>
        </p:txBody>
      </p:sp>
      <p:sp>
        <p:nvSpPr>
          <p:cNvPr id="29" name="Oval 10"/>
          <p:cNvSpPr>
            <a:spLocks noChangeArrowheads="1"/>
          </p:cNvSpPr>
          <p:nvPr/>
        </p:nvSpPr>
        <p:spPr bwMode="auto">
          <a:xfrm>
            <a:off x="7543800" y="3173413"/>
            <a:ext cx="144463" cy="1444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pitchFamily="34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616825" y="3090446"/>
            <a:ext cx="71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dirty="0">
                <a:latin typeface="Helvetica" pitchFamily="34" charset="0"/>
              </a:rPr>
              <a:t>50</a:t>
            </a:r>
            <a:r>
              <a:rPr lang="en-US" altLang="ja-JP" sz="1600" b="1" baseline="30000" dirty="0">
                <a:latin typeface="Helvetica" pitchFamily="34" charset="0"/>
              </a:rPr>
              <a:t>th</a:t>
            </a:r>
            <a:endParaRPr lang="en-US" altLang="zh-CN" sz="1600" b="1" dirty="0">
              <a:latin typeface="Helvetica" pitchFamily="34" charset="0"/>
            </a:endParaRPr>
          </a:p>
        </p:txBody>
      </p:sp>
      <p:sp>
        <p:nvSpPr>
          <p:cNvPr id="31" name="Slide Number Placeholder 3"/>
          <p:cNvSpPr txBox="1">
            <a:spLocks noGrp="1"/>
          </p:cNvSpPr>
          <p:nvPr/>
        </p:nvSpPr>
        <p:spPr>
          <a:xfrm>
            <a:off x="8305800" y="65532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 b="1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6</a:t>
            </a:fld>
            <a:endParaRPr lang="en-US" sz="1600" b="1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2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3868" y="5562601"/>
            <a:ext cx="9194801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496" y="0"/>
            <a:ext cx="9108504" cy="838200"/>
          </a:xfrm>
        </p:spPr>
        <p:txBody>
          <a:bodyPr>
            <a:noAutofit/>
          </a:bodyPr>
          <a:lstStyle/>
          <a:p>
            <a:pPr algn="ctr"/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Increasing ozone at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Mauna Loa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zh-C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FALL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tied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a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shift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circulation patterns since the mid-1990s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3124200" y="6324600"/>
            <a:ext cx="4608513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FF"/>
              </a:buClr>
            </a:pPr>
            <a:r>
              <a:rPr lang="en-US" altLang="ja-JP" sz="2000" b="1" i="1" dirty="0" smtClean="0">
                <a:solidFill>
                  <a:srgbClr val="FFFF66"/>
                </a:solidFill>
              </a:rPr>
              <a:t>Lin </a:t>
            </a:r>
            <a:r>
              <a:rPr lang="en-US" altLang="ja-JP" sz="2000" b="1" i="1" dirty="0">
                <a:solidFill>
                  <a:srgbClr val="FFFF66"/>
                </a:solidFill>
              </a:rPr>
              <a:t>M.Y. </a:t>
            </a:r>
            <a:r>
              <a:rPr lang="en-US" altLang="ja-JP" sz="2000" b="1" i="1" dirty="0" smtClean="0">
                <a:solidFill>
                  <a:srgbClr val="FFFF66"/>
                </a:solidFill>
              </a:rPr>
              <a:t>et al (Nature GeoSci., 2014)</a:t>
            </a:r>
            <a:endParaRPr lang="en-US" altLang="zh-CN" sz="2000" b="1" i="1" dirty="0" smtClean="0">
              <a:solidFill>
                <a:srgbClr val="FFFF66"/>
              </a:solidFill>
            </a:endParaRPr>
          </a:p>
        </p:txBody>
      </p:sp>
      <p:pic>
        <p:nvPicPr>
          <p:cNvPr id="44036" name="Picture 4" descr="LinMeiyun_NGEO2066_image_for_pres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26262" b="34917"/>
          <a:stretch/>
        </p:blipFill>
        <p:spPr bwMode="auto">
          <a:xfrm>
            <a:off x="0" y="838200"/>
            <a:ext cx="9144000" cy="481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pna_ml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t="27203" r="20975" b="59058"/>
          <a:stretch/>
        </p:blipFill>
        <p:spPr bwMode="auto">
          <a:xfrm>
            <a:off x="1480029" y="1428117"/>
            <a:ext cx="3472971" cy="10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24000" y="2433935"/>
            <a:ext cx="327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795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defTabSz="10795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defTabSz="10795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defTabSz="10795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defTabSz="10795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algn="ctr" defTabSz="1079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algn="ctr" defTabSz="1079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algn="ctr" defTabSz="1079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algn="ctr" defTabSz="1079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000000"/>
                </a:solidFill>
                <a:ea typeface="MS PGothic" pitchFamily="34" charset="-128"/>
                <a:cs typeface="Arial" panose="020B0604020202020204" pitchFamily="34" charset="0"/>
              </a:rPr>
              <a:t>Changes in NCEP </a:t>
            </a:r>
            <a:r>
              <a:rPr lang="en-US" altLang="ja-JP" sz="1200" b="1" dirty="0" smtClean="0">
                <a:solidFill>
                  <a:srgbClr val="000000"/>
                </a:solidFill>
                <a:ea typeface="MS PGothic" pitchFamily="34" charset="-128"/>
                <a:cs typeface="Arial" panose="020B0604020202020204" pitchFamily="34" charset="0"/>
              </a:rPr>
              <a:t>500hPa height </a:t>
            </a:r>
            <a:endParaRPr lang="en-US" altLang="ja-JP" sz="1200" b="1" dirty="0">
              <a:solidFill>
                <a:srgbClr val="000000"/>
              </a:solidFill>
              <a:ea typeface="MS PGothic" pitchFamily="34" charset="-128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000000"/>
                </a:solidFill>
                <a:ea typeface="MS PGothic" pitchFamily="34" charset="-128"/>
                <a:cs typeface="Arial" panose="020B0604020202020204" pitchFamily="34" charset="0"/>
              </a:rPr>
              <a:t>(1995-2011 minus 1980-1994)</a:t>
            </a:r>
            <a:endParaRPr lang="en-US" altLang="zh-CN" sz="1200" b="1" dirty="0">
              <a:solidFill>
                <a:srgbClr val="000000"/>
              </a:solidFill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791200"/>
            <a:ext cx="9144000" cy="5143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eaLnBrk="0" fontAlgn="base" hangingPunct="0">
              <a:lnSpc>
                <a:spcPct val="115000"/>
              </a:lnSpc>
              <a:spcBef>
                <a:spcPts val="600"/>
              </a:spcBef>
              <a:spcAft>
                <a:spcPct val="0"/>
              </a:spcAft>
              <a:buClr>
                <a:srgbClr val="3333FF"/>
              </a:buClr>
            </a:pPr>
            <a:r>
              <a:rPr lang="en-US" altLang="ja-JP" sz="1900" b="1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ja-JP" sz="1900" b="1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Must </a:t>
            </a:r>
            <a:r>
              <a:rPr lang="en-US" altLang="ja-JP" sz="19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consider </a:t>
            </a:r>
            <a:r>
              <a:rPr lang="en-US" altLang="ja-JP" sz="1900" b="1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decadal climate </a:t>
            </a:r>
            <a:r>
              <a:rPr lang="en-US" altLang="ja-JP" sz="19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variability </a:t>
            </a:r>
            <a:r>
              <a:rPr lang="en-US" altLang="ja-JP" sz="1900" b="1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for </a:t>
            </a:r>
            <a:r>
              <a:rPr lang="en-US" altLang="ja-JP" sz="19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attribution of pollutant trends</a:t>
            </a:r>
            <a:endParaRPr lang="en-US" altLang="zh-CN" sz="1900" b="1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3896" y="1411069"/>
            <a:ext cx="3445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OBS:   11% decade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(p&lt;0.05)   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FIXEMIS (Nudged):   7% decade</a:t>
            </a:r>
            <a:r>
              <a:rPr lang="en-US" sz="12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(p&lt;0.05)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(Nudged): 13% decade</a:t>
            </a:r>
            <a:r>
              <a:rPr lang="en-US" sz="1200" b="1" baseline="30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(p&lt;0.05)</a:t>
            </a:r>
            <a:endParaRPr lang="en-US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9" descr="pna_ml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6" t="27203" r="10186" b="59058"/>
          <a:stretch/>
        </p:blipFill>
        <p:spPr bwMode="auto">
          <a:xfrm>
            <a:off x="4935492" y="1458262"/>
            <a:ext cx="471802" cy="10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6800" y="2362200"/>
            <a:ext cx="530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[m]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5789" y="32766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Sep -Oct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3"/>
          <p:cNvSpPr txBox="1">
            <a:spLocks noGrp="1"/>
          </p:cNvSpPr>
          <p:nvPr/>
        </p:nvSpPr>
        <p:spPr>
          <a:xfrm>
            <a:off x="8153400" y="64008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 b="1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7</a:t>
            </a:fld>
            <a:endParaRPr lang="en-US" sz="1600" b="1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49776">
            <a:off x="2959262" y="1466062"/>
            <a:ext cx="1095360" cy="887003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8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95800"/>
            <a:ext cx="3410790" cy="183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/>
          <a:stretch/>
        </p:blipFill>
        <p:spPr bwMode="auto">
          <a:xfrm>
            <a:off x="533400" y="4495800"/>
            <a:ext cx="3428999" cy="18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5436"/>
          <a:stretch/>
        </p:blipFill>
        <p:spPr>
          <a:xfrm>
            <a:off x="768350" y="1367619"/>
            <a:ext cx="6231760" cy="3048000"/>
          </a:xfrm>
          <a:prstGeom prst="rect">
            <a:avLst/>
          </a:prstGeom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-76200" y="50800"/>
            <a:ext cx="9356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Springtime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itchFamily="34" charset="0"/>
              </a:rPr>
              <a:t>airflow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 from Eurasia towards the NE Pacific weakens in the 2000s due to La-Niña-like decadal cooling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103903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ElNi</a:t>
            </a:r>
            <a:r>
              <a:rPr lang="en-US" altLang="zh-CN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ñ</a:t>
            </a:r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55"/>
          <p:cNvSpPr>
            <a:spLocks noChangeArrowheads="1"/>
          </p:cNvSpPr>
          <p:nvPr/>
        </p:nvSpPr>
        <p:spPr bwMode="auto">
          <a:xfrm>
            <a:off x="3810000" y="6381750"/>
            <a:ext cx="4608513" cy="41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FF"/>
              </a:buClr>
            </a:pPr>
            <a:r>
              <a:rPr lang="en-US" altLang="ja-JP" b="1" i="1" dirty="0" smtClean="0">
                <a:solidFill>
                  <a:srgbClr val="FFFF66"/>
                </a:solidFill>
              </a:rPr>
              <a:t>Lin </a:t>
            </a:r>
            <a:r>
              <a:rPr lang="en-US" altLang="ja-JP" b="1" i="1" dirty="0">
                <a:solidFill>
                  <a:srgbClr val="FFFF66"/>
                </a:solidFill>
              </a:rPr>
              <a:t>M.Y. </a:t>
            </a:r>
            <a:r>
              <a:rPr lang="en-US" altLang="ja-JP" b="1" i="1" dirty="0" smtClean="0">
                <a:solidFill>
                  <a:srgbClr val="FFFF66"/>
                </a:solidFill>
              </a:rPr>
              <a:t>et al (Nature GeoSci., 2014)</a:t>
            </a:r>
            <a:endParaRPr lang="en-US" altLang="zh-CN" b="1" i="1" dirty="0" smtClean="0">
              <a:solidFill>
                <a:srgbClr val="FFFF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837769"/>
            <a:ext cx="400050" cy="2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Slide Number Placeholder 3"/>
          <p:cNvSpPr txBox="1">
            <a:spLocks noGrp="1"/>
          </p:cNvSpPr>
          <p:nvPr/>
        </p:nvSpPr>
        <p:spPr>
          <a:xfrm>
            <a:off x="8153400" y="64008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8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0200" y="1295401"/>
            <a:ext cx="4974138" cy="182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-718050" y="2385488"/>
            <a:ext cx="27709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Ozone Anomaly , ppb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     (25</a:t>
            </a:r>
            <a:r>
              <a:rPr lang="en-US" b="1" baseline="30000" dirty="0" smtClean="0">
                <a:solidFill>
                  <a:srgbClr val="000000"/>
                </a:solidFill>
              </a:rPr>
              <a:t>th</a:t>
            </a:r>
            <a:r>
              <a:rPr lang="en-US" b="1" dirty="0" smtClean="0">
                <a:solidFill>
                  <a:srgbClr val="000000"/>
                </a:solidFill>
              </a:rPr>
              <a:t> percentile)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743200" y="1295400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075255" y="12954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9902" y="1310640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16400" y="1305025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257800" y="1310640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019800" y="1306033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432698" y="1310640"/>
            <a:ext cx="0" cy="36576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626806" y="12954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581400" y="12954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495800" y="12954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248400" y="12954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410200" y="863025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</a:t>
            </a:r>
            <a:r>
              <a:rPr lang="en-US" altLang="zh-CN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ña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-like decadal cooling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ja-JP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                         </a:t>
            </a:r>
            <a:r>
              <a:rPr lang="en-US" altLang="ja-JP" sz="1600" dirty="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[</a:t>
            </a:r>
            <a:r>
              <a:rPr lang="en-US" altLang="ja-JP" sz="1000" dirty="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Chavez2003</a:t>
            </a:r>
            <a:r>
              <a:rPr lang="en-US" altLang="ja-JP" sz="1000" dirty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; Meehl2013; Kosaka2013</a:t>
            </a:r>
            <a:r>
              <a:rPr lang="en-US" altLang="ja-JP" sz="1600" dirty="0" smtClean="0">
                <a:solidFill>
                  <a:srgbClr val="000000"/>
                </a:solidFill>
                <a:latin typeface="Arial Narrow" pitchFamily="34" charset="0"/>
                <a:ea typeface="MS PGothic" pitchFamily="34" charset="-128"/>
              </a:rPr>
              <a:t>]</a:t>
            </a:r>
            <a:endParaRPr lang="en-US" altLang="zh-CN" sz="1600" dirty="0">
              <a:solidFill>
                <a:srgbClr val="000000"/>
              </a:solidFill>
              <a:latin typeface="Arial Narrow" pitchFamily="34" charset="0"/>
              <a:ea typeface="MS PGothic" pitchFamily="34" charset="-128"/>
            </a:endParaRPr>
          </a:p>
        </p:txBody>
      </p:sp>
      <p:sp>
        <p:nvSpPr>
          <p:cNvPr id="9" name="Right Brace 8"/>
          <p:cNvSpPr/>
          <p:nvPr/>
        </p:nvSpPr>
        <p:spPr>
          <a:xfrm rot="16200000">
            <a:off x="5725569" y="495063"/>
            <a:ext cx="304800" cy="13927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905000" y="12954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533749" y="1507320"/>
            <a:ext cx="0" cy="266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962400" y="1323169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TextBox 2052"/>
          <p:cNvSpPr txBox="1"/>
          <p:nvPr/>
        </p:nvSpPr>
        <p:spPr>
          <a:xfrm>
            <a:off x="3505200" y="3865570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P&lt;0.01</a:t>
            </a:r>
            <a:endParaRPr lang="en-US" sz="12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26670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Relevant for</a:t>
            </a: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Western U.S.?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" y="6324600"/>
            <a:ext cx="9144000" cy="457200"/>
          </a:xfrm>
          <a:prstGeom prst="rect">
            <a:avLst/>
          </a:prstGeom>
          <a:solidFill>
            <a:schemeClr val="bg1"/>
          </a:solidFill>
        </p:spPr>
        <p:txBody>
          <a:bodyPr wrap="none">
            <a:noAutofit/>
          </a:bodyPr>
          <a:lstStyle/>
          <a:p>
            <a:pPr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3333FF"/>
              </a:buClr>
            </a:pPr>
            <a:r>
              <a:rPr lang="en-US" altLang="zh-CN" b="1" dirty="0" smtClean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     Weakening airflow offsets increasing O</a:t>
            </a:r>
            <a:r>
              <a:rPr lang="en-US" altLang="zh-CN" b="1" baseline="-25000" dirty="0" smtClean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3  </a:t>
            </a:r>
            <a:r>
              <a:rPr lang="en-US" altLang="zh-CN" b="1" dirty="0" smtClean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from rising Asian emissions </a:t>
            </a:r>
            <a:r>
              <a:rPr lang="en-US" altLang="zh-CN" sz="1200" b="1" i="1" dirty="0" smtClean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[Lin </a:t>
            </a:r>
            <a:r>
              <a:rPr lang="en-US" altLang="zh-CN" sz="1200" b="1" i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et </a:t>
            </a:r>
            <a:r>
              <a:rPr lang="en-US" altLang="zh-CN" sz="1200" b="1" i="1" dirty="0" smtClean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anose="020B0604020202020204" pitchFamily="34" charset="0"/>
              </a:rPr>
              <a:t>al 2014]  </a:t>
            </a:r>
            <a:endParaRPr lang="en-US" altLang="zh-CN" sz="1200" b="1" i="1" dirty="0">
              <a:solidFill>
                <a:srgbClr val="0000FF"/>
              </a:solidFill>
              <a:latin typeface="Arial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7506" y="3803902"/>
            <a:ext cx="4533082" cy="2923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r</a:t>
            </a:r>
            <a:r>
              <a:rPr lang="en-US" sz="1600" baseline="30000" dirty="0" smtClean="0">
                <a:latin typeface="Arial Narrow" panose="020B0606020202030204" pitchFamily="34" charset="0"/>
              </a:rPr>
              <a:t>2</a:t>
            </a:r>
            <a:r>
              <a:rPr lang="en-US" sz="1600" dirty="0" smtClean="0">
                <a:latin typeface="Arial Narrow" panose="020B0606020202030204" pitchFamily="34" charset="0"/>
              </a:rPr>
              <a:t>(OBS</a:t>
            </a:r>
            <a:r>
              <a:rPr lang="en-US" sz="1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AMIP</a:t>
            </a:r>
            <a:r>
              <a:rPr lang="en-US" sz="1600" dirty="0" smtClean="0">
                <a:latin typeface="Arial Narrow" panose="020B0606020202030204" pitchFamily="34" charset="0"/>
              </a:rPr>
              <a:t>) = 0.39;</a:t>
            </a:r>
            <a:r>
              <a:rPr lang="en-US" sz="1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 Fixed </a:t>
            </a:r>
            <a:r>
              <a:rPr lang="en-US" sz="16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emis</a:t>
            </a:r>
            <a:r>
              <a:rPr lang="en-US" sz="1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: -1.4±1.0 ppb decade</a:t>
            </a:r>
            <a:r>
              <a:rPr lang="en-US" sz="1600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-1</a:t>
            </a:r>
            <a:r>
              <a:rPr lang="en-US" sz="1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en-US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048" name="Straight Arrow Connector 2047"/>
          <p:cNvCxnSpPr/>
          <p:nvPr/>
        </p:nvCxnSpPr>
        <p:spPr>
          <a:xfrm flipV="1">
            <a:off x="5257800" y="6131580"/>
            <a:ext cx="152400" cy="26922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5-Point Star 60"/>
          <p:cNvSpPr/>
          <p:nvPr/>
        </p:nvSpPr>
        <p:spPr>
          <a:xfrm>
            <a:off x="1676400" y="5867400"/>
            <a:ext cx="304800" cy="230665"/>
          </a:xfrm>
          <a:prstGeom prst="star5">
            <a:avLst/>
          </a:prstGeom>
          <a:solidFill>
            <a:srgbClr val="FFFF99">
              <a:lumMod val="7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2" name="5-Point Star 61"/>
          <p:cNvSpPr/>
          <p:nvPr/>
        </p:nvSpPr>
        <p:spPr>
          <a:xfrm>
            <a:off x="5334000" y="5867400"/>
            <a:ext cx="304800" cy="230665"/>
          </a:xfrm>
          <a:prstGeom prst="star5">
            <a:avLst/>
          </a:prstGeom>
          <a:solidFill>
            <a:srgbClr val="FFFF99">
              <a:lumMod val="75000"/>
            </a:srgbClr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09600" y="4572000"/>
            <a:ext cx="891591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ElNiño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267200" y="4572000"/>
            <a:ext cx="762000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r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Helvetica" pitchFamily="34" charset="0"/>
              </a:rPr>
              <a:t>La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Niña 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8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2"/>
          <p:cNvSpPr>
            <a:spLocks noChangeArrowheads="1"/>
          </p:cNvSpPr>
          <p:nvPr/>
        </p:nvSpPr>
        <p:spPr bwMode="auto">
          <a:xfrm>
            <a:off x="0" y="914400"/>
            <a:ext cx="9144000" cy="51816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7623" r="2315"/>
          <a:stretch/>
        </p:blipFill>
        <p:spPr bwMode="auto">
          <a:xfrm>
            <a:off x="0" y="1167547"/>
            <a:ext cx="8976454" cy="393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0600" y="1182468"/>
            <a:ext cx="27432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(OBS,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EACOt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) = 0.09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(OBS,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Strat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= 0.43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6080109" y="2970115"/>
            <a:ext cx="332004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Stratospheric  Contribution (ppb)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5701" y="468589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00" b="1" dirty="0" smtClean="0">
                <a:solidFill>
                  <a:srgbClr val="FFFFFF"/>
                </a:solidFill>
                <a:latin typeface="Helvetica" pitchFamily="34" charset="0"/>
              </a:rPr>
              <a:t>Inter-annual variability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00" b="1" dirty="0" smtClean="0">
                <a:solidFill>
                  <a:srgbClr val="FFFFFF"/>
                </a:solidFill>
                <a:latin typeface="Helvetica" pitchFamily="34" charset="0"/>
              </a:rPr>
              <a:t>Western U.S. surface ozone in </a:t>
            </a:r>
            <a:r>
              <a:rPr lang="en-US" altLang="zh-CN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April-May</a:t>
            </a:r>
            <a:endParaRPr lang="en-US" altLang="zh-CN" sz="2600" b="1" dirty="0" smtClean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2400" y="5105400"/>
            <a:ext cx="8915400" cy="9233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stratospheric influence on WUS O</a:t>
            </a:r>
            <a:r>
              <a:rPr lang="en-US" b="1" kern="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IAV</a:t>
            </a:r>
            <a:r>
              <a:rPr lang="en-US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Greater following strong La Niña events; Can complicate attribution of O</a:t>
            </a:r>
            <a:r>
              <a:rPr lang="en-US" kern="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trends in short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kern="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contrast, Asian influence (</a:t>
            </a:r>
            <a:r>
              <a:rPr lang="en-US" b="1" kern="0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FixEmis</a:t>
            </a:r>
            <a:r>
              <a:rPr lang="en-US" b="1" kern="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minor; Weakened in the 2000s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9308" y="6172200"/>
            <a:ext cx="9371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kern="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 MY et </a:t>
            </a:r>
            <a:r>
              <a:rPr lang="en-US" b="1" i="1" kern="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b="1" kern="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kern="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variability modulates Western U.S. ozone air quality via deep stratospheric intrusions</a:t>
            </a:r>
            <a:r>
              <a:rPr lang="en-US" b="1" kern="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u="sng" kern="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Nature Communications</a:t>
            </a:r>
            <a:r>
              <a:rPr lang="en-US" b="1" kern="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kern="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press</a:t>
            </a:r>
            <a:r>
              <a:rPr lang="en-US" kern="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r>
              <a:rPr lang="en-US" kern="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kern="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08" y="914400"/>
            <a:ext cx="202988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29400" y="1263134"/>
            <a:ext cx="6096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</a:t>
            </a:r>
            <a:endParaRPr lang="en-US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505200" y="4434840"/>
            <a:ext cx="0" cy="365760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943600" y="4434840"/>
            <a:ext cx="0" cy="365760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858000" y="4434840"/>
            <a:ext cx="0" cy="365760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124200" y="41572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</a:t>
            </a:r>
            <a:r>
              <a:rPr lang="en-US" altLang="zh-CN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ñ</a:t>
            </a:r>
            <a:r>
              <a:rPr lang="en-US" altLang="zh-CN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3"/>
          <p:cNvSpPr txBox="1">
            <a:spLocks noGrp="1"/>
          </p:cNvSpPr>
          <p:nvPr/>
        </p:nvSpPr>
        <p:spPr>
          <a:xfrm>
            <a:off x="8458200" y="640080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6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9</a:t>
            </a:fld>
            <a:endParaRPr lang="en-US" sz="16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4523601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Pinatubo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1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"/>
</p:tagLst>
</file>

<file path=ppt/theme/theme1.xml><?xml version="1.0" encoding="utf-8"?>
<a:theme xmlns:a="http://schemas.openxmlformats.org/drawingml/2006/main" name="Ppt0000000">
  <a:themeElements>
    <a:clrScheme name="Ppt0000000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Ppt0000000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Ppt0000000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lank Presentation">
  <a:themeElements>
    <a:clrScheme name="Blank Presentatio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Blank Presentation">
      <a:majorFont>
        <a:latin typeface="Gill Sans Light"/>
        <a:ea typeface="宋体"/>
        <a:cs typeface=""/>
      </a:majorFont>
      <a:minorFont>
        <a:latin typeface="Gill Sans Light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Content slide">
  <a:themeElements>
    <a:clrScheme name="3_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4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6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ontent slide">
  <a:themeElements>
    <a:clrScheme name="3_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53465</TotalTime>
  <Words>2115</Words>
  <Application>Microsoft Office PowerPoint</Application>
  <PresentationFormat>On-screen Show (4:3)</PresentationFormat>
  <Paragraphs>399</Paragraphs>
  <Slides>25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Ppt0000000</vt:lpstr>
      <vt:lpstr>3_Content slide</vt:lpstr>
      <vt:lpstr>Content slide</vt:lpstr>
      <vt:lpstr>4_Content slide</vt:lpstr>
      <vt:lpstr>1_Content slide</vt:lpstr>
      <vt:lpstr>2_Content slide</vt:lpstr>
      <vt:lpstr>5_Content slide</vt:lpstr>
      <vt:lpstr>6_Content slide</vt:lpstr>
      <vt:lpstr>7_Content slide</vt:lpstr>
      <vt:lpstr>8_Content slide</vt:lpstr>
      <vt:lpstr>9_Content slide</vt:lpstr>
      <vt:lpstr>10_Content slide</vt:lpstr>
      <vt:lpstr>11_Content slide</vt:lpstr>
      <vt:lpstr>12_Content slide</vt:lpstr>
      <vt:lpstr>Blank Presentation</vt:lpstr>
      <vt:lpstr>Office Theme</vt:lpstr>
      <vt:lpstr>13_Content slide</vt:lpstr>
      <vt:lpstr>14_Content slide</vt:lpstr>
      <vt:lpstr>15_Content slide</vt:lpstr>
      <vt:lpstr>1_Office Theme</vt:lpstr>
      <vt:lpstr>16_Content slide</vt:lpstr>
      <vt:lpstr>Quantifying Asian influence on Western U.S. surface ozone exceedances and long-term trends</vt:lpstr>
      <vt:lpstr>PowerPoint Presentation</vt:lpstr>
      <vt:lpstr>PowerPoint Presentation</vt:lpstr>
      <vt:lpstr>Asian pollution “forecasting”  with daily NASA AIRS CO columns</vt:lpstr>
      <vt:lpstr>Rising Asian NOx emissions </vt:lpstr>
      <vt:lpstr>PowerPoint Presentation</vt:lpstr>
      <vt:lpstr>Increasing ozone at Mauna Loa in FALL tied to a shift in circulation patterns since the mid-1990s</vt:lpstr>
      <vt:lpstr>PowerPoint Presentation</vt:lpstr>
      <vt:lpstr>PowerPoint Presentation</vt:lpstr>
      <vt:lpstr>PowerPoint Presentation</vt:lpstr>
      <vt:lpstr>Representativeness of ozone observations constructed from various platforms?</vt:lpstr>
      <vt:lpstr>Sparse in-situ sampling and short observational records  can complicate trend attribution</vt:lpstr>
      <vt:lpstr>Selection of model baseline to be more representative of observed conditions at WUS mountain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Slides for Discussions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 of decadal climate shifts on  hemispheric pollution transport</dc:title>
  <dc:creator>Meiyun Lin</dc:creator>
  <cp:lastModifiedBy>Meiyun Lin</cp:lastModifiedBy>
  <cp:revision>1995</cp:revision>
  <cp:lastPrinted>2015-02-18T20:52:09Z</cp:lastPrinted>
  <dcterms:created xsi:type="dcterms:W3CDTF">2014-05-14T14:13:50Z</dcterms:created>
  <dcterms:modified xsi:type="dcterms:W3CDTF">2015-04-24T15:36:32Z</dcterms:modified>
</cp:coreProperties>
</file>