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793" r:id="rId10"/>
    <p:sldMasterId id="2147483805" r:id="rId11"/>
  </p:sldMasterIdLst>
  <p:notesMasterIdLst>
    <p:notesMasterId r:id="rId26"/>
  </p:notesMasterIdLst>
  <p:sldIdLst>
    <p:sldId id="257" r:id="rId12"/>
    <p:sldId id="271" r:id="rId13"/>
    <p:sldId id="279" r:id="rId14"/>
    <p:sldId id="286" r:id="rId15"/>
    <p:sldId id="274" r:id="rId16"/>
    <p:sldId id="269" r:id="rId17"/>
    <p:sldId id="264" r:id="rId18"/>
    <p:sldId id="268" r:id="rId19"/>
    <p:sldId id="282" r:id="rId20"/>
    <p:sldId id="280" r:id="rId21"/>
    <p:sldId id="278" r:id="rId22"/>
    <p:sldId id="276" r:id="rId23"/>
    <p:sldId id="275" r:id="rId24"/>
    <p:sldId id="284" r:id="rId2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9770" autoAdjust="0"/>
  </p:normalViewPr>
  <p:slideViewPr>
    <p:cSldViewPr>
      <p:cViewPr>
        <p:scale>
          <a:sx n="66" d="100"/>
          <a:sy n="66" d="100"/>
        </p:scale>
        <p:origin x="-992" y="-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9499D08-E6BF-4935-B4CA-C7F029AB057C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C77899-C605-45E9-80D1-C83169FB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7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17331755-30F7-4AF0-813B-591509E3CA01}" type="slidenum">
              <a:rPr lang="en-US" altLang="zh-CN">
                <a:solidFill>
                  <a:prstClr val="black"/>
                </a:solidFill>
              </a:rPr>
              <a:pPr eaLnBrk="1" hangingPunct="1"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96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1" lang="en-US" altLang="ja-JP" smtClean="0">
              <a:ea typeface="MS PGothic" pitchFamily="34" charset="-128"/>
            </a:endParaRPr>
          </a:p>
        </p:txBody>
      </p:sp>
      <p:sp>
        <p:nvSpPr>
          <p:cNvPr id="69637" name="Slide Number Placeholder 3"/>
          <p:cNvSpPr txBox="1">
            <a:spLocks noGrp="1"/>
          </p:cNvSpPr>
          <p:nvPr/>
        </p:nvSpPr>
        <p:spPr bwMode="auto">
          <a:xfrm>
            <a:off x="4143002" y="9119602"/>
            <a:ext cx="3170491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F1AD5C7-D232-4D1B-99C1-9686A8C9622C}" type="slidenum">
              <a:rPr lang="en-US" altLang="ja-JP" sz="1300">
                <a:solidFill>
                  <a:prstClr val="black"/>
                </a:solidFill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ja-JP" sz="1300">
              <a:solidFill>
                <a:prstClr val="black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ea typeface="MS PGothic" pitchFamily="34" charset="-128"/>
              </a:rPr>
              <a:t>We</a:t>
            </a:r>
            <a:r>
              <a:rPr lang="en-US" altLang="zh-CN" baseline="0" dirty="0" smtClean="0">
                <a:ea typeface="MS PGothic" pitchFamily="34" charset="-128"/>
              </a:rPr>
              <a:t> want to understand whether these events occur each year, what role they might play in year to year variability in observed high-ozone events?</a:t>
            </a:r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MS PGothic" pitchFamily="34" charset="-128"/>
              </a:rPr>
              <a:t>Maps + PDF</a:t>
            </a:r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711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4896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B18A18-ADB8-4EC4-BC37-504B70794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221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6C3ED6-E6BF-4A19-86DF-189D61964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402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3B3CFD-EDDB-46A8-9043-2528E4CAE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730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524D84-F632-42C0-BECA-2FF306A1C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100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B5D1DE-694C-47B7-819C-6F758B0FE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298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6A975-AD8B-4151-A5E5-A5C29783F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25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514979-FBA5-46E9-AF59-1529ED9E8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36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DF7B7F-251A-443D-BC76-A9E96BFEA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526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2227F6-34C5-4B9D-A11E-A77F7564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864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69DEA4-7F98-4DDE-9683-FFCDBBC4F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199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1C7AA0-D2E3-4192-BD5F-4115A2D0A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210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F9E92-95F6-4E78-BA1F-6BF39EB671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705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EA6CC-715F-4353-88D6-5D1C6C408D1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180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BB68B-1879-44D0-A0AC-648FF954F0D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503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6822-548B-4056-BA6C-DC645A526C3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499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5F23-9C8E-42F0-AD8A-A541B914A1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19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1AE0-64FB-40D4-A299-00DCDE1717A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190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1CE3A-91E8-4940-A92F-47C91C4D92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39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D15E-8B54-4D35-ACAB-DD649892B1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766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5B013-DF39-4982-A5FD-69FB700CF8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10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C2964-B6EA-44AF-A9BE-E5115D0524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587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D136-C838-4F0F-9360-FE9FBAAB78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57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FE74-088C-44E1-BAC6-44E72D4F76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0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CD15-09BF-4EE4-9D4C-0F72E2183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66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3D0F7-C897-403E-9006-FE27006631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47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22B1-109B-4F31-831C-9FD8DE74DB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7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C533-3637-4303-90C1-206A687A1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45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EF45-D733-4930-8607-D1E4DD798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CE111-FFA5-4B56-A9F3-2CF8CFBA1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0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3D7ED-B715-4B8F-AA6F-EEDCC26585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4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248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5D16-5F89-4830-A71F-B4329D2E02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19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DC6E-D15F-430A-AC72-A7E49B47AB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77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A873-3E1B-41A9-B015-2F0C7D921F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72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E47-AC90-40E5-BFF0-3E28154279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6A0F-47FE-4F46-851B-492DBFFE64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4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D7BB-D4B8-4F20-9F6A-840353B6BE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5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3BE-365F-465E-9FA4-BC871385DB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30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3086-390E-4E8B-BD24-4B7409322B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05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F206-A6F4-4BB1-B477-EC960DC428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18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1591-4328-472B-ABA4-C36AF2B4FF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6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06571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038F5-F735-48B0-A3D6-193523C9F3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63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587-C7A3-47AE-99E7-55843D35AD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32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C59A-6568-4503-B70C-B67DE4C80FB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04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B986-5666-4C1E-8712-C3B2306DBE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36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338164-E1C6-4C74-A490-9D9C968698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24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855FC3-AC0E-436D-BF86-6E7455ECBC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44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82B7E7-93BB-4152-A80E-339D2657B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8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765EF1-F976-42E6-9A31-6CDC323F18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22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84893D-08C2-41A5-8BA0-42350EC8B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0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27E970-5173-45B7-B969-0CC27097B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0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1221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9C724B-0FA3-48CE-8798-CB6D564BF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73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81D76-9D83-41B9-B5F4-43024AF61E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7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C1C6D4-F388-44DC-9A33-CE7F606D4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B6F6C5-9ABF-459C-AD36-C29F5D337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54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0A563-0522-4D75-8132-0F8DE5DB4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2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5058-F085-4950-A4CC-2BF8C03AAE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44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7DF0-AC36-46C6-8CC2-F19F39FAAB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75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8527-E3E0-4452-98E6-5DDE6540FF0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37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9B420-37F4-4138-B920-AD1D9FE273F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86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E3021-3F11-4CA2-B2F6-253F85B913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64792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98159-0C0F-4A9C-B453-8A263EDB08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6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8C30-50D1-409E-BC8B-F45C43BD9F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61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7D8A-CA9B-4B9E-91B5-E72C5EF21A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50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2EC2-4F63-4D50-9C91-4E1B1E96651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94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C8B3-55DB-4554-9FA1-83E451106F4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47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89C87-E925-4A2C-BF45-F319E26D6E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1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6E47-AC90-40E5-BFF0-3E281542797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1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6A0F-47FE-4F46-851B-492DBFFE64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31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D7BB-D4B8-4F20-9F6A-840353B6BE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20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BB3BE-365F-465E-9FA4-BC871385DB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5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4057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3086-390E-4E8B-BD24-4B7409322B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396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F206-A6F4-4BB1-B477-EC960DC428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5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1591-4328-472B-ABA4-C36AF2B4FF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71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038F5-F735-48B0-A3D6-193523C9F32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75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A587-C7A3-47AE-99E7-55843D35AD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73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C59A-6568-4503-B70C-B67DE4C80FB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6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AB986-5666-4C1E-8712-C3B2306DBE2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4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BE05E-23B2-4C54-A5CC-316CE47AF2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3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758CC-4110-4532-AD5C-9481DD240B1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41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02AA-1D91-4857-AE94-10AC5693ACA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6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3724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0D3A6-B1CD-43B9-A825-0E854118573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DF176-BE2B-4464-B69A-4E63408AAB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02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9F5EE-8489-4137-89A0-D7FF7FAE81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6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0191-7606-449A-9C16-6634094DE60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3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A72DB-71CD-488B-A612-36AFB8CF65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6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A7802-BCE1-4E74-8553-C29CF66E92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6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ADAD-3EE3-4A47-814C-83FE6F1A664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72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80E44-5738-4711-B243-F2889EC9F3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47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E244-3E02-4FD3-A75D-CE2A501D37C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82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65C4-DB2B-4EBD-AC43-8693F91C50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9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51335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4487-07A2-4C6A-8378-ED1E933EDE1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71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0273-858F-4115-8193-11162F29A2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60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3BA9-0F5B-46AA-A5BE-413A9020B0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9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CE7A-D1DD-4278-B0A7-53FE02AD18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66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60F0-F1E7-4F34-8F53-1B0E553FEE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32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095-62C3-4AD9-B80B-64A71FAF6D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71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5D8F-D385-4736-BE56-F72CB07792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87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6608-5BD6-4461-B15A-41C0E2CE8F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067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C0F7-0426-43E4-8F57-ACF089C2C88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87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E244-3E02-4FD3-A75D-CE2A501D37C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232733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65C4-DB2B-4EBD-AC43-8693F91C500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37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4487-07A2-4C6A-8378-ED1E933EDE1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103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0273-858F-4115-8193-11162F29A2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208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3BA9-0F5B-46AA-A5BE-413A9020B0F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6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7CE7A-D1DD-4278-B0A7-53FE02AD18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874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60F0-F1E7-4F34-8F53-1B0E553FEE4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244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4095-62C3-4AD9-B80B-64A71FAF6D7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126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5D8F-D385-4736-BE56-F72CB07792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42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6608-5BD6-4461-B15A-41C0E2CE8F6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43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C0F7-0426-43E4-8F57-ACF089C2C88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1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495300" y="59436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smtClean="0">
                <a:solidFill>
                  <a:srgbClr val="F2F2F2"/>
                </a:solidFill>
                <a:latin typeface="Century Gothic" pitchFamily="34" charset="0"/>
              </a:rPr>
              <a:t>Geophysical Fluid Dynamics Laboratory</a:t>
            </a:r>
          </a:p>
        </p:txBody>
      </p:sp>
      <p:pic>
        <p:nvPicPr>
          <p:cNvPr id="9" name="Picture 8" descr="NOAA_logo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4800" y="5638800"/>
            <a:ext cx="876300" cy="876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9" descr="globe_zh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10000"/>
            <a:ext cx="688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00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FFFF"/>
                </a:solidFill>
                <a:latin typeface="+mn-lt"/>
                <a:ea typeface="Arial Unicode MS" pitchFamily="50" charset="-128"/>
                <a:cs typeface="Arial Unicode MS" pitchFamily="50" charset="-128"/>
              </a:defRPr>
            </a:lvl1pPr>
          </a:lstStyle>
          <a:p>
            <a:pPr>
              <a:defRPr/>
            </a:pPr>
            <a:fld id="{4BF740E4-E86A-4264-A861-F50CA6141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229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Light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0CD016-32E3-4F08-8F0D-5719E8490C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8363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CE46DE-04B1-44ED-873D-380D670DBC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9224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364972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C2D7E-F156-422F-86F6-F625EFCA95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73182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5531374-110B-4DF2-B9E6-4D9DEEF84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36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6704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6E7AA6-A936-4764-ADEB-E1E3CC27B7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55195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39C2D7E-F156-422F-86F6-F625EFCA954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5128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99387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260170-03F0-4C8E-9141-D685971636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8389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A65E1-2B9B-4E64-98CE-6AA0C5AF40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4083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3A65E1-2B9B-4E64-98CE-6AA0C5AF40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6487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90818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76200" y="609600"/>
            <a:ext cx="9067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US" altLang="ja-JP" sz="2800" b="1" dirty="0" smtClean="0">
                <a:solidFill>
                  <a:srgbClr val="FFFF66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Year-to-year variability in Western U.S. high-O</a:t>
            </a:r>
            <a:r>
              <a:rPr lang="en-US" altLang="ja-JP" sz="2800" b="1" baseline="-25000" dirty="0" smtClean="0">
                <a:solidFill>
                  <a:srgbClr val="FFFF66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3</a:t>
            </a:r>
            <a:r>
              <a:rPr lang="en-US" altLang="ja-JP" sz="2800" b="1" dirty="0" smtClean="0">
                <a:solidFill>
                  <a:srgbClr val="FFFF66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 events tied to climate regimes and stratospheric intrusions: </a:t>
            </a:r>
            <a:r>
              <a:rPr lang="en-US" altLang="ja-JP" sz="2800" b="1" i="1" dirty="0" smtClean="0">
                <a:solidFill>
                  <a:schemeClr val="bg1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Implications for regional AQ planning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692275" y="2814637"/>
            <a:ext cx="547211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ja-JP" sz="3600" b="1" dirty="0" smtClean="0">
                <a:solidFill>
                  <a:srgbClr val="FFFF66"/>
                </a:solidFill>
                <a:latin typeface="Arial" pitchFamily="34" charset="0"/>
                <a:ea typeface="Arial Unicode MS" pitchFamily="34" charset="-122"/>
                <a:cs typeface="Arial Unicode MS" pitchFamily="34" charset="-122"/>
              </a:rPr>
              <a:t>Meiyun  Lin </a:t>
            </a:r>
            <a:endParaRPr lang="en-US" altLang="ja-JP" sz="3600" dirty="0" smtClean="0">
              <a:solidFill>
                <a:srgbClr val="FFFF66"/>
              </a:solidFill>
              <a:latin typeface="Arial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3013" name="Text Box 11"/>
          <p:cNvSpPr txBox="1">
            <a:spLocks noChangeArrowheads="1"/>
          </p:cNvSpPr>
          <p:nvPr/>
        </p:nvSpPr>
        <p:spPr bwMode="auto">
          <a:xfrm>
            <a:off x="2490788" y="6308725"/>
            <a:ext cx="43672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rgbClr val="FFFF00"/>
                </a:solidFill>
              </a:rPr>
              <a:t>Presented at AQAST7 Harvard, June 2014</a:t>
            </a:r>
            <a:endParaRPr lang="en-US" altLang="zh-CN" sz="1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4050268"/>
            <a:ext cx="7696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Acknowledgements:  </a:t>
            </a:r>
          </a:p>
          <a:p>
            <a:r>
              <a:rPr lang="en-US" dirty="0" smtClean="0"/>
              <a:t>A.M. Fiore, L.W. Horowitz, A.O. Langford, S. J.  </a:t>
            </a:r>
            <a:r>
              <a:rPr lang="en-US" dirty="0" err="1" smtClean="0"/>
              <a:t>Oltmans</a:t>
            </a:r>
            <a:r>
              <a:rPr lang="en-US" dirty="0" smtClean="0"/>
              <a:t>, D. </a:t>
            </a:r>
            <a:r>
              <a:rPr lang="en-US" dirty="0" err="1" smtClean="0"/>
              <a:t>Tarasick</a:t>
            </a:r>
            <a:r>
              <a:rPr lang="en-US" dirty="0" smtClean="0"/>
              <a:t>, H. </a:t>
            </a:r>
            <a:r>
              <a:rPr lang="en-US" dirty="0" err="1" smtClean="0"/>
              <a:t>Rieder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" name="Picture 12" descr="prince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" y="5791322"/>
            <a:ext cx="498238" cy="60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788916"/>
            <a:ext cx="685800" cy="588180"/>
          </a:xfrm>
          <a:prstGeom prst="rect">
            <a:avLst/>
          </a:prstGeom>
          <a:noFill/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62" y="5769024"/>
            <a:ext cx="586458" cy="5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803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76200" y="0"/>
            <a:ext cx="861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Regional preparations for a high “background” spring: </a:t>
            </a:r>
            <a:r>
              <a:rPr lang="en-US" altLang="zh-CN" sz="2400" b="1" dirty="0" smtClean="0">
                <a:solidFill>
                  <a:srgbClr val="FFFF99"/>
                </a:solidFill>
                <a:latin typeface="Helvetica" pitchFamily="34" charset="0"/>
              </a:rPr>
              <a:t>Tighter </a:t>
            </a:r>
            <a:r>
              <a:rPr lang="en-US" altLang="zh-CN" sz="2400" b="1" dirty="0">
                <a:solidFill>
                  <a:srgbClr val="FFFF99"/>
                </a:solidFill>
                <a:latin typeface="Helvetica" pitchFamily="34" charset="0"/>
              </a:rPr>
              <a:t>controls on U.S. domestic </a:t>
            </a:r>
            <a:r>
              <a:rPr lang="en-US" altLang="zh-CN" sz="2400" b="1" dirty="0" smtClean="0">
                <a:solidFill>
                  <a:srgbClr val="FFFF99"/>
                </a:solidFill>
                <a:latin typeface="Helvetica" pitchFamily="34" charset="0"/>
              </a:rPr>
              <a:t>emissions? </a:t>
            </a:r>
            <a:endParaRPr lang="en-US" altLang="zh-CN" sz="2400" b="1" dirty="0">
              <a:solidFill>
                <a:srgbClr val="FFFF99"/>
              </a:solidFill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7" r="3297" b="2350"/>
          <a:stretch/>
        </p:blipFill>
        <p:spPr>
          <a:xfrm>
            <a:off x="2209800" y="1008285"/>
            <a:ext cx="6705600" cy="5286637"/>
          </a:xfrm>
          <a:prstGeom prst="rect">
            <a:avLst/>
          </a:prstGeom>
        </p:spPr>
      </p:pic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3733800" y="6400800"/>
            <a:ext cx="3791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(</a:t>
            </a:r>
            <a:r>
              <a:rPr lang="en-US" altLang="ja-JP" b="1" i="1" dirty="0" smtClean="0">
                <a:solidFill>
                  <a:srgbClr val="FFFF00"/>
                </a:solidFill>
              </a:rPr>
              <a:t>2014b, in revision)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/>
          <a:stretch>
            <a:fillRect/>
          </a:stretch>
        </p:blipFill>
        <p:spPr bwMode="auto">
          <a:xfrm>
            <a:off x="34925" y="1090613"/>
            <a:ext cx="1763713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84200" y="1477963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449263" y="1522413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628650" y="1495425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592138" y="1660525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700088" y="1395413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503238" y="1593850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4" name="AutoShape 31"/>
          <p:cNvSpPr>
            <a:spLocks noChangeArrowheads="1"/>
          </p:cNvSpPr>
          <p:nvPr/>
        </p:nvSpPr>
        <p:spPr bwMode="auto">
          <a:xfrm>
            <a:off x="646113" y="1450975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606425" y="1566863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6" name="AutoShape 31"/>
          <p:cNvSpPr>
            <a:spLocks noChangeArrowheads="1"/>
          </p:cNvSpPr>
          <p:nvPr/>
        </p:nvSpPr>
        <p:spPr bwMode="auto">
          <a:xfrm>
            <a:off x="574675" y="1323975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>
            <a:off x="636588" y="1722438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563563" y="1390650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9" name="AutoShape 31"/>
          <p:cNvSpPr>
            <a:spLocks noChangeArrowheads="1"/>
          </p:cNvSpPr>
          <p:nvPr/>
        </p:nvSpPr>
        <p:spPr bwMode="auto">
          <a:xfrm>
            <a:off x="684213" y="1503363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0" name="AutoShape 31"/>
          <p:cNvSpPr>
            <a:spLocks noChangeArrowheads="1"/>
          </p:cNvSpPr>
          <p:nvPr/>
        </p:nvSpPr>
        <p:spPr bwMode="auto">
          <a:xfrm>
            <a:off x="574675" y="1738313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539750" y="1612900"/>
            <a:ext cx="53975" cy="539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423988" y="1993900"/>
            <a:ext cx="539750" cy="136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900">
                <a:solidFill>
                  <a:srgbClr val="000000"/>
                </a:solidFill>
                <a:latin typeface="Helvetica" pitchFamily="34" charset="0"/>
              </a:rPr>
              <a:t>O</a:t>
            </a:r>
            <a:r>
              <a:rPr lang="en-US" altLang="ja-JP" sz="900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sz="900">
                <a:solidFill>
                  <a:srgbClr val="000000"/>
                </a:solidFill>
                <a:latin typeface="Helvetica" pitchFamily="34" charset="0"/>
              </a:rPr>
              <a:t>S (ppb)</a:t>
            </a:r>
            <a:endParaRPr lang="en-US" altLang="zh-CN" sz="9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838200"/>
            <a:ext cx="1887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000000"/>
                </a:solidFill>
                <a:latin typeface="+mj-lt"/>
              </a:rPr>
              <a:t>High-altitude sites</a:t>
            </a:r>
            <a:endParaRPr lang="zh-C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14600" y="1066800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514600" y="3750707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086600" y="9260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NAAQS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1824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(</a:t>
            </a:r>
            <a:r>
              <a:rPr lang="en-US" sz="1200" b="1" dirty="0" smtClean="0">
                <a:solidFill>
                  <a:srgbClr val="00B050"/>
                </a:solidFill>
              </a:rPr>
              <a:t>N. American anthrop. emissions set to zero)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2133600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1991</a:t>
            </a:r>
          </a:p>
          <a:p>
            <a:r>
              <a:rPr lang="en-US" sz="1200" dirty="0" smtClean="0"/>
              <a:t>1999</a:t>
            </a:r>
          </a:p>
          <a:p>
            <a:r>
              <a:rPr lang="en-US" sz="1200" dirty="0" smtClean="0"/>
              <a:t>2008</a:t>
            </a:r>
          </a:p>
          <a:p>
            <a:r>
              <a:rPr lang="en-US" sz="1200" dirty="0" smtClean="0"/>
              <a:t>2011</a:t>
            </a:r>
          </a:p>
          <a:p>
            <a:r>
              <a:rPr lang="en-US" sz="1200" dirty="0" smtClean="0"/>
              <a:t>2012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229600" y="518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1992</a:t>
            </a:r>
          </a:p>
          <a:p>
            <a:r>
              <a:rPr lang="en-US" sz="1200" dirty="0" smtClean="0"/>
              <a:t>1993</a:t>
            </a:r>
            <a:endParaRPr lang="en-US" sz="1200" dirty="0"/>
          </a:p>
        </p:txBody>
      </p:sp>
      <p:sp>
        <p:nvSpPr>
          <p:cNvPr id="28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10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0" y="914400"/>
            <a:ext cx="9144000" cy="51784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2770" name="Text Box 21"/>
          <p:cNvSpPr txBox="1">
            <a:spLocks noChangeArrowheads="1"/>
          </p:cNvSpPr>
          <p:nvPr/>
        </p:nvSpPr>
        <p:spPr bwMode="auto">
          <a:xfrm>
            <a:off x="163863" y="4191000"/>
            <a:ext cx="48244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u="sng" dirty="0" smtClean="0">
                <a:solidFill>
                  <a:srgbClr val="FF0000"/>
                </a:solidFill>
                <a:cs typeface="Arial" pitchFamily="34" charset="0"/>
              </a:rPr>
              <a:t>Potential AQ Applications</a:t>
            </a:r>
            <a:r>
              <a:rPr lang="en-US" altLang="ja-JP" sz="2000" b="1" dirty="0" smtClean="0">
                <a:solidFill>
                  <a:srgbClr val="1C1C1C"/>
                </a:solidFill>
                <a:cs typeface="Arial" pitchFamily="34" charset="0"/>
              </a:rPr>
              <a:t>:</a:t>
            </a:r>
            <a:r>
              <a:rPr lang="en-US" altLang="ja-JP" sz="2000" dirty="0" smtClean="0">
                <a:solidFill>
                  <a:srgbClr val="1C1C1C"/>
                </a:solidFill>
                <a:cs typeface="Arial" pitchFamily="34" charset="0"/>
              </a:rPr>
              <a:t> </a:t>
            </a:r>
          </a:p>
          <a:p>
            <a:pPr fontAlgn="base">
              <a:spcBef>
                <a:spcPct val="2500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1C1C1C"/>
                </a:solidFill>
                <a:cs typeface="Arial" pitchFamily="34" charset="0"/>
              </a:rPr>
              <a:t>1) Indicate downwind surface influence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1C1C1C"/>
                </a:solidFill>
                <a:cs typeface="Arial" pitchFamily="34" charset="0"/>
              </a:rPr>
              <a:t>2) Public health alerts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1C1C1C"/>
                </a:solidFill>
                <a:cs typeface="Arial" pitchFamily="34" charset="0"/>
              </a:rPr>
              <a:t>3) Identify exceptional events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1C1C1C"/>
                </a:solidFill>
                <a:cs typeface="Arial" pitchFamily="34" charset="0"/>
              </a:rPr>
              <a:t>4) Chemical data assimilation</a:t>
            </a:r>
            <a:endParaRPr lang="en-US" altLang="zh-CN" sz="2000" dirty="0" smtClean="0">
              <a:solidFill>
                <a:srgbClr val="1C1C1C"/>
              </a:solidFill>
              <a:cs typeface="Arial" pitchFamily="34" charset="0"/>
            </a:endParaRPr>
          </a:p>
        </p:txBody>
      </p:sp>
      <p:sp>
        <p:nvSpPr>
          <p:cNvPr id="32771" name="Text Box 21"/>
          <p:cNvSpPr txBox="1">
            <a:spLocks noChangeArrowheads="1"/>
          </p:cNvSpPr>
          <p:nvPr/>
        </p:nvSpPr>
        <p:spPr bwMode="auto">
          <a:xfrm>
            <a:off x="1066800" y="6186487"/>
            <a:ext cx="7272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800" b="1" i="1" dirty="0" smtClean="0">
                <a:solidFill>
                  <a:srgbClr val="FFCC00"/>
                </a:solidFill>
              </a:rPr>
              <a:t>Thank you! (</a:t>
            </a:r>
            <a:r>
              <a:rPr lang="en-US" altLang="ja-JP" sz="2800" b="1" i="1" u="sng" dirty="0" smtClean="0">
                <a:solidFill>
                  <a:srgbClr val="FFCC00"/>
                </a:solidFill>
              </a:rPr>
              <a:t>Meiyun.Lin@noaa.gov)</a:t>
            </a:r>
            <a:endParaRPr lang="en-US" altLang="zh-CN" sz="2800" b="1" i="1" u="sng" dirty="0" smtClean="0">
              <a:solidFill>
                <a:srgbClr val="FFCC00"/>
              </a:solidFill>
            </a:endParaRPr>
          </a:p>
        </p:txBody>
      </p:sp>
      <p:sp>
        <p:nvSpPr>
          <p:cNvPr id="32772" name="Rectangle 26"/>
          <p:cNvSpPr>
            <a:spLocks noChangeArrowheads="1"/>
          </p:cNvSpPr>
          <p:nvPr/>
        </p:nvSpPr>
        <p:spPr bwMode="auto">
          <a:xfrm>
            <a:off x="0" y="76200"/>
            <a:ext cx="9096374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latin typeface="Helvetica" pitchFamily="34" charset="0"/>
                <a:ea typeface="宋体" pitchFamily="2" charset="-122"/>
              </a:rPr>
              <a:t>Regional preparations for a high “background” spring: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FF99"/>
                </a:solidFill>
                <a:latin typeface="Helvetica" pitchFamily="34" charset="0"/>
                <a:ea typeface="宋体" pitchFamily="2" charset="-122"/>
              </a:rPr>
              <a:t>Developing </a:t>
            </a:r>
            <a:r>
              <a:rPr lang="en-US" altLang="ja-JP" sz="2400" b="1" dirty="0">
                <a:solidFill>
                  <a:srgbClr val="FFFF99"/>
                </a:solidFill>
                <a:latin typeface="Helvetica" pitchFamily="34" charset="0"/>
                <a:ea typeface="宋体" pitchFamily="2" charset="-122"/>
              </a:rPr>
              <a:t>daily forecast </a:t>
            </a:r>
            <a:r>
              <a:rPr lang="en-US" altLang="ja-JP" sz="2400" b="1" dirty="0" smtClean="0">
                <a:solidFill>
                  <a:srgbClr val="FFFF99"/>
                </a:solidFill>
                <a:latin typeface="Helvetica" pitchFamily="34" charset="0"/>
                <a:ea typeface="宋体" pitchFamily="2" charset="-122"/>
              </a:rPr>
              <a:t>tools for public heath alerts</a:t>
            </a:r>
            <a:endParaRPr lang="en-US" altLang="ja-JP" sz="2400" b="1" dirty="0">
              <a:solidFill>
                <a:srgbClr val="FFFF99"/>
              </a:solidFill>
              <a:latin typeface="Helvetica" pitchFamily="34" charset="0"/>
              <a:ea typeface="宋体" pitchFamily="2" charset="-122"/>
            </a:endParaRPr>
          </a:p>
        </p:txBody>
      </p:sp>
      <p:pic>
        <p:nvPicPr>
          <p:cNvPr id="32779" name="Picture 5" descr="omi_ozprof_ilev20_corr_grc_o3s_2005-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69887" r="49959" b="10101"/>
          <a:stretch>
            <a:fillRect/>
          </a:stretch>
        </p:blipFill>
        <p:spPr bwMode="auto">
          <a:xfrm>
            <a:off x="5029200" y="990600"/>
            <a:ext cx="35274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7" descr="airs_grc_r_i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7" t="77440" r="42227" b="21062"/>
          <a:stretch>
            <a:fillRect/>
          </a:stretch>
        </p:blipFill>
        <p:spPr bwMode="auto">
          <a:xfrm>
            <a:off x="5181600" y="3556000"/>
            <a:ext cx="31670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 Box 7"/>
          <p:cNvSpPr txBox="1">
            <a:spLocks noChangeArrowheads="1"/>
          </p:cNvSpPr>
          <p:nvPr/>
        </p:nvSpPr>
        <p:spPr bwMode="auto">
          <a:xfrm>
            <a:off x="6116637" y="3725862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0.2</a:t>
            </a:r>
          </a:p>
        </p:txBody>
      </p:sp>
      <p:sp>
        <p:nvSpPr>
          <p:cNvPr id="32782" name="Text Box 11"/>
          <p:cNvSpPr txBox="1">
            <a:spLocks noChangeArrowheads="1"/>
          </p:cNvSpPr>
          <p:nvPr/>
        </p:nvSpPr>
        <p:spPr bwMode="auto">
          <a:xfrm>
            <a:off x="6548437" y="3725862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0.3</a:t>
            </a:r>
          </a:p>
        </p:txBody>
      </p:sp>
      <p:sp>
        <p:nvSpPr>
          <p:cNvPr id="32783" name="Text Box 8"/>
          <p:cNvSpPr txBox="1">
            <a:spLocks noChangeArrowheads="1"/>
          </p:cNvSpPr>
          <p:nvPr/>
        </p:nvSpPr>
        <p:spPr bwMode="auto">
          <a:xfrm>
            <a:off x="6980237" y="3725862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0.4</a:t>
            </a:r>
          </a:p>
        </p:txBody>
      </p:sp>
      <p:sp>
        <p:nvSpPr>
          <p:cNvPr id="32784" name="Text Box 12"/>
          <p:cNvSpPr txBox="1">
            <a:spLocks noChangeArrowheads="1"/>
          </p:cNvSpPr>
          <p:nvPr/>
        </p:nvSpPr>
        <p:spPr bwMode="auto">
          <a:xfrm>
            <a:off x="7413625" y="3749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0.5</a:t>
            </a:r>
          </a:p>
        </p:txBody>
      </p:sp>
      <p:sp>
        <p:nvSpPr>
          <p:cNvPr id="32785" name="Text Box 12"/>
          <p:cNvSpPr txBox="1">
            <a:spLocks noChangeArrowheads="1"/>
          </p:cNvSpPr>
          <p:nvPr/>
        </p:nvSpPr>
        <p:spPr bwMode="auto">
          <a:xfrm>
            <a:off x="7845425" y="3749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0.6</a:t>
            </a:r>
          </a:p>
        </p:txBody>
      </p:sp>
      <p:sp>
        <p:nvSpPr>
          <p:cNvPr id="32786" name="Text Box 7"/>
          <p:cNvSpPr txBox="1">
            <a:spLocks noChangeArrowheads="1"/>
          </p:cNvSpPr>
          <p:nvPr/>
        </p:nvSpPr>
        <p:spPr bwMode="auto">
          <a:xfrm>
            <a:off x="5684837" y="3725862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0.1</a:t>
            </a:r>
          </a:p>
        </p:txBody>
      </p:sp>
      <p:sp>
        <p:nvSpPr>
          <p:cNvPr id="32787" name="Text Box 7"/>
          <p:cNvSpPr txBox="1">
            <a:spLocks noChangeArrowheads="1"/>
          </p:cNvSpPr>
          <p:nvPr/>
        </p:nvSpPr>
        <p:spPr bwMode="auto">
          <a:xfrm>
            <a:off x="5324475" y="374967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smtClean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2788" name="Text Box 19"/>
          <p:cNvSpPr txBox="1">
            <a:spLocks noChangeArrowheads="1"/>
          </p:cNvSpPr>
          <p:nvPr/>
        </p:nvSpPr>
        <p:spPr bwMode="auto">
          <a:xfrm>
            <a:off x="5029200" y="4038600"/>
            <a:ext cx="4067174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r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Correlating AM3 surface O</a:t>
            </a:r>
            <a:r>
              <a:rPr lang="en-US" altLang="ja-JP" baseline="-25000" dirty="0" smtClean="0">
                <a:solidFill>
                  <a:srgbClr val="000000"/>
                </a:solidFill>
              </a:rPr>
              <a:t>3</a:t>
            </a:r>
            <a:r>
              <a:rPr lang="en-US" altLang="ja-JP" dirty="0" smtClean="0">
                <a:solidFill>
                  <a:srgbClr val="000000"/>
                </a:solidFill>
              </a:rPr>
              <a:t>Strat at Grand Canyon with OMI ~250-350hPa one day prior</a:t>
            </a:r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32794" name="Rectangle 2"/>
          <p:cNvSpPr>
            <a:spLocks noChangeArrowheads="1"/>
          </p:cNvSpPr>
          <p:nvPr/>
        </p:nvSpPr>
        <p:spPr bwMode="auto">
          <a:xfrm>
            <a:off x="6096000" y="4572000"/>
            <a:ext cx="307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zh-CN" dirty="0" smtClean="0">
                <a:solidFill>
                  <a:srgbClr val="000000"/>
                </a:solidFill>
              </a:rPr>
              <a:t>(April-</a:t>
            </a:r>
            <a:r>
              <a:rPr lang="fr-FR" altLang="zh-CN" dirty="0" err="1" smtClean="0">
                <a:solidFill>
                  <a:srgbClr val="000000"/>
                </a:solidFill>
              </a:rPr>
              <a:t>June</a:t>
            </a:r>
            <a:r>
              <a:rPr lang="fr-FR" altLang="zh-CN" dirty="0" smtClean="0">
                <a:solidFill>
                  <a:srgbClr val="000000"/>
                </a:solidFill>
              </a:rPr>
              <a:t>, 200</a:t>
            </a:r>
            <a:r>
              <a:rPr lang="fr-FR" altLang="ja-JP" dirty="0" smtClean="0">
                <a:solidFill>
                  <a:srgbClr val="000000"/>
                </a:solidFill>
              </a:rPr>
              <a:t>5</a:t>
            </a:r>
            <a:r>
              <a:rPr lang="fr-FR" altLang="zh-CN" dirty="0" smtClean="0">
                <a:solidFill>
                  <a:srgbClr val="000000"/>
                </a:solidFill>
              </a:rPr>
              <a:t>-20</a:t>
            </a:r>
            <a:r>
              <a:rPr lang="fr-FR" altLang="ja-JP" dirty="0" smtClean="0">
                <a:solidFill>
                  <a:srgbClr val="000000"/>
                </a:solidFill>
              </a:rPr>
              <a:t>08)</a:t>
            </a:r>
            <a:endParaRPr lang="en-US" altLang="zh-CN" dirty="0" smtClean="0">
              <a:solidFill>
                <a:srgbClr val="000000"/>
              </a:solidFill>
            </a:endParaRPr>
          </a:p>
        </p:txBody>
      </p:sp>
      <p:pic>
        <p:nvPicPr>
          <p:cNvPr id="25" name="Picture 14" descr="omi_toz_200805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92055" r="30066" b="4182"/>
          <a:stretch>
            <a:fillRect/>
          </a:stretch>
        </p:blipFill>
        <p:spPr bwMode="auto">
          <a:xfrm>
            <a:off x="481012" y="3457575"/>
            <a:ext cx="28908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144837" y="3378200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</a:rPr>
              <a:t>[DU]</a:t>
            </a:r>
            <a:endParaRPr lang="en-US" altLang="zh-CN" b="1" smtClean="0">
              <a:solidFill>
                <a:srgbClr val="000000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90500" y="1093787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Aura OMI (May 24, 2008)</a:t>
            </a:r>
            <a:endParaRPr lang="en-US" altLang="zh-CN" sz="2000" b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" name="Picture 14" descr="omi_toz_200805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t="58627" r="30066" b="24541"/>
          <a:stretch>
            <a:fillRect/>
          </a:stretch>
        </p:blipFill>
        <p:spPr bwMode="auto">
          <a:xfrm>
            <a:off x="263525" y="1497012"/>
            <a:ext cx="36004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3792537" y="2193925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b="1" smtClean="0">
                <a:solidFill>
                  <a:srgbClr val="1C1C1C"/>
                </a:solidFill>
              </a:rPr>
              <a:t>300 hPa PV</a:t>
            </a:r>
            <a:endParaRPr lang="en-US" altLang="zh-CN" sz="1400" b="1" smtClean="0">
              <a:solidFill>
                <a:srgbClr val="1C1C1C"/>
              </a:solidFill>
            </a:endParaRPr>
          </a:p>
        </p:txBody>
      </p:sp>
      <p:sp>
        <p:nvSpPr>
          <p:cNvPr id="30" name="Line 40"/>
          <p:cNvSpPr>
            <a:spLocks noChangeShapeType="1"/>
          </p:cNvSpPr>
          <p:nvPr/>
        </p:nvSpPr>
        <p:spPr bwMode="auto">
          <a:xfrm flipH="1" flipV="1">
            <a:off x="3576637" y="2481262"/>
            <a:ext cx="431800" cy="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47625" y="2986087"/>
            <a:ext cx="1801812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Total column O</a:t>
            </a:r>
            <a:r>
              <a:rPr lang="en-US" altLang="ja-JP" b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3</a:t>
            </a:r>
            <a:endParaRPr lang="zh-CN" altLang="en-US" b="1" baseline="-25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1687" y="3505200"/>
            <a:ext cx="41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17462" y="3048000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smtClean="0">
                <a:latin typeface="Helvetica" pitchFamily="34" charset="0"/>
              </a:rPr>
              <a:t>Additional slides for Q &amp; A</a:t>
            </a:r>
          </a:p>
        </p:txBody>
      </p:sp>
    </p:spTree>
    <p:extLst>
      <p:ext uri="{BB962C8B-B14F-4D97-AF65-F5344CB8AC3E}">
        <p14:creationId xmlns:p14="http://schemas.microsoft.com/office/powerpoint/2010/main" val="20844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9" name="Picture 11" descr="sonde_w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42867" r="7904" b="17401"/>
          <a:stretch>
            <a:fillRect/>
          </a:stretch>
        </p:blipFill>
        <p:spPr bwMode="auto">
          <a:xfrm>
            <a:off x="1979613" y="908050"/>
            <a:ext cx="7164387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F405B0EE-6461-4A8D-B08A-1F28687D8835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13</a:t>
            </a:fld>
            <a:endParaRPr lang="en-US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0" y="117475"/>
            <a:ext cx="90360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>
                <a:solidFill>
                  <a:srgbClr val="FFFF66"/>
                </a:solidFill>
                <a:latin typeface="Arial" pitchFamily="34" charset="0"/>
              </a:rPr>
              <a:t>Changes in lower stratospheric ozone</a:t>
            </a:r>
            <a:endParaRPr lang="en-US" altLang="zh-CN" sz="3600" b="1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6350" y="5545138"/>
            <a:ext cx="9129713" cy="1268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UT/LS O</a:t>
            </a:r>
            <a:r>
              <a:rPr lang="en-US" altLang="ja-JP" sz="2000" b="1" i="1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 is observed to </a:t>
            </a:r>
            <a:r>
              <a:rPr lang="en-US" altLang="ja-JP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increase following</a:t>
            </a:r>
            <a:r>
              <a:rPr lang="en-US" altLang="ja-JP" sz="2000" b="1" i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El Ni</a:t>
            </a:r>
            <a:r>
              <a:rPr lang="en-US" altLang="ja-JP" sz="2000" b="1" i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sym typeface="Wingdings" pitchFamily="2" charset="2"/>
              </a:rPr>
              <a:t>ñ</a:t>
            </a:r>
            <a:r>
              <a:rPr lang="en-US" altLang="ja-JP" sz="2000" b="1" i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o conditions</a:t>
            </a: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     </a:t>
            </a:r>
            <a:r>
              <a:rPr lang="en-US" altLang="ja-JP" sz="1600" i="1">
                <a:solidFill>
                  <a:srgbClr val="000000"/>
                </a:solidFill>
                <a:latin typeface="Helvetica" pitchFamily="34" charset="0"/>
              </a:rPr>
              <a:t>(see also Langford et al.,1998; Bronnimann et al., 2004; Manzini, 2009; Randel et al., 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Little change in UT/LS O</a:t>
            </a:r>
            <a:r>
              <a:rPr lang="en-US" altLang="ja-JP" sz="2000" b="1" i="1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altLang="ja-JP" sz="2000" b="1" i="1">
                <a:solidFill>
                  <a:srgbClr val="3366FF"/>
                </a:solidFill>
                <a:latin typeface="Helvetica" pitchFamily="34" charset="0"/>
              </a:rPr>
              <a:t>during La Ni</a:t>
            </a:r>
            <a:r>
              <a:rPr lang="en-US" altLang="zh-CN" sz="2000" b="1" i="1">
                <a:solidFill>
                  <a:srgbClr val="3366FF"/>
                </a:solidFill>
                <a:latin typeface="Helvetica" pitchFamily="34" charset="0"/>
              </a:rPr>
              <a:t>ñ</a:t>
            </a:r>
            <a:r>
              <a:rPr lang="en-US" altLang="ja-JP" sz="2000" b="1" i="1">
                <a:solidFill>
                  <a:srgbClr val="3366FF"/>
                </a:solidFill>
                <a:latin typeface="Helvetica" pitchFamily="34" charset="0"/>
              </a:rPr>
              <a:t>a</a:t>
            </a: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 despite increased O</a:t>
            </a:r>
            <a:r>
              <a:rPr lang="en-US" altLang="ja-JP" sz="2000" b="1" i="1" baseline="-2500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altLang="ja-JP" sz="2000" b="1" i="1">
                <a:solidFill>
                  <a:srgbClr val="000000"/>
                </a:solidFill>
                <a:latin typeface="Helvetica" pitchFamily="34" charset="0"/>
              </a:rPr>
              <a:t>S in surface air</a:t>
            </a:r>
            <a:endParaRPr lang="en-US" altLang="zh-CN" sz="2000" b="1" i="1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211975" name="Picture 17" descr="totO3_ai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7" t="49472" r="24339" b="40915"/>
          <a:stretch>
            <a:fillRect/>
          </a:stretch>
        </p:blipFill>
        <p:spPr bwMode="auto">
          <a:xfrm>
            <a:off x="34925" y="2493963"/>
            <a:ext cx="1944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6" name="Picture 6" descr="img_launching_sonde_hilo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15515" b="46126"/>
          <a:stretch>
            <a:fillRect/>
          </a:stretch>
        </p:blipFill>
        <p:spPr bwMode="auto">
          <a:xfrm>
            <a:off x="71438" y="1196975"/>
            <a:ext cx="19081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7" name="Line 9"/>
          <p:cNvSpPr>
            <a:spLocks noChangeShapeType="1"/>
          </p:cNvSpPr>
          <p:nvPr/>
        </p:nvSpPr>
        <p:spPr bwMode="auto">
          <a:xfrm>
            <a:off x="539750" y="2349500"/>
            <a:ext cx="647700" cy="792163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1330325" y="2278063"/>
            <a:ext cx="433388" cy="863600"/>
          </a:xfrm>
          <a:prstGeom prst="line">
            <a:avLst/>
          </a:prstGeom>
          <a:noFill/>
          <a:ln w="57150">
            <a:solidFill>
              <a:srgbClr val="3333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80" name="Line 12"/>
          <p:cNvSpPr>
            <a:spLocks noChangeShapeType="1"/>
          </p:cNvSpPr>
          <p:nvPr/>
        </p:nvSpPr>
        <p:spPr bwMode="auto">
          <a:xfrm flipV="1">
            <a:off x="5486400" y="1233488"/>
            <a:ext cx="22225" cy="39957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83" name="Line 15"/>
          <p:cNvSpPr>
            <a:spLocks noChangeShapeType="1"/>
          </p:cNvSpPr>
          <p:nvPr/>
        </p:nvSpPr>
        <p:spPr bwMode="auto">
          <a:xfrm flipV="1">
            <a:off x="8078788" y="1212850"/>
            <a:ext cx="22225" cy="3995738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84" name="Text Box 16"/>
          <p:cNvSpPr txBox="1">
            <a:spLocks noChangeArrowheads="1"/>
          </p:cNvSpPr>
          <p:nvPr/>
        </p:nvSpPr>
        <p:spPr bwMode="auto">
          <a:xfrm>
            <a:off x="36513" y="3917950"/>
            <a:ext cx="187166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Arial" pitchFamily="34" charset="0"/>
              </a:rPr>
              <a:t>12-month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000000"/>
                </a:solidFill>
                <a:latin typeface="Arial" pitchFamily="34" charset="0"/>
              </a:rPr>
              <a:t>running mean</a:t>
            </a:r>
            <a:r>
              <a:rPr lang="en-US" altLang="zh-CN" sz="28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2843213" y="1268413"/>
            <a:ext cx="21605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i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altLang="ja-JP" sz="1600" b="1" i="1" baseline="30000">
                <a:solidFill>
                  <a:srgbClr val="000000"/>
                </a:solidFill>
                <a:latin typeface="Arial" pitchFamily="34" charset="0"/>
              </a:rPr>
              <a:t>2 </a:t>
            </a:r>
            <a:r>
              <a:rPr lang="en-US" altLang="ja-JP" sz="1600" b="1" i="1">
                <a:solidFill>
                  <a:srgbClr val="000000"/>
                </a:solidFill>
                <a:latin typeface="Arial" pitchFamily="34" charset="0"/>
              </a:rPr>
              <a:t>(OBS, </a:t>
            </a:r>
            <a:r>
              <a:rPr lang="en-US" altLang="ja-JP" sz="1600" b="1" i="1">
                <a:solidFill>
                  <a:srgbClr val="FF9900"/>
                </a:solidFill>
                <a:latin typeface="Arial" pitchFamily="34" charset="0"/>
              </a:rPr>
              <a:t>AM3</a:t>
            </a:r>
            <a:r>
              <a:rPr lang="en-US" altLang="ja-JP" sz="1600" b="1" i="1">
                <a:solidFill>
                  <a:srgbClr val="000000"/>
                </a:solidFill>
                <a:latin typeface="Arial" pitchFamily="34" charset="0"/>
              </a:rPr>
              <a:t>)= 0.81</a:t>
            </a:r>
            <a:endParaRPr lang="en-US" altLang="zh-CN" sz="160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2843213" y="3573463"/>
            <a:ext cx="21605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b="1" i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altLang="ja-JP" sz="1600" b="1" i="1" baseline="30000">
                <a:solidFill>
                  <a:srgbClr val="000000"/>
                </a:solidFill>
                <a:latin typeface="Arial" pitchFamily="34" charset="0"/>
              </a:rPr>
              <a:t>2 </a:t>
            </a:r>
            <a:r>
              <a:rPr lang="en-US" altLang="ja-JP" sz="1600" b="1" i="1">
                <a:solidFill>
                  <a:srgbClr val="000000"/>
                </a:solidFill>
                <a:latin typeface="Arial" pitchFamily="34" charset="0"/>
              </a:rPr>
              <a:t>(OBS, </a:t>
            </a:r>
            <a:r>
              <a:rPr lang="en-US" altLang="ja-JP" sz="1600" b="1" i="1">
                <a:solidFill>
                  <a:srgbClr val="FF9900"/>
                </a:solidFill>
                <a:latin typeface="Arial" pitchFamily="34" charset="0"/>
              </a:rPr>
              <a:t>AM3</a:t>
            </a:r>
            <a:r>
              <a:rPr lang="en-US" altLang="ja-JP" sz="1600" b="1" i="1">
                <a:solidFill>
                  <a:srgbClr val="000000"/>
                </a:solidFill>
                <a:latin typeface="Arial" pitchFamily="34" charset="0"/>
              </a:rPr>
              <a:t>)= 0.82</a:t>
            </a:r>
            <a:endParaRPr lang="en-US" altLang="zh-CN" sz="1600" b="1" i="1">
              <a:solidFill>
                <a:srgbClr val="000000"/>
              </a:solidFill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3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0" grpId="0" animBg="1"/>
      <p:bldP spid="2119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533400" y="0"/>
            <a:ext cx="802401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Following El Niño conditions, stronger mean O</a:t>
            </a:r>
            <a:r>
              <a:rPr lang="en-US" altLang="zh-CN" sz="2400" b="1" baseline="-25000" dirty="0" smtClean="0">
                <a:solidFill>
                  <a:srgbClr val="FFFFFF"/>
                </a:solidFill>
                <a:latin typeface="Helvetica" pitchFamily="34" charset="0"/>
              </a:rPr>
              <a:t>3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-rich airflow </a:t>
            </a:r>
            <a:r>
              <a:rPr lang="en-US" altLang="zh-CN" sz="2400" b="1" dirty="0">
                <a:solidFill>
                  <a:srgbClr val="FFFFFF"/>
                </a:solidFill>
                <a:latin typeface="Helvetica" pitchFamily="34" charset="0"/>
              </a:rPr>
              <a:t>from Asia </a:t>
            </a:r>
            <a:r>
              <a:rPr lang="en-US" altLang="zh-CN" sz="2400" b="1" dirty="0" smtClean="0">
                <a:solidFill>
                  <a:srgbClr val="FFFFFF"/>
                </a:solidFill>
                <a:latin typeface="Helvetica" pitchFamily="34" charset="0"/>
              </a:rPr>
              <a:t>towards Hawaii in spring</a:t>
            </a:r>
            <a:endParaRPr lang="en-US" altLang="zh-CN" sz="2400" b="1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354312" name="Text Box 8"/>
          <p:cNvSpPr txBox="1">
            <a:spLocks noChangeArrowheads="1"/>
          </p:cNvSpPr>
          <p:nvPr/>
        </p:nvSpPr>
        <p:spPr bwMode="auto">
          <a:xfrm>
            <a:off x="2667000" y="5562600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pitchFamily="34" charset="0"/>
              </a:rPr>
              <a:t>Year</a:t>
            </a:r>
            <a:endParaRPr lang="en-US" altLang="zh-CN" sz="2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" y="6015872"/>
            <a:ext cx="2207167" cy="84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1" descr="ts_m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66553" r="13841" b="31696"/>
          <a:stretch>
            <a:fillRect/>
          </a:stretch>
        </p:blipFill>
        <p:spPr bwMode="auto">
          <a:xfrm>
            <a:off x="533400" y="5410200"/>
            <a:ext cx="78041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 rot="16200000">
            <a:off x="-1099742" y="3789154"/>
            <a:ext cx="273526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 dirty="0" smtClean="0"/>
              <a:t>Mean O</a:t>
            </a:r>
            <a:r>
              <a:rPr lang="en-US" altLang="ja-JP" sz="1600" b="1" baseline="-25000" dirty="0" smtClean="0"/>
              <a:t>3</a:t>
            </a:r>
            <a:r>
              <a:rPr lang="en-US" altLang="ja-JP" sz="1600" b="1" dirty="0" smtClean="0"/>
              <a:t> </a:t>
            </a:r>
            <a:r>
              <a:rPr lang="en-US" altLang="ja-JP" sz="1600" b="1" dirty="0"/>
              <a:t>Anomaly (ppb)</a:t>
            </a:r>
            <a:endParaRPr lang="en-US" altLang="zh-CN" sz="1600" b="1" dirty="0"/>
          </a:p>
        </p:txBody>
      </p:sp>
      <p:pic>
        <p:nvPicPr>
          <p:cNvPr id="18" name="Picture 43" descr="fi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1468" b="60629"/>
          <a:stretch>
            <a:fillRect/>
          </a:stretch>
        </p:blipFill>
        <p:spPr bwMode="auto">
          <a:xfrm>
            <a:off x="454420" y="901700"/>
            <a:ext cx="84867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44"/>
          <p:cNvSpPr>
            <a:spLocks noChangeShapeType="1"/>
          </p:cNvSpPr>
          <p:nvPr/>
        </p:nvSpPr>
        <p:spPr bwMode="auto">
          <a:xfrm>
            <a:off x="8252479" y="2812892"/>
            <a:ext cx="0" cy="2592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209800" y="6071954"/>
            <a:ext cx="6920507" cy="709846"/>
          </a:xfrm>
          <a:prstGeom prst="rect">
            <a:avLst/>
          </a:prstGeom>
          <a:solidFill>
            <a:srgbClr val="124D1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Tropospheric ozone trends at Mauna Loa Observatory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tied</a:t>
            </a:r>
            <a:r>
              <a:rPr kumimoji="0" lang="en-US" alt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to decadal </a:t>
            </a:r>
            <a:r>
              <a:rPr lang="en-US" altLang="en-US" sz="1800" kern="0" dirty="0">
                <a:solidFill>
                  <a:schemeClr val="bg1"/>
                </a:solidFill>
              </a:rPr>
              <a:t>c</a:t>
            </a:r>
            <a:r>
              <a:rPr kumimoji="0" lang="en-US" altLang="en-US" sz="18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limate</a:t>
            </a:r>
            <a:r>
              <a:rPr kumimoji="0" lang="en-US" alt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variability (see Poster)</a:t>
            </a:r>
            <a:endParaRPr kumimoji="0" lang="en-US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92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chemeClr val="bg1"/>
                </a:solidFill>
                <a:latin typeface="Helvetica" pitchFamily="34" charset="0"/>
              </a:rPr>
              <a:t>Strong stratospheric influence 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chemeClr val="bg1"/>
                </a:solidFill>
                <a:latin typeface="Helvetica" pitchFamily="34" charset="0"/>
              </a:rPr>
              <a:t>Western U.S. surface ozone during spring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5574268"/>
            <a:ext cx="9144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Model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indicates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S. Nevada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particularly susceptible; observations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lacking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82741" r="13248" b="984"/>
          <a:stretch>
            <a:fillRect/>
          </a:stretch>
        </p:blipFill>
        <p:spPr bwMode="auto">
          <a:xfrm>
            <a:off x="568870" y="4431268"/>
            <a:ext cx="40313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619600" y="4964668"/>
            <a:ext cx="39830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rPr>
              <a:t>O</a:t>
            </a:r>
            <a:r>
              <a:rPr lang="en-US" sz="1600" baseline="-25000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sz="1600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rPr>
              <a:t>Strat in ppb from 50x50km</a:t>
            </a:r>
            <a:r>
              <a:rPr lang="en-US" altLang="ja-JP" sz="1600" baseline="30000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rPr>
              <a:t>2</a:t>
            </a:r>
            <a:r>
              <a:rPr lang="en-US" altLang="ja-JP" sz="1600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rPr>
              <a:t>GFDL AM3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b="17827"/>
          <a:stretch>
            <a:fillRect/>
          </a:stretch>
        </p:blipFill>
        <p:spPr bwMode="auto">
          <a:xfrm>
            <a:off x="238600" y="1545095"/>
            <a:ext cx="4691776" cy="277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28600" y="1230868"/>
            <a:ext cx="4963000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Mean </a:t>
            </a:r>
            <a:r>
              <a:rPr lang="en-US" b="1" kern="0" dirty="0" smtClean="0">
                <a:latin typeface="Arial" charset="0"/>
                <a:ea typeface="宋体" charset="0"/>
                <a:cs typeface="宋体" charset="0"/>
              </a:rPr>
              <a:t>stratospheric ozone tracer (O</a:t>
            </a:r>
            <a:r>
              <a:rPr lang="en-US" b="1" kern="0" baseline="-25000" dirty="0" smtClean="0"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b="1" kern="0" dirty="0" smtClean="0">
                <a:latin typeface="Arial" charset="0"/>
                <a:ea typeface="宋体" charset="0"/>
                <a:cs typeface="宋体" charset="0"/>
              </a:rPr>
              <a:t>Strat) in surface air </a:t>
            </a:r>
            <a:r>
              <a:rPr lang="en-US" b="1" kern="0" noProof="0" dirty="0" smtClean="0">
                <a:latin typeface="Arial" charset="0"/>
                <a:ea typeface="宋体" charset="0"/>
                <a:cs typeface="宋体" charset="0"/>
              </a:rPr>
              <a:t>during April-June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  <a:cs typeface="宋体" charset="0"/>
              </a:rPr>
              <a:t> 2010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23" name="Picture 4" descr="Intrusion0528_Sonde_TH2S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5257800" y="1619640"/>
            <a:ext cx="279717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 rot="16200000">
            <a:off x="4456113" y="2843602"/>
            <a:ext cx="193992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Altitude (km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a.s.l.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)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814831" y="1230868"/>
            <a:ext cx="2060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ea typeface="宋体" pitchFamily="2" charset="-122"/>
              </a:rPr>
              <a:t>May 28, 2010 </a:t>
            </a:r>
            <a:endParaRPr kumimoji="0" lang="en-US" altLang="zh-CN" b="1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6125348" y="4980378"/>
            <a:ext cx="1371600" cy="37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rIns="0" bIns="108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</a:t>
            </a:r>
            <a:r>
              <a:rPr lang="en-US" altLang="ja-JP" sz="1600" kern="0" dirty="0" smtClean="0">
                <a:solidFill>
                  <a:srgbClr val="000000"/>
                </a:solidFill>
              </a:rPr>
              <a:t>Ozone</a:t>
            </a:r>
            <a:r>
              <a:rPr kumimoji="0" lang="en-US" altLang="ja-JP" sz="160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</a:t>
            </a:r>
            <a:r>
              <a:rPr lang="en-US" altLang="ja-JP" sz="1600" kern="0" dirty="0">
                <a:solidFill>
                  <a:srgbClr val="000000"/>
                </a:solidFill>
              </a:rPr>
              <a:t>(</a:t>
            </a: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ppb</a:t>
            </a:r>
            <a:r>
              <a:rPr lang="en-US" altLang="ja-JP" sz="1600" kern="0" dirty="0">
                <a:solidFill>
                  <a:srgbClr val="000000"/>
                </a:solidFill>
              </a:rPr>
              <a:t>)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8" name="Picture 6" descr="may23_lid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73190" r="17735" b="23820"/>
          <a:stretch>
            <a:fillRect/>
          </a:stretch>
        </p:blipFill>
        <p:spPr bwMode="auto">
          <a:xfrm>
            <a:off x="5330825" y="4520003"/>
            <a:ext cx="28067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257800" y="4710503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30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 rot="10800000" flipV="1">
            <a:off x="5905500" y="4712090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60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553200" y="4710503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90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7649348" y="4724400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150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7058025" y="4712090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120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5181600" y="6381750"/>
            <a:ext cx="3048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</a:t>
            </a:r>
            <a:r>
              <a:rPr lang="en-US" altLang="ja-JP" b="1" i="1" dirty="0" smtClean="0">
                <a:solidFill>
                  <a:srgbClr val="FFFF00"/>
                </a:solidFill>
              </a:rPr>
              <a:t>(JGR, 2012b)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391000" y="2624591"/>
            <a:ext cx="431800" cy="2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</a:t>
            </a:r>
            <a:endParaRPr lang="en-US" altLang="zh-CN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467200" y="2853191"/>
            <a:ext cx="576263" cy="2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RY</a:t>
            </a:r>
            <a:endParaRPr lang="en-US" altLang="zh-CN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619600" y="3081791"/>
            <a:ext cx="503237" cy="2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PS</a:t>
            </a:r>
            <a:endParaRPr lang="en-US" altLang="zh-CN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848200" y="3352947"/>
            <a:ext cx="360362" cy="2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SN</a:t>
            </a:r>
            <a:endParaRPr lang="en-US" altLang="zh-CN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99025" y="3288268"/>
            <a:ext cx="358775" cy="2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JT</a:t>
            </a:r>
            <a:endParaRPr lang="en-US" altLang="zh-CN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619600" y="2624591"/>
            <a:ext cx="503237" cy="2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</a:t>
            </a:r>
            <a:endParaRPr lang="en-US" altLang="zh-CN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9" name="Picture 6" descr="img_launching_sonde_hilo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26735" b="46126"/>
          <a:stretch>
            <a:fillRect/>
          </a:stretch>
        </p:blipFill>
        <p:spPr bwMode="auto">
          <a:xfrm>
            <a:off x="8229686" y="4021478"/>
            <a:ext cx="838114" cy="7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043463" y="2853191"/>
            <a:ext cx="566737" cy="450595"/>
          </a:xfrm>
          <a:prstGeom prst="ellipse">
            <a:avLst/>
          </a:prstGeom>
          <a:noFill/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077200" y="4431267"/>
            <a:ext cx="305234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1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76800" y="6381750"/>
            <a:ext cx="320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al (in prep, 2014)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ozone intrusions </a:t>
            </a:r>
            <a:r>
              <a:rPr lang="en-US" sz="2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observed surface ozone in Las Vegas above the NAAQS threshold</a:t>
            </a:r>
            <a:endParaRPr lang="en-US" sz="2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39815" r="64804" b="44414"/>
          <a:stretch/>
        </p:blipFill>
        <p:spPr>
          <a:xfrm>
            <a:off x="21588" y="2187043"/>
            <a:ext cx="3940812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71391" r="64804" b="24544"/>
          <a:stretch/>
        </p:blipFill>
        <p:spPr>
          <a:xfrm>
            <a:off x="298383" y="4854043"/>
            <a:ext cx="3117428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3122" r="5084" b="59591"/>
          <a:stretch/>
        </p:blipFill>
        <p:spPr>
          <a:xfrm>
            <a:off x="4774130" y="2133600"/>
            <a:ext cx="4218213" cy="2557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87422" r="2604" b="5212"/>
          <a:stretch/>
        </p:blipFill>
        <p:spPr>
          <a:xfrm>
            <a:off x="4457701" y="4982099"/>
            <a:ext cx="4610099" cy="557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52400" y="5257800"/>
            <a:ext cx="43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Observed MDA8 O</a:t>
            </a:r>
            <a:r>
              <a:rPr lang="en-US" b="1" baseline="-25000" dirty="0" smtClean="0"/>
              <a:t>3 </a:t>
            </a:r>
            <a:r>
              <a:rPr lang="en-US" b="1" dirty="0" smtClean="0"/>
              <a:t>on May 25, 2013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380485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424039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81362" y="2919001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3401538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2480911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 rot="16200000">
            <a:off x="3389313" y="3323873"/>
            <a:ext cx="1939925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Altitude (km 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a.s.l.</a:t>
            </a:r>
            <a:r>
              <a: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3000" y="4652491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 (5/24 20:00 to 5/25 13:00)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410200" y="5498068"/>
            <a:ext cx="32765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Ozone </a:t>
            </a:r>
            <a:r>
              <a:rPr lang="en-US" b="1" dirty="0" err="1" smtClean="0"/>
              <a:t>Lidar</a:t>
            </a:r>
            <a:r>
              <a:rPr lang="en-US" b="1" dirty="0" smtClean="0"/>
              <a:t> over Las Vegas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259639" y="3492148"/>
            <a:ext cx="284161" cy="5708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1866" y="1066800"/>
            <a:ext cx="9042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Measurements: </a:t>
            </a:r>
          </a:p>
          <a:p>
            <a:r>
              <a:rPr lang="en-US" b="1" dirty="0">
                <a:solidFill>
                  <a:srgbClr val="0000FF"/>
                </a:solidFill>
              </a:rPr>
              <a:t> Nevada Rural Ozone Initiative (NVROI), July 2011-present (R. Fine &amp; M. </a:t>
            </a:r>
            <a:r>
              <a:rPr lang="en-US" b="1" dirty="0" err="1" smtClean="0">
                <a:solidFill>
                  <a:srgbClr val="0000FF"/>
                </a:solidFill>
              </a:rPr>
              <a:t>Gustin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Las Vegas Ozone Study, </a:t>
            </a:r>
            <a:r>
              <a:rPr lang="en-US" b="1" dirty="0">
                <a:solidFill>
                  <a:srgbClr val="0000FF"/>
                </a:solidFill>
              </a:rPr>
              <a:t>May-June </a:t>
            </a:r>
            <a:r>
              <a:rPr lang="en-US" b="1" dirty="0" smtClean="0">
                <a:solidFill>
                  <a:srgbClr val="0000FF"/>
                </a:solidFill>
              </a:rPr>
              <a:t>2013 (A.O. Langford)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29476" y="4223968"/>
            <a:ext cx="395438" cy="38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3394075" y="4854043"/>
            <a:ext cx="492125" cy="37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rIns="0" bIns="108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ppb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3985801"/>
            <a:ext cx="37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a few hours prior to enhancements  at surface monitors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686800" y="5090581"/>
            <a:ext cx="492125" cy="373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10800" rIns="0" bIns="108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ppb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3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648200" y="6400800"/>
            <a:ext cx="320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al (in prep, 2014)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Stratospheric ozone intrusions </a:t>
            </a: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observed surface ozone in Las Vegas above the NAAQS threshold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866" y="1066800"/>
            <a:ext cx="8813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Measurements: </a:t>
            </a:r>
          </a:p>
          <a:p>
            <a:r>
              <a:rPr lang="en-US" b="1" dirty="0">
                <a:solidFill>
                  <a:srgbClr val="0000FF"/>
                </a:solidFill>
              </a:rPr>
              <a:t> Nevada Rural Ozone Initiative (NVROI), July 2011-present (R. Fine &amp; M. </a:t>
            </a:r>
            <a:r>
              <a:rPr lang="en-US" b="1" dirty="0" err="1" smtClean="0">
                <a:solidFill>
                  <a:srgbClr val="0000FF"/>
                </a:solidFill>
              </a:rPr>
              <a:t>Gustin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 Las Vegas Ozone Study, </a:t>
            </a:r>
            <a:r>
              <a:rPr lang="en-US" b="1" dirty="0">
                <a:solidFill>
                  <a:srgbClr val="0000FF"/>
                </a:solidFill>
              </a:rPr>
              <a:t>May-June </a:t>
            </a:r>
            <a:r>
              <a:rPr lang="en-US" b="1" dirty="0" smtClean="0">
                <a:solidFill>
                  <a:srgbClr val="0000FF"/>
                </a:solidFill>
              </a:rPr>
              <a:t>2013 (A.O. Langford)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9" t="71111" r="909" b="5825"/>
          <a:stretch/>
        </p:blipFill>
        <p:spPr>
          <a:xfrm>
            <a:off x="4038600" y="2221468"/>
            <a:ext cx="5126186" cy="311098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5816065" y="4473780"/>
            <a:ext cx="3208" cy="7956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57800" y="5193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25-May-2013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866" y="5638800"/>
            <a:ext cx="9042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Understanding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year-to-year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such events is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 for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predictive capability &amp; screening of exceptional events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39815" r="64804" b="44414"/>
          <a:stretch/>
        </p:blipFill>
        <p:spPr>
          <a:xfrm>
            <a:off x="21588" y="2187043"/>
            <a:ext cx="3940812" cy="2590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71391" r="64804" b="24544"/>
          <a:stretch/>
        </p:blipFill>
        <p:spPr>
          <a:xfrm>
            <a:off x="298383" y="4854043"/>
            <a:ext cx="3117428" cy="533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52400" y="5257800"/>
            <a:ext cx="43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Observed MDA8 O</a:t>
            </a:r>
            <a:r>
              <a:rPr lang="en-US" b="1" baseline="-25000" dirty="0" smtClean="0"/>
              <a:t>3 </a:t>
            </a:r>
            <a:r>
              <a:rPr lang="en-US" b="1" dirty="0" smtClean="0"/>
              <a:t>on May 25, 2013</a:t>
            </a:r>
            <a:endParaRPr lang="en-US" b="1" dirty="0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3394075" y="4854043"/>
            <a:ext cx="492125" cy="37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rIns="0" bIns="108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t> ppb</a:t>
            </a:r>
            <a:endParaRPr kumimoji="0" lang="en-US" altLang="zh-CN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1400476" y="3685674"/>
            <a:ext cx="228600" cy="18544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3"/>
          <p:cNvSpPr txBox="1">
            <a:spLocks noGrp="1"/>
          </p:cNvSpPr>
          <p:nvPr/>
        </p:nvSpPr>
        <p:spPr>
          <a:xfrm>
            <a:off x="64770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4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50799"/>
            <a:ext cx="9144000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 stratospheric influence on year-to-year variability of high-altitude Western U.S. surface O</a:t>
            </a:r>
            <a:r>
              <a:rPr lang="en-US" altLang="ja-JP" sz="2400" b="1" baseline="-25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ja-JP" sz="2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during spring </a:t>
            </a:r>
            <a:endParaRPr lang="en-US" altLang="zh-CN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182432" y="6381750"/>
            <a:ext cx="38557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(</a:t>
            </a:r>
            <a:r>
              <a:rPr lang="en-US" altLang="ja-JP" b="1" i="1" dirty="0" smtClean="0">
                <a:solidFill>
                  <a:srgbClr val="FFFF00"/>
                </a:solidFill>
              </a:rPr>
              <a:t>2014b, in revision</a:t>
            </a:r>
            <a:r>
              <a:rPr lang="en-US" altLang="ja-JP" b="1" i="1" dirty="0">
                <a:solidFill>
                  <a:srgbClr val="FFFF00"/>
                </a:solidFill>
              </a:rPr>
              <a:t>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25894" r="10005" b="37053"/>
          <a:stretch/>
        </p:blipFill>
        <p:spPr>
          <a:xfrm>
            <a:off x="254000" y="1017415"/>
            <a:ext cx="8432800" cy="50785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1000" y="1393687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564" name="Text Box 11"/>
          <p:cNvSpPr txBox="1">
            <a:spLocks noChangeArrowheads="1"/>
          </p:cNvSpPr>
          <p:nvPr/>
        </p:nvSpPr>
        <p:spPr bwMode="auto">
          <a:xfrm>
            <a:off x="3709987" y="5791200"/>
            <a:ext cx="154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  <a:latin typeface="Helvetica" pitchFamily="34" charset="0"/>
              </a:rPr>
              <a:t>Apr-May</a:t>
            </a:r>
            <a:endParaRPr lang="en-US" altLang="zh-CN" sz="24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6" name="Text Box 7"/>
          <p:cNvSpPr txBox="1">
            <a:spLocks noChangeArrowheads="1"/>
          </p:cNvSpPr>
          <p:nvPr/>
        </p:nvSpPr>
        <p:spPr bwMode="auto">
          <a:xfrm>
            <a:off x="8455025" y="8985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34" charset="0"/>
              </a:rPr>
              <a:t>75</a:t>
            </a:r>
            <a:r>
              <a:rPr lang="en-US" altLang="ja-JP" sz="2000" b="1" baseline="30000" dirty="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7" name="Text Box 7"/>
          <p:cNvSpPr txBox="1">
            <a:spLocks noChangeArrowheads="1"/>
          </p:cNvSpPr>
          <p:nvPr/>
        </p:nvSpPr>
        <p:spPr bwMode="auto">
          <a:xfrm>
            <a:off x="8424862" y="18129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34" charset="0"/>
              </a:rPr>
              <a:t>25</a:t>
            </a:r>
            <a:r>
              <a:rPr lang="en-US" altLang="ja-JP" sz="2000" b="1" baseline="30000" dirty="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322569" name="Line 9"/>
          <p:cNvSpPr>
            <a:spLocks noChangeShapeType="1"/>
          </p:cNvSpPr>
          <p:nvPr/>
        </p:nvSpPr>
        <p:spPr bwMode="auto">
          <a:xfrm flipV="1">
            <a:off x="8455025" y="1017414"/>
            <a:ext cx="0" cy="10399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2570" name="Oval 10"/>
          <p:cNvSpPr>
            <a:spLocks noChangeArrowheads="1"/>
          </p:cNvSpPr>
          <p:nvPr/>
        </p:nvSpPr>
        <p:spPr bwMode="auto">
          <a:xfrm>
            <a:off x="8382000" y="1481138"/>
            <a:ext cx="144463" cy="1444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2571" name="Text Box 7"/>
          <p:cNvSpPr txBox="1">
            <a:spLocks noChangeArrowheads="1"/>
          </p:cNvSpPr>
          <p:nvPr/>
        </p:nvSpPr>
        <p:spPr bwMode="auto">
          <a:xfrm>
            <a:off x="8455025" y="1373188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Helvetica" pitchFamily="34" charset="0"/>
              </a:rPr>
              <a:t>50</a:t>
            </a:r>
            <a:r>
              <a:rPr lang="en-US" altLang="ja-JP" sz="2000" b="1" baseline="30000">
                <a:solidFill>
                  <a:srgbClr val="000000"/>
                </a:solidFill>
                <a:latin typeface="Helvetica" pitchFamily="34" charset="0"/>
              </a:rPr>
              <a:t>th</a:t>
            </a:r>
            <a:endParaRPr lang="en-US" altLang="zh-CN" sz="20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611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Strat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625" y="543827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23900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Fixed emissions in AM3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5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" y="76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The high tail of the observed daily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surface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O</a:t>
            </a:r>
            <a:r>
              <a:rPr lang="en-US" altLang="zh-CN" sz="2400" b="1" baseline="-25000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3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 distribution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over Western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U.S.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increases during </a:t>
            </a:r>
            <a:r>
              <a:rPr lang="en-US" altLang="zh-CN" sz="2400" b="1" dirty="0">
                <a:solidFill>
                  <a:schemeClr val="bg1"/>
                </a:solidFill>
                <a:latin typeface="Helvetica" panose="020B0604020202020204" pitchFamily="34" charset="0"/>
                <a:ea typeface="宋体" pitchFamily="2" charset="-122"/>
                <a:cs typeface="Helvetica" panose="020B0604020202020204" pitchFamily="34" charset="0"/>
              </a:rPr>
              <a:t>La Niña springs</a:t>
            </a:r>
          </a:p>
        </p:txBody>
      </p:sp>
      <p:sp>
        <p:nvSpPr>
          <p:cNvPr id="50184" name="Rectangle 30"/>
          <p:cNvSpPr>
            <a:spLocks noChangeArrowheads="1"/>
          </p:cNvSpPr>
          <p:nvPr/>
        </p:nvSpPr>
        <p:spPr bwMode="auto">
          <a:xfrm>
            <a:off x="3961941" y="6381750"/>
            <a:ext cx="37927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(</a:t>
            </a:r>
            <a:r>
              <a:rPr lang="en-US" altLang="ja-JP" b="1" i="1" dirty="0" smtClean="0">
                <a:solidFill>
                  <a:srgbClr val="FFFF00"/>
                </a:solidFill>
              </a:rPr>
              <a:t>2014b,  in revision)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27238" y="5670490"/>
            <a:ext cx="57274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Observed daily max 8-h average ozone</a:t>
            </a:r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2" b="39929"/>
          <a:stretch/>
        </p:blipFill>
        <p:spPr>
          <a:xfrm>
            <a:off x="-11722" y="1981200"/>
            <a:ext cx="9155722" cy="370840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52400" y="2048907"/>
            <a:ext cx="228600" cy="440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48399" y="953869"/>
            <a:ext cx="28956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high tail are statistically significant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848600" y="1577678"/>
            <a:ext cx="0" cy="55592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219200" y="2161674"/>
            <a:ext cx="2057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71599" y="1219200"/>
            <a:ext cx="31945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Neutral,     µ = 56.5,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= 7.5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ñ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µ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56.9,</a:t>
            </a:r>
            <a:r>
              <a:rPr lang="el-G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7.3</a:t>
            </a: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Ni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ñ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 = 58.5,</a:t>
            </a:r>
            <a:r>
              <a:rPr lang="el-G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7.9</a:t>
            </a:r>
          </a:p>
          <a:p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Pinatubo,   µ 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54.3,</a:t>
            </a:r>
            <a:r>
              <a:rPr lang="el-GR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</a:p>
        </p:txBody>
      </p:sp>
      <p:sp>
        <p:nvSpPr>
          <p:cNvPr id="11" name="Slide Number Placeholder 3"/>
          <p:cNvSpPr txBox="1">
            <a:spLocks noGrp="1"/>
          </p:cNvSpPr>
          <p:nvPr/>
        </p:nvSpPr>
        <p:spPr>
          <a:xfrm>
            <a:off x="64008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6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" y="3886200"/>
            <a:ext cx="4480907" cy="2362200"/>
          </a:xfrm>
          <a:prstGeom prst="rect">
            <a:avLst/>
          </a:prstGeom>
        </p:spPr>
      </p:pic>
      <p:sp>
        <p:nvSpPr>
          <p:cNvPr id="43011" name="Title 1"/>
          <p:cNvSpPr>
            <a:spLocks/>
          </p:cNvSpPr>
          <p:nvPr/>
        </p:nvSpPr>
        <p:spPr bwMode="auto">
          <a:xfrm>
            <a:off x="0" y="23495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accent3"/>
                </a:solidFill>
                <a:latin typeface="Helvetica" pitchFamily="34" charset="0"/>
              </a:rPr>
              <a:t>ENSO and mid-tropospheric O</a:t>
            </a:r>
            <a:r>
              <a:rPr lang="en-US" altLang="zh-CN" sz="2400" b="1" baseline="-25000" dirty="0" smtClean="0">
                <a:solidFill>
                  <a:schemeClr val="accent3"/>
                </a:solidFill>
                <a:latin typeface="Helvetica" pitchFamily="34" charset="0"/>
              </a:rPr>
              <a:t>3</a:t>
            </a:r>
            <a:r>
              <a:rPr lang="en-US" altLang="zh-CN" sz="2400" b="1" dirty="0" smtClean="0">
                <a:solidFill>
                  <a:schemeClr val="accent3"/>
                </a:solidFill>
                <a:latin typeface="Helvetica" pitchFamily="34" charset="0"/>
              </a:rPr>
              <a:t> over Pacific N.A. in </a:t>
            </a:r>
            <a:r>
              <a:rPr lang="en-US" altLang="zh-CN" sz="2400" b="1" dirty="0" smtClean="0">
                <a:solidFill>
                  <a:srgbClr val="FFFF00"/>
                </a:solidFill>
                <a:latin typeface="Helvetica" pitchFamily="34" charset="0"/>
              </a:rPr>
              <a:t>Apr-May</a:t>
            </a:r>
            <a:endParaRPr lang="en-US" altLang="zh-CN" sz="2400" b="1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316038" y="828675"/>
            <a:ext cx="1431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t="36891" r="10744" b="35645"/>
          <a:stretch/>
        </p:blipFill>
        <p:spPr>
          <a:xfrm>
            <a:off x="4976349" y="1356769"/>
            <a:ext cx="4165879" cy="1953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35688" r="12089" b="34624"/>
          <a:stretch/>
        </p:blipFill>
        <p:spPr>
          <a:xfrm>
            <a:off x="4942678" y="3823523"/>
            <a:ext cx="4165880" cy="2134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507" y="990600"/>
            <a:ext cx="443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Median AM3 background 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at 500hPa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124598"/>
            <a:ext cx="4495799" cy="2389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55227" r="60489" b="42486"/>
          <a:stretch/>
        </p:blipFill>
        <p:spPr>
          <a:xfrm>
            <a:off x="4953000" y="5791200"/>
            <a:ext cx="3630892" cy="47791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5781151" y="2690893"/>
            <a:ext cx="381000" cy="230665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4128900" y="6381750"/>
            <a:ext cx="38557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(</a:t>
            </a:r>
            <a:r>
              <a:rPr lang="en-US" altLang="ja-JP" b="1" i="1" dirty="0" smtClean="0">
                <a:solidFill>
                  <a:srgbClr val="FFFF00"/>
                </a:solidFill>
              </a:rPr>
              <a:t>2014b,  in revision)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39248" y="3975923"/>
            <a:ext cx="10175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Helvetica" pitchFamily="34" charset="0"/>
              </a:rPr>
              <a:t>La Niña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52124" y="1447800"/>
            <a:ext cx="100584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accent4"/>
                </a:solidFill>
                <a:latin typeface="Helvetica" pitchFamily="34" charset="0"/>
              </a:rPr>
              <a:t>El Niño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3924" y="1154668"/>
            <a:ext cx="10438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accent4"/>
                </a:solidFill>
                <a:latin typeface="Helvetica" pitchFamily="34" charset="0"/>
              </a:rPr>
              <a:t>El Niño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652" y="3962400"/>
            <a:ext cx="89768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rIns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Helvetica" pitchFamily="34" charset="0"/>
              </a:rPr>
              <a:t>La Niña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8453" y="571500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(ppb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8406" y="3335592"/>
            <a:ext cx="2760044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 et al. 2014a (Poster)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56" y="3312736"/>
            <a:ext cx="1103583" cy="42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971651" y="2921558"/>
            <a:ext cx="0" cy="389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7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4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Rectangle 30"/>
          <p:cNvSpPr>
            <a:spLocks noChangeArrowheads="1"/>
          </p:cNvSpPr>
          <p:nvPr/>
        </p:nvSpPr>
        <p:spPr bwMode="auto">
          <a:xfrm>
            <a:off x="4214497" y="6381750"/>
            <a:ext cx="3791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(</a:t>
            </a:r>
            <a:r>
              <a:rPr lang="en-US" altLang="ja-JP" b="1" i="1" dirty="0" smtClean="0">
                <a:solidFill>
                  <a:srgbClr val="FFFF00"/>
                </a:solidFill>
              </a:rPr>
              <a:t>2014b, in revision)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37121" r="11310" b="37068"/>
          <a:stretch/>
        </p:blipFill>
        <p:spPr>
          <a:xfrm>
            <a:off x="4953000" y="1524000"/>
            <a:ext cx="4021976" cy="1770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31737" r="11355" b="35248"/>
          <a:stretch/>
        </p:blipFill>
        <p:spPr>
          <a:xfrm>
            <a:off x="4861728" y="3505200"/>
            <a:ext cx="4129872" cy="226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5" t="55227" r="10004" b="42603"/>
          <a:stretch/>
        </p:blipFill>
        <p:spPr>
          <a:xfrm>
            <a:off x="4907782" y="5638800"/>
            <a:ext cx="3779018" cy="489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1066800"/>
            <a:ext cx="421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Variance in daily 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 at 500hPa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4598"/>
            <a:ext cx="4622453" cy="2456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86199"/>
            <a:ext cx="4622453" cy="2436819"/>
          </a:xfrm>
          <a:prstGeom prst="rect">
            <a:avLst/>
          </a:prstGeom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Following La Niña conditions</a:t>
            </a:r>
            <a:r>
              <a:rPr lang="en-US" altLang="zh-CN" sz="2400" b="1" dirty="0">
                <a:solidFill>
                  <a:schemeClr val="bg1"/>
                </a:solidFill>
                <a:latin typeface="Helvetica" pitchFamily="34" charset="0"/>
              </a:rPr>
              <a:t>,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more frequent tropopause folds over </a:t>
            </a:r>
            <a:r>
              <a:rPr lang="en-US" altLang="zh-CN" sz="2400" b="1" dirty="0">
                <a:solidFill>
                  <a:schemeClr val="bg1"/>
                </a:solidFill>
                <a:latin typeface="Helvetica" pitchFamily="34" charset="0"/>
              </a:rPr>
              <a:t>Western N.A. in </a:t>
            </a: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late spring </a:t>
            </a:r>
            <a:endParaRPr lang="en-US" altLang="zh-CN" sz="24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89852" y="3962400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Helvetica" pitchFamily="34" charset="0"/>
              </a:rPr>
              <a:t>La Niña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2220" y="1611868"/>
            <a:ext cx="10438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accent4"/>
                </a:solidFill>
                <a:latin typeface="Helvetica" pitchFamily="34" charset="0"/>
              </a:rPr>
              <a:t>El Niño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924" y="1154668"/>
            <a:ext cx="10438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accent4"/>
                </a:solidFill>
                <a:latin typeface="Helvetica" pitchFamily="34" charset="0"/>
              </a:rPr>
              <a:t>El Niño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652" y="3897868"/>
            <a:ext cx="108234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Helvetica" pitchFamily="34" charset="0"/>
              </a:rPr>
              <a:t>La Niña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6031468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ppb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19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8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34006432-BFC8-4EFA-B0E0-3BAEE6952960}" type="slidenum">
              <a:rPr lang="en-US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9</a:t>
            </a:fld>
            <a:endParaRPr lang="en-US" sz="12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99689" name="Picture 9" descr="castnet_1999_vs_199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4" t="15976" r="7335" b="55378"/>
          <a:stretch/>
        </p:blipFill>
        <p:spPr bwMode="auto">
          <a:xfrm>
            <a:off x="3124200" y="3218915"/>
            <a:ext cx="5967413" cy="31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3048000" y="2488978"/>
            <a:ext cx="1676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4876800" y="2057400"/>
            <a:ext cx="35814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FF"/>
                </a:solidFill>
                <a:latin typeface="Helvetica" pitchFamily="34" charset="0"/>
              </a:rPr>
              <a:t>more frequent stratospheric intrusions expected in </a:t>
            </a:r>
            <a:r>
              <a:rPr lang="en-US" altLang="ja-JP" sz="2000" b="1" dirty="0" smtClean="0">
                <a:solidFill>
                  <a:srgbClr val="0000FF"/>
                </a:solidFill>
                <a:latin typeface="Helvetica" pitchFamily="34" charset="0"/>
              </a:rPr>
              <a:t>the following spring</a:t>
            </a:r>
            <a:r>
              <a:rPr lang="en-US" altLang="ja-JP" sz="2000" dirty="0" smtClean="0">
                <a:solidFill>
                  <a:srgbClr val="0000FF"/>
                </a:solidFill>
                <a:latin typeface="Helvetica" pitchFamily="34" charset="0"/>
              </a:rPr>
              <a:t> over WUS?</a:t>
            </a:r>
            <a:endParaRPr lang="en-US" altLang="zh-CN" sz="2000" dirty="0">
              <a:solidFill>
                <a:srgbClr val="0000FF"/>
              </a:solidFill>
              <a:latin typeface="Helvetica" pitchFamily="34" charset="0"/>
            </a:endParaRPr>
          </a:p>
        </p:txBody>
      </p:sp>
      <p:pic>
        <p:nvPicPr>
          <p:cNvPr id="4098" name="Picture 2" descr="http://okapi.berkeley.edu/public-research/wp-content/uploads/2011/02/enso_warm_cool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9" t="9661"/>
          <a:stretch/>
        </p:blipFill>
        <p:spPr bwMode="auto">
          <a:xfrm>
            <a:off x="505527" y="1422843"/>
            <a:ext cx="2618673" cy="20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4267200" y="6336268"/>
            <a:ext cx="3791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i="1" dirty="0">
                <a:solidFill>
                  <a:srgbClr val="FFFF00"/>
                </a:solidFill>
              </a:rPr>
              <a:t>Lin </a:t>
            </a:r>
            <a:r>
              <a:rPr lang="en-US" altLang="ja-JP" b="1" i="1" dirty="0" smtClean="0">
                <a:solidFill>
                  <a:srgbClr val="FFFF00"/>
                </a:solidFill>
              </a:rPr>
              <a:t>M.Y. et </a:t>
            </a:r>
            <a:r>
              <a:rPr lang="en-US" altLang="ja-JP" b="1" i="1" dirty="0">
                <a:solidFill>
                  <a:srgbClr val="FFFF00"/>
                </a:solidFill>
              </a:rPr>
              <a:t>al (</a:t>
            </a:r>
            <a:r>
              <a:rPr lang="en-US" altLang="ja-JP" b="1" i="1" dirty="0" smtClean="0">
                <a:solidFill>
                  <a:srgbClr val="FFFF00"/>
                </a:solidFill>
              </a:rPr>
              <a:t>2014b, in revision)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latin typeface="Helvetica" pitchFamily="34" charset="0"/>
              </a:rPr>
              <a:t>Developing seasonal predictions with a few months of lead time to aid Western U.S. AQ planning?</a:t>
            </a:r>
            <a:endParaRPr lang="en-US" altLang="zh-CN" sz="24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76200" y="914400"/>
            <a:ext cx="3505200" cy="255454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FF"/>
                </a:solidFill>
                <a:latin typeface="Helvetica" pitchFamily="34" charset="0"/>
              </a:rPr>
              <a:t>Tropical SST cooling typically peaks in </a:t>
            </a:r>
            <a:r>
              <a:rPr lang="en-US" altLang="ja-JP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winter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09924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SST (C)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6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"/>
</p:tagLst>
</file>

<file path=ppt/theme/theme1.xml><?xml version="1.0" encoding="utf-8"?>
<a:theme xmlns:a="http://schemas.openxmlformats.org/drawingml/2006/main" name="Ppt0000000">
  <a:themeElements>
    <a:clrScheme name="Ppt0000000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pt0000000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Ppt0000000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Gill Sans Light"/>
        <a:ea typeface="宋体"/>
        <a:cs typeface=""/>
      </a:majorFont>
      <a:minorFont>
        <a:latin typeface="Gill Sans Ligh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ontent slide">
  <a:themeElements>
    <a:clrScheme name="3_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12315</TotalTime>
  <Words>899</Words>
  <Application>Microsoft Office PowerPoint</Application>
  <PresentationFormat>On-screen Show (4:3)</PresentationFormat>
  <Paragraphs>161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Ppt0000000</vt:lpstr>
      <vt:lpstr>3_Content slide</vt:lpstr>
      <vt:lpstr>Content slide</vt:lpstr>
      <vt:lpstr>4_Content slide</vt:lpstr>
      <vt:lpstr>1_Content slide</vt:lpstr>
      <vt:lpstr>2_Content slide</vt:lpstr>
      <vt:lpstr>5_Content slide</vt:lpstr>
      <vt:lpstr>6_Content slide</vt:lpstr>
      <vt:lpstr>7_Content slide</vt:lpstr>
      <vt:lpstr>Blank Presentation</vt:lpstr>
      <vt:lpstr>8_Content slide</vt:lpstr>
      <vt:lpstr>Year-to-year variability in Western U.S. high-O3 events tied to climate regimes and stratospheric intrusions: Implications for regional AQ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decadal climate shifts on  hemispheric pollution transport</dc:title>
  <dc:creator>Meiyun Lin</dc:creator>
  <cp:lastModifiedBy>Meiyun Lin</cp:lastModifiedBy>
  <cp:revision>512</cp:revision>
  <cp:lastPrinted>2014-06-13T23:00:52Z</cp:lastPrinted>
  <dcterms:created xsi:type="dcterms:W3CDTF">2014-05-14T14:13:50Z</dcterms:created>
  <dcterms:modified xsi:type="dcterms:W3CDTF">2015-04-24T15:42:46Z</dcterms:modified>
</cp:coreProperties>
</file>