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 id="2147483733" r:id="rId5"/>
    <p:sldMasterId id="2147483745" r:id="rId6"/>
    <p:sldMasterId id="2147483757" r:id="rId7"/>
    <p:sldMasterId id="2147483769" r:id="rId8"/>
    <p:sldMasterId id="2147483781" r:id="rId9"/>
    <p:sldMasterId id="2147483805" r:id="rId10"/>
    <p:sldMasterId id="2147483817" r:id="rId11"/>
    <p:sldMasterId id="2147483829" r:id="rId12"/>
    <p:sldMasterId id="2147483841" r:id="rId13"/>
    <p:sldMasterId id="2147483853" r:id="rId14"/>
    <p:sldMasterId id="2147483865" r:id="rId15"/>
    <p:sldMasterId id="2147483877" r:id="rId16"/>
    <p:sldMasterId id="2147483889" r:id="rId17"/>
  </p:sldMasterIdLst>
  <p:notesMasterIdLst>
    <p:notesMasterId r:id="rId41"/>
  </p:notesMasterIdLst>
  <p:sldIdLst>
    <p:sldId id="257" r:id="rId18"/>
    <p:sldId id="271" r:id="rId19"/>
    <p:sldId id="312" r:id="rId20"/>
    <p:sldId id="313" r:id="rId21"/>
    <p:sldId id="314" r:id="rId22"/>
    <p:sldId id="315" r:id="rId23"/>
    <p:sldId id="316" r:id="rId24"/>
    <p:sldId id="299" r:id="rId25"/>
    <p:sldId id="317" r:id="rId26"/>
    <p:sldId id="326" r:id="rId27"/>
    <p:sldId id="318" r:id="rId28"/>
    <p:sldId id="320" r:id="rId29"/>
    <p:sldId id="328" r:id="rId30"/>
    <p:sldId id="321" r:id="rId31"/>
    <p:sldId id="322" r:id="rId32"/>
    <p:sldId id="323" r:id="rId33"/>
    <p:sldId id="276" r:id="rId34"/>
    <p:sldId id="309" r:id="rId35"/>
    <p:sldId id="304" r:id="rId36"/>
    <p:sldId id="319" r:id="rId37"/>
    <p:sldId id="327" r:id="rId38"/>
    <p:sldId id="308" r:id="rId39"/>
    <p:sldId id="307" r:id="rId40"/>
  </p:sldIdLst>
  <p:sldSz cx="9144000" cy="6858000" type="screen4x3"/>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3399"/>
    <a:srgbClr val="0000FF"/>
    <a:srgbClr val="008000"/>
    <a:srgbClr val="FF9999"/>
    <a:srgbClr val="66CCFF"/>
    <a:srgbClr val="3399FF"/>
    <a:srgbClr val="0099FF"/>
    <a:srgbClr val="FF99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10" autoAdjust="0"/>
    <p:restoredTop sz="85166" autoAdjust="0"/>
  </p:normalViewPr>
  <p:slideViewPr>
    <p:cSldViewPr>
      <p:cViewPr>
        <p:scale>
          <a:sx n="50" d="100"/>
          <a:sy n="50" d="100"/>
        </p:scale>
        <p:origin x="-1952" y="-25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3713"/>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3850444" y="1"/>
            <a:ext cx="2945659" cy="493713"/>
          </a:xfrm>
          <a:prstGeom prst="rect">
            <a:avLst/>
          </a:prstGeom>
        </p:spPr>
        <p:txBody>
          <a:bodyPr vert="horz" lIns="96661" tIns="48331" rIns="96661" bIns="48331" rtlCol="0"/>
          <a:lstStyle>
            <a:lvl1pPr algn="r">
              <a:defRPr sz="1300"/>
            </a:lvl1pPr>
          </a:lstStyle>
          <a:p>
            <a:fld id="{89499D08-E6BF-4935-B4CA-C7F029AB057C}" type="datetimeFigureOut">
              <a:rPr lang="en-US" smtClean="0"/>
              <a:t>5/15/2015</a:t>
            </a:fld>
            <a:endParaRPr lang="en-US"/>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679768" y="4690270"/>
            <a:ext cx="5438140" cy="444341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8825"/>
            <a:ext cx="2945659" cy="493713"/>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3850444" y="9378825"/>
            <a:ext cx="2945659" cy="493713"/>
          </a:xfrm>
          <a:prstGeom prst="rect">
            <a:avLst/>
          </a:prstGeom>
        </p:spPr>
        <p:txBody>
          <a:bodyPr vert="horz" lIns="96661" tIns="48331" rIns="96661" bIns="48331" rtlCol="0" anchor="b"/>
          <a:lstStyle>
            <a:lvl1pPr algn="r">
              <a:defRPr sz="1300"/>
            </a:lvl1pPr>
          </a:lstStyle>
          <a:p>
            <a:fld id="{A6C77899-C605-45E9-80D1-C83169FB00D7}" type="slidenum">
              <a:rPr lang="en-US" smtClean="0"/>
              <a:t>‹#›</a:t>
            </a:fld>
            <a:endParaRPr lang="en-US"/>
          </a:p>
        </p:txBody>
      </p:sp>
    </p:spTree>
    <p:extLst>
      <p:ext uri="{BB962C8B-B14F-4D97-AF65-F5344CB8AC3E}">
        <p14:creationId xmlns:p14="http://schemas.microsoft.com/office/powerpoint/2010/main" val="3107277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ea typeface="宋体" pitchFamily="2" charset="-122"/>
              </a:defRPr>
            </a:lvl1pPr>
            <a:lvl2pPr marL="785372" indent="-302066" eaLnBrk="0" hangingPunct="0">
              <a:defRPr>
                <a:solidFill>
                  <a:schemeClr val="tx1"/>
                </a:solidFill>
                <a:latin typeface="Arial" pitchFamily="34" charset="0"/>
                <a:ea typeface="宋体" pitchFamily="2" charset="-122"/>
              </a:defRPr>
            </a:lvl2pPr>
            <a:lvl3pPr marL="1208265" indent="-241653" eaLnBrk="0" hangingPunct="0">
              <a:defRPr>
                <a:solidFill>
                  <a:schemeClr val="tx1"/>
                </a:solidFill>
                <a:latin typeface="Arial" pitchFamily="34" charset="0"/>
                <a:ea typeface="宋体" pitchFamily="2" charset="-122"/>
              </a:defRPr>
            </a:lvl3pPr>
            <a:lvl4pPr marL="1691571" indent="-241653" eaLnBrk="0" hangingPunct="0">
              <a:defRPr>
                <a:solidFill>
                  <a:schemeClr val="tx1"/>
                </a:solidFill>
                <a:latin typeface="Arial" pitchFamily="34" charset="0"/>
                <a:ea typeface="宋体" pitchFamily="2" charset="-122"/>
              </a:defRPr>
            </a:lvl4pPr>
            <a:lvl5pPr marL="2174878" indent="-241653" eaLnBrk="0" hangingPunct="0">
              <a:defRPr>
                <a:solidFill>
                  <a:schemeClr val="tx1"/>
                </a:solidFill>
                <a:latin typeface="Arial" pitchFamily="34" charset="0"/>
                <a:ea typeface="宋体" pitchFamily="2" charset="-122"/>
              </a:defRPr>
            </a:lvl5pPr>
            <a:lvl6pPr marL="2658184" indent="-241653" algn="ctr" eaLnBrk="0" fontAlgn="base" hangingPunct="0">
              <a:spcBef>
                <a:spcPct val="0"/>
              </a:spcBef>
              <a:spcAft>
                <a:spcPct val="0"/>
              </a:spcAft>
              <a:defRPr>
                <a:solidFill>
                  <a:schemeClr val="tx1"/>
                </a:solidFill>
                <a:latin typeface="Arial" pitchFamily="34" charset="0"/>
                <a:ea typeface="宋体" pitchFamily="2" charset="-122"/>
              </a:defRPr>
            </a:lvl6pPr>
            <a:lvl7pPr marL="3141490" indent="-241653" algn="ctr" eaLnBrk="0" fontAlgn="base" hangingPunct="0">
              <a:spcBef>
                <a:spcPct val="0"/>
              </a:spcBef>
              <a:spcAft>
                <a:spcPct val="0"/>
              </a:spcAft>
              <a:defRPr>
                <a:solidFill>
                  <a:schemeClr val="tx1"/>
                </a:solidFill>
                <a:latin typeface="Arial" pitchFamily="34" charset="0"/>
                <a:ea typeface="宋体" pitchFamily="2" charset="-122"/>
              </a:defRPr>
            </a:lvl7pPr>
            <a:lvl8pPr marL="3624796" indent="-241653" algn="ctr" eaLnBrk="0" fontAlgn="base" hangingPunct="0">
              <a:spcBef>
                <a:spcPct val="0"/>
              </a:spcBef>
              <a:spcAft>
                <a:spcPct val="0"/>
              </a:spcAft>
              <a:defRPr>
                <a:solidFill>
                  <a:schemeClr val="tx1"/>
                </a:solidFill>
                <a:latin typeface="Arial" pitchFamily="34" charset="0"/>
                <a:ea typeface="宋体" pitchFamily="2" charset="-122"/>
              </a:defRPr>
            </a:lvl8pPr>
            <a:lvl9pPr marL="4108102" indent="-241653"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17331755-30F7-4AF0-813B-591509E3CA01}" type="slidenum">
              <a:rPr lang="en-US" altLang="zh-CN">
                <a:solidFill>
                  <a:prstClr val="black"/>
                </a:solidFill>
              </a:rPr>
              <a:pPr eaLnBrk="1" hangingPunct="1"/>
              <a:t>1</a:t>
            </a:fld>
            <a:endParaRPr lang="en-US" altLang="zh-CN">
              <a:solidFill>
                <a:prstClr val="black"/>
              </a:solidFill>
            </a:endParaRPr>
          </a:p>
        </p:txBody>
      </p:sp>
      <p:sp>
        <p:nvSpPr>
          <p:cNvPr id="69635" name="Slide Image Placeholder 1"/>
          <p:cNvSpPr>
            <a:spLocks noGrp="1" noRot="1" noChangeAspect="1" noTextEdit="1"/>
          </p:cNvSpPr>
          <p:nvPr>
            <p:ph type="sldImg"/>
          </p:nvPr>
        </p:nvSpPr>
        <p:spPr>
          <a:ln/>
        </p:spPr>
      </p:sp>
      <p:sp>
        <p:nvSpPr>
          <p:cNvPr id="6963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1" lang="en-US" altLang="ja-JP" dirty="0" smtClean="0">
              <a:ea typeface="MS PGothic" pitchFamily="34" charset="-128"/>
            </a:endParaRPr>
          </a:p>
        </p:txBody>
      </p:sp>
      <p:sp>
        <p:nvSpPr>
          <p:cNvPr id="69637" name="Slide Number Placeholder 3"/>
          <p:cNvSpPr txBox="1">
            <a:spLocks noGrp="1"/>
          </p:cNvSpPr>
          <p:nvPr/>
        </p:nvSpPr>
        <p:spPr bwMode="auto">
          <a:xfrm>
            <a:off x="3849899" y="9378957"/>
            <a:ext cx="294619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nchor="b"/>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fontAlgn="base" hangingPunct="1">
              <a:spcBef>
                <a:spcPct val="0"/>
              </a:spcBef>
              <a:spcAft>
                <a:spcPct val="0"/>
              </a:spcAft>
            </a:pPr>
            <a:fld id="{AF1AD5C7-D232-4D1B-99C1-9686A8C9622C}" type="slidenum">
              <a:rPr lang="en-US" altLang="ja-JP" sz="1300">
                <a:solidFill>
                  <a:prstClr val="black"/>
                </a:solidFill>
                <a:ea typeface="MS PGothic" pitchFamily="34" charset="-128"/>
              </a:rPr>
              <a:pPr algn="r" eaLnBrk="1" fontAlgn="base" hangingPunct="1">
                <a:spcBef>
                  <a:spcPct val="0"/>
                </a:spcBef>
                <a:spcAft>
                  <a:spcPct val="0"/>
                </a:spcAft>
              </a:pPr>
              <a:t>1</a:t>
            </a:fld>
            <a:endParaRPr lang="en-US" altLang="ja-JP" sz="1300">
              <a:solidFill>
                <a:prstClr val="black"/>
              </a:solidFill>
              <a:ea typeface="MS PGothic"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C77899-C605-45E9-80D1-C83169FB00D7}"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520816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r>
              <a:rPr lang="en-US" altLang="zh-CN" dirty="0" smtClean="0">
                <a:ea typeface="MS PGothic" pitchFamily="34" charset="-128"/>
              </a:rPr>
              <a:t>Cite </a:t>
            </a:r>
            <a:r>
              <a:rPr lang="en-US" altLang="zh-CN" dirty="0" err="1" smtClean="0">
                <a:ea typeface="MS PGothic" pitchFamily="34" charset="-128"/>
              </a:rPr>
              <a:t>Neu</a:t>
            </a:r>
            <a:r>
              <a:rPr lang="en-US" altLang="zh-CN" baseline="0" dirty="0" smtClean="0">
                <a:ea typeface="MS PGothic" pitchFamily="34" charset="-128"/>
              </a:rPr>
              <a:t> et al., Langford et al …</a:t>
            </a:r>
          </a:p>
          <a:p>
            <a:endParaRPr lang="en-US" altLang="zh-CN" dirty="0" smtClean="0">
              <a:ea typeface="MS PGothic" pitchFamily="34" charset="-128"/>
            </a:endParaRPr>
          </a:p>
          <a:p>
            <a:r>
              <a:rPr lang="en-US" altLang="zh-CN" dirty="0" smtClean="0">
                <a:ea typeface="MS PGothic" pitchFamily="34" charset="-128"/>
              </a:rPr>
              <a:t>In the next few slides, I will reconcile these findings by contrasting inter-annual variability in mean </a:t>
            </a:r>
          </a:p>
          <a:p>
            <a:r>
              <a:rPr lang="en-US" altLang="zh-CN" dirty="0" smtClean="0">
                <a:ea typeface="MS PGothic" pitchFamily="34" charset="-128"/>
              </a:rPr>
              <a:t>ozone aloft versus in the frequency of stratospheric intrusions that enhance WUS surface ozone.</a:t>
            </a:r>
          </a:p>
          <a:p>
            <a:endParaRPr lang="en-US" altLang="zh-CN" dirty="0" smtClean="0">
              <a:ea typeface="MS PGothic" pitchFamily="34" charset="-128"/>
            </a:endParaRPr>
          </a:p>
          <a:p>
            <a:r>
              <a:rPr lang="en-US" altLang="zh-CN" dirty="0" smtClean="0">
                <a:ea typeface="MS PGothic" pitchFamily="34" charset="-128"/>
              </a:rPr>
              <a:t>TES?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C77899-C605-45E9-80D1-C83169FB00D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520816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r>
              <a:rPr lang="en-US" sz="1200" kern="1200" dirty="0" smtClean="0">
                <a:solidFill>
                  <a:schemeClr val="tx1"/>
                </a:solidFill>
                <a:effectLst/>
                <a:latin typeface="+mn-lt"/>
                <a:ea typeface="+mn-ea"/>
                <a:cs typeface="+mn-cs"/>
              </a:rPr>
              <a:t>As our national ozone standard becomes more stringent, the relative importance of these stratospheric intrusions grows, leaving less room for U.S. anthropogenic emissions to contribute to ozone pollution prior to exceeding the level set by the U.S. EPA. </a:t>
            </a:r>
            <a:endParaRPr lang="en-US" altLang="zh-CN" dirty="0" smtClean="0">
              <a:ea typeface="MS PGothic"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p:spPr>
        <p:txBody>
          <a:bodyPr/>
          <a:lstStyle/>
          <a:p>
            <a:endParaRPr lang="en-US" altLang="zh-CN" dirty="0" smtClean="0">
              <a:ea typeface="MS PGothic"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p:spPr>
        <p:txBody>
          <a:bodyPr/>
          <a:lstStyle/>
          <a:p>
            <a:endParaRPr lang="en-US" altLang="zh-CN" dirty="0" smtClean="0">
              <a:ea typeface="MS PGothic"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p:spPr>
        <p:txBody>
          <a:bodyPr/>
          <a:lstStyle/>
          <a:p>
            <a:endParaRPr lang="en-US" altLang="zh-CN" baseline="0" dirty="0" smtClean="0">
              <a:ea typeface="MS PGothic"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r>
              <a:rPr lang="en-US" altLang="zh-CN" dirty="0" smtClean="0">
                <a:ea typeface="MS PGothic" pitchFamily="34" charset="-128"/>
              </a:rPr>
              <a:t>Large</a:t>
            </a:r>
            <a:r>
              <a:rPr lang="en-US" altLang="zh-CN" baseline="0" dirty="0" smtClean="0">
                <a:ea typeface="MS PGothic" pitchFamily="34" charset="-128"/>
              </a:rPr>
              <a:t> year-to-year variability …</a:t>
            </a:r>
            <a:endParaRPr lang="en-US" altLang="zh-CN" dirty="0" smtClean="0">
              <a:ea typeface="MS PGothic"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AM3 O3Strat captures the episodic ozone enhancements although</a:t>
            </a:r>
            <a:r>
              <a:rPr lang="en-US" baseline="0" dirty="0" smtClean="0"/>
              <a:t> the mean baseline level of O3Strat may represent an upper limit</a:t>
            </a:r>
            <a:endParaRPr lang="en-US" dirty="0"/>
          </a:p>
        </p:txBody>
      </p:sp>
      <p:sp>
        <p:nvSpPr>
          <p:cNvPr id="4" name="Slide Number Placeholder 3"/>
          <p:cNvSpPr>
            <a:spLocks noGrp="1"/>
          </p:cNvSpPr>
          <p:nvPr>
            <p:ph type="sldNum" sz="quarter" idx="10"/>
          </p:nvPr>
        </p:nvSpPr>
        <p:spPr/>
        <p:txBody>
          <a:bodyPr/>
          <a:lstStyle/>
          <a:p>
            <a:fld id="{A6C77899-C605-45E9-80D1-C83169FB00D7}"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520816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r>
              <a:rPr lang="en-US" altLang="ja-JP" smtClean="0">
                <a:ea typeface="MS PGothic" pitchFamily="34" charset="-128"/>
              </a:rPr>
              <a:t>Maps + PDF</a:t>
            </a:r>
            <a:endParaRPr lang="en-US" altLang="zh-CN" smtClean="0">
              <a:ea typeface="MS PGothic"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p:spPr>
        <p:txBody>
          <a:bodyPr/>
          <a:lstStyle/>
          <a:p>
            <a:endParaRPr lang="en-US" altLang="zh-CN" dirty="0" smtClean="0">
              <a:ea typeface="MS PGothic"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en-US" altLang="zh-CN" dirty="0" smtClean="0">
              <a:ea typeface="MS PGothic"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p:spPr>
        <p:txBody>
          <a:bodyPr/>
          <a:lstStyle/>
          <a:p>
            <a:endParaRPr lang="en-US" altLang="zh-CN"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r>
              <a:rPr lang="en-US" altLang="ja-JP" smtClean="0">
                <a:ea typeface="MS PGothic" pitchFamily="34" charset="-128"/>
              </a:rPr>
              <a:t>Maps + PDF</a:t>
            </a:r>
            <a:endParaRPr lang="en-US" altLang="zh-CN" smtClean="0">
              <a:ea typeface="MS PGothic"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eaLnBrk="1" hangingPunct="1"/>
            <a:fld id="{360B750C-7B85-4575-811F-7B656E83A476}" type="slidenum">
              <a:rPr lang="en-US" altLang="zh-CN" b="0">
                <a:solidFill>
                  <a:prstClr val="black"/>
                </a:solidFill>
              </a:rPr>
              <a:pPr eaLnBrk="1" hangingPunct="1"/>
              <a:t>23</a:t>
            </a:fld>
            <a:endParaRPr lang="en-US" altLang="zh-CN" b="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eaLnBrk="1" hangingPunct="1"/>
            <a:fld id="{4A21C622-288E-451D-92CD-F5563A32D1BD}" type="slidenum">
              <a:rPr lang="en-US" altLang="zh-CN" b="0">
                <a:solidFill>
                  <a:prstClr val="black"/>
                </a:solidFill>
              </a:rPr>
              <a:pPr eaLnBrk="1" hangingPunct="1"/>
              <a:t>3</a:t>
            </a:fld>
            <a:endParaRPr lang="en-US" altLang="zh-CN" b="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srgbClr val="0000FF"/>
                </a:solidFill>
                <a:sym typeface="Wingdings" pitchFamily="2" charset="2"/>
              </a:rPr>
              <a:t>Asian emissions contribute 8-12 ppb on days when OBS O</a:t>
            </a:r>
            <a:r>
              <a:rPr lang="en-US" altLang="zh-CN" sz="1200" baseline="-25000" dirty="0" smtClean="0">
                <a:solidFill>
                  <a:srgbClr val="0000FF"/>
                </a:solidFill>
                <a:sym typeface="Wingdings" pitchFamily="2" charset="2"/>
              </a:rPr>
              <a:t>3</a:t>
            </a:r>
            <a:r>
              <a:rPr lang="en-US" altLang="zh-CN" sz="1200" dirty="0" smtClean="0">
                <a:solidFill>
                  <a:srgbClr val="0000FF"/>
                </a:solidFill>
                <a:sym typeface="Wingdings" pitchFamily="2" charset="2"/>
              </a:rPr>
              <a:t> ≥ 65 ppb (future NAAQS)</a:t>
            </a:r>
            <a:r>
              <a:rPr lang="en-US" altLang="ja-JP" dirty="0" smtClean="0">
                <a:solidFill>
                  <a:srgbClr val="0000FF"/>
                </a:solidFill>
                <a:sym typeface="Wingdings" panose="05000000000000000000" pitchFamily="2" charset="2"/>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solidFill>
                  <a:srgbClr val="0000FF"/>
                </a:solidFill>
                <a:sym typeface="Wingdings" panose="05000000000000000000" pitchFamily="2" charset="2"/>
              </a:rPr>
              <a:t>Consistent with elevated free trop O</a:t>
            </a:r>
            <a:r>
              <a:rPr lang="en-US" altLang="ja-JP" baseline="-25000" dirty="0" smtClean="0">
                <a:solidFill>
                  <a:srgbClr val="0000FF"/>
                </a:solidFill>
                <a:sym typeface="Wingdings" panose="05000000000000000000" pitchFamily="2" charset="2"/>
              </a:rPr>
              <a:t>3</a:t>
            </a:r>
            <a:r>
              <a:rPr lang="en-US" altLang="ja-JP" dirty="0" smtClean="0">
                <a:solidFill>
                  <a:srgbClr val="0000FF"/>
                </a:solidFill>
                <a:sym typeface="Wingdings" panose="05000000000000000000" pitchFamily="2" charset="2"/>
              </a:rPr>
              <a:t> levels observed by in ozonesondes during CalNex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solidFill>
                <a:srgbClr val="0000FF"/>
              </a:solidFill>
              <a:sym typeface="Wingdings" pitchFamily="2" charset="2"/>
            </a:endParaRPr>
          </a:p>
          <a:p>
            <a:pPr eaLnBrk="1" hangingPunct="1"/>
            <a:endParaRPr lang="en-US" altLang="zh-CN" dirty="0" smtClean="0">
              <a:solidFill>
                <a:schemeClr val="tx2"/>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p:spPr>
        <p:txBody>
          <a:bodyPr/>
          <a:lstStyle/>
          <a:p>
            <a:endParaRPr lang="en-US" altLang="zh-CN" smtClean="0">
              <a:ea typeface="MS PGothic"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FDEE43-66BA-4F1B-BCE2-78DDEF2C86E6}" type="slidenum">
              <a:rPr lang="en-US" altLang="zh-CN">
                <a:solidFill>
                  <a:prstClr val="black"/>
                </a:solidFill>
              </a:rPr>
              <a:pPr/>
              <a:t>5</a:t>
            </a:fld>
            <a:endParaRPr lang="en-US" altLang="zh-CN">
              <a:solidFill>
                <a:prstClr val="black"/>
              </a:solidFill>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p:spPr>
        <p:txBody>
          <a:bodyPr lIns="87599" tIns="43799" rIns="87599" bIns="43799"/>
          <a:lstStyle/>
          <a:p>
            <a:r>
              <a:rPr lang="en-US" altLang="zh-CN" dirty="0" smtClean="0">
                <a:ea typeface="MS PGothic" pitchFamily="34" charset="-128"/>
              </a:rPr>
              <a:t>Much</a:t>
            </a:r>
            <a:r>
              <a:rPr lang="en-US" altLang="zh-CN" baseline="0" dirty="0" smtClean="0">
                <a:ea typeface="MS PGothic" pitchFamily="34" charset="-128"/>
              </a:rPr>
              <a:t> of the observed increase in ozone at Mauna Loa during fall is explained by circulation pattern shifts. Since the mid-1990s, the Pacific-North American (PNA) pattern has shifted to a more positive phase, causing an </a:t>
            </a:r>
            <a:r>
              <a:rPr lang="en-US" sz="1200" b="0" i="0" kern="1200" dirty="0" smtClean="0">
                <a:solidFill>
                  <a:schemeClr val="tx1"/>
                </a:solidFill>
                <a:effectLst/>
                <a:latin typeface="+mn-lt"/>
                <a:ea typeface="+mn-ea"/>
                <a:cs typeface="+mn-cs"/>
              </a:rPr>
              <a:t>intensification of the southward transport of ozone-rich air from the mid-latitudes north of Hawaii to subtropical Hawaii.</a:t>
            </a:r>
            <a:endParaRPr lang="en-US" altLang="zh-CN" dirty="0">
              <a:ea typeface="MS PGothic"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en-US" altLang="zh-CN" smtClean="0">
              <a:ea typeface="MS PGothic"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p:txBody>
          <a:bodyPr/>
          <a:lstStyle/>
          <a:p>
            <a:r>
              <a:rPr lang="en-US" altLang="zh-CN" dirty="0" smtClean="0">
                <a:ea typeface="MS PGothic" pitchFamily="34" charset="-128"/>
              </a:rPr>
              <a:t>Jet variability (internal</a:t>
            </a:r>
            <a:r>
              <a:rPr lang="en-US" altLang="zh-CN" baseline="0" dirty="0" smtClean="0">
                <a:ea typeface="MS PGothic" pitchFamily="34" charset="-128"/>
              </a:rPr>
              <a:t> or ENSO-forced) </a:t>
            </a:r>
            <a:endParaRPr lang="en-US" altLang="zh-CN" dirty="0" smtClean="0">
              <a:ea typeface="MS PGothic"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pPr algn="l" eaLnBrk="1" hangingPunct="1">
              <a:spcBef>
                <a:spcPct val="50000"/>
              </a:spcBef>
              <a:buFont typeface="Wingdings" pitchFamily="2" charset="2"/>
              <a:buChar char="à"/>
            </a:pPr>
            <a:r>
              <a:rPr lang="en-US" altLang="zh-CN" b="1" dirty="0" smtClean="0">
                <a:solidFill>
                  <a:srgbClr val="0000CC"/>
                </a:solidFill>
              </a:rPr>
              <a:t> </a:t>
            </a:r>
            <a:r>
              <a:rPr lang="en-US" altLang="ja-JP" b="1" dirty="0" smtClean="0">
                <a:solidFill>
                  <a:srgbClr val="0000CC"/>
                </a:solidFill>
              </a:rPr>
              <a:t>O</a:t>
            </a:r>
            <a:r>
              <a:rPr lang="en-US" altLang="ja-JP" b="1" baseline="-25000" dirty="0" smtClean="0">
                <a:solidFill>
                  <a:srgbClr val="0000CC"/>
                </a:solidFill>
              </a:rPr>
              <a:t>3</a:t>
            </a:r>
            <a:r>
              <a:rPr lang="en-US" altLang="ja-JP" b="1" dirty="0" smtClean="0">
                <a:solidFill>
                  <a:srgbClr val="0000CC"/>
                </a:solidFill>
              </a:rPr>
              <a:t>Strat contributes ~75% to enhanced O</a:t>
            </a:r>
            <a:r>
              <a:rPr lang="en-US" altLang="ja-JP" b="1" baseline="-25000" dirty="0" smtClean="0">
                <a:solidFill>
                  <a:srgbClr val="0000CC"/>
                </a:solidFill>
              </a:rPr>
              <a:t>3 </a:t>
            </a:r>
            <a:r>
              <a:rPr lang="en-US" altLang="zh-CN" b="1" dirty="0" smtClean="0">
                <a:solidFill>
                  <a:srgbClr val="0000CC"/>
                </a:solidFill>
              </a:rPr>
              <a:t>&gt;</a:t>
            </a:r>
            <a:r>
              <a:rPr lang="en-US" altLang="ja-JP" b="1" dirty="0" smtClean="0">
                <a:solidFill>
                  <a:srgbClr val="0000CC"/>
                </a:solidFill>
              </a:rPr>
              <a:t>100 </a:t>
            </a:r>
            <a:r>
              <a:rPr lang="en-US" altLang="ja-JP" b="1" dirty="0" err="1" smtClean="0">
                <a:solidFill>
                  <a:srgbClr val="0000CC"/>
                </a:solidFill>
              </a:rPr>
              <a:t>ppbv</a:t>
            </a:r>
            <a:r>
              <a:rPr lang="en-US" altLang="ja-JP" b="1" dirty="0" smtClean="0">
                <a:solidFill>
                  <a:srgbClr val="0000CC"/>
                </a:solidFill>
              </a:rPr>
              <a:t> at 2-5 km </a:t>
            </a:r>
            <a:r>
              <a:rPr lang="en-US" altLang="ja-JP" b="1" dirty="0" err="1" smtClean="0">
                <a:solidFill>
                  <a:srgbClr val="0000CC"/>
                </a:solidFill>
              </a:rPr>
              <a:t>a.s.l</a:t>
            </a:r>
            <a:r>
              <a:rPr lang="en-US" altLang="ja-JP" b="1" dirty="0" smtClean="0">
                <a:solidFill>
                  <a:srgbClr val="0000CC"/>
                </a:solidFill>
              </a:rPr>
              <a:t>.</a:t>
            </a:r>
            <a:endParaRPr lang="en-US" altLang="zh-CN" b="1" dirty="0" smtClean="0">
              <a:solidFill>
                <a:srgbClr val="0000CC"/>
              </a:solidFill>
            </a:endParaRPr>
          </a:p>
          <a:p>
            <a:pPr algn="l" eaLnBrk="1" hangingPunct="1">
              <a:buFont typeface="Wingdings" pitchFamily="2" charset="2"/>
              <a:buChar char="à"/>
            </a:pPr>
            <a:r>
              <a:rPr lang="en-US" altLang="ja-JP" b="1" dirty="0" smtClean="0">
                <a:solidFill>
                  <a:srgbClr val="0000CC"/>
                </a:solidFill>
              </a:rPr>
              <a:t> Consistent with observed low humidity; NA emissions contribute little</a:t>
            </a:r>
            <a:endParaRPr lang="en-US" altLang="zh-CN" b="1" dirty="0" smtClean="0">
              <a:solidFill>
                <a:srgbClr val="0000CC"/>
              </a:solidFill>
            </a:endParaRPr>
          </a:p>
          <a:p>
            <a:endParaRPr lang="en-US" altLang="zh-CN"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AM3 O3Strat captures the episodic ozone enhancements although</a:t>
            </a:r>
            <a:r>
              <a:rPr lang="en-US" baseline="0" dirty="0" smtClean="0"/>
              <a:t> the mean baseline level of O3Strat may represent an upper limit</a:t>
            </a:r>
          </a:p>
          <a:p>
            <a:r>
              <a:rPr lang="en-US" baseline="0" dirty="0" smtClean="0"/>
              <a:t>Define O3S</a:t>
            </a:r>
            <a:endParaRPr lang="en-US" dirty="0"/>
          </a:p>
        </p:txBody>
      </p:sp>
      <p:sp>
        <p:nvSpPr>
          <p:cNvPr id="4" name="Slide Number Placeholder 3"/>
          <p:cNvSpPr>
            <a:spLocks noGrp="1"/>
          </p:cNvSpPr>
          <p:nvPr>
            <p:ph type="sldNum" sz="quarter" idx="10"/>
          </p:nvPr>
        </p:nvSpPr>
        <p:spPr/>
        <p:txBody>
          <a:bodyPr/>
          <a:lstStyle/>
          <a:p>
            <a:fld id="{A6C77899-C605-45E9-80D1-C83169FB00D7}"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520816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8624711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9474896"/>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7AAF9E92-95F6-4E78-BA1F-6BF39EB671B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8106705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C4DEA6CC-715F-4353-88D6-5D1C6C408D1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6013180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CD3BB68B-1879-44D0-A0AC-648FF954F0D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1643503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50546822-548B-4056-BA6C-DC645A526C3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8535499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8DF85F23-9C8E-42F0-AD8A-A541B914A181}"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7655919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71F91AE0-64FB-40D4-A299-00DCDE1717A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3245190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5F01CE3A-91E8-4940-A92F-47C91C4D92E6}"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0373839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EF98D15E-8B54-4D35-ACAB-DD649892B15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9864766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C7E5B013-DF39-4982-A5FD-69FB700CF89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7451103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E07BD136-C838-4F0F-9360-FE9FBAAB78BC}"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99575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0591993"/>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8D88FE74-088C-44E1-BAC6-44E72D4F765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6558802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C4129AC2-7804-4380-8CCF-B4BB41E684C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549888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120C48B6-8B04-41AC-B4BC-B0F1C7D3757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9501863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B3E6570F-58B2-4442-AB46-BD8996EA9444}"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8884035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4E619C81-55C1-46BC-BA2D-6173990DA8B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6524568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12E474C6-14A7-4D37-BD02-9050AA3B466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3441351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CDE8BDB6-CBD0-4502-8E65-5D133D6BF6A0}"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1297784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80A4ACDD-DF3C-4F6E-B03C-F8E1344F7D9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9583958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955FE539-7D54-41DB-B52B-8949ABA5996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670575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14847DB7-68D7-4399-B0AC-89DCFDBB569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979490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E99C2964-B6EA-44AF-A9BE-E5115D0524FC}" type="slidenum">
              <a:rPr lang="en-US"/>
              <a:pPr>
                <a:defRPr/>
              </a:pPr>
              <a:t>‹#›</a:t>
            </a:fld>
            <a:endParaRPr lang="en-US" dirty="0"/>
          </a:p>
        </p:txBody>
      </p:sp>
    </p:spTree>
    <p:extLst>
      <p:ext uri="{BB962C8B-B14F-4D97-AF65-F5344CB8AC3E}">
        <p14:creationId xmlns:p14="http://schemas.microsoft.com/office/powerpoint/2010/main" val="6430587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D287F9C8-053D-4956-A78D-3268A1473A96}"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429899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64F9D6AA-94AF-45B5-9A8A-788AAC555B0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9462822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C4129AC2-7804-4380-8CCF-B4BB41E684C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5937789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120C48B6-8B04-41AC-B4BC-B0F1C7D3757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0214827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B3E6570F-58B2-4442-AB46-BD8996EA9444}"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8521704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4E619C81-55C1-46BC-BA2D-6173990DA8B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3543758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12E474C6-14A7-4D37-BD02-9050AA3B466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2119731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CDE8BDB6-CBD0-4502-8E65-5D133D6BF6A0}"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8908213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80A4ACDD-DF3C-4F6E-B03C-F8E1344F7D9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2108048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955FE539-7D54-41DB-B52B-8949ABA5996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472271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355FCD15-09BF-4EE4-9D4C-0F72E21833AE}" type="slidenum">
              <a:rPr lang="en-US"/>
              <a:pPr>
                <a:defRPr/>
              </a:pPr>
              <a:t>‹#›</a:t>
            </a:fld>
            <a:endParaRPr lang="en-US" dirty="0"/>
          </a:p>
        </p:txBody>
      </p:sp>
    </p:spTree>
    <p:extLst>
      <p:ext uri="{BB962C8B-B14F-4D97-AF65-F5344CB8AC3E}">
        <p14:creationId xmlns:p14="http://schemas.microsoft.com/office/powerpoint/2010/main" val="34145661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14847DB7-68D7-4399-B0AC-89DCFDBB569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9934830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D287F9C8-053D-4956-A78D-3268A1473A96}"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0535464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64F9D6AA-94AF-45B5-9A8A-788AAC555B0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4931253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6A715C82-2856-411A-8143-E93C4F5DC5B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109110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75EFF26C-E24B-4462-A4D8-9A4DBA4581E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532566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9747D86B-CD22-44B1-8165-73F981BE5D9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6295546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6BB988A6-B7D9-412F-B038-8FA37313E0D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6811059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76EA4A7E-EB61-4A81-A727-9F62E3E0622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133005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0E0A04DC-DA66-458C-94F1-290D45F4D4E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5393955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7C4278FD-5C6E-4D85-A055-AD9624A4982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66670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29D3D0F7-C897-403E-9006-FE27006631BC}" type="slidenum">
              <a:rPr lang="en-US"/>
              <a:pPr>
                <a:defRPr/>
              </a:pPr>
              <a:t>‹#›</a:t>
            </a:fld>
            <a:endParaRPr lang="en-US" dirty="0"/>
          </a:p>
        </p:txBody>
      </p:sp>
    </p:spTree>
    <p:extLst>
      <p:ext uri="{BB962C8B-B14F-4D97-AF65-F5344CB8AC3E}">
        <p14:creationId xmlns:p14="http://schemas.microsoft.com/office/powerpoint/2010/main" val="36378474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60DBA0BC-BA07-4C09-AB42-6333861AC9C0}"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4113837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E365D514-91DF-4A66-8E3E-AFFE40F8156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0878446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FCAF287D-AB7B-42BC-8C1B-981734352B4C}"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0265105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BF55A3DF-CB45-48A3-BEEF-EA613CF05A4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1736899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6A715C82-2856-411A-8143-E93C4F5DC5B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5648879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75EFF26C-E24B-4462-A4D8-9A4DBA4581E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9746916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9747D86B-CD22-44B1-8165-73F981BE5D9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1393722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6BB988A6-B7D9-412F-B038-8FA37313E0D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2686818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76EA4A7E-EB61-4A81-A727-9F62E3E0622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31143428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0E0A04DC-DA66-458C-94F1-290D45F4D4E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277360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331022B1-109B-4F31-831C-9FD8DE74DBBD}" type="slidenum">
              <a:rPr lang="en-US"/>
              <a:pPr>
                <a:defRPr/>
              </a:pPr>
              <a:t>‹#›</a:t>
            </a:fld>
            <a:endParaRPr lang="en-US" dirty="0"/>
          </a:p>
        </p:txBody>
      </p:sp>
    </p:spTree>
    <p:extLst>
      <p:ext uri="{BB962C8B-B14F-4D97-AF65-F5344CB8AC3E}">
        <p14:creationId xmlns:p14="http://schemas.microsoft.com/office/powerpoint/2010/main" val="111957859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7C4278FD-5C6E-4D85-A055-AD9624A4982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9910775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60DBA0BC-BA07-4C09-AB42-6333861AC9C0}"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6534987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E365D514-91DF-4A66-8E3E-AFFE40F8156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0524048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FCAF287D-AB7B-42BC-8C1B-981734352B4C}"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5806987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BF55A3DF-CB45-48A3-BEEF-EA613CF05A4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7333117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DE902E4A-7F93-40CD-BB4B-DEC106AE370F}" type="slidenum">
              <a:rPr lang="en-US"/>
              <a:pPr>
                <a:defRPr/>
              </a:pPr>
              <a:t>‹#›</a:t>
            </a:fld>
            <a:endParaRPr lang="en-US"/>
          </a:p>
        </p:txBody>
      </p:sp>
    </p:spTree>
    <p:extLst>
      <p:ext uri="{BB962C8B-B14F-4D97-AF65-F5344CB8AC3E}">
        <p14:creationId xmlns:p14="http://schemas.microsoft.com/office/powerpoint/2010/main" val="42263154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D81C70D6-0FC2-4336-BA67-B668D08BA300}" type="slidenum">
              <a:rPr lang="en-US"/>
              <a:pPr>
                <a:defRPr/>
              </a:pPr>
              <a:t>‹#›</a:t>
            </a:fld>
            <a:endParaRPr lang="en-US"/>
          </a:p>
        </p:txBody>
      </p:sp>
    </p:spTree>
    <p:extLst>
      <p:ext uri="{BB962C8B-B14F-4D97-AF65-F5344CB8AC3E}">
        <p14:creationId xmlns:p14="http://schemas.microsoft.com/office/powerpoint/2010/main" val="39107579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37E80A9B-E545-4AE2-B69B-FBAE61828D72}" type="slidenum">
              <a:rPr lang="en-US"/>
              <a:pPr>
                <a:defRPr/>
              </a:pPr>
              <a:t>‹#›</a:t>
            </a:fld>
            <a:endParaRPr lang="en-US"/>
          </a:p>
        </p:txBody>
      </p:sp>
    </p:spTree>
    <p:extLst>
      <p:ext uri="{BB962C8B-B14F-4D97-AF65-F5344CB8AC3E}">
        <p14:creationId xmlns:p14="http://schemas.microsoft.com/office/powerpoint/2010/main" val="21625698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7A5D5176-9B43-499B-95B8-D9C752D18F61}" type="slidenum">
              <a:rPr lang="en-US"/>
              <a:pPr>
                <a:defRPr/>
              </a:pPr>
              <a:t>‹#›</a:t>
            </a:fld>
            <a:endParaRPr lang="en-US"/>
          </a:p>
        </p:txBody>
      </p:sp>
    </p:spTree>
    <p:extLst>
      <p:ext uri="{BB962C8B-B14F-4D97-AF65-F5344CB8AC3E}">
        <p14:creationId xmlns:p14="http://schemas.microsoft.com/office/powerpoint/2010/main" val="37563150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ln/>
        </p:spPr>
        <p:txBody>
          <a:bodyPr/>
          <a:lstStyle>
            <a:lvl1pPr>
              <a:defRPr/>
            </a:lvl1pPr>
          </a:lstStyle>
          <a:p>
            <a:pPr>
              <a:defRPr/>
            </a:pPr>
            <a:endParaRPr lang="en-US"/>
          </a:p>
        </p:txBody>
      </p:sp>
      <p:sp>
        <p:nvSpPr>
          <p:cNvPr id="8" name="Footer Placeholder 4"/>
          <p:cNvSpPr>
            <a:spLocks noGrp="1"/>
          </p:cNvSpPr>
          <p:nvPr>
            <p:ph type="ftr" sz="quarter" idx="11"/>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ln/>
        </p:spPr>
        <p:txBody>
          <a:bodyPr/>
          <a:lstStyle>
            <a:lvl1pPr>
              <a:defRPr/>
            </a:lvl1pPr>
          </a:lstStyle>
          <a:p>
            <a:pPr>
              <a:defRPr/>
            </a:pPr>
            <a:fld id="{44B83C16-B73B-4DD9-8BCB-9589B743933D}" type="slidenum">
              <a:rPr lang="en-US"/>
              <a:pPr>
                <a:defRPr/>
              </a:pPr>
              <a:t>‹#›</a:t>
            </a:fld>
            <a:endParaRPr lang="en-US"/>
          </a:p>
        </p:txBody>
      </p:sp>
    </p:spTree>
    <p:extLst>
      <p:ext uri="{BB962C8B-B14F-4D97-AF65-F5344CB8AC3E}">
        <p14:creationId xmlns:p14="http://schemas.microsoft.com/office/powerpoint/2010/main" val="1783524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5C28C533-3637-4303-90C1-206A687A1EA4}" type="slidenum">
              <a:rPr lang="en-US"/>
              <a:pPr>
                <a:defRPr/>
              </a:pPr>
              <a:t>‹#›</a:t>
            </a:fld>
            <a:endParaRPr lang="en-US" dirty="0"/>
          </a:p>
        </p:txBody>
      </p:sp>
    </p:spTree>
    <p:extLst>
      <p:ext uri="{BB962C8B-B14F-4D97-AF65-F5344CB8AC3E}">
        <p14:creationId xmlns:p14="http://schemas.microsoft.com/office/powerpoint/2010/main" val="29531455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ln/>
        </p:spPr>
        <p:txBody>
          <a:bodyPr/>
          <a:lstStyle>
            <a:lvl1pPr>
              <a:defRPr/>
            </a:lvl1pPr>
          </a:lstStyle>
          <a:p>
            <a:pPr>
              <a:defRPr/>
            </a:pPr>
            <a:endParaRPr lang="en-US"/>
          </a:p>
        </p:txBody>
      </p:sp>
      <p:sp>
        <p:nvSpPr>
          <p:cNvPr id="4" name="Footer Placeholder 4"/>
          <p:cNvSpPr>
            <a:spLocks noGrp="1"/>
          </p:cNvSpPr>
          <p:nvPr>
            <p:ph type="ftr" sz="quarter" idx="11"/>
          </p:nvPr>
        </p:nvSpPr>
        <p:spPr>
          <a:ln/>
        </p:spPr>
        <p:txBody>
          <a:bodyPr/>
          <a:lstStyle>
            <a:lvl1pPr>
              <a:defRPr/>
            </a:lvl1pPr>
          </a:lstStyle>
          <a:p>
            <a:pPr>
              <a:defRPr/>
            </a:pPr>
            <a:endParaRPr lang="en-US"/>
          </a:p>
        </p:txBody>
      </p:sp>
      <p:sp>
        <p:nvSpPr>
          <p:cNvPr id="5" name="Slide Number Placeholder 5"/>
          <p:cNvSpPr>
            <a:spLocks noGrp="1"/>
          </p:cNvSpPr>
          <p:nvPr>
            <p:ph type="sldNum" sz="quarter" idx="12"/>
          </p:nvPr>
        </p:nvSpPr>
        <p:spPr>
          <a:ln/>
        </p:spPr>
        <p:txBody>
          <a:bodyPr/>
          <a:lstStyle>
            <a:lvl1pPr>
              <a:defRPr/>
            </a:lvl1pPr>
          </a:lstStyle>
          <a:p>
            <a:pPr>
              <a:defRPr/>
            </a:pPr>
            <a:fld id="{FC4C7AEA-0FC7-43B6-82B9-8CD7866E9DD8}" type="slidenum">
              <a:rPr lang="en-US"/>
              <a:pPr>
                <a:defRPr/>
              </a:pPr>
              <a:t>‹#›</a:t>
            </a:fld>
            <a:endParaRPr lang="en-US"/>
          </a:p>
        </p:txBody>
      </p:sp>
    </p:spTree>
    <p:extLst>
      <p:ext uri="{BB962C8B-B14F-4D97-AF65-F5344CB8AC3E}">
        <p14:creationId xmlns:p14="http://schemas.microsoft.com/office/powerpoint/2010/main" val="16048407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endParaRPr lang="en-US"/>
          </a:p>
        </p:txBody>
      </p:sp>
      <p:sp>
        <p:nvSpPr>
          <p:cNvPr id="3" name="Footer Placeholder 4"/>
          <p:cNvSpPr>
            <a:spLocks noGrp="1"/>
          </p:cNvSpPr>
          <p:nvPr>
            <p:ph type="ftr" sz="quarter" idx="11"/>
          </p:nvPr>
        </p:nvSpPr>
        <p:spPr>
          <a:ln/>
        </p:spPr>
        <p:txBody>
          <a:bodyPr/>
          <a:lstStyle>
            <a:lvl1pPr>
              <a:defRPr/>
            </a:lvl1pPr>
          </a:lstStyle>
          <a:p>
            <a:pPr>
              <a:defRPr/>
            </a:pPr>
            <a:endParaRPr lang="en-US"/>
          </a:p>
        </p:txBody>
      </p:sp>
      <p:sp>
        <p:nvSpPr>
          <p:cNvPr id="4" name="Slide Number Placeholder 5"/>
          <p:cNvSpPr>
            <a:spLocks noGrp="1"/>
          </p:cNvSpPr>
          <p:nvPr>
            <p:ph type="sldNum" sz="quarter" idx="12"/>
          </p:nvPr>
        </p:nvSpPr>
        <p:spPr>
          <a:ln/>
        </p:spPr>
        <p:txBody>
          <a:bodyPr/>
          <a:lstStyle>
            <a:lvl1pPr>
              <a:defRPr/>
            </a:lvl1pPr>
          </a:lstStyle>
          <a:p>
            <a:pPr>
              <a:defRPr/>
            </a:pPr>
            <a:fld id="{07C83E8E-CAD2-48EB-80E7-7BC712F958DE}" type="slidenum">
              <a:rPr lang="en-US"/>
              <a:pPr>
                <a:defRPr/>
              </a:pPr>
              <a:t>‹#›</a:t>
            </a:fld>
            <a:endParaRPr lang="en-US"/>
          </a:p>
        </p:txBody>
      </p:sp>
    </p:spTree>
    <p:extLst>
      <p:ext uri="{BB962C8B-B14F-4D97-AF65-F5344CB8AC3E}">
        <p14:creationId xmlns:p14="http://schemas.microsoft.com/office/powerpoint/2010/main" val="353846214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09AE8C1C-719F-451C-8C1E-E5A8DF042009}" type="slidenum">
              <a:rPr lang="en-US"/>
              <a:pPr>
                <a:defRPr/>
              </a:pPr>
              <a:t>‹#›</a:t>
            </a:fld>
            <a:endParaRPr lang="en-US"/>
          </a:p>
        </p:txBody>
      </p:sp>
    </p:spTree>
    <p:extLst>
      <p:ext uri="{BB962C8B-B14F-4D97-AF65-F5344CB8AC3E}">
        <p14:creationId xmlns:p14="http://schemas.microsoft.com/office/powerpoint/2010/main" val="896555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69B1CA8D-22BC-4990-9948-3B81C7F7C5ED}" type="slidenum">
              <a:rPr lang="en-US"/>
              <a:pPr>
                <a:defRPr/>
              </a:pPr>
              <a:t>‹#›</a:t>
            </a:fld>
            <a:endParaRPr lang="en-US"/>
          </a:p>
        </p:txBody>
      </p:sp>
    </p:spTree>
    <p:extLst>
      <p:ext uri="{BB962C8B-B14F-4D97-AF65-F5344CB8AC3E}">
        <p14:creationId xmlns:p14="http://schemas.microsoft.com/office/powerpoint/2010/main" val="23659094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FDAF3701-A9B4-480E-8040-23C19C86192A}" type="slidenum">
              <a:rPr lang="en-US"/>
              <a:pPr>
                <a:defRPr/>
              </a:pPr>
              <a:t>‹#›</a:t>
            </a:fld>
            <a:endParaRPr lang="en-US"/>
          </a:p>
        </p:txBody>
      </p:sp>
    </p:spTree>
    <p:extLst>
      <p:ext uri="{BB962C8B-B14F-4D97-AF65-F5344CB8AC3E}">
        <p14:creationId xmlns:p14="http://schemas.microsoft.com/office/powerpoint/2010/main" val="58126195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223C7B4F-03E9-43F3-A9D2-520709CADC29}" type="slidenum">
              <a:rPr lang="en-US"/>
              <a:pPr>
                <a:defRPr/>
              </a:pPr>
              <a:t>‹#›</a:t>
            </a:fld>
            <a:endParaRPr lang="en-US"/>
          </a:p>
        </p:txBody>
      </p:sp>
    </p:spTree>
    <p:extLst>
      <p:ext uri="{BB962C8B-B14F-4D97-AF65-F5344CB8AC3E}">
        <p14:creationId xmlns:p14="http://schemas.microsoft.com/office/powerpoint/2010/main" val="30178236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508375-AFA5-4973-8A10-F3FB626C9CC2}"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99C2964-B6EA-44AF-A9BE-E5115D0524F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85579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508375-AFA5-4973-8A10-F3FB626C9CC2}"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55FCD15-09BF-4EE4-9D4C-0F72E21833A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190323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508375-AFA5-4973-8A10-F3FB626C9CC2}"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9D3D0F7-C897-403E-9006-FE27006631B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366648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508375-AFA5-4973-8A10-F3FB626C9CC2}" type="datetimeFigureOut">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31022B1-109B-4F31-831C-9FD8DE74DBB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41696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EC11EF45-D733-4930-8607-D1E4DD798221}" type="slidenum">
              <a:rPr lang="en-US"/>
              <a:pPr>
                <a:defRPr/>
              </a:pPr>
              <a:t>‹#›</a:t>
            </a:fld>
            <a:endParaRPr lang="en-US" dirty="0"/>
          </a:p>
        </p:txBody>
      </p:sp>
    </p:spTree>
    <p:extLst>
      <p:ext uri="{BB962C8B-B14F-4D97-AF65-F5344CB8AC3E}">
        <p14:creationId xmlns:p14="http://schemas.microsoft.com/office/powerpoint/2010/main" val="103169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508375-AFA5-4973-8A10-F3FB626C9CC2}" type="datetimeFigureOut">
              <a:rPr lang="en-US" smtClean="0">
                <a:solidFill>
                  <a:prstClr val="black">
                    <a:tint val="75000"/>
                  </a:prstClr>
                </a:solidFill>
              </a:rPr>
              <a:pPr/>
              <a:t>5/15/2015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C28C533-3637-4303-90C1-206A687A1EA4}"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888161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508375-AFA5-4973-8A10-F3FB626C9CC2}" type="datetimeFigureOut">
              <a:rPr lang="en-US" smtClean="0">
                <a:solidFill>
                  <a:prstClr val="black">
                    <a:tint val="75000"/>
                  </a:prstClr>
                </a:solidFill>
              </a:rPr>
              <a:pPr/>
              <a:t>5/15/2015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EC11EF45-D733-4930-8607-D1E4DD79822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680112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08375-AFA5-4973-8A10-F3FB626C9CC2}" type="datetimeFigureOut">
              <a:rPr lang="en-US" smtClean="0">
                <a:solidFill>
                  <a:prstClr val="black">
                    <a:tint val="75000"/>
                  </a:prstClr>
                </a:solidFill>
              </a:rPr>
              <a:pPr/>
              <a:t>5/15/2015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1BCE111-FFA5-4B56-A9F3-2CF8CFBA157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388902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08375-AFA5-4973-8A10-F3FB626C9CC2}" type="datetimeFigureOut">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B93D7ED-B715-4B8F-AA6F-EEDCC26585C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836614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08375-AFA5-4973-8A10-F3FB626C9CC2}" type="datetimeFigureOut">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FE75D16-5F89-4830-A71F-B4329D2E022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728124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508375-AFA5-4973-8A10-F3FB626C9CC2}"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136DC6E-D15F-430A-AC72-A7E49B47AB0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449217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508375-AFA5-4973-8A10-F3FB626C9CC2}"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F21A873-3E1B-41A9-B015-2F0C7D921F14}"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797766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15338164-E1C6-4C74-A490-9D9C968698D0}" type="slidenum">
              <a:rPr lang="en-US"/>
              <a:pPr>
                <a:defRPr/>
              </a:pPr>
              <a:t>‹#›</a:t>
            </a:fld>
            <a:endParaRPr lang="en-US" dirty="0"/>
          </a:p>
        </p:txBody>
      </p:sp>
    </p:spTree>
    <p:extLst>
      <p:ext uri="{BB962C8B-B14F-4D97-AF65-F5344CB8AC3E}">
        <p14:creationId xmlns:p14="http://schemas.microsoft.com/office/powerpoint/2010/main" val="215955571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38855FC3-AC0E-436D-BF86-6E7455ECBCD8}" type="slidenum">
              <a:rPr lang="en-US"/>
              <a:pPr>
                <a:defRPr/>
              </a:pPr>
              <a:t>‹#›</a:t>
            </a:fld>
            <a:endParaRPr lang="en-US" dirty="0"/>
          </a:p>
        </p:txBody>
      </p:sp>
    </p:spTree>
    <p:extLst>
      <p:ext uri="{BB962C8B-B14F-4D97-AF65-F5344CB8AC3E}">
        <p14:creationId xmlns:p14="http://schemas.microsoft.com/office/powerpoint/2010/main" val="36478679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9282B7E7-93BB-4152-A80E-339D2657B467}" type="slidenum">
              <a:rPr lang="en-US"/>
              <a:pPr>
                <a:defRPr/>
              </a:pPr>
              <a:t>‹#›</a:t>
            </a:fld>
            <a:endParaRPr lang="en-US" dirty="0"/>
          </a:p>
        </p:txBody>
      </p:sp>
    </p:spTree>
    <p:extLst>
      <p:ext uri="{BB962C8B-B14F-4D97-AF65-F5344CB8AC3E}">
        <p14:creationId xmlns:p14="http://schemas.microsoft.com/office/powerpoint/2010/main" val="3154172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11BCE111-FFA5-4B56-A9F3-2CF8CFBA1571}" type="slidenum">
              <a:rPr lang="en-US"/>
              <a:pPr>
                <a:defRPr/>
              </a:pPr>
              <a:t>‹#›</a:t>
            </a:fld>
            <a:endParaRPr lang="en-US" dirty="0"/>
          </a:p>
        </p:txBody>
      </p:sp>
    </p:spTree>
    <p:extLst>
      <p:ext uri="{BB962C8B-B14F-4D97-AF65-F5344CB8AC3E}">
        <p14:creationId xmlns:p14="http://schemas.microsoft.com/office/powerpoint/2010/main" val="310050996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pPr>
              <a:defRPr/>
            </a:pPr>
            <a:fld id="{BB765EF1-F976-42E6-9A31-6CDC323F18B4}" type="slidenum">
              <a:rPr lang="en-US"/>
              <a:pPr>
                <a:defRPr/>
              </a:pPr>
              <a:t>‹#›</a:t>
            </a:fld>
            <a:endParaRPr lang="en-US" dirty="0"/>
          </a:p>
        </p:txBody>
      </p:sp>
    </p:spTree>
    <p:extLst>
      <p:ext uri="{BB962C8B-B14F-4D97-AF65-F5344CB8AC3E}">
        <p14:creationId xmlns:p14="http://schemas.microsoft.com/office/powerpoint/2010/main" val="356043726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pPr>
              <a:defRPr/>
            </a:pPr>
            <a:fld id="{7384893D-08C2-41A5-8BA0-42350EC8BFDF}" type="slidenum">
              <a:rPr lang="en-US"/>
              <a:pPr>
                <a:defRPr/>
              </a:pPr>
              <a:t>‹#›</a:t>
            </a:fld>
            <a:endParaRPr lang="en-US" dirty="0"/>
          </a:p>
        </p:txBody>
      </p:sp>
    </p:spTree>
    <p:extLst>
      <p:ext uri="{BB962C8B-B14F-4D97-AF65-F5344CB8AC3E}">
        <p14:creationId xmlns:p14="http://schemas.microsoft.com/office/powerpoint/2010/main" val="107455157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pPr>
              <a:defRPr/>
            </a:pPr>
            <a:fld id="{9127E970-5173-45B7-B969-0CC27097BA36}" type="slidenum">
              <a:rPr lang="en-US"/>
              <a:pPr>
                <a:defRPr/>
              </a:pPr>
              <a:t>‹#›</a:t>
            </a:fld>
            <a:endParaRPr lang="en-US" dirty="0"/>
          </a:p>
        </p:txBody>
      </p:sp>
    </p:spTree>
    <p:extLst>
      <p:ext uri="{BB962C8B-B14F-4D97-AF65-F5344CB8AC3E}">
        <p14:creationId xmlns:p14="http://schemas.microsoft.com/office/powerpoint/2010/main" val="291136800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6E9C724B-0FA3-48CE-8798-CB6D564BFF8B}" type="slidenum">
              <a:rPr lang="en-US"/>
              <a:pPr>
                <a:defRPr/>
              </a:pPr>
              <a:t>‹#›</a:t>
            </a:fld>
            <a:endParaRPr lang="en-US" dirty="0"/>
          </a:p>
        </p:txBody>
      </p:sp>
    </p:spTree>
    <p:extLst>
      <p:ext uri="{BB962C8B-B14F-4D97-AF65-F5344CB8AC3E}">
        <p14:creationId xmlns:p14="http://schemas.microsoft.com/office/powerpoint/2010/main" val="321079636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DDF81D76-9D83-41B9-B5F4-43024AF61ED7}" type="slidenum">
              <a:rPr lang="en-US"/>
              <a:pPr>
                <a:defRPr/>
              </a:pPr>
              <a:t>‹#›</a:t>
            </a:fld>
            <a:endParaRPr lang="en-US" dirty="0"/>
          </a:p>
        </p:txBody>
      </p:sp>
    </p:spTree>
    <p:extLst>
      <p:ext uri="{BB962C8B-B14F-4D97-AF65-F5344CB8AC3E}">
        <p14:creationId xmlns:p14="http://schemas.microsoft.com/office/powerpoint/2010/main" val="340191102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4AC1C6D4-F388-44DC-9A33-CE7F606D42F1}" type="slidenum">
              <a:rPr lang="en-US"/>
              <a:pPr>
                <a:defRPr/>
              </a:pPr>
              <a:t>‹#›</a:t>
            </a:fld>
            <a:endParaRPr lang="en-US" dirty="0"/>
          </a:p>
        </p:txBody>
      </p:sp>
    </p:spTree>
    <p:extLst>
      <p:ext uri="{BB962C8B-B14F-4D97-AF65-F5344CB8AC3E}">
        <p14:creationId xmlns:p14="http://schemas.microsoft.com/office/powerpoint/2010/main" val="391749588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3EB6F6C5-9ABF-459C-AD36-C29F5D337103}" type="slidenum">
              <a:rPr lang="en-US"/>
              <a:pPr>
                <a:defRPr/>
              </a:pPr>
              <a:t>‹#›</a:t>
            </a:fld>
            <a:endParaRPr lang="en-US" dirty="0"/>
          </a:p>
        </p:txBody>
      </p:sp>
    </p:spTree>
    <p:extLst>
      <p:ext uri="{BB962C8B-B14F-4D97-AF65-F5344CB8AC3E}">
        <p14:creationId xmlns:p14="http://schemas.microsoft.com/office/powerpoint/2010/main" val="15026492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1680A563-0522-4D75-8132-0F8DE5DB4B6B}" type="slidenum">
              <a:rPr lang="en-US"/>
              <a:pPr>
                <a:defRPr/>
              </a:pPr>
              <a:t>‹#›</a:t>
            </a:fld>
            <a:endParaRPr lang="en-US" dirty="0"/>
          </a:p>
        </p:txBody>
      </p:sp>
    </p:spTree>
    <p:extLst>
      <p:ext uri="{BB962C8B-B14F-4D97-AF65-F5344CB8AC3E}">
        <p14:creationId xmlns:p14="http://schemas.microsoft.com/office/powerpoint/2010/main" val="28269459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 y="152400"/>
            <a:ext cx="8839200" cy="838200"/>
          </a:xfrm>
          <a:prstGeom prst="rect">
            <a:avLst/>
          </a:prstGeom>
        </p:spPr>
        <p:txBody>
          <a:bodyPr>
            <a:normAutofit/>
          </a:bodyPr>
          <a:lstStyle>
            <a:lvl1pPr algn="r">
              <a:defRPr sz="4800" baseline="0">
                <a:solidFill>
                  <a:schemeClr val="bg1"/>
                </a:solidFill>
                <a:effectLst>
                  <a:outerShdw blurRad="50800" dist="38100" dir="5400000" algn="t" rotWithShape="0">
                    <a:prstClr val="black">
                      <a:alpha val="40000"/>
                    </a:prstClr>
                  </a:outerShdw>
                </a:effectLst>
              </a:defRPr>
            </a:lvl1pPr>
          </a:lstStyle>
          <a:p>
            <a:r>
              <a:rPr lang="en-US" dirty="0" smtClean="0"/>
              <a:t>Insert the title of the slide here</a:t>
            </a:r>
            <a:endParaRPr lang="en-US" dirty="0"/>
          </a:p>
        </p:txBody>
      </p:sp>
      <p:sp>
        <p:nvSpPr>
          <p:cNvPr id="7" name="Slide Number Placeholder 6"/>
          <p:cNvSpPr>
            <a:spLocks noGrp="1"/>
          </p:cNvSpPr>
          <p:nvPr>
            <p:ph type="sldNum" sz="quarter" idx="13"/>
          </p:nvPr>
        </p:nvSpPr>
        <p:spPr>
          <a:xfrm>
            <a:off x="6553200" y="6477000"/>
            <a:ext cx="2133600" cy="365125"/>
          </a:xfrm>
        </p:spPr>
        <p:txBody>
          <a:bodyPr/>
          <a:lstStyle>
            <a:lvl1pPr>
              <a:defRPr sz="1050" b="1">
                <a:solidFill>
                  <a:schemeClr val="bg1"/>
                </a:solidFill>
                <a:latin typeface="Century Gothic" panose="020B0502020202020204" pitchFamily="34" charset="0"/>
              </a:defRPr>
            </a:lvl1pPr>
          </a:lstStyle>
          <a:p>
            <a:fld id="{626021F2-50CD-4105-BA59-D17F5A3D6AB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1590289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B93D7ED-B715-4B8F-AA6F-EEDCC26585C9}" type="slidenum">
              <a:rPr lang="en-US"/>
              <a:pPr>
                <a:defRPr/>
              </a:pPr>
              <a:t>‹#›</a:t>
            </a:fld>
            <a:endParaRPr lang="en-US" dirty="0"/>
          </a:p>
        </p:txBody>
      </p:sp>
    </p:spTree>
    <p:extLst>
      <p:ext uri="{BB962C8B-B14F-4D97-AF65-F5344CB8AC3E}">
        <p14:creationId xmlns:p14="http://schemas.microsoft.com/office/powerpoint/2010/main" val="2056148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142486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FE75D16-5F89-4830-A71F-B4329D2E022B}" type="slidenum">
              <a:rPr lang="en-US"/>
              <a:pPr>
                <a:defRPr/>
              </a:pPr>
              <a:t>‹#›</a:t>
            </a:fld>
            <a:endParaRPr lang="en-US" dirty="0"/>
          </a:p>
        </p:txBody>
      </p:sp>
    </p:spTree>
    <p:extLst>
      <p:ext uri="{BB962C8B-B14F-4D97-AF65-F5344CB8AC3E}">
        <p14:creationId xmlns:p14="http://schemas.microsoft.com/office/powerpoint/2010/main" val="280119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F136DC6E-D15F-430A-AC72-A7E49B47AB0D}" type="slidenum">
              <a:rPr lang="en-US"/>
              <a:pPr>
                <a:defRPr/>
              </a:pPr>
              <a:t>‹#›</a:t>
            </a:fld>
            <a:endParaRPr lang="en-US" dirty="0"/>
          </a:p>
        </p:txBody>
      </p:sp>
    </p:spTree>
    <p:extLst>
      <p:ext uri="{BB962C8B-B14F-4D97-AF65-F5344CB8AC3E}">
        <p14:creationId xmlns:p14="http://schemas.microsoft.com/office/powerpoint/2010/main" val="1717777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CF21A873-3E1B-41A9-B015-2F0C7D921F14}" type="slidenum">
              <a:rPr lang="en-US"/>
              <a:pPr>
                <a:defRPr/>
              </a:pPr>
              <a:t>‹#›</a:t>
            </a:fld>
            <a:endParaRPr lang="en-US" dirty="0"/>
          </a:p>
        </p:txBody>
      </p:sp>
    </p:spTree>
    <p:extLst>
      <p:ext uri="{BB962C8B-B14F-4D97-AF65-F5344CB8AC3E}">
        <p14:creationId xmlns:p14="http://schemas.microsoft.com/office/powerpoint/2010/main" val="2786872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A8096E47-AC90-40E5-BFF0-3E281542797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678837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AA116A0F-47FE-4F46-851B-492DBFFE64E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80534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192AD7BB-D4B8-4F20-9F6A-840353B6BE9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259152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36FBB3BE-365F-465E-9FA4-BC871385DB71}"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173430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C95E3086-390E-4E8B-BD24-4B7409322BF9}"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295705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8240F206-A6F4-4BB1-B477-EC960DC4280D}"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554318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4F831591-4328-472B-ABA4-C36AF2B4FFE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604269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4106571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C41038F5-F735-48B0-A3D6-193523C9F32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350363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A46A587-C7A3-47AE-99E7-55843D35AD3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7877327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61D8C59A-6568-4503-B70C-B67DE4C80FB9}"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917504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56BAB986-5666-4C1E-8712-C3B2306DBE2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810836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15338164-E1C6-4C74-A490-9D9C968698D0}" type="slidenum">
              <a:rPr lang="en-US"/>
              <a:pPr>
                <a:defRPr/>
              </a:pPr>
              <a:t>‹#›</a:t>
            </a:fld>
            <a:endParaRPr lang="en-US" dirty="0"/>
          </a:p>
        </p:txBody>
      </p:sp>
    </p:spTree>
    <p:extLst>
      <p:ext uri="{BB962C8B-B14F-4D97-AF65-F5344CB8AC3E}">
        <p14:creationId xmlns:p14="http://schemas.microsoft.com/office/powerpoint/2010/main" val="4263024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38855FC3-AC0E-436D-BF86-6E7455ECBCD8}" type="slidenum">
              <a:rPr lang="en-US"/>
              <a:pPr>
                <a:defRPr/>
              </a:pPr>
              <a:t>‹#›</a:t>
            </a:fld>
            <a:endParaRPr lang="en-US" dirty="0"/>
          </a:p>
        </p:txBody>
      </p:sp>
    </p:spTree>
    <p:extLst>
      <p:ext uri="{BB962C8B-B14F-4D97-AF65-F5344CB8AC3E}">
        <p14:creationId xmlns:p14="http://schemas.microsoft.com/office/powerpoint/2010/main" val="9914442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9282B7E7-93BB-4152-A80E-339D2657B467}" type="slidenum">
              <a:rPr lang="en-US"/>
              <a:pPr>
                <a:defRPr/>
              </a:pPr>
              <a:t>‹#›</a:t>
            </a:fld>
            <a:endParaRPr lang="en-US" dirty="0"/>
          </a:p>
        </p:txBody>
      </p:sp>
    </p:spTree>
    <p:extLst>
      <p:ext uri="{BB962C8B-B14F-4D97-AF65-F5344CB8AC3E}">
        <p14:creationId xmlns:p14="http://schemas.microsoft.com/office/powerpoint/2010/main" val="3407986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pPr>
              <a:defRPr/>
            </a:pPr>
            <a:fld id="{BB765EF1-F976-42E6-9A31-6CDC323F18B4}" type="slidenum">
              <a:rPr lang="en-US"/>
              <a:pPr>
                <a:defRPr/>
              </a:pPr>
              <a:t>‹#›</a:t>
            </a:fld>
            <a:endParaRPr lang="en-US" dirty="0"/>
          </a:p>
        </p:txBody>
      </p:sp>
    </p:spTree>
    <p:extLst>
      <p:ext uri="{BB962C8B-B14F-4D97-AF65-F5344CB8AC3E}">
        <p14:creationId xmlns:p14="http://schemas.microsoft.com/office/powerpoint/2010/main" val="2605122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pPr>
              <a:defRPr/>
            </a:pPr>
            <a:fld id="{7384893D-08C2-41A5-8BA0-42350EC8BFDF}" type="slidenum">
              <a:rPr lang="en-US"/>
              <a:pPr>
                <a:defRPr/>
              </a:pPr>
              <a:t>‹#›</a:t>
            </a:fld>
            <a:endParaRPr lang="en-US" dirty="0"/>
          </a:p>
        </p:txBody>
      </p:sp>
    </p:spTree>
    <p:extLst>
      <p:ext uri="{BB962C8B-B14F-4D97-AF65-F5344CB8AC3E}">
        <p14:creationId xmlns:p14="http://schemas.microsoft.com/office/powerpoint/2010/main" val="3647680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pPr>
              <a:defRPr/>
            </a:pPr>
            <a:fld id="{9127E970-5173-45B7-B969-0CC27097BA36}" type="slidenum">
              <a:rPr lang="en-US"/>
              <a:pPr>
                <a:defRPr/>
              </a:pPr>
              <a:t>‹#›</a:t>
            </a:fld>
            <a:endParaRPr lang="en-US" dirty="0"/>
          </a:p>
        </p:txBody>
      </p:sp>
    </p:spTree>
    <p:extLst>
      <p:ext uri="{BB962C8B-B14F-4D97-AF65-F5344CB8AC3E}">
        <p14:creationId xmlns:p14="http://schemas.microsoft.com/office/powerpoint/2010/main" val="2801204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011221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6E9C724B-0FA3-48CE-8798-CB6D564BFF8B}" type="slidenum">
              <a:rPr lang="en-US"/>
              <a:pPr>
                <a:defRPr/>
              </a:pPr>
              <a:t>‹#›</a:t>
            </a:fld>
            <a:endParaRPr lang="en-US" dirty="0"/>
          </a:p>
        </p:txBody>
      </p:sp>
    </p:spTree>
    <p:extLst>
      <p:ext uri="{BB962C8B-B14F-4D97-AF65-F5344CB8AC3E}">
        <p14:creationId xmlns:p14="http://schemas.microsoft.com/office/powerpoint/2010/main" val="35756737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DDF81D76-9D83-41B9-B5F4-43024AF61ED7}" type="slidenum">
              <a:rPr lang="en-US"/>
              <a:pPr>
                <a:defRPr/>
              </a:pPr>
              <a:t>‹#›</a:t>
            </a:fld>
            <a:endParaRPr lang="en-US" dirty="0"/>
          </a:p>
        </p:txBody>
      </p:sp>
    </p:spTree>
    <p:extLst>
      <p:ext uri="{BB962C8B-B14F-4D97-AF65-F5344CB8AC3E}">
        <p14:creationId xmlns:p14="http://schemas.microsoft.com/office/powerpoint/2010/main" val="12605975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4AC1C6D4-F388-44DC-9A33-CE7F606D42F1}" type="slidenum">
              <a:rPr lang="en-US"/>
              <a:pPr>
                <a:defRPr/>
              </a:pPr>
              <a:t>‹#›</a:t>
            </a:fld>
            <a:endParaRPr lang="en-US" dirty="0"/>
          </a:p>
        </p:txBody>
      </p:sp>
    </p:spTree>
    <p:extLst>
      <p:ext uri="{BB962C8B-B14F-4D97-AF65-F5344CB8AC3E}">
        <p14:creationId xmlns:p14="http://schemas.microsoft.com/office/powerpoint/2010/main" val="315077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3EB6F6C5-9ABF-459C-AD36-C29F5D337103}" type="slidenum">
              <a:rPr lang="en-US"/>
              <a:pPr>
                <a:defRPr/>
              </a:pPr>
              <a:t>‹#›</a:t>
            </a:fld>
            <a:endParaRPr lang="en-US" dirty="0"/>
          </a:p>
        </p:txBody>
      </p:sp>
    </p:spTree>
    <p:extLst>
      <p:ext uri="{BB962C8B-B14F-4D97-AF65-F5344CB8AC3E}">
        <p14:creationId xmlns:p14="http://schemas.microsoft.com/office/powerpoint/2010/main" val="6606544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1680A563-0522-4D75-8132-0F8DE5DB4B6B}" type="slidenum">
              <a:rPr lang="en-US"/>
              <a:pPr>
                <a:defRPr/>
              </a:pPr>
              <a:t>‹#›</a:t>
            </a:fld>
            <a:endParaRPr lang="en-US" dirty="0"/>
          </a:p>
        </p:txBody>
      </p:sp>
    </p:spTree>
    <p:extLst>
      <p:ext uri="{BB962C8B-B14F-4D97-AF65-F5344CB8AC3E}">
        <p14:creationId xmlns:p14="http://schemas.microsoft.com/office/powerpoint/2010/main" val="17366205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5E435058-F085-4950-A4CC-2BF8C03AAE5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0239443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CD617DF0-AC36-46C6-8CC2-F19F39FAAB4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8618750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C4718527-E3E0-4452-98E6-5DDE6540FF0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2272375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7A39B420-37F4-4138-B920-AD1D9FE273F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3079861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8F7E3021-3F11-4CA2-B2F6-253F85B913E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450903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6764792"/>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06D98159-0C0F-4A9C-B453-8A263EDB0891}"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7969635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139D8C30-50D1-409E-BC8B-F45C43BD9F29}"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9937613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C98F7D8A-CA9B-4B9E-91B5-E72C5EF21A96}"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866150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3C5F2EC2-4F63-4D50-9C91-4E1B1E966516}"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9187946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79A6C8B3-55DB-4554-9FA1-83E451106F44}"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619547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48989C87-E925-4A2C-BF45-F319E26D6E0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7838219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A8096E47-AC90-40E5-BFF0-3E281542797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256118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AA116A0F-47FE-4F46-851B-492DBFFE64E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503318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192AD7BB-D4B8-4F20-9F6A-840353B6BE9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1935204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36FBB3BE-365F-465E-9FA4-BC871385DB71}"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960751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37284057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C95E3086-390E-4E8B-BD24-4B7409322BF9}"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9133396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8240F206-A6F4-4BB1-B477-EC960DC4280D}"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0492452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4F831591-4328-472B-ABA4-C36AF2B4FFE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0406713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C41038F5-F735-48B0-A3D6-193523C9F32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2331751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A46A587-C7A3-47AE-99E7-55843D35AD3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6850731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61D8C59A-6568-4503-B70C-B67DE4C80FB9}"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5342769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56BAB986-5666-4C1E-8712-C3B2306DBE2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5010544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133BE05E-23B2-4C54-A5CC-316CE47AF28D}"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2769733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A02758CC-4110-4532-AD5C-9481DD240B1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4361417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56FC02AA-1D91-4857-AE94-10AC5693ACA0}"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639468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3724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8860D3A6-B1CD-43B9-A825-0E8541185731}"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689619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230DF176-BE2B-4464-B69A-4E63408AABA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6828029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3A29F5EE-8489-4137-89A0-D7FF7FAE81A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8260163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25970191-7606-449A-9C16-6634094DE60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9742538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99BA72DB-71CD-488B-A612-36AFB8CF6574}"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766163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BDEA7802-BCE1-4E74-8553-C29CF66E920C}"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2704966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03A8ADAD-3EE3-4A47-814C-83FE6F1A664D}"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8917722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0B880E44-5738-4711-B243-F2889EC9F30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0319477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1AA0E244-3E02-4FD3-A75D-CE2A501D37C6}"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8177827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CDB865C4-DB2B-4EBD-AC43-8693F91C500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637293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63513359"/>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C1294487-07A2-4C6A-8378-ED1E933EDE1D}"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8784718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F94A0273-858F-4115-8193-11162F29A2A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2229609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31813BA9-0F5B-46AA-A5BE-413A9020B0F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1806190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A8E7CE7A-D1DD-4278-B0A7-53FE02AD187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2320669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BC1960F0-F1E7-4F34-8F53-1B0E553FEE4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1278332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51984095-62C3-4AD9-B80B-64A71FAF6D7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7422714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15A35D8F-D385-4736-BE56-F72CB077929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1092870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87876608-5BD6-4461-B15A-41C0E2CE8F6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7789067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64E7C0F7-0426-43E4-8F57-ACF089C2C88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2848787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1AA0E244-3E02-4FD3-A75D-CE2A501D37C6}"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96284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91232733"/>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CDB865C4-DB2B-4EBD-AC43-8693F91C500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4233378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C1294487-07A2-4C6A-8378-ED1E933EDE1D}"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0478103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F94A0273-858F-4115-8193-11162F29A2A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0516208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31813BA9-0F5B-46AA-A5BE-413A9020B0F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6574966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A8E7CE7A-D1DD-4278-B0A7-53FE02AD187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7773874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BC1960F0-F1E7-4F34-8F53-1B0E553FEE4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3755244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51984095-62C3-4AD9-B80B-64A71FAF6D7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9390126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15A35D8F-D385-4736-BE56-F72CB077929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9367429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87876608-5BD6-4461-B15A-41C0E2CE8F6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6104438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64E7C0F7-0426-43E4-8F57-ACF089C2C88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036911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4.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6" Type="http://schemas.openxmlformats.org/officeDocument/2006/relationships/image" Target="../media/image6.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1.jpe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5.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4.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6" Type="http://schemas.openxmlformats.org/officeDocument/2006/relationships/image" Target="../media/image6.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1.jpe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5.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4.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6" Type="http://schemas.openxmlformats.org/officeDocument/2006/relationships/image" Target="../media/image6.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1.jpe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5.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4.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6" Type="http://schemas.openxmlformats.org/officeDocument/2006/relationships/image" Target="../media/image6.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1.jpe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5.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4.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6" Type="http://schemas.openxmlformats.org/officeDocument/2006/relationships/image" Target="../media/image6.pn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1.jpe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5.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7.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image" Target="../media/image6.png"/><Relationship Id="rId2" Type="http://schemas.openxmlformats.org/officeDocument/2006/relationships/slideLayout" Target="../slideLayouts/slideLayout178.xml"/><Relationship Id="rId16" Type="http://schemas.openxmlformats.org/officeDocument/2006/relationships/image" Target="../media/image1.jpeg"/><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5.jpe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4.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6.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image" Target="../media/image6.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1.jpe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image" Target="../media/image6.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jpe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5.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4.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image" Target="../media/image6.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1.jpe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5.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4.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image" Target="../media/image6.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1.jpe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5.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4.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image" Target="../media/image6.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1.jpe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TextBox 6"/>
          <p:cNvSpPr txBox="1">
            <a:spLocks noChangeArrowheads="1"/>
          </p:cNvSpPr>
          <p:nvPr/>
        </p:nvSpPr>
        <p:spPr bwMode="auto">
          <a:xfrm>
            <a:off x="495300" y="5943600"/>
            <a:ext cx="815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defRPr/>
            </a:pPr>
            <a:r>
              <a:rPr lang="en-US" altLang="ja-JP" sz="2000" smtClean="0">
                <a:solidFill>
                  <a:srgbClr val="F2F2F2"/>
                </a:solidFill>
                <a:latin typeface="Century Gothic" pitchFamily="34" charset="0"/>
              </a:rPr>
              <a:t>Geophysical Fluid Dynamics Laboratory</a:t>
            </a:r>
          </a:p>
        </p:txBody>
      </p:sp>
      <p:pic>
        <p:nvPicPr>
          <p:cNvPr id="9" name="Picture 8" descr="NOAA_logo.png"/>
          <p:cNvPicPr>
            <a:picLocks noChangeAspect="1"/>
          </p:cNvPicPr>
          <p:nvPr/>
        </p:nvPicPr>
        <p:blipFill>
          <a:blip r:embed="rId14"/>
          <a:stretch>
            <a:fillRect/>
          </a:stretch>
        </p:blipFill>
        <p:spPr>
          <a:xfrm>
            <a:off x="7924800" y="5638800"/>
            <a:ext cx="876300" cy="876300"/>
          </a:xfrm>
          <a:prstGeom prst="rect">
            <a:avLst/>
          </a:prstGeom>
          <a:effectLst>
            <a:outerShdw blurRad="50800" dist="38100" dir="5400000" algn="t" rotWithShape="0">
              <a:prstClr val="black">
                <a:alpha val="40000"/>
              </a:prstClr>
            </a:outerShdw>
          </a:effectLst>
        </p:spPr>
      </p:pic>
      <p:pic>
        <p:nvPicPr>
          <p:cNvPr id="2052" name="Picture 9" descr="globe_zh2.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905000" y="3810000"/>
            <a:ext cx="688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006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4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580CD016-32E3-4F08-8F0D-5719E8490C98}"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164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283636088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4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17C33629-402D-4801-AC9B-8316A2CE7E69}"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164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130907310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4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17C33629-402D-4801-AC9B-8316A2CE7E69}"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164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1779597692"/>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4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9DA8E76C-C37F-4D38-8115-A250B9CCA7F9}"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164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3869393806"/>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4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9DA8E76C-C37F-4D38-8115-A250B9CCA7F9}"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164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1848990174"/>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408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7" name="Date Placeholder 3"/>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0" fontAlgn="auto" hangingPunct="0">
              <a:spcBef>
                <a:spcPts val="0"/>
              </a:spcBef>
              <a:spcAft>
                <a:spcPts val="0"/>
              </a:spcAft>
              <a:defRPr sz="1400" b="0">
                <a:solidFill>
                  <a:srgbClr val="FFFFFF"/>
                </a:solidFill>
                <a:latin typeface="+mn-lt"/>
                <a:ea typeface="Arial Unicode MS" pitchFamily="50" charset="-128"/>
                <a:cs typeface="Arial Unicode MS" pitchFamily="50" charset="-128"/>
              </a:defRPr>
            </a:lvl1pPr>
          </a:lstStyle>
          <a:p>
            <a:pPr>
              <a:defRPr/>
            </a:pPr>
            <a:endParaRPr lang="en-US"/>
          </a:p>
        </p:txBody>
      </p:sp>
      <p:sp>
        <p:nvSpPr>
          <p:cNvPr id="8" name="Footer Placeholder 4"/>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b="0">
                <a:solidFill>
                  <a:srgbClr val="FFFFFF"/>
                </a:solidFill>
                <a:latin typeface="+mn-lt"/>
                <a:ea typeface="Arial Unicode MS" pitchFamily="50" charset="-128"/>
                <a:cs typeface="Arial Unicode MS" pitchFamily="50" charset="-128"/>
              </a:defRPr>
            </a:lvl1pPr>
          </a:lstStyle>
          <a:p>
            <a:pPr>
              <a:defRPr/>
            </a:pPr>
            <a:endParaRPr lang="en-US"/>
          </a:p>
        </p:txBody>
      </p:sp>
      <p:sp>
        <p:nvSpPr>
          <p:cNvPr id="9" name="Slide Number Placeholder 5"/>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b="0">
                <a:solidFill>
                  <a:srgbClr val="FFFFFF"/>
                </a:solidFill>
                <a:latin typeface="+mn-lt"/>
                <a:ea typeface="Arial Unicode MS" pitchFamily="50" charset="-128"/>
                <a:cs typeface="Arial Unicode MS" pitchFamily="50" charset="-128"/>
              </a:defRPr>
            </a:lvl1pPr>
          </a:lstStyle>
          <a:p>
            <a:pPr>
              <a:defRPr/>
            </a:pPr>
            <a:fld id="{9158A757-8A0E-49EF-B56D-E669639F307B}" type="slidenum">
              <a:rPr lang="en-US"/>
              <a:pPr>
                <a:defRPr/>
              </a:pPr>
              <a:t>‹#›</a:t>
            </a:fld>
            <a:endParaRPr lang="en-US"/>
          </a:p>
        </p:txBody>
      </p:sp>
    </p:spTree>
    <p:extLst>
      <p:ext uri="{BB962C8B-B14F-4D97-AF65-F5344CB8AC3E}">
        <p14:creationId xmlns:p14="http://schemas.microsoft.com/office/powerpoint/2010/main" val="1619187860"/>
      </p:ext>
    </p:extLst>
  </p:cSld>
  <p:clrMap bg1="dk2" tx1="lt1" bg2="dk1" tx2="lt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ill Sans Light"/>
          <a:ea typeface="宋体" pitchFamily="2" charset="-122"/>
        </a:defRPr>
      </a:lvl2pPr>
      <a:lvl3pPr algn="ctr" rtl="0" eaLnBrk="0" fontAlgn="base" hangingPunct="0">
        <a:spcBef>
          <a:spcPct val="0"/>
        </a:spcBef>
        <a:spcAft>
          <a:spcPct val="0"/>
        </a:spcAft>
        <a:defRPr sz="4400">
          <a:solidFill>
            <a:schemeClr val="tx2"/>
          </a:solidFill>
          <a:latin typeface="Gill Sans Light"/>
          <a:ea typeface="宋体" pitchFamily="2" charset="-122"/>
        </a:defRPr>
      </a:lvl3pPr>
      <a:lvl4pPr algn="ctr" rtl="0" eaLnBrk="0" fontAlgn="base" hangingPunct="0">
        <a:spcBef>
          <a:spcPct val="0"/>
        </a:spcBef>
        <a:spcAft>
          <a:spcPct val="0"/>
        </a:spcAft>
        <a:defRPr sz="4400">
          <a:solidFill>
            <a:schemeClr val="tx2"/>
          </a:solidFill>
          <a:latin typeface="Gill Sans Light"/>
          <a:ea typeface="宋体" pitchFamily="2" charset="-122"/>
        </a:defRPr>
      </a:lvl4pPr>
      <a:lvl5pPr algn="ctr" rtl="0" eaLnBrk="0" fontAlgn="base" hangingPunct="0">
        <a:spcBef>
          <a:spcPct val="0"/>
        </a:spcBef>
        <a:spcAft>
          <a:spcPct val="0"/>
        </a:spcAft>
        <a:defRPr sz="4400">
          <a:solidFill>
            <a:schemeClr val="tx2"/>
          </a:solidFill>
          <a:latin typeface="Gill Sans Light"/>
          <a:ea typeface="宋体" pitchFamily="2" charset="-122"/>
        </a:defRPr>
      </a:lvl5pPr>
      <a:lvl6pPr marL="457200" algn="ctr" rtl="0" fontAlgn="base">
        <a:spcBef>
          <a:spcPct val="0"/>
        </a:spcBef>
        <a:spcAft>
          <a:spcPct val="0"/>
        </a:spcAft>
        <a:defRPr sz="4400">
          <a:solidFill>
            <a:schemeClr val="tx2"/>
          </a:solidFill>
          <a:latin typeface="Gill Sans Light"/>
          <a:ea typeface="宋体" pitchFamily="2" charset="-122"/>
        </a:defRPr>
      </a:lvl6pPr>
      <a:lvl7pPr marL="914400" algn="ctr" rtl="0" fontAlgn="base">
        <a:spcBef>
          <a:spcPct val="0"/>
        </a:spcBef>
        <a:spcAft>
          <a:spcPct val="0"/>
        </a:spcAft>
        <a:defRPr sz="4400">
          <a:solidFill>
            <a:schemeClr val="tx2"/>
          </a:solidFill>
          <a:latin typeface="Gill Sans Light"/>
          <a:ea typeface="宋体" pitchFamily="2" charset="-122"/>
        </a:defRPr>
      </a:lvl7pPr>
      <a:lvl8pPr marL="1371600" algn="ctr" rtl="0" fontAlgn="base">
        <a:spcBef>
          <a:spcPct val="0"/>
        </a:spcBef>
        <a:spcAft>
          <a:spcPct val="0"/>
        </a:spcAft>
        <a:defRPr sz="4400">
          <a:solidFill>
            <a:schemeClr val="tx2"/>
          </a:solidFill>
          <a:latin typeface="Gill Sans Light"/>
          <a:ea typeface="宋体" pitchFamily="2" charset="-122"/>
        </a:defRPr>
      </a:lvl8pPr>
      <a:lvl9pPr marL="1828800" algn="ctr" rtl="0" fontAlgn="base">
        <a:spcBef>
          <a:spcPct val="0"/>
        </a:spcBef>
        <a:spcAft>
          <a:spcPct val="0"/>
        </a:spcAft>
        <a:defRPr sz="4400">
          <a:solidFill>
            <a:schemeClr val="tx2"/>
          </a:solidFill>
          <a:latin typeface="Gill Sans Light"/>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08375-AFA5-4973-8A10-F3FB626C9CC2}"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BED424-2551-4B82-9856-845B370CFA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285851"/>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pic>
        <p:nvPicPr>
          <p:cNvPr id="36866" name="Picture 14" descr="footer_image.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descr="Picture1.jpg"/>
          <p:cNvPicPr>
            <a:picLocks noChangeAspect="1"/>
          </p:cNvPicPr>
          <p:nvPr/>
        </p:nvPicPr>
        <p:blipFill>
          <a:blip r:embed="rId16">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0000">
                    <a:tint val="75000"/>
                  </a:srgbClr>
                </a:solidFill>
                <a:latin typeface="+mn-lt"/>
                <a:ea typeface="+mn-ea"/>
              </a:defRPr>
            </a:lvl1pPr>
          </a:lstStyle>
          <a:p>
            <a:pPr>
              <a:defRPr/>
            </a:pPr>
            <a:fld id="{25531374-110B-4DF2-B9E6-4D9DEEF84469}" type="slidenum">
              <a:rPr lang="en-US"/>
              <a:pPr>
                <a:defRPr/>
              </a:pPr>
              <a:t>‹#›</a:t>
            </a:fld>
            <a:endParaRPr lang="en-US" dirty="0"/>
          </a:p>
        </p:txBody>
      </p:sp>
      <p:pic>
        <p:nvPicPr>
          <p:cNvPr id="14" name="Picture 13" descr="sine.png"/>
          <p:cNvPicPr>
            <a:picLocks noChangeAspect="1"/>
          </p:cNvPicPr>
          <p:nvPr/>
        </p:nvPicPr>
        <p:blipFill>
          <a:blip r:embed="rId17"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36872" name="Picture 12" descr="Picture1.jpg"/>
          <p:cNvPicPr>
            <a:picLocks noChangeAspect="1"/>
          </p:cNvPicPr>
          <p:nvPr/>
        </p:nvPicPr>
        <p:blipFill>
          <a:blip r:embed="rId16">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2746993874"/>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218"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0000">
                    <a:tint val="75000"/>
                  </a:srgbClr>
                </a:solidFill>
                <a:latin typeface="+mn-lt"/>
                <a:ea typeface="+mn-ea"/>
              </a:defRPr>
            </a:lvl1pPr>
          </a:lstStyle>
          <a:p>
            <a:pPr>
              <a:defRPr/>
            </a:pPr>
            <a:fld id="{B9CE46DE-04B1-44ED-873D-380D670DBCB1}" type="slidenum">
              <a:rPr lang="en-US"/>
              <a:pPr>
                <a:defRPr/>
              </a:pPr>
              <a:t>‹#›</a:t>
            </a:fld>
            <a:endParaRPr lang="en-US" dirty="0"/>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9224"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36497295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122"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339C2D7E-F156-422F-86F6-F625EFCA9548}"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5128"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7318294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6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0000">
                    <a:tint val="75000"/>
                  </a:srgbClr>
                </a:solidFill>
                <a:latin typeface="+mn-lt"/>
                <a:ea typeface="+mn-ea"/>
              </a:defRPr>
            </a:lvl1pPr>
          </a:lstStyle>
          <a:p>
            <a:pPr>
              <a:defRPr/>
            </a:pPr>
            <a:fld id="{25531374-110B-4DF2-B9E6-4D9DEEF84469}" type="slidenum">
              <a:rPr lang="en-US"/>
              <a:pPr>
                <a:defRPr/>
              </a:pPr>
              <a:t>‹#›</a:t>
            </a:fld>
            <a:endParaRPr lang="en-US" dirty="0"/>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36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167045395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4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156E7AA6-A936-4764-ADEB-E1E3CC27B720}"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164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155195983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122"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339C2D7E-F156-422F-86F6-F625EFCA9548}"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5128"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299387302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4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FF260170-03F0-4C8E-9141-D68597163695}"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164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8389820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4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2B3A65E1-2B9B-4E64-98CE-6AA0C5AF405D}"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164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408301159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4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2B3A65E1-2B9B-4E64-98CE-6AA0C5AF405D}"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164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190818491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56.xml"/><Relationship Id="rId5" Type="http://schemas.openxmlformats.org/officeDocument/2006/relationships/image" Target="../media/image44.jpe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15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1.xml"/><Relationship Id="rId1" Type="http://schemas.openxmlformats.org/officeDocument/2006/relationships/tags" Target="../tags/tag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1.xml"/><Relationship Id="rId1" Type="http://schemas.openxmlformats.org/officeDocument/2006/relationships/tags" Target="../tags/tag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1.xml"/><Relationship Id="rId1" Type="http://schemas.openxmlformats.org/officeDocument/2006/relationships/tags" Target="../tags/tag7.xml"/><Relationship Id="rId5" Type="http://schemas.openxmlformats.org/officeDocument/2006/relationships/image" Target="../media/image54.pn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60.gif"/><Relationship Id="rId5" Type="http://schemas.openxmlformats.org/officeDocument/2006/relationships/image" Target="../media/image59.jpe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6.xml"/></Relationships>
</file>

<file path=ppt/slides/_rels/slide19.xml.rels><?xml version="1.0" encoding="UTF-8" standalone="yes"?>
<Relationships xmlns="http://schemas.openxmlformats.org/package/2006/relationships"><Relationship Id="rId3" Type="http://schemas.openxmlformats.org/officeDocument/2006/relationships/hyperlink" Target="http://www.gfdl.noaa.gov/cms-filesystem-action/user_files/m1l/meiyunlin_2011JD016961.pdf" TargetMode="External"/><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hyperlink" Target="http://www.gfdl.noaa.gov/cms-filesystem-action/user_files/m1l/LinMeiyun_2014_ngeo2066-aop.pdf" TargetMode="External"/><Relationship Id="rId4" Type="http://schemas.openxmlformats.org/officeDocument/2006/relationships/hyperlink" Target="http://www.gfdl.noaa.gov/cms-filesystem-action/user_files/m1l/meiyunlin_2012JD01815.pdf"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3.png"/><Relationship Id="rId2" Type="http://schemas.openxmlformats.org/officeDocument/2006/relationships/slideLayout" Target="../slideLayouts/slideLayout29.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21.xml"/><Relationship Id="rId7" Type="http://schemas.openxmlformats.org/officeDocument/2006/relationships/image" Target="../media/image65.jpeg"/><Relationship Id="rId2" Type="http://schemas.openxmlformats.org/officeDocument/2006/relationships/slideLayout" Target="../slideLayouts/slideLayout29.xml"/><Relationship Id="rId1" Type="http://schemas.openxmlformats.org/officeDocument/2006/relationships/tags" Target="../tags/tag8.xml"/><Relationship Id="rId6" Type="http://schemas.openxmlformats.org/officeDocument/2006/relationships/image" Target="../media/image33.jpeg"/><Relationship Id="rId5" Type="http://schemas.openxmlformats.org/officeDocument/2006/relationships/image" Target="../media/image64.jpeg"/><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156.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6.xml"/><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image" Target="../media/image15.wmf"/></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4.xml"/><Relationship Id="rId7" Type="http://schemas.openxmlformats.org/officeDocument/2006/relationships/image" Target="../media/image22.jpeg"/><Relationship Id="rId2" Type="http://schemas.openxmlformats.org/officeDocument/2006/relationships/slideLayout" Target="../slideLayouts/slideLayout172.xml"/><Relationship Id="rId1" Type="http://schemas.openxmlformats.org/officeDocument/2006/relationships/tags" Target="../tags/tag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8.xml"/><Relationship Id="rId1" Type="http://schemas.openxmlformats.org/officeDocument/2006/relationships/tags" Target="../tags/tag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29.jpe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56.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5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ctrTitle" idx="4294967295"/>
          </p:nvPr>
        </p:nvSpPr>
        <p:spPr bwMode="auto">
          <a:xfrm>
            <a:off x="76199" y="609600"/>
            <a:ext cx="9220201" cy="205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altLang="ja-JP" sz="2800" b="1" dirty="0" smtClean="0">
                <a:solidFill>
                  <a:srgbClr val="FFFFCC"/>
                </a:solidFill>
                <a:latin typeface="Arial" pitchFamily="34" charset="0"/>
                <a:ea typeface="Arial Unicode MS" pitchFamily="34" charset="-122"/>
                <a:cs typeface="Arial Unicode MS" pitchFamily="34" charset="-122"/>
              </a:rPr>
              <a:t>Key drivers of western US surface O</a:t>
            </a:r>
            <a:r>
              <a:rPr lang="en-US" altLang="ja-JP" sz="2800" b="1" baseline="-25000" dirty="0" smtClean="0">
                <a:solidFill>
                  <a:srgbClr val="FFFFCC"/>
                </a:solidFill>
                <a:latin typeface="Arial" pitchFamily="34" charset="0"/>
                <a:ea typeface="Arial Unicode MS" pitchFamily="34" charset="-122"/>
                <a:cs typeface="Arial Unicode MS" pitchFamily="34" charset="-122"/>
              </a:rPr>
              <a:t>3</a:t>
            </a:r>
            <a:r>
              <a:rPr lang="en-US" altLang="ja-JP" sz="2800" b="1" dirty="0" smtClean="0">
                <a:solidFill>
                  <a:srgbClr val="FFFFCC"/>
                </a:solidFill>
                <a:latin typeface="Arial" pitchFamily="34" charset="0"/>
                <a:ea typeface="Arial Unicode MS" pitchFamily="34" charset="-122"/>
                <a:cs typeface="Arial Unicode MS" pitchFamily="34" charset="-122"/>
              </a:rPr>
              <a:t> variability over recent decades: </a:t>
            </a:r>
            <a:r>
              <a:rPr lang="en-US" altLang="ja-JP" sz="2800" b="1" dirty="0" smtClean="0">
                <a:solidFill>
                  <a:srgbClr val="FFC000"/>
                </a:solidFill>
                <a:latin typeface="Arial" pitchFamily="34" charset="0"/>
                <a:ea typeface="Arial Unicode MS" pitchFamily="34" charset="-122"/>
                <a:cs typeface="Arial Unicode MS" pitchFamily="34" charset="-122"/>
              </a:rPr>
              <a:t>Stratospheric intrusions</a:t>
            </a:r>
            <a:r>
              <a:rPr lang="en-US" altLang="ja-JP" sz="2800" b="1" dirty="0">
                <a:solidFill>
                  <a:srgbClr val="FFC000"/>
                </a:solidFill>
                <a:latin typeface="Arial" pitchFamily="34" charset="0"/>
                <a:ea typeface="Arial Unicode MS" pitchFamily="34" charset="-122"/>
                <a:cs typeface="Arial Unicode MS" pitchFamily="34" charset="-122"/>
              </a:rPr>
              <a:t>, Asian pollution, and </a:t>
            </a:r>
            <a:r>
              <a:rPr lang="en-US" altLang="ja-JP" sz="2800" b="1" dirty="0" smtClean="0">
                <a:solidFill>
                  <a:srgbClr val="FFC000"/>
                </a:solidFill>
                <a:latin typeface="Arial" pitchFamily="34" charset="0"/>
                <a:ea typeface="Arial Unicode MS" pitchFamily="34" charset="-122"/>
                <a:cs typeface="Arial Unicode MS" pitchFamily="34" charset="-122"/>
              </a:rPr>
              <a:t>C</a:t>
            </a:r>
            <a:r>
              <a:rPr lang="en-US" altLang="ja-JP" sz="2800" b="1" dirty="0" smtClean="0">
                <a:solidFill>
                  <a:srgbClr val="FFC000"/>
                </a:solidFill>
                <a:latin typeface="Arial" pitchFamily="34" charset="0"/>
                <a:ea typeface="Arial Unicode MS" pitchFamily="34" charset="-122"/>
                <a:cs typeface="Arial Unicode MS" pitchFamily="34" charset="-122"/>
              </a:rPr>
              <a:t>limate Variability</a:t>
            </a:r>
            <a:endParaRPr lang="en-US" altLang="ja-JP" sz="2800" b="1" i="1" dirty="0" smtClean="0">
              <a:solidFill>
                <a:srgbClr val="FFC000"/>
              </a:solidFill>
              <a:latin typeface="Arial" pitchFamily="34" charset="0"/>
              <a:ea typeface="Arial Unicode MS" pitchFamily="34" charset="-122"/>
              <a:cs typeface="Arial Unicode MS" pitchFamily="34" charset="-122"/>
            </a:endParaRPr>
          </a:p>
        </p:txBody>
      </p:sp>
      <p:sp>
        <p:nvSpPr>
          <p:cNvPr id="43011" name="Rectangle 3"/>
          <p:cNvSpPr>
            <a:spLocks noGrp="1" noChangeArrowheads="1"/>
          </p:cNvSpPr>
          <p:nvPr>
            <p:ph type="subTitle" idx="4294967295"/>
          </p:nvPr>
        </p:nvSpPr>
        <p:spPr bwMode="auto">
          <a:xfrm>
            <a:off x="1143000" y="3048000"/>
            <a:ext cx="6613525" cy="614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eaLnBrk="1" hangingPunct="1">
              <a:lnSpc>
                <a:spcPct val="80000"/>
              </a:lnSpc>
              <a:buFont typeface="Arial" pitchFamily="34" charset="0"/>
              <a:buNone/>
            </a:pPr>
            <a:r>
              <a:rPr lang="en-US" altLang="ja-JP" sz="4000" b="1" dirty="0" smtClean="0">
                <a:solidFill>
                  <a:srgbClr val="FFFFCC"/>
                </a:solidFill>
                <a:latin typeface="Arial" pitchFamily="34" charset="0"/>
                <a:ea typeface="Arial Unicode MS" pitchFamily="34" charset="-122"/>
                <a:cs typeface="Arial Unicode MS" pitchFamily="34" charset="-122"/>
              </a:rPr>
              <a:t>Meiyun  Lin</a:t>
            </a:r>
          </a:p>
          <a:p>
            <a:pPr marL="0" indent="0" algn="ctr" eaLnBrk="1" hangingPunct="1">
              <a:lnSpc>
                <a:spcPct val="150000"/>
              </a:lnSpc>
              <a:buFont typeface="Arial" pitchFamily="34" charset="0"/>
              <a:buNone/>
            </a:pPr>
            <a:r>
              <a:rPr lang="en-US" altLang="ja-JP" b="1" dirty="0" smtClean="0">
                <a:solidFill>
                  <a:srgbClr val="FFFFCC"/>
                </a:solidFill>
                <a:latin typeface="Arial" pitchFamily="34" charset="0"/>
                <a:ea typeface="Arial Unicode MS" pitchFamily="34" charset="-122"/>
                <a:cs typeface="Arial Unicode MS" pitchFamily="34" charset="-122"/>
              </a:rPr>
              <a:t>(Princeton University/GFDL)</a:t>
            </a:r>
            <a:endParaRPr lang="en-US" altLang="ja-JP" dirty="0" smtClean="0">
              <a:solidFill>
                <a:srgbClr val="FFFFCC"/>
              </a:solidFill>
              <a:latin typeface="Arial" pitchFamily="34" charset="0"/>
              <a:ea typeface="Arial Unicode MS" pitchFamily="34" charset="-122"/>
              <a:cs typeface="Arial Unicode MS" pitchFamily="34" charset="-122"/>
            </a:endParaRPr>
          </a:p>
        </p:txBody>
      </p:sp>
      <p:sp>
        <p:nvSpPr>
          <p:cNvPr id="43013" name="Text Box 11"/>
          <p:cNvSpPr txBox="1">
            <a:spLocks noChangeArrowheads="1"/>
          </p:cNvSpPr>
          <p:nvPr/>
        </p:nvSpPr>
        <p:spPr bwMode="auto">
          <a:xfrm>
            <a:off x="0" y="42446"/>
            <a:ext cx="7620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1600" dirty="0" smtClean="0">
                <a:solidFill>
                  <a:srgbClr val="FFFFCC"/>
                </a:solidFill>
              </a:rPr>
              <a:t>HTAP/WRAP Workshop, 13-May-2015 </a:t>
            </a:r>
            <a:endParaRPr lang="en-US" altLang="zh-CN" sz="1600" dirty="0">
              <a:solidFill>
                <a:srgbClr val="FFFFCC"/>
              </a:solidFill>
            </a:endParaRPr>
          </a:p>
        </p:txBody>
      </p:sp>
      <p:pic>
        <p:nvPicPr>
          <p:cNvPr id="10" name="Picture 12" descr="prince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27" y="5955113"/>
            <a:ext cx="498238" cy="60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global-warming.accuweather.com/nasa-logo.gif"/>
          <p:cNvPicPr>
            <a:picLocks noChangeAspect="1" noChangeArrowheads="1"/>
          </p:cNvPicPr>
          <p:nvPr/>
        </p:nvPicPr>
        <p:blipFill>
          <a:blip r:embed="rId5" cstate="print"/>
          <a:srcRect/>
          <a:stretch>
            <a:fillRect/>
          </a:stretch>
        </p:blipFill>
        <p:spPr bwMode="auto">
          <a:xfrm>
            <a:off x="683545" y="5952707"/>
            <a:ext cx="685800" cy="588180"/>
          </a:xfrm>
          <a:prstGeom prst="rect">
            <a:avLst/>
          </a:prstGeom>
          <a:noFill/>
        </p:spPr>
      </p:pic>
      <p:pic>
        <p:nvPicPr>
          <p:cNvPr id="8" name="Picture 2" descr="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5807" y="5932815"/>
            <a:ext cx="586458" cy="589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91803883"/>
      </p:ext>
    </p:extLst>
  </p:cSld>
  <p:clrMapOvr>
    <a:masterClrMapping/>
  </p:clrMapOvr>
  <p:transition advTm="1409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p:cNvSpPr>
            <a:spLocks noChangeArrowheads="1"/>
          </p:cNvSpPr>
          <p:nvPr/>
        </p:nvSpPr>
        <p:spPr bwMode="auto">
          <a:xfrm>
            <a:off x="0" y="685800"/>
            <a:ext cx="9144000" cy="5486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en-US" altLang="ja-JP" b="1">
              <a:solidFill>
                <a:srgbClr val="FFFFFF"/>
              </a:solidFill>
            </a:endParaRPr>
          </a:p>
        </p:txBody>
      </p:sp>
      <p:sp>
        <p:nvSpPr>
          <p:cNvPr id="2" name="Title 1"/>
          <p:cNvSpPr>
            <a:spLocks noGrp="1"/>
          </p:cNvSpPr>
          <p:nvPr>
            <p:ph type="title"/>
          </p:nvPr>
        </p:nvSpPr>
        <p:spPr>
          <a:xfrm>
            <a:off x="0" y="6096000"/>
            <a:ext cx="8915400" cy="914400"/>
          </a:xfrm>
        </p:spPr>
        <p:txBody>
          <a:bodyPr/>
          <a:lstStyle/>
          <a:p>
            <a:pPr algn="l"/>
            <a:r>
              <a:rPr lang="en-US" sz="2000" b="1" dirty="0" smtClean="0">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panose="05000000000000000000" pitchFamily="2" charset="2"/>
              </a:rPr>
              <a:t>More frequent deep </a:t>
            </a:r>
            <a:r>
              <a:rPr lang="en-US" sz="2000" b="1" dirty="0">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panose="05000000000000000000" pitchFamily="2" charset="2"/>
              </a:rPr>
              <a:t>STT  </a:t>
            </a:r>
            <a:r>
              <a:rPr lang="en-US" sz="2000" b="1" dirty="0" smtClean="0">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panose="05000000000000000000" pitchFamily="2" charset="2"/>
              </a:rPr>
              <a:t/>
            </a:r>
            <a:br>
              <a:rPr lang="en-US" sz="2000" b="1" dirty="0" smtClean="0">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panose="05000000000000000000" pitchFamily="2" charset="2"/>
              </a:rPr>
            </a:br>
            <a:r>
              <a:rPr lang="en-US" sz="2000" b="1" dirty="0">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panose="05000000000000000000" pitchFamily="2" charset="2"/>
              </a:rPr>
              <a:t> </a:t>
            </a:r>
            <a:r>
              <a:rPr lang="en-US" sz="2000" b="1" dirty="0" smtClean="0">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panose="05000000000000000000" pitchFamily="2" charset="2"/>
              </a:rPr>
              <a:t>      Increase in the high tail of observed O</a:t>
            </a:r>
            <a:r>
              <a:rPr lang="en-US" sz="2000" b="1" baseline="-25000" dirty="0" smtClean="0">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panose="05000000000000000000" pitchFamily="2" charset="2"/>
              </a:rPr>
              <a:t>3</a:t>
            </a:r>
            <a:r>
              <a:rPr lang="en-US" sz="2000" b="1" dirty="0" smtClean="0">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panose="05000000000000000000" pitchFamily="2" charset="2"/>
              </a:rPr>
              <a:t> distribution</a:t>
            </a:r>
            <a:endParaRPr lang="en-US" sz="2000" b="1" dirty="0">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81"/>
          <a:stretch/>
        </p:blipFill>
        <p:spPr bwMode="auto">
          <a:xfrm>
            <a:off x="76200" y="1019496"/>
            <a:ext cx="4604266" cy="2485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8032" y="838200"/>
            <a:ext cx="2460852" cy="153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31"/>
          <p:cNvSpPr>
            <a:spLocks noChangeArrowheads="1"/>
          </p:cNvSpPr>
          <p:nvPr/>
        </p:nvSpPr>
        <p:spPr bwMode="auto">
          <a:xfrm>
            <a:off x="6096000" y="1447800"/>
            <a:ext cx="107950" cy="93662"/>
          </a:xfrm>
          <a:prstGeom prst="ellipse">
            <a:avLst/>
          </a:prstGeom>
          <a:noFill/>
          <a:ln w="28575">
            <a:solidFill>
              <a:schemeClr val="accent4">
                <a:lumMod val="10000"/>
              </a:schemeClr>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3" name="TextBox 2"/>
          <p:cNvSpPr txBox="1"/>
          <p:nvPr/>
        </p:nvSpPr>
        <p:spPr>
          <a:xfrm>
            <a:off x="1295400" y="3440668"/>
            <a:ext cx="3276600" cy="369332"/>
          </a:xfrm>
          <a:prstGeom prst="rect">
            <a:avLst/>
          </a:prstGeom>
          <a:noFill/>
        </p:spPr>
        <p:txBody>
          <a:bodyPr wrap="square" rtlCol="0">
            <a:spAutoFit/>
          </a:bodyPr>
          <a:lstStyle/>
          <a:p>
            <a:r>
              <a:rPr lang="en-US" b="1" dirty="0" smtClean="0">
                <a:solidFill>
                  <a:schemeClr val="accent4">
                    <a:lumMod val="10000"/>
                  </a:schemeClr>
                </a:solidFill>
                <a:latin typeface="Arial" panose="020B0604020202020204" pitchFamily="34" charset="0"/>
                <a:cs typeface="Arial" panose="020B0604020202020204" pitchFamily="34" charset="0"/>
              </a:rPr>
              <a:t>Observations (ppbv)</a:t>
            </a:r>
            <a:endParaRPr lang="en-US" b="1" dirty="0">
              <a:solidFill>
                <a:schemeClr val="accent4">
                  <a:lumMod val="10000"/>
                </a:schemeClr>
              </a:solidFill>
              <a:latin typeface="Arial" panose="020B0604020202020204" pitchFamily="34" charset="0"/>
              <a:cs typeface="Arial" panose="020B0604020202020204" pitchFamily="34" charset="0"/>
            </a:endParaRPr>
          </a:p>
        </p:txBody>
      </p:sp>
      <p:sp>
        <p:nvSpPr>
          <p:cNvPr id="22" name="TextBox 21"/>
          <p:cNvSpPr txBox="1"/>
          <p:nvPr/>
        </p:nvSpPr>
        <p:spPr>
          <a:xfrm rot="16200000">
            <a:off x="3080266" y="4299467"/>
            <a:ext cx="2286000" cy="369332"/>
          </a:xfrm>
          <a:prstGeom prst="rect">
            <a:avLst/>
          </a:prstGeom>
          <a:noFill/>
        </p:spPr>
        <p:txBody>
          <a:bodyPr wrap="square" rtlCol="0">
            <a:spAutoFit/>
          </a:bodyPr>
          <a:lstStyle/>
          <a:p>
            <a:pPr algn="ctr"/>
            <a:r>
              <a:rPr lang="en-US" b="1" dirty="0" smtClean="0">
                <a:solidFill>
                  <a:schemeClr val="accent4">
                    <a:lumMod val="10000"/>
                  </a:schemeClr>
                </a:solidFill>
                <a:latin typeface="Arial" panose="020B0604020202020204" pitchFamily="34" charset="0"/>
                <a:cs typeface="Arial" panose="020B0604020202020204" pitchFamily="34" charset="0"/>
              </a:rPr>
              <a:t>GFDL AM3 (ppb)</a:t>
            </a:r>
            <a:endParaRPr lang="en-US" b="1" dirty="0">
              <a:solidFill>
                <a:schemeClr val="accent4">
                  <a:lumMod val="10000"/>
                </a:schemeClr>
              </a:solidFill>
              <a:latin typeface="Arial" panose="020B0604020202020204" pitchFamily="34" charset="0"/>
              <a:cs typeface="Arial" panose="020B0604020202020204" pitchFamily="34" charset="0"/>
            </a:endParaRPr>
          </a:p>
        </p:txBody>
      </p:sp>
      <p:sp>
        <p:nvSpPr>
          <p:cNvPr id="24" name="TextBox 23"/>
          <p:cNvSpPr txBox="1"/>
          <p:nvPr/>
        </p:nvSpPr>
        <p:spPr>
          <a:xfrm>
            <a:off x="5334000" y="5791200"/>
            <a:ext cx="3276600" cy="369332"/>
          </a:xfrm>
          <a:prstGeom prst="rect">
            <a:avLst/>
          </a:prstGeom>
          <a:noFill/>
        </p:spPr>
        <p:txBody>
          <a:bodyPr wrap="square" rtlCol="0">
            <a:spAutoFit/>
          </a:bodyPr>
          <a:lstStyle/>
          <a:p>
            <a:r>
              <a:rPr lang="en-US" b="1" dirty="0" smtClean="0">
                <a:solidFill>
                  <a:schemeClr val="accent4">
                    <a:lumMod val="10000"/>
                  </a:schemeClr>
                </a:solidFill>
                <a:latin typeface="Arial" panose="020B0604020202020204" pitchFamily="34" charset="0"/>
                <a:cs typeface="Arial" panose="020B0604020202020204" pitchFamily="34" charset="0"/>
              </a:rPr>
              <a:t>Observations (ppb)</a:t>
            </a:r>
            <a:endParaRPr lang="en-US" b="1" dirty="0">
              <a:solidFill>
                <a:schemeClr val="accent4">
                  <a:lumMod val="10000"/>
                </a:schemeClr>
              </a:solidFill>
              <a:latin typeface="Arial" panose="020B0604020202020204" pitchFamily="34" charset="0"/>
              <a:cs typeface="Arial" panose="020B0604020202020204" pitchFamily="34" charset="0"/>
            </a:endParaRPr>
          </a:p>
        </p:txBody>
      </p:sp>
      <p:sp>
        <p:nvSpPr>
          <p:cNvPr id="21" name="TextBox 20"/>
          <p:cNvSpPr txBox="1"/>
          <p:nvPr/>
        </p:nvSpPr>
        <p:spPr>
          <a:xfrm rot="16200000">
            <a:off x="-337066" y="2036802"/>
            <a:ext cx="914400" cy="369332"/>
          </a:xfrm>
          <a:prstGeom prst="rect">
            <a:avLst/>
          </a:prstGeom>
          <a:noFill/>
        </p:spPr>
        <p:txBody>
          <a:bodyPr wrap="square" rtlCol="0">
            <a:spAutoFit/>
          </a:bodyPr>
          <a:lstStyle/>
          <a:p>
            <a:r>
              <a:rPr lang="en-US" b="1" dirty="0" smtClean="0">
                <a:solidFill>
                  <a:schemeClr val="accent4">
                    <a:lumMod val="10000"/>
                  </a:schemeClr>
                </a:solidFill>
                <a:latin typeface="Arial" panose="020B0604020202020204" pitchFamily="34" charset="0"/>
                <a:cs typeface="Arial" panose="020B0604020202020204" pitchFamily="34" charset="0"/>
              </a:rPr>
              <a:t>0.5º</a:t>
            </a:r>
            <a:endParaRPr lang="en-US" b="1" dirty="0">
              <a:solidFill>
                <a:schemeClr val="accent4">
                  <a:lumMod val="10000"/>
                </a:schemeClr>
              </a:solidFill>
              <a:latin typeface="Arial" panose="020B0604020202020204" pitchFamily="34" charset="0"/>
              <a:cs typeface="Arial" panose="020B0604020202020204" pitchFamily="34" charset="0"/>
            </a:endParaRPr>
          </a:p>
        </p:txBody>
      </p:sp>
      <p:sp>
        <p:nvSpPr>
          <p:cNvPr id="26" name="TextBox 25"/>
          <p:cNvSpPr txBox="1"/>
          <p:nvPr/>
        </p:nvSpPr>
        <p:spPr>
          <a:xfrm rot="16200000">
            <a:off x="3766066" y="5290067"/>
            <a:ext cx="914400" cy="369332"/>
          </a:xfrm>
          <a:prstGeom prst="rect">
            <a:avLst/>
          </a:prstGeom>
          <a:noFill/>
        </p:spPr>
        <p:txBody>
          <a:bodyPr wrap="square" rtlCol="0">
            <a:spAutoFit/>
          </a:bodyPr>
          <a:lstStyle/>
          <a:p>
            <a:r>
              <a:rPr lang="en-US" b="1" dirty="0" smtClean="0">
                <a:solidFill>
                  <a:schemeClr val="accent4">
                    <a:lumMod val="10000"/>
                  </a:schemeClr>
                </a:solidFill>
                <a:latin typeface="Arial" panose="020B0604020202020204" pitchFamily="34" charset="0"/>
                <a:cs typeface="Arial" panose="020B0604020202020204" pitchFamily="34" charset="0"/>
              </a:rPr>
              <a:t>0.5º</a:t>
            </a:r>
            <a:endParaRPr lang="en-US" b="1" dirty="0">
              <a:solidFill>
                <a:schemeClr val="accent4">
                  <a:lumMod val="10000"/>
                </a:schemeClr>
              </a:solidFill>
              <a:latin typeface="Arial" panose="020B0604020202020204" pitchFamily="34" charset="0"/>
              <a:cs typeface="Arial" panose="020B0604020202020204" pitchFamily="34" charset="0"/>
            </a:endParaRPr>
          </a:p>
        </p:txBody>
      </p:sp>
      <p:sp>
        <p:nvSpPr>
          <p:cNvPr id="28" name="TextBox 27"/>
          <p:cNvSpPr txBox="1"/>
          <p:nvPr/>
        </p:nvSpPr>
        <p:spPr>
          <a:xfrm>
            <a:off x="1752600" y="685800"/>
            <a:ext cx="2667000" cy="369332"/>
          </a:xfrm>
          <a:prstGeom prst="rect">
            <a:avLst/>
          </a:prstGeom>
          <a:solidFill>
            <a:schemeClr val="tx2"/>
          </a:solidFill>
        </p:spPr>
        <p:txBody>
          <a:bodyPr wrap="square" rtlCol="0">
            <a:spAutoFit/>
          </a:bodyPr>
          <a:lstStyle/>
          <a:p>
            <a:r>
              <a:rPr lang="en-US" b="1" dirty="0" smtClean="0">
                <a:solidFill>
                  <a:schemeClr val="accent4">
                    <a:lumMod val="10000"/>
                  </a:schemeClr>
                </a:solidFill>
                <a:latin typeface="Arial" panose="020B0604020202020204" pitchFamily="34" charset="0"/>
                <a:cs typeface="Arial" panose="020B0604020202020204" pitchFamily="34" charset="0"/>
              </a:rPr>
              <a:t>Zhang et al (2011, AE )</a:t>
            </a:r>
            <a:endParaRPr lang="en-US" b="1" dirty="0">
              <a:solidFill>
                <a:schemeClr val="accent4">
                  <a:lumMod val="10000"/>
                </a:schemeClr>
              </a:solidFill>
              <a:latin typeface="Arial" panose="020B0604020202020204" pitchFamily="34" charset="0"/>
              <a:cs typeface="Arial" panose="020B0604020202020204" pitchFamily="34" charset="0"/>
            </a:endParaRPr>
          </a:p>
        </p:txBody>
      </p:sp>
      <p:cxnSp>
        <p:nvCxnSpPr>
          <p:cNvPr id="29" name="Straight Connector 28"/>
          <p:cNvCxnSpPr/>
          <p:nvPr/>
        </p:nvCxnSpPr>
        <p:spPr bwMode="auto">
          <a:xfrm>
            <a:off x="1071562" y="1796534"/>
            <a:ext cx="3551070" cy="0"/>
          </a:xfrm>
          <a:prstGeom prst="line">
            <a:avLst/>
          </a:prstGeom>
          <a:solidFill>
            <a:schemeClr val="accent1"/>
          </a:solidFill>
          <a:ln w="9525" cap="flat" cmpd="sng" algn="ctr">
            <a:solidFill>
              <a:schemeClr val="accent4">
                <a:lumMod val="1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a:off x="6432550" y="4096266"/>
            <a:ext cx="2406650" cy="0"/>
          </a:xfrm>
          <a:prstGeom prst="line">
            <a:avLst/>
          </a:prstGeom>
          <a:solidFill>
            <a:schemeClr val="accent1"/>
          </a:solidFill>
          <a:ln w="9525" cap="flat" cmpd="sng" algn="ctr">
            <a:solidFill>
              <a:schemeClr val="accent4">
                <a:lumMod val="10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Rectangle 34"/>
          <p:cNvSpPr/>
          <p:nvPr/>
        </p:nvSpPr>
        <p:spPr bwMode="auto">
          <a:xfrm>
            <a:off x="4661428" y="3135868"/>
            <a:ext cx="291572" cy="3810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a typeface="宋体" pitchFamily="2" charset="-122"/>
            </a:endParaRPr>
          </a:p>
        </p:txBody>
      </p:sp>
      <p:sp>
        <p:nvSpPr>
          <p:cNvPr id="41" name="Rectangle 28"/>
          <p:cNvSpPr>
            <a:spLocks noChangeArrowheads="1"/>
          </p:cNvSpPr>
          <p:nvPr/>
        </p:nvSpPr>
        <p:spPr bwMode="auto">
          <a:xfrm>
            <a:off x="152400" y="71735"/>
            <a:ext cx="8915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r>
              <a:rPr lang="en-US" altLang="ja-JP" sz="2400" b="1" dirty="0" smtClean="0"/>
              <a:t>Background ozone variability in GEO-CHEM vs. GFDL-AM3</a:t>
            </a:r>
            <a:endParaRPr lang="en-US" altLang="zh-CN" sz="2400" b="1" dirty="0"/>
          </a:p>
        </p:txBody>
      </p:sp>
      <p:sp>
        <p:nvSpPr>
          <p:cNvPr id="42" name="AutoShape 31"/>
          <p:cNvSpPr>
            <a:spLocks noChangeArrowheads="1"/>
          </p:cNvSpPr>
          <p:nvPr/>
        </p:nvSpPr>
        <p:spPr bwMode="auto">
          <a:xfrm>
            <a:off x="6216650" y="1735138"/>
            <a:ext cx="107950" cy="93662"/>
          </a:xfrm>
          <a:prstGeom prst="ellipse">
            <a:avLst/>
          </a:prstGeom>
          <a:noFill/>
          <a:ln w="28575">
            <a:solidFill>
              <a:schemeClr val="accent4">
                <a:lumMod val="10000"/>
              </a:schemeClr>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43" name="AutoShape 31"/>
          <p:cNvSpPr>
            <a:spLocks noChangeArrowheads="1"/>
          </p:cNvSpPr>
          <p:nvPr/>
        </p:nvSpPr>
        <p:spPr bwMode="auto">
          <a:xfrm>
            <a:off x="6248400" y="1887538"/>
            <a:ext cx="107950" cy="93662"/>
          </a:xfrm>
          <a:prstGeom prst="ellipse">
            <a:avLst/>
          </a:prstGeom>
          <a:noFill/>
          <a:ln w="28575">
            <a:solidFill>
              <a:schemeClr val="accent4">
                <a:lumMod val="10000"/>
              </a:schemeClr>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44" name="AutoShape 31"/>
          <p:cNvSpPr>
            <a:spLocks noChangeArrowheads="1"/>
          </p:cNvSpPr>
          <p:nvPr/>
        </p:nvSpPr>
        <p:spPr bwMode="auto">
          <a:xfrm>
            <a:off x="6140450" y="1600200"/>
            <a:ext cx="107950" cy="93662"/>
          </a:xfrm>
          <a:prstGeom prst="ellipse">
            <a:avLst/>
          </a:prstGeom>
          <a:noFill/>
          <a:ln w="28575">
            <a:solidFill>
              <a:schemeClr val="accent4">
                <a:lumMod val="10000"/>
              </a:schemeClr>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45" name="AutoShape 31"/>
          <p:cNvSpPr>
            <a:spLocks noChangeArrowheads="1"/>
          </p:cNvSpPr>
          <p:nvPr/>
        </p:nvSpPr>
        <p:spPr bwMode="auto">
          <a:xfrm>
            <a:off x="6324600" y="1219200"/>
            <a:ext cx="107950" cy="93662"/>
          </a:xfrm>
          <a:prstGeom prst="ellipse">
            <a:avLst/>
          </a:prstGeom>
          <a:noFill/>
          <a:ln w="28575">
            <a:solidFill>
              <a:schemeClr val="accent4">
                <a:lumMod val="10000"/>
              </a:schemeClr>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46" name="AutoShape 31"/>
          <p:cNvSpPr>
            <a:spLocks noChangeArrowheads="1"/>
          </p:cNvSpPr>
          <p:nvPr/>
        </p:nvSpPr>
        <p:spPr bwMode="auto">
          <a:xfrm>
            <a:off x="6324600" y="1354138"/>
            <a:ext cx="107950" cy="93662"/>
          </a:xfrm>
          <a:prstGeom prst="ellipse">
            <a:avLst/>
          </a:prstGeom>
          <a:noFill/>
          <a:ln w="28575">
            <a:solidFill>
              <a:schemeClr val="accent4">
                <a:lumMod val="10000"/>
              </a:schemeClr>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47" name="AutoShape 31"/>
          <p:cNvSpPr>
            <a:spLocks noChangeArrowheads="1"/>
          </p:cNvSpPr>
          <p:nvPr/>
        </p:nvSpPr>
        <p:spPr bwMode="auto">
          <a:xfrm>
            <a:off x="6477000" y="1430338"/>
            <a:ext cx="107950" cy="93662"/>
          </a:xfrm>
          <a:prstGeom prst="ellipse">
            <a:avLst/>
          </a:prstGeom>
          <a:noFill/>
          <a:ln w="28575">
            <a:solidFill>
              <a:schemeClr val="accent4">
                <a:lumMod val="10000"/>
              </a:schemeClr>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48" name="AutoShape 31"/>
          <p:cNvSpPr>
            <a:spLocks noChangeArrowheads="1"/>
          </p:cNvSpPr>
          <p:nvPr/>
        </p:nvSpPr>
        <p:spPr bwMode="auto">
          <a:xfrm>
            <a:off x="6292850" y="1506538"/>
            <a:ext cx="107950" cy="93662"/>
          </a:xfrm>
          <a:prstGeom prst="ellipse">
            <a:avLst/>
          </a:prstGeom>
          <a:noFill/>
          <a:ln w="28575">
            <a:solidFill>
              <a:schemeClr val="accent4">
                <a:lumMod val="10000"/>
              </a:schemeClr>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49" name="AutoShape 31"/>
          <p:cNvSpPr>
            <a:spLocks noChangeArrowheads="1"/>
          </p:cNvSpPr>
          <p:nvPr/>
        </p:nvSpPr>
        <p:spPr bwMode="auto">
          <a:xfrm>
            <a:off x="6324600" y="1600200"/>
            <a:ext cx="107950" cy="93662"/>
          </a:xfrm>
          <a:prstGeom prst="ellipse">
            <a:avLst/>
          </a:prstGeom>
          <a:noFill/>
          <a:ln w="28575">
            <a:solidFill>
              <a:schemeClr val="accent4">
                <a:lumMod val="10000"/>
              </a:schemeClr>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50" name="AutoShape 31"/>
          <p:cNvSpPr>
            <a:spLocks noChangeArrowheads="1"/>
          </p:cNvSpPr>
          <p:nvPr/>
        </p:nvSpPr>
        <p:spPr bwMode="auto">
          <a:xfrm>
            <a:off x="6400800" y="1524000"/>
            <a:ext cx="107950" cy="93662"/>
          </a:xfrm>
          <a:prstGeom prst="ellipse">
            <a:avLst/>
          </a:prstGeom>
          <a:noFill/>
          <a:ln w="28575">
            <a:solidFill>
              <a:schemeClr val="accent4">
                <a:lumMod val="10000"/>
              </a:schemeClr>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36" name="TextBox 35"/>
          <p:cNvSpPr txBox="1"/>
          <p:nvPr/>
        </p:nvSpPr>
        <p:spPr>
          <a:xfrm>
            <a:off x="5410200" y="2286000"/>
            <a:ext cx="3238500" cy="369332"/>
          </a:xfrm>
          <a:prstGeom prst="rect">
            <a:avLst/>
          </a:prstGeom>
          <a:noFill/>
        </p:spPr>
        <p:txBody>
          <a:bodyPr wrap="square" rtlCol="0">
            <a:spAutoFit/>
          </a:bodyPr>
          <a:lstStyle/>
          <a:p>
            <a:r>
              <a:rPr lang="en-US" b="1" dirty="0" smtClean="0">
                <a:solidFill>
                  <a:schemeClr val="accent4">
                    <a:lumMod val="10000"/>
                  </a:schemeClr>
                </a:solidFill>
                <a:latin typeface="Arial" panose="020B0604020202020204" pitchFamily="34" charset="0"/>
                <a:cs typeface="Arial" panose="020B0604020202020204" pitchFamily="34" charset="0"/>
              </a:rPr>
              <a:t>CASTNET (&gt;1.5 km; Spring)</a:t>
            </a:r>
            <a:endParaRPr lang="en-US" b="1" dirty="0">
              <a:solidFill>
                <a:schemeClr val="accent4">
                  <a:lumMod val="10000"/>
                </a:schemeClr>
              </a:solidFill>
              <a:latin typeface="Arial" panose="020B0604020202020204" pitchFamily="34" charset="0"/>
              <a:cs typeface="Arial" panose="020B0604020202020204" pitchFamily="34" charset="0"/>
            </a:endParaRPr>
          </a:p>
        </p:txBody>
      </p:sp>
      <p:sp>
        <p:nvSpPr>
          <p:cNvPr id="52" name="Content Placeholder 2"/>
          <p:cNvSpPr>
            <a:spLocks noGrp="1"/>
          </p:cNvSpPr>
          <p:nvPr>
            <p:ph idx="1"/>
          </p:nvPr>
        </p:nvSpPr>
        <p:spPr>
          <a:xfrm>
            <a:off x="-76200" y="4572000"/>
            <a:ext cx="3962400" cy="1143000"/>
          </a:xfrm>
        </p:spPr>
        <p:txBody>
          <a:bodyPr/>
          <a:lstStyle/>
          <a:p>
            <a:r>
              <a:rPr lang="en-US" sz="1800" dirty="0" smtClean="0">
                <a:solidFill>
                  <a:srgbClr val="0000FF"/>
                </a:solidFill>
                <a:latin typeface="Arial" panose="020B0604020202020204" pitchFamily="34" charset="0"/>
                <a:cs typeface="Arial" panose="020B0604020202020204" pitchFamily="34" charset="0"/>
              </a:rPr>
              <a:t>The models often bracket the observed values (</a:t>
            </a:r>
            <a:r>
              <a:rPr lang="en-US" sz="1600" dirty="0" smtClean="0">
                <a:solidFill>
                  <a:schemeClr val="accent4">
                    <a:lumMod val="10000"/>
                  </a:schemeClr>
                </a:solidFill>
                <a:latin typeface="Arial" panose="020B0604020202020204" pitchFamily="34" charset="0"/>
                <a:cs typeface="Arial" panose="020B0604020202020204" pitchFamily="34" charset="0"/>
              </a:rPr>
              <a:t>Fiore </a:t>
            </a:r>
            <a:r>
              <a:rPr lang="en-US" sz="1600" i="1" dirty="0" smtClean="0">
                <a:solidFill>
                  <a:schemeClr val="accent4">
                    <a:lumMod val="10000"/>
                  </a:schemeClr>
                </a:solidFill>
                <a:latin typeface="Arial" panose="020B0604020202020204" pitchFamily="34" charset="0"/>
                <a:cs typeface="Arial" panose="020B0604020202020204" pitchFamily="34" charset="0"/>
              </a:rPr>
              <a:t>et al</a:t>
            </a:r>
            <a:r>
              <a:rPr lang="en-US" sz="1600" dirty="0" smtClean="0">
                <a:solidFill>
                  <a:schemeClr val="accent4">
                    <a:lumMod val="10000"/>
                  </a:schemeClr>
                </a:solidFill>
                <a:latin typeface="Arial" panose="020B0604020202020204" pitchFamily="34" charset="0"/>
                <a:cs typeface="Arial" panose="020B0604020202020204" pitchFamily="34" charset="0"/>
              </a:rPr>
              <a:t>., 2014</a:t>
            </a:r>
            <a:r>
              <a:rPr lang="en-US" sz="1800" dirty="0" smtClean="0">
                <a:solidFill>
                  <a:srgbClr val="0000FF"/>
                </a:solidFill>
                <a:latin typeface="Arial" panose="020B0604020202020204" pitchFamily="34" charset="0"/>
                <a:cs typeface="Arial" panose="020B0604020202020204" pitchFamily="34" charset="0"/>
              </a:rPr>
              <a:t>)</a:t>
            </a:r>
          </a:p>
          <a:p>
            <a:r>
              <a:rPr lang="en-US" sz="1800" dirty="0" smtClean="0">
                <a:solidFill>
                  <a:srgbClr val="0000FF"/>
                </a:solidFill>
                <a:latin typeface="Arial" panose="020B0604020202020204" pitchFamily="34" charset="0"/>
                <a:cs typeface="Arial" panose="020B0604020202020204" pitchFamily="34" charset="0"/>
              </a:rPr>
              <a:t>AM3 better captures the observed high tail, on which deep STT has the greatest impact</a:t>
            </a:r>
            <a:endParaRPr lang="en-US" sz="1800" dirty="0">
              <a:solidFill>
                <a:srgbClr val="0000FF"/>
              </a:solidFill>
              <a:latin typeface="Arial" panose="020B0604020202020204" pitchFamily="34" charset="0"/>
              <a:cs typeface="Arial" panose="020B0604020202020204" pitchFamily="34" charset="0"/>
            </a:endParaRPr>
          </a:p>
        </p:txBody>
      </p:sp>
      <p:pic>
        <p:nvPicPr>
          <p:cNvPr id="55" name="Picture 54"/>
          <p:cNvPicPr>
            <a:picLocks noChangeAspect="1"/>
          </p:cNvPicPr>
          <p:nvPr/>
        </p:nvPicPr>
        <p:blipFill rotWithShape="1">
          <a:blip r:embed="rId5" cstate="print">
            <a:extLst>
              <a:ext uri="{28A0092B-C50C-407E-A947-70E740481C1C}">
                <a14:useLocalDpi xmlns:a14="http://schemas.microsoft.com/office/drawing/2010/main" val="0"/>
              </a:ext>
            </a:extLst>
          </a:blip>
          <a:srcRect l="7075" t="42778" b="23306"/>
          <a:stretch/>
        </p:blipFill>
        <p:spPr>
          <a:xfrm>
            <a:off x="4343400" y="3529767"/>
            <a:ext cx="4503446" cy="2325965"/>
          </a:xfrm>
          <a:prstGeom prst="rect">
            <a:avLst/>
          </a:prstGeom>
        </p:spPr>
      </p:pic>
      <p:sp>
        <p:nvSpPr>
          <p:cNvPr id="37" name="Text Box 37"/>
          <p:cNvSpPr txBox="1">
            <a:spLocks noChangeArrowheads="1"/>
          </p:cNvSpPr>
          <p:nvPr/>
        </p:nvSpPr>
        <p:spPr bwMode="auto">
          <a:xfrm>
            <a:off x="8001000" y="4255532"/>
            <a:ext cx="685800" cy="338554"/>
          </a:xfrm>
          <a:prstGeom prst="rect">
            <a:avLst/>
          </a:prstGeom>
          <a:noFill/>
          <a:ln>
            <a:noFill/>
          </a:ln>
          <a:effec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pPr>
            <a:r>
              <a:rPr lang="en-US" altLang="ja-JP" sz="1600" b="1" dirty="0" smtClean="0">
                <a:solidFill>
                  <a:schemeClr val="folHlink"/>
                </a:solidFill>
                <a:latin typeface="Arial Narrow" panose="020B0606020202030204" pitchFamily="34" charset="0"/>
              </a:rPr>
              <a:t>BGO</a:t>
            </a:r>
            <a:r>
              <a:rPr lang="en-US" altLang="ja-JP" sz="1600" b="1" baseline="-25000" dirty="0" smtClean="0">
                <a:solidFill>
                  <a:schemeClr val="folHlink"/>
                </a:solidFill>
                <a:latin typeface="Arial Narrow" panose="020B0606020202030204" pitchFamily="34" charset="0"/>
              </a:rPr>
              <a:t>3</a:t>
            </a:r>
            <a:endParaRPr lang="en-US" altLang="zh-CN" sz="1600" b="1" baseline="-25000" dirty="0">
              <a:solidFill>
                <a:schemeClr val="folHlink"/>
              </a:solidFill>
              <a:latin typeface="Arial Narrow" panose="020B0606020202030204" pitchFamily="34" charset="0"/>
            </a:endParaRPr>
          </a:p>
        </p:txBody>
      </p:sp>
      <p:sp>
        <p:nvSpPr>
          <p:cNvPr id="38" name="Text Box 38"/>
          <p:cNvSpPr txBox="1">
            <a:spLocks noChangeArrowheads="1"/>
          </p:cNvSpPr>
          <p:nvPr/>
        </p:nvSpPr>
        <p:spPr bwMode="auto">
          <a:xfrm>
            <a:off x="8001000" y="4788932"/>
            <a:ext cx="1143000" cy="600164"/>
          </a:xfrm>
          <a:prstGeom prst="rect">
            <a:avLst/>
          </a:prstGeom>
          <a:solidFill>
            <a:schemeClr val="tx1"/>
          </a:solidFill>
          <a:ln>
            <a:noFill/>
          </a:ln>
          <a:effec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pPr>
            <a:r>
              <a:rPr lang="en-US" altLang="ja-JP" b="1" dirty="0" smtClean="0">
                <a:solidFill>
                  <a:srgbClr val="0000CC"/>
                </a:solidFill>
              </a:rPr>
              <a:t>O</a:t>
            </a:r>
            <a:r>
              <a:rPr lang="en-US" altLang="ja-JP" b="1" baseline="-25000" dirty="0" smtClean="0">
                <a:solidFill>
                  <a:srgbClr val="0000CC"/>
                </a:solidFill>
              </a:rPr>
              <a:t>3</a:t>
            </a:r>
            <a:r>
              <a:rPr lang="en-US" altLang="ja-JP" b="1" dirty="0" smtClean="0">
                <a:solidFill>
                  <a:srgbClr val="0000CC"/>
                </a:solidFill>
              </a:rPr>
              <a:t>Strat</a:t>
            </a:r>
          </a:p>
          <a:p>
            <a:pPr algn="l" eaLnBrk="1" hangingPunct="1">
              <a:spcBef>
                <a:spcPct val="50000"/>
              </a:spcBef>
            </a:pPr>
            <a:r>
              <a:rPr lang="en-US" altLang="zh-CN" sz="1000" b="1" dirty="0" smtClean="0">
                <a:solidFill>
                  <a:srgbClr val="0000CC"/>
                </a:solidFill>
              </a:rPr>
              <a:t>(Bias-corrected)</a:t>
            </a:r>
            <a:endParaRPr lang="en-US" altLang="zh-CN" sz="1000" b="1" dirty="0">
              <a:solidFill>
                <a:srgbClr val="0000CC"/>
              </a:solidFill>
            </a:endParaRPr>
          </a:p>
        </p:txBody>
      </p:sp>
      <p:sp>
        <p:nvSpPr>
          <p:cNvPr id="51" name="Rectangle 50"/>
          <p:cNvSpPr/>
          <p:nvPr/>
        </p:nvSpPr>
        <p:spPr bwMode="auto">
          <a:xfrm>
            <a:off x="8382000" y="5398532"/>
            <a:ext cx="228600" cy="2286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a typeface="宋体" pitchFamily="2" charset="-122"/>
            </a:endParaRPr>
          </a:p>
        </p:txBody>
      </p:sp>
      <p:sp>
        <p:nvSpPr>
          <p:cNvPr id="56" name="Rectangle 55"/>
          <p:cNvSpPr/>
          <p:nvPr/>
        </p:nvSpPr>
        <p:spPr bwMode="auto">
          <a:xfrm>
            <a:off x="1143000" y="1189831"/>
            <a:ext cx="1447800" cy="427831"/>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a typeface="宋体" pitchFamily="2" charset="-122"/>
            </a:endParaRPr>
          </a:p>
        </p:txBody>
      </p:sp>
      <p:sp>
        <p:nvSpPr>
          <p:cNvPr id="58" name="Text Box 37"/>
          <p:cNvSpPr txBox="1">
            <a:spLocks noChangeArrowheads="1"/>
          </p:cNvSpPr>
          <p:nvPr/>
        </p:nvSpPr>
        <p:spPr bwMode="auto">
          <a:xfrm>
            <a:off x="3962400" y="1947446"/>
            <a:ext cx="685800" cy="338554"/>
          </a:xfrm>
          <a:prstGeom prst="rect">
            <a:avLst/>
          </a:prstGeom>
          <a:noFill/>
          <a:ln>
            <a:noFill/>
          </a:ln>
          <a:effec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pPr>
            <a:r>
              <a:rPr lang="en-US" altLang="ja-JP" sz="1600" b="1" dirty="0" smtClean="0">
                <a:solidFill>
                  <a:srgbClr val="00B0F0"/>
                </a:solidFill>
                <a:latin typeface="Arial Narrow" panose="020B0606020202030204" pitchFamily="34" charset="0"/>
              </a:rPr>
              <a:t>BGO</a:t>
            </a:r>
            <a:r>
              <a:rPr lang="en-US" altLang="ja-JP" sz="1600" b="1" baseline="-25000" dirty="0" smtClean="0">
                <a:solidFill>
                  <a:srgbClr val="00B0F0"/>
                </a:solidFill>
                <a:latin typeface="Arial Narrow" panose="020B0606020202030204" pitchFamily="34" charset="0"/>
              </a:rPr>
              <a:t>3</a:t>
            </a:r>
            <a:endParaRPr lang="en-US" altLang="zh-CN" sz="1600" b="1" baseline="-25000" dirty="0">
              <a:solidFill>
                <a:srgbClr val="00B0F0"/>
              </a:solidFill>
              <a:latin typeface="Arial Narrow" panose="020B0606020202030204" pitchFamily="34" charset="0"/>
            </a:endParaRPr>
          </a:p>
        </p:txBody>
      </p:sp>
      <p:sp>
        <p:nvSpPr>
          <p:cNvPr id="59" name="Text Box 37"/>
          <p:cNvSpPr txBox="1">
            <a:spLocks noChangeArrowheads="1"/>
          </p:cNvSpPr>
          <p:nvPr/>
        </p:nvSpPr>
        <p:spPr bwMode="auto">
          <a:xfrm>
            <a:off x="3962400" y="2362200"/>
            <a:ext cx="914400" cy="338554"/>
          </a:xfrm>
          <a:prstGeom prst="rect">
            <a:avLst/>
          </a:prstGeom>
          <a:solidFill>
            <a:schemeClr val="tx1"/>
          </a:solidFill>
          <a:ln>
            <a:noFill/>
          </a:ln>
          <a:effec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pPr>
            <a:r>
              <a:rPr lang="en-US" altLang="zh-CN" sz="1600" b="1" dirty="0" smtClean="0">
                <a:solidFill>
                  <a:srgbClr val="008000"/>
                </a:solidFill>
                <a:latin typeface="Arial Narrow" panose="020B0606020202030204" pitchFamily="34" charset="0"/>
              </a:rPr>
              <a:t>Natural</a:t>
            </a:r>
            <a:endParaRPr lang="en-US" altLang="zh-CN" sz="1600" b="1" baseline="-25000" dirty="0">
              <a:solidFill>
                <a:srgbClr val="008000"/>
              </a:solidFill>
              <a:latin typeface="Arial Narrow" panose="020B0606020202030204" pitchFamily="34" charset="0"/>
            </a:endParaRPr>
          </a:p>
        </p:txBody>
      </p:sp>
      <p:sp>
        <p:nvSpPr>
          <p:cNvPr id="60" name="Slide Number Placeholder 3"/>
          <p:cNvSpPr txBox="1">
            <a:spLocks noGrp="1"/>
          </p:cNvSpPr>
          <p:nvPr/>
        </p:nvSpPr>
        <p:spPr>
          <a:xfrm>
            <a:off x="8610600" y="6400800"/>
            <a:ext cx="533400"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r">
              <a:defRPr/>
            </a:pPr>
            <a:fld id="{4A7B5DD3-59DB-4EC6-8EAD-56AB16186139}" type="slidenum">
              <a:rPr lang="en-US" sz="2000" b="1">
                <a:solidFill>
                  <a:schemeClr val="accent4">
                    <a:lumMod val="10000"/>
                  </a:schemeClr>
                </a:solidFill>
                <a:latin typeface="Arial" panose="020B0604020202020204" pitchFamily="34" charset="0"/>
                <a:cs typeface="Arial" panose="020B0604020202020204" pitchFamily="34" charset="0"/>
              </a:rPr>
              <a:pPr algn="r">
                <a:defRPr/>
              </a:pPr>
              <a:t>10</a:t>
            </a:fld>
            <a:endParaRPr lang="en-US" sz="2000" b="1" dirty="0">
              <a:solidFill>
                <a:schemeClr val="accent4">
                  <a:lumMod val="10000"/>
                </a:schemeClr>
              </a:solidFill>
              <a:latin typeface="Arial" panose="020B0604020202020204" pitchFamily="34" charset="0"/>
              <a:cs typeface="Arial" panose="020B0604020202020204" pitchFamily="34" charset="0"/>
            </a:endParaRPr>
          </a:p>
        </p:txBody>
      </p:sp>
      <p:sp>
        <p:nvSpPr>
          <p:cNvPr id="25" name="TextBox 24"/>
          <p:cNvSpPr txBox="1"/>
          <p:nvPr/>
        </p:nvSpPr>
        <p:spPr>
          <a:xfrm>
            <a:off x="5410200" y="3200400"/>
            <a:ext cx="2590800" cy="369332"/>
          </a:xfrm>
          <a:prstGeom prst="rect">
            <a:avLst/>
          </a:prstGeom>
          <a:solidFill>
            <a:schemeClr val="tx2"/>
          </a:solidFill>
        </p:spPr>
        <p:txBody>
          <a:bodyPr wrap="square" rtlCol="0">
            <a:spAutoFit/>
          </a:bodyPr>
          <a:lstStyle>
            <a:defPPr>
              <a:defRPr lang="en-US"/>
            </a:defPPr>
            <a:lvl1pPr>
              <a:defRPr b="1">
                <a:solidFill>
                  <a:schemeClr val="accent4">
                    <a:lumMod val="10000"/>
                  </a:schemeClr>
                </a:solidFill>
                <a:latin typeface="Arial" panose="020B0604020202020204" pitchFamily="34" charset="0"/>
                <a:cs typeface="Arial" panose="020B0604020202020204" pitchFamily="34" charset="0"/>
              </a:defRPr>
            </a:lvl1pPr>
          </a:lstStyle>
          <a:p>
            <a:r>
              <a:rPr lang="en-US" dirty="0"/>
              <a:t>Lin et al (</a:t>
            </a:r>
            <a:r>
              <a:rPr lang="en-US" dirty="0" smtClean="0"/>
              <a:t>2012b, JGR)</a:t>
            </a:r>
            <a:endParaRPr lang="en-US" dirty="0"/>
          </a:p>
        </p:txBody>
      </p:sp>
      <p:sp>
        <p:nvSpPr>
          <p:cNvPr id="57" name="TextBox 56"/>
          <p:cNvSpPr txBox="1"/>
          <p:nvPr/>
        </p:nvSpPr>
        <p:spPr>
          <a:xfrm>
            <a:off x="8534400" y="4191000"/>
            <a:ext cx="533400" cy="338554"/>
          </a:xfrm>
          <a:prstGeom prst="rect">
            <a:avLst/>
          </a:prstGeom>
          <a:noFill/>
        </p:spPr>
        <p:txBody>
          <a:bodyPr wrap="square" rtlCol="0">
            <a:spAutoFit/>
          </a:bodyPr>
          <a:lstStyle/>
          <a:p>
            <a:r>
              <a:rPr lang="en-US" sz="1600" dirty="0" smtClean="0">
                <a:solidFill>
                  <a:schemeClr val="accent4">
                    <a:lumMod val="10000"/>
                  </a:schemeClr>
                </a:solidFill>
                <a:latin typeface="Arial" panose="020B0604020202020204" pitchFamily="34" charset="0"/>
                <a:cs typeface="Arial" panose="020B0604020202020204" pitchFamily="34" charset="0"/>
              </a:rPr>
              <a:t>60</a:t>
            </a:r>
            <a:endParaRPr lang="en-US" sz="1600" dirty="0">
              <a:solidFill>
                <a:schemeClr val="accent4">
                  <a:lumMod val="10000"/>
                </a:schemeClr>
              </a:solidFill>
              <a:latin typeface="Arial" panose="020B0604020202020204" pitchFamily="34" charset="0"/>
              <a:cs typeface="Arial" panose="020B0604020202020204" pitchFamily="34" charset="0"/>
            </a:endParaRPr>
          </a:p>
        </p:txBody>
      </p:sp>
      <p:sp>
        <p:nvSpPr>
          <p:cNvPr id="63" name="TextBox 62"/>
          <p:cNvSpPr txBox="1"/>
          <p:nvPr/>
        </p:nvSpPr>
        <p:spPr>
          <a:xfrm>
            <a:off x="8534400" y="3810000"/>
            <a:ext cx="533400" cy="338554"/>
          </a:xfrm>
          <a:prstGeom prst="rect">
            <a:avLst/>
          </a:prstGeom>
          <a:noFill/>
        </p:spPr>
        <p:txBody>
          <a:bodyPr wrap="square" rtlCol="0">
            <a:spAutoFit/>
          </a:bodyPr>
          <a:lstStyle/>
          <a:p>
            <a:r>
              <a:rPr lang="en-US" sz="1600" dirty="0">
                <a:solidFill>
                  <a:schemeClr val="accent4">
                    <a:lumMod val="10000"/>
                  </a:schemeClr>
                </a:solidFill>
                <a:latin typeface="Arial" panose="020B0604020202020204" pitchFamily="34" charset="0"/>
                <a:cs typeface="Arial" panose="020B0604020202020204" pitchFamily="34" charset="0"/>
              </a:rPr>
              <a:t>8</a:t>
            </a:r>
            <a:r>
              <a:rPr lang="en-US" sz="1600" dirty="0" smtClean="0">
                <a:solidFill>
                  <a:schemeClr val="accent4">
                    <a:lumMod val="10000"/>
                  </a:schemeClr>
                </a:solidFill>
                <a:latin typeface="Arial" panose="020B0604020202020204" pitchFamily="34" charset="0"/>
                <a:cs typeface="Arial" panose="020B0604020202020204" pitchFamily="34" charset="0"/>
              </a:rPr>
              <a:t>0</a:t>
            </a:r>
            <a:endParaRPr lang="en-US" sz="1600" dirty="0">
              <a:solidFill>
                <a:schemeClr val="accent4">
                  <a:lumMod val="10000"/>
                </a:schemeClr>
              </a:solidFill>
              <a:latin typeface="Arial" panose="020B0604020202020204" pitchFamily="34" charset="0"/>
              <a:cs typeface="Arial" panose="020B0604020202020204" pitchFamily="34" charset="0"/>
            </a:endParaRPr>
          </a:p>
        </p:txBody>
      </p:sp>
      <p:sp>
        <p:nvSpPr>
          <p:cNvPr id="64" name="TextBox 63"/>
          <p:cNvSpPr txBox="1"/>
          <p:nvPr/>
        </p:nvSpPr>
        <p:spPr>
          <a:xfrm>
            <a:off x="4572000" y="1828800"/>
            <a:ext cx="533400" cy="338554"/>
          </a:xfrm>
          <a:prstGeom prst="rect">
            <a:avLst/>
          </a:prstGeom>
          <a:noFill/>
        </p:spPr>
        <p:txBody>
          <a:bodyPr wrap="square" rtlCol="0">
            <a:spAutoFit/>
          </a:bodyPr>
          <a:lstStyle/>
          <a:p>
            <a:r>
              <a:rPr lang="en-US" sz="1600" dirty="0" smtClean="0">
                <a:solidFill>
                  <a:schemeClr val="accent4">
                    <a:lumMod val="10000"/>
                  </a:schemeClr>
                </a:solidFill>
                <a:latin typeface="Arial" panose="020B0604020202020204" pitchFamily="34" charset="0"/>
                <a:cs typeface="Arial" panose="020B0604020202020204" pitchFamily="34" charset="0"/>
              </a:rPr>
              <a:t>60</a:t>
            </a:r>
            <a:endParaRPr lang="en-US" sz="1600" dirty="0">
              <a:solidFill>
                <a:schemeClr val="accent4">
                  <a:lumMod val="10000"/>
                </a:schemeClr>
              </a:solidFill>
              <a:latin typeface="Arial" panose="020B0604020202020204" pitchFamily="34" charset="0"/>
              <a:cs typeface="Arial" panose="020B0604020202020204" pitchFamily="34" charset="0"/>
            </a:endParaRPr>
          </a:p>
        </p:txBody>
      </p:sp>
      <p:sp>
        <p:nvSpPr>
          <p:cNvPr id="65" name="TextBox 64"/>
          <p:cNvSpPr txBox="1"/>
          <p:nvPr/>
        </p:nvSpPr>
        <p:spPr>
          <a:xfrm>
            <a:off x="4572000" y="1447800"/>
            <a:ext cx="533400" cy="338554"/>
          </a:xfrm>
          <a:prstGeom prst="rect">
            <a:avLst/>
          </a:prstGeom>
          <a:noFill/>
        </p:spPr>
        <p:txBody>
          <a:bodyPr wrap="square" rtlCol="0">
            <a:spAutoFit/>
          </a:bodyPr>
          <a:lstStyle/>
          <a:p>
            <a:r>
              <a:rPr lang="en-US" sz="1600" dirty="0">
                <a:solidFill>
                  <a:schemeClr val="accent4">
                    <a:lumMod val="10000"/>
                  </a:schemeClr>
                </a:solidFill>
                <a:latin typeface="Arial" panose="020B0604020202020204" pitchFamily="34" charset="0"/>
                <a:cs typeface="Arial" panose="020B0604020202020204" pitchFamily="34" charset="0"/>
              </a:rPr>
              <a:t>8</a:t>
            </a:r>
            <a:r>
              <a:rPr lang="en-US" sz="1600" dirty="0" smtClean="0">
                <a:solidFill>
                  <a:schemeClr val="accent4">
                    <a:lumMod val="10000"/>
                  </a:schemeClr>
                </a:solidFill>
                <a:latin typeface="Arial" panose="020B0604020202020204" pitchFamily="34" charset="0"/>
                <a:cs typeface="Arial" panose="020B0604020202020204" pitchFamily="34" charset="0"/>
              </a:rPr>
              <a:t>0</a:t>
            </a:r>
            <a:endParaRPr lang="en-US" sz="1600" dirty="0">
              <a:solidFill>
                <a:schemeClr val="accent4">
                  <a:lumMod val="10000"/>
                </a:schemeClr>
              </a:solidFill>
              <a:latin typeface="Arial" panose="020B0604020202020204" pitchFamily="34" charset="0"/>
              <a:cs typeface="Arial" panose="020B0604020202020204" pitchFamily="34" charset="0"/>
            </a:endParaRPr>
          </a:p>
        </p:txBody>
      </p:sp>
      <p:cxnSp>
        <p:nvCxnSpPr>
          <p:cNvPr id="53" name="Straight Connector 52"/>
          <p:cNvCxnSpPr/>
          <p:nvPr/>
        </p:nvCxnSpPr>
        <p:spPr bwMode="auto">
          <a:xfrm>
            <a:off x="4724400" y="4179332"/>
            <a:ext cx="3848100" cy="11668"/>
          </a:xfrm>
          <a:prstGeom prst="line">
            <a:avLst/>
          </a:prstGeom>
          <a:solidFill>
            <a:schemeClr val="accent1"/>
          </a:solidFill>
          <a:ln w="9525" cap="flat" cmpd="sng" algn="ctr">
            <a:solidFill>
              <a:schemeClr val="accent4">
                <a:lumMod val="1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TextBox 7"/>
          <p:cNvSpPr txBox="1">
            <a:spLocks noChangeArrowheads="1"/>
          </p:cNvSpPr>
          <p:nvPr/>
        </p:nvSpPr>
        <p:spPr bwMode="auto">
          <a:xfrm>
            <a:off x="9829800" y="5638800"/>
            <a:ext cx="792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r>
              <a:rPr kumimoji="1" lang="en-US" altLang="ja-JP" sz="1400" b="1" dirty="0">
                <a:solidFill>
                  <a:srgbClr val="0000CC"/>
                </a:solidFill>
                <a:latin typeface="Calibri" pitchFamily="34" charset="0"/>
                <a:ea typeface="MS PGothic" pitchFamily="34" charset="-128"/>
              </a:rPr>
              <a:t>min</a:t>
            </a:r>
            <a:endParaRPr kumimoji="1" lang="ja-JP" altLang="en-US" sz="1400" b="1" dirty="0">
              <a:solidFill>
                <a:srgbClr val="0000CC"/>
              </a:solidFill>
              <a:latin typeface="Calibri" pitchFamily="34" charset="0"/>
              <a:ea typeface="MS PGothic" pitchFamily="34" charset="-128"/>
            </a:endParaRPr>
          </a:p>
        </p:txBody>
      </p:sp>
      <p:sp>
        <p:nvSpPr>
          <p:cNvPr id="61" name="TextBox 8"/>
          <p:cNvSpPr txBox="1">
            <a:spLocks noChangeArrowheads="1"/>
          </p:cNvSpPr>
          <p:nvPr/>
        </p:nvSpPr>
        <p:spPr bwMode="auto">
          <a:xfrm>
            <a:off x="9748837" y="3749675"/>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r>
              <a:rPr kumimoji="1" lang="en-US" altLang="ja-JP" sz="1400" b="1">
                <a:solidFill>
                  <a:srgbClr val="0000CC"/>
                </a:solidFill>
                <a:latin typeface="Calibri" pitchFamily="34" charset="0"/>
                <a:ea typeface="MS PGothic" pitchFamily="34" charset="-128"/>
              </a:rPr>
              <a:t>max</a:t>
            </a:r>
            <a:endParaRPr kumimoji="1" lang="ja-JP" altLang="en-US" sz="1400" b="1">
              <a:solidFill>
                <a:srgbClr val="0000CC"/>
              </a:solidFill>
              <a:latin typeface="Calibri" pitchFamily="34" charset="0"/>
              <a:ea typeface="MS PGothic" pitchFamily="34" charset="-128"/>
            </a:endParaRPr>
          </a:p>
        </p:txBody>
      </p:sp>
      <p:sp>
        <p:nvSpPr>
          <p:cNvPr id="62" name="TextBox 9"/>
          <p:cNvSpPr txBox="1">
            <a:spLocks noChangeArrowheads="1"/>
          </p:cNvSpPr>
          <p:nvPr/>
        </p:nvSpPr>
        <p:spPr bwMode="auto">
          <a:xfrm>
            <a:off x="9748837" y="4759325"/>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r>
              <a:rPr kumimoji="1" lang="en-US" altLang="ja-JP" sz="1400" b="1">
                <a:solidFill>
                  <a:srgbClr val="0000CC"/>
                </a:solidFill>
                <a:latin typeface="Calibri" pitchFamily="34" charset="0"/>
                <a:ea typeface="MS PGothic" pitchFamily="34" charset="-128"/>
              </a:rPr>
              <a:t>median</a:t>
            </a:r>
            <a:endParaRPr kumimoji="1" lang="ja-JP" altLang="en-US" sz="1400" b="1">
              <a:solidFill>
                <a:srgbClr val="0000CC"/>
              </a:solidFill>
              <a:latin typeface="Calibri" pitchFamily="34" charset="0"/>
              <a:ea typeface="MS PGothic" pitchFamily="34" charset="-128"/>
            </a:endParaRPr>
          </a:p>
        </p:txBody>
      </p:sp>
      <p:sp>
        <p:nvSpPr>
          <p:cNvPr id="66" name="TextBox 10"/>
          <p:cNvSpPr txBox="1">
            <a:spLocks noChangeArrowheads="1"/>
          </p:cNvSpPr>
          <p:nvPr/>
        </p:nvSpPr>
        <p:spPr bwMode="auto">
          <a:xfrm>
            <a:off x="9748837" y="4325938"/>
            <a:ext cx="649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r>
              <a:rPr kumimoji="1" lang="en-US" altLang="ja-JP" sz="1400" b="1">
                <a:solidFill>
                  <a:srgbClr val="0000CC"/>
                </a:solidFill>
                <a:latin typeface="Calibri" pitchFamily="34" charset="0"/>
                <a:ea typeface="MS PGothic" pitchFamily="34" charset="-128"/>
              </a:rPr>
              <a:t>75th</a:t>
            </a:r>
            <a:endParaRPr kumimoji="1" lang="ja-JP" altLang="en-US" sz="1400" b="1">
              <a:solidFill>
                <a:srgbClr val="0000CC"/>
              </a:solidFill>
              <a:latin typeface="Calibri" pitchFamily="34" charset="0"/>
              <a:ea typeface="MS PGothic" pitchFamily="34" charset="-128"/>
            </a:endParaRPr>
          </a:p>
        </p:txBody>
      </p:sp>
      <p:sp>
        <p:nvSpPr>
          <p:cNvPr id="67" name="TextBox 11"/>
          <p:cNvSpPr txBox="1">
            <a:spLocks noChangeArrowheads="1"/>
          </p:cNvSpPr>
          <p:nvPr/>
        </p:nvSpPr>
        <p:spPr bwMode="auto">
          <a:xfrm>
            <a:off x="9748837" y="5207000"/>
            <a:ext cx="576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r>
              <a:rPr kumimoji="1" lang="en-US" altLang="ja-JP" sz="1400" b="1">
                <a:solidFill>
                  <a:srgbClr val="0000CC"/>
                </a:solidFill>
                <a:latin typeface="Calibri" pitchFamily="34" charset="0"/>
                <a:ea typeface="MS PGothic" pitchFamily="34" charset="-128"/>
              </a:rPr>
              <a:t>25th</a:t>
            </a:r>
            <a:endParaRPr kumimoji="1" lang="ja-JP" altLang="en-US" sz="1400" b="1">
              <a:solidFill>
                <a:srgbClr val="0000CC"/>
              </a:solidFill>
              <a:latin typeface="Calibri" pitchFamily="34" charset="0"/>
              <a:ea typeface="MS PGothic" pitchFamily="34" charset="-128"/>
            </a:endParaRPr>
          </a:p>
        </p:txBody>
      </p:sp>
    </p:spTree>
    <p:extLst>
      <p:ext uri="{BB962C8B-B14F-4D97-AF65-F5344CB8AC3E}">
        <p14:creationId xmlns:p14="http://schemas.microsoft.com/office/powerpoint/2010/main" val="142679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r="829"/>
          <a:stretch/>
        </p:blipFill>
        <p:spPr bwMode="auto">
          <a:xfrm>
            <a:off x="0" y="1524000"/>
            <a:ext cx="8877301" cy="4170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p:cNvSpPr>
          <p:nvPr/>
        </p:nvSpPr>
        <p:spPr bwMode="auto">
          <a:xfrm>
            <a:off x="1" y="76200"/>
            <a:ext cx="9144000" cy="762000"/>
          </a:xfrm>
          <a:prstGeom prst="rect">
            <a:avLst/>
          </a:prstGeom>
          <a:noFill/>
          <a:ln>
            <a:noFill/>
          </a:ln>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altLang="zh-CN" sz="2400" b="1" dirty="0">
                <a:solidFill>
                  <a:srgbClr val="FFFFFF"/>
                </a:solidFill>
                <a:latin typeface="Helvetica" panose="020B0604020202020204" pitchFamily="34" charset="0"/>
                <a:cs typeface="Helvetica" panose="020B0604020202020204" pitchFamily="34" charset="0"/>
              </a:rPr>
              <a:t> The high tail of the observed daily surface O</a:t>
            </a:r>
            <a:r>
              <a:rPr lang="en-US" altLang="zh-CN" sz="2400" b="1" baseline="-25000" dirty="0">
                <a:solidFill>
                  <a:srgbClr val="FFFFFF"/>
                </a:solidFill>
                <a:latin typeface="Helvetica" panose="020B0604020202020204" pitchFamily="34" charset="0"/>
                <a:cs typeface="Helvetica" panose="020B0604020202020204" pitchFamily="34" charset="0"/>
              </a:rPr>
              <a:t>3</a:t>
            </a:r>
            <a:r>
              <a:rPr lang="en-US" altLang="zh-CN" sz="2400" b="1" dirty="0">
                <a:solidFill>
                  <a:srgbClr val="FFFFFF"/>
                </a:solidFill>
                <a:latin typeface="Helvetica" panose="020B0604020202020204" pitchFamily="34" charset="0"/>
                <a:cs typeface="Helvetica" panose="020B0604020202020204" pitchFamily="34" charset="0"/>
              </a:rPr>
              <a:t> distribution over W</a:t>
            </a:r>
            <a:r>
              <a:rPr lang="en-US" altLang="zh-CN" sz="2400" b="1" dirty="0" smtClean="0">
                <a:solidFill>
                  <a:srgbClr val="FFFFFF"/>
                </a:solidFill>
                <a:latin typeface="Helvetica" panose="020B0604020202020204" pitchFamily="34" charset="0"/>
                <a:cs typeface="Helvetica" panose="020B0604020202020204" pitchFamily="34" charset="0"/>
              </a:rPr>
              <a:t>estern US </a:t>
            </a:r>
            <a:r>
              <a:rPr lang="en-US" altLang="zh-CN" sz="2400" b="1" dirty="0">
                <a:solidFill>
                  <a:srgbClr val="FFFFFF"/>
                </a:solidFill>
                <a:latin typeface="Helvetica" panose="020B0604020202020204" pitchFamily="34" charset="0"/>
                <a:cs typeface="Helvetica" panose="020B0604020202020204" pitchFamily="34" charset="0"/>
              </a:rPr>
              <a:t>increases during La Niña springs</a:t>
            </a:r>
          </a:p>
        </p:txBody>
      </p:sp>
      <p:sp>
        <p:nvSpPr>
          <p:cNvPr id="22" name="TextBox 21"/>
          <p:cNvSpPr txBox="1"/>
          <p:nvPr/>
        </p:nvSpPr>
        <p:spPr>
          <a:xfrm>
            <a:off x="1066801" y="5314890"/>
            <a:ext cx="6629399" cy="400110"/>
          </a:xfrm>
          <a:prstGeom prst="rect">
            <a:avLst/>
          </a:prstGeom>
          <a:solidFill>
            <a:schemeClr val="bg1"/>
          </a:solidFill>
        </p:spPr>
        <p:txBody>
          <a:bodyPr wrap="square" rtlCol="0">
            <a:spAutoFit/>
          </a:bodyPr>
          <a:lstStyle/>
          <a:p>
            <a:pPr algn="ctr"/>
            <a:r>
              <a:rPr lang="en-US" sz="2000" b="1" dirty="0">
                <a:solidFill>
                  <a:srgbClr val="000000"/>
                </a:solidFill>
                <a:latin typeface="Helvetica" panose="020B0604020202020204" pitchFamily="34" charset="0"/>
                <a:cs typeface="Helvetica" panose="020B0604020202020204" pitchFamily="34" charset="0"/>
              </a:rPr>
              <a:t>Observed daily max 8-h average (MDA8) ozone </a:t>
            </a:r>
            <a:r>
              <a:rPr lang="en-US" sz="2000" dirty="0">
                <a:solidFill>
                  <a:srgbClr val="000000"/>
                </a:solidFill>
                <a:latin typeface="Helvetica" panose="020B0604020202020204" pitchFamily="34" charset="0"/>
                <a:cs typeface="Helvetica" panose="020B0604020202020204" pitchFamily="34" charset="0"/>
              </a:rPr>
              <a:t>[</a:t>
            </a:r>
            <a:r>
              <a:rPr lang="en-US" altLang="zh-CN" sz="2000" dirty="0">
                <a:solidFill>
                  <a:srgbClr val="000000"/>
                </a:solidFill>
                <a:latin typeface="Helvetica" panose="020B0604020202020204" pitchFamily="34" charset="0"/>
                <a:cs typeface="Helvetica" panose="020B0604020202020204" pitchFamily="34" charset="0"/>
              </a:rPr>
              <a:t>ppb]</a:t>
            </a:r>
            <a:endParaRPr lang="en-US" sz="2000" dirty="0">
              <a:solidFill>
                <a:srgbClr val="000000"/>
              </a:solidFill>
              <a:latin typeface="Helvetica" panose="020B0604020202020204" pitchFamily="34" charset="0"/>
              <a:cs typeface="Helvetica" panose="020B0604020202020204" pitchFamily="34" charset="0"/>
            </a:endParaRPr>
          </a:p>
        </p:txBody>
      </p:sp>
      <p:sp>
        <p:nvSpPr>
          <p:cNvPr id="25" name="Rounded Rectangle 24"/>
          <p:cNvSpPr/>
          <p:nvPr/>
        </p:nvSpPr>
        <p:spPr>
          <a:xfrm>
            <a:off x="152400" y="2085638"/>
            <a:ext cx="228600" cy="4402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p:cNvSpPr/>
          <p:nvPr/>
        </p:nvSpPr>
        <p:spPr>
          <a:xfrm>
            <a:off x="1066800" y="1865531"/>
            <a:ext cx="20574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extBox 13"/>
          <p:cNvSpPr txBox="1"/>
          <p:nvPr/>
        </p:nvSpPr>
        <p:spPr>
          <a:xfrm>
            <a:off x="1066801" y="990600"/>
            <a:ext cx="4876800" cy="1200329"/>
          </a:xfrm>
          <a:prstGeom prst="rect">
            <a:avLst/>
          </a:prstGeom>
          <a:solidFill>
            <a:schemeClr val="bg1"/>
          </a:solidFill>
          <a:ln>
            <a:solidFill>
              <a:schemeClr val="tx1"/>
            </a:solidFill>
          </a:ln>
        </p:spPr>
        <p:txBody>
          <a:bodyPr wrap="square" rtlCol="0">
            <a:spAutoFit/>
          </a:bodyPr>
          <a:lstStyle/>
          <a:p>
            <a:r>
              <a:rPr lang="en-US" b="1" dirty="0">
                <a:solidFill>
                  <a:srgbClr val="000000"/>
                </a:solidFill>
                <a:latin typeface="Arial" panose="020B0604020202020204" pitchFamily="34" charset="0"/>
                <a:cs typeface="Arial" panose="020B0604020202020204" pitchFamily="34" charset="0"/>
              </a:rPr>
              <a:t>Neutral:                                 µ = 56.5,</a:t>
            </a:r>
            <a:r>
              <a:rPr lang="el-GR" b="1" dirty="0">
                <a:solidFill>
                  <a:srgbClr val="000000"/>
                </a:solidFill>
                <a:latin typeface="Arial" panose="020B0604020202020204" pitchFamily="34" charset="0"/>
                <a:cs typeface="Arial" panose="020B0604020202020204" pitchFamily="34" charset="0"/>
              </a:rPr>
              <a:t>σ</a:t>
            </a:r>
            <a:r>
              <a:rPr lang="en-US" b="1" dirty="0">
                <a:solidFill>
                  <a:srgbClr val="000000"/>
                </a:solidFill>
                <a:latin typeface="Arial" panose="020B0604020202020204" pitchFamily="34" charset="0"/>
                <a:cs typeface="Arial" panose="020B0604020202020204" pitchFamily="34" charset="0"/>
              </a:rPr>
              <a:t> = 7.5</a:t>
            </a:r>
          </a:p>
          <a:p>
            <a:r>
              <a:rPr lang="en-US" b="1" dirty="0">
                <a:solidFill>
                  <a:srgbClr val="FF0000"/>
                </a:solidFill>
                <a:latin typeface="Arial" panose="020B0604020202020204" pitchFamily="34" charset="0"/>
                <a:cs typeface="Arial" panose="020B0604020202020204" pitchFamily="34" charset="0"/>
              </a:rPr>
              <a:t>El Ni</a:t>
            </a:r>
            <a:r>
              <a:rPr lang="en-US" altLang="zh-CN" b="1" dirty="0">
                <a:solidFill>
                  <a:srgbClr val="FF0000"/>
                </a:solidFill>
                <a:latin typeface="Arial" panose="020B0604020202020204" pitchFamily="34" charset="0"/>
                <a:cs typeface="Arial" panose="020B0604020202020204" pitchFamily="34" charset="0"/>
              </a:rPr>
              <a:t>ñ</a:t>
            </a:r>
            <a:r>
              <a:rPr lang="en-US" b="1" dirty="0">
                <a:solidFill>
                  <a:srgbClr val="FF0000"/>
                </a:solidFill>
                <a:latin typeface="Arial" panose="020B0604020202020204" pitchFamily="34" charset="0"/>
                <a:cs typeface="Arial" panose="020B0604020202020204" pitchFamily="34" charset="0"/>
              </a:rPr>
              <a:t>o (1998, 2010):            µ = 56.9,</a:t>
            </a:r>
            <a:r>
              <a:rPr lang="el-GR" b="1" dirty="0">
                <a:solidFill>
                  <a:srgbClr val="FF0000"/>
                </a:solidFill>
                <a:latin typeface="Arial" panose="020B0604020202020204" pitchFamily="34" charset="0"/>
                <a:cs typeface="Arial" panose="020B0604020202020204" pitchFamily="34" charset="0"/>
              </a:rPr>
              <a:t>σ</a:t>
            </a:r>
            <a:r>
              <a:rPr lang="en-US" b="1" dirty="0">
                <a:solidFill>
                  <a:srgbClr val="FF0000"/>
                </a:solidFill>
                <a:latin typeface="Arial" panose="020B0604020202020204" pitchFamily="34" charset="0"/>
                <a:cs typeface="Arial" panose="020B0604020202020204" pitchFamily="34" charset="0"/>
              </a:rPr>
              <a:t> = 7.3</a:t>
            </a:r>
          </a:p>
          <a:p>
            <a:r>
              <a:rPr lang="en-US" b="1" dirty="0">
                <a:solidFill>
                  <a:srgbClr val="0000FF"/>
                </a:solidFill>
                <a:latin typeface="Arial" panose="020B0604020202020204" pitchFamily="34" charset="0"/>
                <a:cs typeface="Arial" panose="020B0604020202020204" pitchFamily="34" charset="0"/>
              </a:rPr>
              <a:t>La Ni</a:t>
            </a:r>
            <a:r>
              <a:rPr lang="en-US" altLang="zh-CN" b="1" dirty="0">
                <a:solidFill>
                  <a:srgbClr val="0000FF"/>
                </a:solidFill>
                <a:latin typeface="Arial" panose="020B0604020202020204" pitchFamily="34" charset="0"/>
                <a:cs typeface="Arial" panose="020B0604020202020204" pitchFamily="34" charset="0"/>
              </a:rPr>
              <a:t>ña (1999, 2008, 2011):</a:t>
            </a:r>
            <a:r>
              <a:rPr lang="en-US" b="1" dirty="0">
                <a:solidFill>
                  <a:srgbClr val="0000FF"/>
                </a:solidFill>
                <a:latin typeface="Arial" panose="020B0604020202020204" pitchFamily="34" charset="0"/>
                <a:cs typeface="Arial" panose="020B0604020202020204" pitchFamily="34" charset="0"/>
              </a:rPr>
              <a:t>  µ = 58.5,</a:t>
            </a:r>
            <a:r>
              <a:rPr lang="el-GR" b="1" dirty="0">
                <a:solidFill>
                  <a:srgbClr val="0000FF"/>
                </a:solidFill>
                <a:latin typeface="Arial" panose="020B0604020202020204" pitchFamily="34" charset="0"/>
                <a:cs typeface="Arial" panose="020B0604020202020204" pitchFamily="34" charset="0"/>
              </a:rPr>
              <a:t>σ</a:t>
            </a:r>
            <a:r>
              <a:rPr lang="en-US" b="1" dirty="0">
                <a:solidFill>
                  <a:srgbClr val="0000FF"/>
                </a:solidFill>
                <a:latin typeface="Arial" panose="020B0604020202020204" pitchFamily="34" charset="0"/>
                <a:cs typeface="Arial" panose="020B0604020202020204" pitchFamily="34" charset="0"/>
              </a:rPr>
              <a:t> = 7.9</a:t>
            </a:r>
          </a:p>
          <a:p>
            <a:r>
              <a:rPr lang="en-US" b="1" dirty="0">
                <a:solidFill>
                  <a:srgbClr val="FF9900"/>
                </a:solidFill>
                <a:latin typeface="Arial" panose="020B0604020202020204" pitchFamily="34" charset="0"/>
                <a:cs typeface="Arial" panose="020B0604020202020204" pitchFamily="34" charset="0"/>
              </a:rPr>
              <a:t>Pinatubo (1992, 1993):          µ = 54.3,</a:t>
            </a:r>
            <a:r>
              <a:rPr lang="el-GR" b="1" dirty="0">
                <a:solidFill>
                  <a:srgbClr val="FF9900"/>
                </a:solidFill>
                <a:latin typeface="Arial" panose="020B0604020202020204" pitchFamily="34" charset="0"/>
                <a:cs typeface="Arial" panose="020B0604020202020204" pitchFamily="34" charset="0"/>
              </a:rPr>
              <a:t>σ</a:t>
            </a:r>
            <a:r>
              <a:rPr lang="en-US" b="1" dirty="0">
                <a:solidFill>
                  <a:srgbClr val="FF9900"/>
                </a:solidFill>
                <a:latin typeface="Arial" panose="020B0604020202020204" pitchFamily="34" charset="0"/>
                <a:cs typeface="Arial" panose="020B0604020202020204" pitchFamily="34" charset="0"/>
              </a:rPr>
              <a:t> = 6.5</a:t>
            </a:r>
          </a:p>
        </p:txBody>
      </p:sp>
      <p:sp>
        <p:nvSpPr>
          <p:cNvPr id="12" name="TextBox 11"/>
          <p:cNvSpPr txBox="1"/>
          <p:nvPr/>
        </p:nvSpPr>
        <p:spPr>
          <a:xfrm>
            <a:off x="6400800" y="953869"/>
            <a:ext cx="2667000" cy="646331"/>
          </a:xfrm>
          <a:prstGeom prst="rect">
            <a:avLst/>
          </a:prstGeom>
          <a:solidFill>
            <a:schemeClr val="bg1"/>
          </a:solidFill>
        </p:spPr>
        <p:txBody>
          <a:bodyPr wrap="square" rtlCol="0">
            <a:spAutoFit/>
          </a:bodyPr>
          <a:lstStyle/>
          <a:p>
            <a:r>
              <a:rPr lang="en-US" b="1" dirty="0">
                <a:solidFill>
                  <a:srgbClr val="0000FF"/>
                </a:solidFill>
                <a:cs typeface="Arial" panose="020B0604020202020204" pitchFamily="34" charset="0"/>
              </a:rPr>
              <a:t>Changes in the high tail are statistically significant</a:t>
            </a:r>
          </a:p>
        </p:txBody>
      </p:sp>
      <p:sp>
        <p:nvSpPr>
          <p:cNvPr id="16" name="Right Brace 15"/>
          <p:cNvSpPr/>
          <p:nvPr/>
        </p:nvSpPr>
        <p:spPr>
          <a:xfrm rot="16200000">
            <a:off x="7606583" y="1461217"/>
            <a:ext cx="255434" cy="381000"/>
          </a:xfrm>
          <a:prstGeom prst="rightBrace">
            <a:avLst>
              <a:gd name="adj1" fmla="val 6085"/>
              <a:gd name="adj2" fmla="val 47898"/>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8" name="TextBox 17"/>
          <p:cNvSpPr txBox="1"/>
          <p:nvPr/>
        </p:nvSpPr>
        <p:spPr>
          <a:xfrm rot="16200000">
            <a:off x="-1417383" y="3227576"/>
            <a:ext cx="3276600" cy="400110"/>
          </a:xfrm>
          <a:prstGeom prst="rect">
            <a:avLst/>
          </a:prstGeom>
          <a:solidFill>
            <a:schemeClr val="bg1"/>
          </a:solidFill>
        </p:spPr>
        <p:txBody>
          <a:bodyPr wrap="square" rtlCol="0">
            <a:spAutoFit/>
          </a:bodyPr>
          <a:lstStyle/>
          <a:p>
            <a:pPr algn="ctr"/>
            <a:r>
              <a:rPr lang="en-US" sz="2000" b="1" dirty="0">
                <a:solidFill>
                  <a:srgbClr val="000000"/>
                </a:solidFill>
                <a:latin typeface="Helvetica" panose="020B0604020202020204" pitchFamily="34" charset="0"/>
                <a:cs typeface="Helvetica" panose="020B0604020202020204" pitchFamily="34" charset="0"/>
              </a:rPr>
              <a:t>Probability Density</a:t>
            </a:r>
          </a:p>
        </p:txBody>
      </p:sp>
      <p:sp>
        <p:nvSpPr>
          <p:cNvPr id="17" name="Slide Number Placeholder 3"/>
          <p:cNvSpPr txBox="1">
            <a:spLocks noGrp="1"/>
          </p:cNvSpPr>
          <p:nvPr/>
        </p:nvSpPr>
        <p:spPr>
          <a:xfrm>
            <a:off x="8559183" y="6400800"/>
            <a:ext cx="508617"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r">
                <a:defRPr/>
              </a:pPr>
              <a:t>11</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
        <p:nvSpPr>
          <p:cNvPr id="19" name="Rectangle 18"/>
          <p:cNvSpPr>
            <a:spLocks noChangeArrowheads="1"/>
          </p:cNvSpPr>
          <p:nvPr/>
        </p:nvSpPr>
        <p:spPr bwMode="auto">
          <a:xfrm>
            <a:off x="2930083" y="6412468"/>
            <a:ext cx="50536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b="1" i="1" dirty="0">
                <a:solidFill>
                  <a:srgbClr val="FFFFCC"/>
                </a:solidFill>
              </a:rPr>
              <a:t>Lin </a:t>
            </a:r>
            <a:r>
              <a:rPr lang="en-US" altLang="ja-JP" b="1" i="1" dirty="0" smtClean="0">
                <a:solidFill>
                  <a:srgbClr val="FFFFCC"/>
                </a:solidFill>
              </a:rPr>
              <a:t>MY et </a:t>
            </a:r>
            <a:r>
              <a:rPr lang="en-US" altLang="ja-JP" b="1" i="1" dirty="0">
                <a:solidFill>
                  <a:srgbClr val="FFFFCC"/>
                </a:solidFill>
              </a:rPr>
              <a:t>al </a:t>
            </a:r>
            <a:r>
              <a:rPr lang="en-US" altLang="ja-JP" b="1" i="1" dirty="0" smtClean="0">
                <a:solidFill>
                  <a:srgbClr val="FFFFCC"/>
                </a:solidFill>
              </a:rPr>
              <a:t>(Nature Communications, 2015)</a:t>
            </a:r>
            <a:endParaRPr lang="zh-CN" altLang="en-US" b="1" i="1" dirty="0">
              <a:solidFill>
                <a:srgbClr val="FFFFCC"/>
              </a:solidFill>
            </a:endParaRPr>
          </a:p>
        </p:txBody>
      </p:sp>
      <p:sp>
        <p:nvSpPr>
          <p:cNvPr id="20" name="Rectangle 19"/>
          <p:cNvSpPr/>
          <p:nvPr/>
        </p:nvSpPr>
        <p:spPr>
          <a:xfrm>
            <a:off x="0" y="5692914"/>
            <a:ext cx="9144001" cy="707886"/>
          </a:xfrm>
          <a:prstGeom prst="rect">
            <a:avLst/>
          </a:prstGeom>
          <a:solidFill>
            <a:schemeClr val="bg1"/>
          </a:solidFill>
        </p:spPr>
        <p:txBody>
          <a:bodyPr wrap="square">
            <a:spAutoFit/>
          </a:bodyPr>
          <a:lstStyle/>
          <a:p>
            <a:r>
              <a:rPr lang="en-US" sz="2000"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El Niño  Little </a:t>
            </a:r>
            <a:r>
              <a:rPr lang="en-US" sz="2000" b="1" dirty="0">
                <a:solidFill>
                  <a:srgbClr val="FF0000"/>
                </a:solidFill>
                <a:latin typeface="Arial" panose="020B0604020202020204" pitchFamily="34" charset="0"/>
                <a:cs typeface="Arial" panose="020B0604020202020204" pitchFamily="34" charset="0"/>
                <a:sym typeface="Wingdings" panose="05000000000000000000" pitchFamily="2" charset="2"/>
              </a:rPr>
              <a:t>change in WUS surface </a:t>
            </a:r>
            <a:r>
              <a:rPr lang="en-US" sz="2000"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O</a:t>
            </a:r>
            <a:r>
              <a:rPr lang="en-US" sz="2000" b="1" baseline="-25000" dirty="0" smtClean="0">
                <a:solidFill>
                  <a:srgbClr val="FF0000"/>
                </a:solidFill>
                <a:latin typeface="Arial" panose="020B0604020202020204" pitchFamily="34" charset="0"/>
                <a:cs typeface="Arial" panose="020B0604020202020204" pitchFamily="34" charset="0"/>
                <a:sym typeface="Wingdings" panose="05000000000000000000" pitchFamily="2" charset="2"/>
              </a:rPr>
              <a:t>3</a:t>
            </a:r>
            <a:endParaRPr lang="en-US" sz="2000" b="1" dirty="0" smtClean="0">
              <a:solidFill>
                <a:srgbClr val="FF0000"/>
              </a:solidFill>
              <a:latin typeface="Arial" panose="020B0604020202020204" pitchFamily="34" charset="0"/>
              <a:cs typeface="Arial" panose="020B0604020202020204" pitchFamily="34" charset="0"/>
              <a:sym typeface="Wingdings" panose="05000000000000000000" pitchFamily="2" charset="2"/>
            </a:endParaRPr>
          </a:p>
          <a:p>
            <a:r>
              <a:rPr lang="en-US" sz="2000" b="1"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sz="2000"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                despite </a:t>
            </a:r>
            <a:r>
              <a:rPr lang="en-US" sz="2000" b="1" dirty="0">
                <a:solidFill>
                  <a:srgbClr val="FF0000"/>
                </a:solidFill>
                <a:latin typeface="Arial" panose="020B0604020202020204" pitchFamily="34" charset="0"/>
                <a:cs typeface="Arial" panose="020B0604020202020204" pitchFamily="34" charset="0"/>
                <a:sym typeface="Wingdings" panose="05000000000000000000" pitchFamily="2" charset="2"/>
              </a:rPr>
              <a:t>higher UTLS O</a:t>
            </a:r>
            <a:r>
              <a:rPr lang="en-US" sz="2000" b="1" baseline="-25000" dirty="0">
                <a:solidFill>
                  <a:srgbClr val="FF0000"/>
                </a:solidFill>
                <a:latin typeface="Arial" panose="020B0604020202020204" pitchFamily="34" charset="0"/>
                <a:cs typeface="Arial" panose="020B0604020202020204" pitchFamily="34" charset="0"/>
                <a:sym typeface="Wingdings" panose="05000000000000000000" pitchFamily="2" charset="2"/>
              </a:rPr>
              <a:t>3 </a:t>
            </a:r>
            <a:r>
              <a:rPr lang="en-US" sz="2000"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 levels [</a:t>
            </a:r>
            <a:r>
              <a:rPr lang="en-US" sz="1600" b="1" i="1" dirty="0" smtClean="0">
                <a:solidFill>
                  <a:srgbClr val="FF0000"/>
                </a:solidFill>
                <a:latin typeface="Arial" panose="020B0604020202020204" pitchFamily="34" charset="0"/>
                <a:cs typeface="Arial" panose="020B0604020202020204" pitchFamily="34" charset="0"/>
                <a:sym typeface="Wingdings" panose="05000000000000000000" pitchFamily="2" charset="2"/>
              </a:rPr>
              <a:t>Langford1999, Neu2014</a:t>
            </a:r>
            <a:r>
              <a:rPr lang="en-US" sz="2000"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a:t>
            </a:r>
            <a:endParaRPr lang="en-US" sz="2000" b="1" dirty="0" smtClean="0">
              <a:solidFill>
                <a:srgbClr val="FF0000"/>
              </a:solidFill>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4952999" y="4241800"/>
            <a:ext cx="838201" cy="1473200"/>
          </a:xfrm>
          <a:prstGeom prst="straightConnector1">
            <a:avLst/>
          </a:prstGeom>
          <a:ln>
            <a:solidFill>
              <a:srgbClr val="FF0000"/>
            </a:solidFill>
            <a:prstDash val="sysDot"/>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82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bwMode="auto">
          <a:xfrm>
            <a:off x="0" y="914400"/>
            <a:ext cx="9169747" cy="54102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b="1">
              <a:solidFill>
                <a:srgbClr val="FFFFFF"/>
              </a:solidFill>
              <a:latin typeface="Arial"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3828772"/>
            <a:ext cx="4676355"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965438"/>
            <a:ext cx="4746448" cy="1948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3523972"/>
            <a:ext cx="4212633" cy="2267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908"/>
          <a:stretch/>
        </p:blipFill>
        <p:spPr bwMode="auto">
          <a:xfrm>
            <a:off x="304800" y="933172"/>
            <a:ext cx="4267200" cy="2326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66285" t="55227" r="10004" b="42603"/>
          <a:stretch/>
        </p:blipFill>
        <p:spPr>
          <a:xfrm>
            <a:off x="4754365" y="3339365"/>
            <a:ext cx="3779018" cy="489407"/>
          </a:xfrm>
          <a:prstGeom prst="rect">
            <a:avLst/>
          </a:prstGeom>
        </p:spPr>
      </p:pic>
      <p:sp>
        <p:nvSpPr>
          <p:cNvPr id="28" name="Title 1"/>
          <p:cNvSpPr>
            <a:spLocks/>
          </p:cNvSpPr>
          <p:nvPr/>
        </p:nvSpPr>
        <p:spPr bwMode="auto">
          <a:xfrm>
            <a:off x="0" y="50800"/>
            <a:ext cx="9144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pPr>
            <a:r>
              <a:rPr lang="en-US" altLang="zh-CN" sz="2400" b="1" dirty="0" smtClean="0">
                <a:solidFill>
                  <a:srgbClr val="FFFFFF"/>
                </a:solidFill>
                <a:latin typeface="Helvetica" pitchFamily="34" charset="0"/>
              </a:rPr>
              <a:t>ENSO-related jet characteristics and their impacts on sources of lower trop O</a:t>
            </a:r>
            <a:r>
              <a:rPr lang="en-US" altLang="zh-CN" sz="2400" b="1" baseline="-25000" dirty="0" smtClean="0">
                <a:solidFill>
                  <a:srgbClr val="FFFFFF"/>
                </a:solidFill>
                <a:latin typeface="Helvetica" pitchFamily="34" charset="0"/>
              </a:rPr>
              <a:t>3</a:t>
            </a:r>
            <a:r>
              <a:rPr lang="en-US" altLang="zh-CN" sz="2400" b="1" dirty="0" smtClean="0">
                <a:solidFill>
                  <a:srgbClr val="FFFFFF"/>
                </a:solidFill>
                <a:latin typeface="Helvetica" pitchFamily="34" charset="0"/>
              </a:rPr>
              <a:t> variability over western NA</a:t>
            </a:r>
            <a:endParaRPr lang="en-US" altLang="zh-CN" sz="2400" b="1" dirty="0">
              <a:solidFill>
                <a:srgbClr val="FFFFFF"/>
              </a:solidFill>
              <a:latin typeface="Helvetica" pitchFamily="34" charset="0"/>
            </a:endParaRPr>
          </a:p>
        </p:txBody>
      </p:sp>
      <p:sp>
        <p:nvSpPr>
          <p:cNvPr id="31" name="Rectangle 30"/>
          <p:cNvSpPr/>
          <p:nvPr/>
        </p:nvSpPr>
        <p:spPr>
          <a:xfrm>
            <a:off x="424111" y="1033072"/>
            <a:ext cx="795089" cy="369332"/>
          </a:xfrm>
          <a:prstGeom prst="rect">
            <a:avLst/>
          </a:prstGeom>
          <a:solidFill>
            <a:srgbClr val="FFFF00"/>
          </a:solidFill>
          <a:ln>
            <a:noFill/>
          </a:ln>
        </p:spPr>
        <p:txBody>
          <a:bodyPr wrap="none" lIns="0" rIns="0">
            <a:spAutoFit/>
          </a:bodyPr>
          <a:lstStyle/>
          <a:p>
            <a:pPr algn="ctr"/>
            <a:r>
              <a:rPr lang="en-US" altLang="zh-CN" b="1" kern="0" dirty="0">
                <a:solidFill>
                  <a:srgbClr val="000000"/>
                </a:solidFill>
                <a:latin typeface="Helvetica" pitchFamily="34" charset="0"/>
              </a:rPr>
              <a:t>El Niño</a:t>
            </a:r>
            <a:endParaRPr lang="en-US" b="1" kern="0" dirty="0">
              <a:solidFill>
                <a:srgbClr val="000000"/>
              </a:solidFill>
              <a:latin typeface="Helvetica" pitchFamily="34" charset="0"/>
            </a:endParaRPr>
          </a:p>
        </p:txBody>
      </p:sp>
      <p:sp>
        <p:nvSpPr>
          <p:cNvPr id="32" name="Rectangle 31"/>
          <p:cNvSpPr/>
          <p:nvPr/>
        </p:nvSpPr>
        <p:spPr>
          <a:xfrm>
            <a:off x="402634" y="3669268"/>
            <a:ext cx="833562" cy="369332"/>
          </a:xfrm>
          <a:prstGeom prst="rect">
            <a:avLst/>
          </a:prstGeom>
          <a:solidFill>
            <a:srgbClr val="FFFF00"/>
          </a:solidFill>
          <a:ln>
            <a:noFill/>
          </a:ln>
        </p:spPr>
        <p:txBody>
          <a:bodyPr wrap="none" lIns="0" rIns="0">
            <a:spAutoFit/>
          </a:bodyPr>
          <a:lstStyle/>
          <a:p>
            <a:pPr algn="ctr">
              <a:defRPr/>
            </a:pPr>
            <a:r>
              <a:rPr lang="en-US" altLang="zh-CN" b="1" kern="0" dirty="0">
                <a:solidFill>
                  <a:srgbClr val="000000"/>
                </a:solidFill>
                <a:latin typeface="Helvetica" pitchFamily="34" charset="0"/>
              </a:rPr>
              <a:t>La </a:t>
            </a:r>
            <a:r>
              <a:rPr lang="en-US" altLang="zh-CN" b="1" kern="0" dirty="0" smtClean="0">
                <a:solidFill>
                  <a:srgbClr val="000000"/>
                </a:solidFill>
                <a:latin typeface="Helvetica" pitchFamily="34" charset="0"/>
              </a:rPr>
              <a:t>Niña</a:t>
            </a:r>
            <a:endParaRPr lang="en-US" kern="0" dirty="0">
              <a:solidFill>
                <a:srgbClr val="000000"/>
              </a:solidFill>
              <a:latin typeface="Calibri"/>
            </a:endParaRPr>
          </a:p>
        </p:txBody>
      </p:sp>
      <p:sp>
        <p:nvSpPr>
          <p:cNvPr id="33" name="Rectangle 32"/>
          <p:cNvSpPr/>
          <p:nvPr/>
        </p:nvSpPr>
        <p:spPr>
          <a:xfrm>
            <a:off x="8488165" y="3307040"/>
            <a:ext cx="654346" cy="369332"/>
          </a:xfrm>
          <a:prstGeom prst="rect">
            <a:avLst/>
          </a:prstGeom>
        </p:spPr>
        <p:txBody>
          <a:bodyPr wrap="none">
            <a:spAutoFit/>
          </a:bodyPr>
          <a:lstStyle/>
          <a:p>
            <a:r>
              <a:rPr lang="en-US" dirty="0" smtClean="0">
                <a:solidFill>
                  <a:srgbClr val="000000"/>
                </a:solidFill>
                <a:latin typeface="Arial" panose="020B0604020202020204" pitchFamily="34" charset="0"/>
                <a:cs typeface="Arial" panose="020B0604020202020204" pitchFamily="34" charset="0"/>
              </a:rPr>
              <a:t>ppb</a:t>
            </a:r>
            <a:r>
              <a:rPr lang="en-US" baseline="30000" dirty="0" smtClean="0">
                <a:solidFill>
                  <a:srgbClr val="000000"/>
                </a:solidFill>
                <a:latin typeface="Arial" panose="020B0604020202020204" pitchFamily="34" charset="0"/>
                <a:cs typeface="Arial" panose="020B0604020202020204" pitchFamily="34" charset="0"/>
              </a:rPr>
              <a:t>2</a:t>
            </a:r>
            <a:endParaRPr lang="en-US" dirty="0">
              <a:solidFill>
                <a:srgbClr val="000000"/>
              </a:solidFill>
              <a:latin typeface="Calibri"/>
            </a:endParaRPr>
          </a:p>
        </p:txBody>
      </p:sp>
      <p:sp>
        <p:nvSpPr>
          <p:cNvPr id="34" name="Rectangle 55"/>
          <p:cNvSpPr>
            <a:spLocks noChangeArrowheads="1"/>
          </p:cNvSpPr>
          <p:nvPr/>
        </p:nvSpPr>
        <p:spPr bwMode="auto">
          <a:xfrm>
            <a:off x="152400" y="6370918"/>
            <a:ext cx="6553200" cy="38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eaLnBrk="0" fontAlgn="base" hangingPunct="0">
              <a:lnSpc>
                <a:spcPct val="115000"/>
              </a:lnSpc>
              <a:spcBef>
                <a:spcPct val="0"/>
              </a:spcBef>
              <a:spcAft>
                <a:spcPct val="0"/>
              </a:spcAft>
              <a:buClr>
                <a:srgbClr val="3333FF"/>
              </a:buClr>
              <a:defRPr/>
            </a:pPr>
            <a:r>
              <a:rPr lang="en-US" altLang="ja-JP" b="1" i="1" kern="0" dirty="0" smtClean="0">
                <a:solidFill>
                  <a:srgbClr val="FFFF00"/>
                </a:solidFill>
                <a:effectLst>
                  <a:outerShdw blurRad="38100" dist="38100" dir="2700000" algn="tl">
                    <a:srgbClr val="000000">
                      <a:alpha val="43137"/>
                    </a:srgbClr>
                  </a:outerShdw>
                </a:effectLst>
              </a:rPr>
              <a:t>Meiyun Lin et al (Nature Communications, 2015)</a:t>
            </a:r>
            <a:endParaRPr lang="en-US" altLang="zh-CN" b="1" i="1" kern="0" dirty="0" smtClean="0">
              <a:solidFill>
                <a:srgbClr val="FFFF00"/>
              </a:solidFill>
              <a:effectLst>
                <a:outerShdw blurRad="38100" dist="38100" dir="2700000" algn="tl">
                  <a:srgbClr val="000000">
                    <a:alpha val="43137"/>
                  </a:srgbClr>
                </a:outerShdw>
              </a:effectLst>
            </a:endParaRPr>
          </a:p>
        </p:txBody>
      </p:sp>
      <p:sp>
        <p:nvSpPr>
          <p:cNvPr id="37" name="Slide Number Placeholder 3"/>
          <p:cNvSpPr txBox="1">
            <a:spLocks noGrp="1"/>
          </p:cNvSpPr>
          <p:nvPr/>
        </p:nvSpPr>
        <p:spPr>
          <a:xfrm>
            <a:off x="8559183" y="6400800"/>
            <a:ext cx="508617" cy="365125"/>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algn="ctr">
              <a:defRPr/>
            </a:pPr>
            <a:fld id="{4A7B5DD3-59DB-4EC6-8EAD-56AB16186139}" type="slidenum">
              <a:rPr lang="en-US" sz="2000" b="1" kern="0">
                <a:solidFill>
                  <a:srgbClr val="000000">
                    <a:lumMod val="10000"/>
                  </a:srgbClr>
                </a:solidFill>
                <a:latin typeface="Arial" panose="020B0604020202020204" pitchFamily="34" charset="0"/>
                <a:cs typeface="Arial" panose="020B0604020202020204" pitchFamily="34" charset="0"/>
              </a:rPr>
              <a:pPr algn="ctr">
                <a:defRPr/>
              </a:pPr>
              <a:t>12</a:t>
            </a:fld>
            <a:endParaRPr lang="en-US" sz="2000" b="1" kern="0" dirty="0">
              <a:solidFill>
                <a:srgbClr val="000000">
                  <a:lumMod val="10000"/>
                </a:srgbClr>
              </a:solidFill>
              <a:latin typeface="Arial" panose="020B0604020202020204" pitchFamily="34" charset="0"/>
              <a:cs typeface="Arial" panose="020B0604020202020204" pitchFamily="34" charset="0"/>
            </a:endParaRPr>
          </a:p>
        </p:txBody>
      </p:sp>
      <p:sp>
        <p:nvSpPr>
          <p:cNvPr id="2" name="Rectangle 1"/>
          <p:cNvSpPr/>
          <p:nvPr/>
        </p:nvSpPr>
        <p:spPr>
          <a:xfrm>
            <a:off x="4849755" y="3006755"/>
            <a:ext cx="4400410" cy="369332"/>
          </a:xfrm>
          <a:prstGeom prst="rect">
            <a:avLst/>
          </a:prstGeom>
        </p:spPr>
        <p:txBody>
          <a:bodyPr wrap="square">
            <a:spAutoFit/>
          </a:bodyPr>
          <a:lstStyle/>
          <a:p>
            <a:r>
              <a:rPr lang="el-GR" b="1" dirty="0" smtClean="0">
                <a:solidFill>
                  <a:srgbClr val="DADADA">
                    <a:lumMod val="10000"/>
                  </a:srgbClr>
                </a:solidFill>
                <a:latin typeface="Arial" panose="020B0604020202020204" pitchFamily="34" charset="0"/>
                <a:cs typeface="Arial" panose="020B0604020202020204" pitchFamily="34" charset="0"/>
              </a:rPr>
              <a:t>σ</a:t>
            </a:r>
            <a:r>
              <a:rPr lang="en-US" b="1" baseline="30000" dirty="0" smtClean="0">
                <a:solidFill>
                  <a:srgbClr val="DADADA">
                    <a:lumMod val="10000"/>
                  </a:srgbClr>
                </a:solidFill>
                <a:latin typeface="Arial" panose="020B0604020202020204" pitchFamily="34" charset="0"/>
                <a:cs typeface="Arial" panose="020B0604020202020204" pitchFamily="34" charset="0"/>
              </a:rPr>
              <a:t>2 </a:t>
            </a:r>
            <a:r>
              <a:rPr lang="en-US" b="1" dirty="0" smtClean="0">
                <a:solidFill>
                  <a:srgbClr val="DADADA">
                    <a:lumMod val="10000"/>
                  </a:srgbClr>
                </a:solidFill>
                <a:latin typeface="Arial" panose="020B0604020202020204" pitchFamily="34" charset="0"/>
                <a:cs typeface="Arial" panose="020B0604020202020204" pitchFamily="34" charset="0"/>
              </a:rPr>
              <a:t>(daily O</a:t>
            </a:r>
            <a:r>
              <a:rPr lang="en-US" b="1" baseline="-25000" dirty="0" smtClean="0">
                <a:solidFill>
                  <a:srgbClr val="DADADA">
                    <a:lumMod val="10000"/>
                  </a:srgbClr>
                </a:solidFill>
                <a:latin typeface="Arial" panose="020B0604020202020204" pitchFamily="34" charset="0"/>
                <a:cs typeface="Arial" panose="020B0604020202020204" pitchFamily="34" charset="0"/>
              </a:rPr>
              <a:t>3</a:t>
            </a:r>
            <a:r>
              <a:rPr lang="en-US" b="1" dirty="0" smtClean="0">
                <a:solidFill>
                  <a:srgbClr val="DADADA">
                    <a:lumMod val="10000"/>
                  </a:srgbClr>
                </a:solidFill>
                <a:latin typeface="Arial" panose="020B0604020202020204" pitchFamily="34" charset="0"/>
                <a:cs typeface="Arial" panose="020B0604020202020204" pitchFamily="34" charset="0"/>
              </a:rPr>
              <a:t>Strat), 500 hPa, Apr-May </a:t>
            </a:r>
            <a:endParaRPr lang="en-US" dirty="0">
              <a:solidFill>
                <a:srgbClr val="DADADA">
                  <a:lumMod val="10000"/>
                </a:srgbClr>
              </a:solidFill>
            </a:endParaRPr>
          </a:p>
        </p:txBody>
      </p:sp>
      <p:sp>
        <p:nvSpPr>
          <p:cNvPr id="3" name="TextBox 2"/>
          <p:cNvSpPr txBox="1"/>
          <p:nvPr/>
        </p:nvSpPr>
        <p:spPr>
          <a:xfrm>
            <a:off x="4572000" y="4362172"/>
            <a:ext cx="1981200" cy="276999"/>
          </a:xfrm>
          <a:prstGeom prst="rect">
            <a:avLst/>
          </a:prstGeom>
          <a:noFill/>
        </p:spPr>
        <p:txBody>
          <a:bodyPr wrap="square" rtlCol="0">
            <a:spAutoFit/>
          </a:bodyPr>
          <a:lstStyle/>
          <a:p>
            <a:r>
              <a:rPr lang="en-US" sz="1200" b="1" dirty="0" smtClean="0">
                <a:solidFill>
                  <a:srgbClr val="DADADA">
                    <a:lumMod val="10000"/>
                  </a:srgbClr>
                </a:solidFill>
                <a:latin typeface="Arial" panose="020B0604020202020204" pitchFamily="34" charset="0"/>
                <a:cs typeface="Arial" panose="020B0604020202020204" pitchFamily="34" charset="0"/>
              </a:rPr>
              <a:t>N=4, 1979-2014</a:t>
            </a:r>
            <a:endParaRPr lang="en-US" sz="1200" b="1" dirty="0">
              <a:solidFill>
                <a:srgbClr val="DADADA">
                  <a:lumMod val="10000"/>
                </a:srgbClr>
              </a:solidFill>
              <a:latin typeface="Arial" panose="020B0604020202020204" pitchFamily="34" charset="0"/>
              <a:cs typeface="Arial" panose="020B0604020202020204" pitchFamily="34" charset="0"/>
            </a:endParaRPr>
          </a:p>
        </p:txBody>
      </p:sp>
      <p:sp>
        <p:nvSpPr>
          <p:cNvPr id="25" name="TextBox 24"/>
          <p:cNvSpPr txBox="1"/>
          <p:nvPr/>
        </p:nvSpPr>
        <p:spPr>
          <a:xfrm>
            <a:off x="4648200" y="1494373"/>
            <a:ext cx="1981200" cy="276999"/>
          </a:xfrm>
          <a:prstGeom prst="rect">
            <a:avLst/>
          </a:prstGeom>
          <a:noFill/>
        </p:spPr>
        <p:txBody>
          <a:bodyPr wrap="square" rtlCol="0">
            <a:spAutoFit/>
          </a:bodyPr>
          <a:lstStyle/>
          <a:p>
            <a:r>
              <a:rPr lang="en-US" sz="1200" b="1" dirty="0" smtClean="0">
                <a:solidFill>
                  <a:srgbClr val="DADADA">
                    <a:lumMod val="10000"/>
                  </a:srgbClr>
                </a:solidFill>
                <a:latin typeface="Arial" panose="020B0604020202020204" pitchFamily="34" charset="0"/>
                <a:cs typeface="Arial" panose="020B0604020202020204" pitchFamily="34" charset="0"/>
              </a:rPr>
              <a:t>N=4, 1979-2014</a:t>
            </a:r>
            <a:endParaRPr lang="en-US" sz="1200" b="1" dirty="0">
              <a:solidFill>
                <a:srgbClr val="DADADA">
                  <a:lumMod val="10000"/>
                </a:srgbClr>
              </a:solidFill>
              <a:latin typeface="Arial" panose="020B0604020202020204" pitchFamily="34" charset="0"/>
              <a:cs typeface="Arial" panose="020B0604020202020204" pitchFamily="34" charset="0"/>
            </a:endParaRPr>
          </a:p>
        </p:txBody>
      </p:sp>
      <p:sp>
        <p:nvSpPr>
          <p:cNvPr id="17" name="Rectangle 16"/>
          <p:cNvSpPr/>
          <p:nvPr/>
        </p:nvSpPr>
        <p:spPr>
          <a:xfrm>
            <a:off x="685801" y="5638800"/>
            <a:ext cx="8382000" cy="646331"/>
          </a:xfrm>
          <a:prstGeom prst="rect">
            <a:avLst/>
          </a:prstGeom>
          <a:solidFill>
            <a:schemeClr val="tx1"/>
          </a:solidFill>
        </p:spPr>
        <p:txBody>
          <a:bodyPr wrap="square">
            <a:spAutoFit/>
          </a:bodyPr>
          <a:lstStyle/>
          <a:p>
            <a:r>
              <a:rPr lang="en-US" b="1" dirty="0" smtClean="0">
                <a:solidFill>
                  <a:srgbClr val="0000FF"/>
                </a:solidFill>
                <a:latin typeface="Arial" panose="020B0604020202020204" pitchFamily="34" charset="0"/>
                <a:cs typeface="Arial" panose="020B0604020202020204" pitchFamily="34" charset="0"/>
                <a:sym typeface="Wingdings" panose="05000000000000000000" pitchFamily="2" charset="2"/>
              </a:rPr>
              <a:t>Tropopause folds at the polar jet penetrate </a:t>
            </a:r>
          </a:p>
          <a:p>
            <a:r>
              <a:rPr lang="en-US" b="1" dirty="0" smtClean="0">
                <a:solidFill>
                  <a:srgbClr val="0000FF"/>
                </a:solidFill>
                <a:latin typeface="Arial" panose="020B0604020202020204" pitchFamily="34" charset="0"/>
                <a:cs typeface="Arial" panose="020B0604020202020204" pitchFamily="34" charset="0"/>
                <a:sym typeface="Wingdings" panose="05000000000000000000" pitchFamily="2" charset="2"/>
              </a:rPr>
              <a:t>much deeper into the lower troposphere </a:t>
            </a:r>
            <a:r>
              <a:rPr lang="en-US" b="1" dirty="0" smtClean="0">
                <a:solidFill>
                  <a:schemeClr val="accent4">
                    <a:lumMod val="10000"/>
                  </a:schemeClr>
                </a:solidFill>
                <a:latin typeface="Arial" panose="020B0604020202020204" pitchFamily="34" charset="0"/>
                <a:cs typeface="Arial" panose="020B0604020202020204" pitchFamily="34" charset="0"/>
                <a:sym typeface="Wingdings" panose="05000000000000000000" pitchFamily="2" charset="2"/>
              </a:rPr>
              <a:t>than</a:t>
            </a:r>
            <a:r>
              <a:rPr lang="en-US"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 those at the subtropical jet</a:t>
            </a:r>
            <a:endParaRPr lang="en-US" b="1" dirty="0" smtClean="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7114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32"/>
          <p:cNvPicPr/>
          <p:nvPr/>
        </p:nvPicPr>
        <p:blipFill>
          <a:blip r:embed="rId3"/>
          <a:stretch>
            <a:fillRect/>
          </a:stretch>
        </p:blipFill>
        <p:spPr>
          <a:xfrm>
            <a:off x="19686" y="990600"/>
            <a:ext cx="1961514" cy="1524000"/>
          </a:xfrm>
          <a:prstGeom prst="rect">
            <a:avLst/>
          </a:prstGeom>
        </p:spPr>
      </p:pic>
      <p:sp>
        <p:nvSpPr>
          <p:cNvPr id="2" name="Title 1"/>
          <p:cNvSpPr>
            <a:spLocks/>
          </p:cNvSpPr>
          <p:nvPr/>
        </p:nvSpPr>
        <p:spPr bwMode="auto">
          <a:xfrm>
            <a:off x="76200" y="152400"/>
            <a:ext cx="861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pPr>
            <a:r>
              <a:rPr lang="en-US" altLang="zh-CN" sz="2400" b="1" dirty="0" smtClean="0">
                <a:solidFill>
                  <a:schemeClr val="bg1"/>
                </a:solidFill>
                <a:latin typeface="Helvetica" pitchFamily="34" charset="0"/>
              </a:rPr>
              <a:t>Surface O</a:t>
            </a:r>
            <a:r>
              <a:rPr lang="en-US" altLang="zh-CN" sz="2400" b="1" baseline="-25000" dirty="0" smtClean="0">
                <a:solidFill>
                  <a:schemeClr val="bg1"/>
                </a:solidFill>
                <a:latin typeface="Helvetica" pitchFamily="34" charset="0"/>
              </a:rPr>
              <a:t>3</a:t>
            </a:r>
            <a:r>
              <a:rPr lang="en-US" altLang="zh-CN" sz="2400" b="1" dirty="0" smtClean="0">
                <a:solidFill>
                  <a:schemeClr val="bg1"/>
                </a:solidFill>
                <a:latin typeface="Helvetica" pitchFamily="34" charset="0"/>
              </a:rPr>
              <a:t> distribution in high vs low background springs </a:t>
            </a:r>
            <a:endParaRPr lang="en-US" altLang="zh-CN" sz="2400" b="1" dirty="0">
              <a:solidFill>
                <a:schemeClr val="bg1"/>
              </a:solidFill>
              <a:latin typeface="Helvetica" pitchFamily="34" charset="0"/>
            </a:endParaRPr>
          </a:p>
        </p:txBody>
      </p:sp>
      <p:sp>
        <p:nvSpPr>
          <p:cNvPr id="8" name="AutoShape 31"/>
          <p:cNvSpPr>
            <a:spLocks noChangeArrowheads="1"/>
          </p:cNvSpPr>
          <p:nvPr/>
        </p:nvSpPr>
        <p:spPr bwMode="auto">
          <a:xfrm>
            <a:off x="584200" y="1477963"/>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9" name="AutoShape 31"/>
          <p:cNvSpPr>
            <a:spLocks noChangeArrowheads="1"/>
          </p:cNvSpPr>
          <p:nvPr/>
        </p:nvSpPr>
        <p:spPr bwMode="auto">
          <a:xfrm>
            <a:off x="449263" y="1522413"/>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10" name="AutoShape 31"/>
          <p:cNvSpPr>
            <a:spLocks noChangeArrowheads="1"/>
          </p:cNvSpPr>
          <p:nvPr/>
        </p:nvSpPr>
        <p:spPr bwMode="auto">
          <a:xfrm>
            <a:off x="628650" y="1495425"/>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11" name="AutoShape 31"/>
          <p:cNvSpPr>
            <a:spLocks noChangeArrowheads="1"/>
          </p:cNvSpPr>
          <p:nvPr/>
        </p:nvSpPr>
        <p:spPr bwMode="auto">
          <a:xfrm>
            <a:off x="592138" y="1660525"/>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12" name="AutoShape 31"/>
          <p:cNvSpPr>
            <a:spLocks noChangeArrowheads="1"/>
          </p:cNvSpPr>
          <p:nvPr/>
        </p:nvSpPr>
        <p:spPr bwMode="auto">
          <a:xfrm>
            <a:off x="700088" y="1395413"/>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13" name="AutoShape 31"/>
          <p:cNvSpPr>
            <a:spLocks noChangeArrowheads="1"/>
          </p:cNvSpPr>
          <p:nvPr/>
        </p:nvSpPr>
        <p:spPr bwMode="auto">
          <a:xfrm>
            <a:off x="503238" y="1593850"/>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14" name="AutoShape 31"/>
          <p:cNvSpPr>
            <a:spLocks noChangeArrowheads="1"/>
          </p:cNvSpPr>
          <p:nvPr/>
        </p:nvSpPr>
        <p:spPr bwMode="auto">
          <a:xfrm>
            <a:off x="646113" y="1450975"/>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15" name="AutoShape 31"/>
          <p:cNvSpPr>
            <a:spLocks noChangeArrowheads="1"/>
          </p:cNvSpPr>
          <p:nvPr/>
        </p:nvSpPr>
        <p:spPr bwMode="auto">
          <a:xfrm>
            <a:off x="606425" y="1566863"/>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16" name="AutoShape 31"/>
          <p:cNvSpPr>
            <a:spLocks noChangeArrowheads="1"/>
          </p:cNvSpPr>
          <p:nvPr/>
        </p:nvSpPr>
        <p:spPr bwMode="auto">
          <a:xfrm>
            <a:off x="574675" y="1323975"/>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17" name="AutoShape 31"/>
          <p:cNvSpPr>
            <a:spLocks noChangeArrowheads="1"/>
          </p:cNvSpPr>
          <p:nvPr/>
        </p:nvSpPr>
        <p:spPr bwMode="auto">
          <a:xfrm>
            <a:off x="636588" y="1722438"/>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18" name="AutoShape 31"/>
          <p:cNvSpPr>
            <a:spLocks noChangeArrowheads="1"/>
          </p:cNvSpPr>
          <p:nvPr/>
        </p:nvSpPr>
        <p:spPr bwMode="auto">
          <a:xfrm>
            <a:off x="563563" y="1390650"/>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19" name="AutoShape 31"/>
          <p:cNvSpPr>
            <a:spLocks noChangeArrowheads="1"/>
          </p:cNvSpPr>
          <p:nvPr/>
        </p:nvSpPr>
        <p:spPr bwMode="auto">
          <a:xfrm>
            <a:off x="684213" y="1503363"/>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20" name="AutoShape 31"/>
          <p:cNvSpPr>
            <a:spLocks noChangeArrowheads="1"/>
          </p:cNvSpPr>
          <p:nvPr/>
        </p:nvSpPr>
        <p:spPr bwMode="auto">
          <a:xfrm>
            <a:off x="574675" y="1738313"/>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21" name="AutoShape 31"/>
          <p:cNvSpPr>
            <a:spLocks noChangeArrowheads="1"/>
          </p:cNvSpPr>
          <p:nvPr/>
        </p:nvSpPr>
        <p:spPr bwMode="auto">
          <a:xfrm>
            <a:off x="539750" y="1612900"/>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24" name="Rounded Rectangle 23"/>
          <p:cNvSpPr/>
          <p:nvPr/>
        </p:nvSpPr>
        <p:spPr>
          <a:xfrm>
            <a:off x="2819400" y="1066800"/>
            <a:ext cx="228600" cy="4402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Rounded Rectangle 24"/>
          <p:cNvSpPr/>
          <p:nvPr/>
        </p:nvSpPr>
        <p:spPr>
          <a:xfrm>
            <a:off x="2819400" y="3750707"/>
            <a:ext cx="228600" cy="4402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8001000" y="1981200"/>
            <a:ext cx="914400" cy="1015663"/>
          </a:xfrm>
          <a:prstGeom prst="rect">
            <a:avLst/>
          </a:prstGeom>
          <a:noFill/>
        </p:spPr>
        <p:txBody>
          <a:bodyPr wrap="square" rtlCol="0">
            <a:spAutoFit/>
          </a:bodyPr>
          <a:lstStyle/>
          <a:p>
            <a:r>
              <a:rPr lang="en-US" sz="1200" dirty="0" smtClean="0">
                <a:solidFill>
                  <a:srgbClr val="000000"/>
                </a:solidFill>
              </a:rPr>
              <a:t>1991</a:t>
            </a:r>
          </a:p>
          <a:p>
            <a:r>
              <a:rPr lang="en-US" sz="1200" dirty="0" smtClean="0">
                <a:solidFill>
                  <a:srgbClr val="000000"/>
                </a:solidFill>
              </a:rPr>
              <a:t>1999</a:t>
            </a:r>
          </a:p>
          <a:p>
            <a:r>
              <a:rPr lang="en-US" sz="1200" dirty="0" smtClean="0">
                <a:solidFill>
                  <a:srgbClr val="000000"/>
                </a:solidFill>
              </a:rPr>
              <a:t>2008</a:t>
            </a:r>
          </a:p>
          <a:p>
            <a:r>
              <a:rPr lang="en-US" sz="1200" dirty="0" smtClean="0">
                <a:solidFill>
                  <a:srgbClr val="000000"/>
                </a:solidFill>
              </a:rPr>
              <a:t>2011</a:t>
            </a:r>
          </a:p>
          <a:p>
            <a:r>
              <a:rPr lang="en-US" sz="1200" dirty="0" smtClean="0">
                <a:solidFill>
                  <a:srgbClr val="000000"/>
                </a:solidFill>
              </a:rPr>
              <a:t>2012</a:t>
            </a:r>
            <a:endParaRPr lang="en-US" sz="1200" dirty="0">
              <a:solidFill>
                <a:srgbClr val="000000"/>
              </a:solidFill>
            </a:endParaRPr>
          </a:p>
        </p:txBody>
      </p:sp>
      <p:sp>
        <p:nvSpPr>
          <p:cNvPr id="27" name="TextBox 26"/>
          <p:cNvSpPr txBox="1"/>
          <p:nvPr/>
        </p:nvSpPr>
        <p:spPr>
          <a:xfrm>
            <a:off x="8001000" y="5181600"/>
            <a:ext cx="914400" cy="461665"/>
          </a:xfrm>
          <a:prstGeom prst="rect">
            <a:avLst/>
          </a:prstGeom>
          <a:noFill/>
        </p:spPr>
        <p:txBody>
          <a:bodyPr wrap="square" rtlCol="0">
            <a:spAutoFit/>
          </a:bodyPr>
          <a:lstStyle/>
          <a:p>
            <a:r>
              <a:rPr lang="en-US" sz="1200" dirty="0" smtClean="0">
                <a:solidFill>
                  <a:srgbClr val="000000"/>
                </a:solidFill>
              </a:rPr>
              <a:t>1992</a:t>
            </a:r>
          </a:p>
          <a:p>
            <a:r>
              <a:rPr lang="en-US" sz="1200" dirty="0" smtClean="0">
                <a:solidFill>
                  <a:srgbClr val="000000"/>
                </a:solidFill>
              </a:rPr>
              <a:t>1993</a:t>
            </a:r>
            <a:endParaRPr lang="en-US" sz="1200" dirty="0">
              <a:solidFill>
                <a:srgbClr val="000000"/>
              </a:solidFill>
            </a:endParaRPr>
          </a:p>
        </p:txBody>
      </p:sp>
      <p:sp>
        <p:nvSpPr>
          <p:cNvPr id="29" name="Rectangle 55"/>
          <p:cNvSpPr>
            <a:spLocks noChangeArrowheads="1"/>
          </p:cNvSpPr>
          <p:nvPr/>
        </p:nvSpPr>
        <p:spPr bwMode="auto">
          <a:xfrm>
            <a:off x="2743200" y="6370918"/>
            <a:ext cx="6553200" cy="41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eaLnBrk="0" fontAlgn="base" hangingPunct="0">
              <a:lnSpc>
                <a:spcPct val="115000"/>
              </a:lnSpc>
              <a:spcBef>
                <a:spcPct val="0"/>
              </a:spcBef>
              <a:spcAft>
                <a:spcPct val="0"/>
              </a:spcAft>
              <a:buClr>
                <a:srgbClr val="3333FF"/>
              </a:buClr>
              <a:defRPr/>
            </a:pPr>
            <a:r>
              <a:rPr lang="en-US" altLang="ja-JP" b="1" i="1" kern="0" dirty="0" smtClean="0">
                <a:solidFill>
                  <a:srgbClr val="FFFF00"/>
                </a:solidFill>
                <a:effectLst>
                  <a:outerShdw blurRad="38100" dist="38100" dir="2700000" algn="tl">
                    <a:srgbClr val="000000">
                      <a:alpha val="43137"/>
                    </a:srgbClr>
                  </a:outerShdw>
                </a:effectLst>
              </a:rPr>
              <a:t>Meiyun Lin et al (Nature Communications, 2015)</a:t>
            </a:r>
            <a:endParaRPr lang="en-US" altLang="zh-CN" b="1" i="1" kern="0" dirty="0" smtClean="0">
              <a:solidFill>
                <a:srgbClr val="FFFF00"/>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914400"/>
            <a:ext cx="5527523"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9230" y="3592994"/>
            <a:ext cx="5385570" cy="2655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0" y="1676400"/>
            <a:ext cx="1981200" cy="461665"/>
          </a:xfrm>
          <a:prstGeom prst="rect">
            <a:avLst/>
          </a:prstGeom>
          <a:noFill/>
        </p:spPr>
        <p:txBody>
          <a:bodyPr wrap="square" rtlCol="0">
            <a:spAutoFit/>
          </a:bodyPr>
          <a:lstStyle/>
          <a:p>
            <a:r>
              <a:rPr lang="en-US" sz="1200" b="1" dirty="0">
                <a:solidFill>
                  <a:srgbClr val="00B050"/>
                </a:solidFill>
              </a:rPr>
              <a:t>(</a:t>
            </a:r>
            <a:r>
              <a:rPr lang="en-US" sz="1200" b="1" dirty="0" smtClean="0">
                <a:solidFill>
                  <a:srgbClr val="00B050"/>
                </a:solidFill>
              </a:rPr>
              <a:t>N. American anthrop. emissions set to zero)</a:t>
            </a:r>
            <a:endParaRPr lang="en-US" sz="1200" b="1" dirty="0">
              <a:solidFill>
                <a:srgbClr val="00B050"/>
              </a:solidFill>
            </a:endParaRPr>
          </a:p>
        </p:txBody>
      </p:sp>
      <p:sp>
        <p:nvSpPr>
          <p:cNvPr id="30" name="TextBox 29"/>
          <p:cNvSpPr txBox="1"/>
          <p:nvPr/>
        </p:nvSpPr>
        <p:spPr>
          <a:xfrm rot="16200000">
            <a:off x="893339" y="3179339"/>
            <a:ext cx="2720789" cy="369332"/>
          </a:xfrm>
          <a:prstGeom prst="rect">
            <a:avLst/>
          </a:prstGeom>
          <a:noFill/>
        </p:spPr>
        <p:txBody>
          <a:bodyPr wrap="square" rtlCol="0">
            <a:spAutoFit/>
          </a:bodyPr>
          <a:lstStyle/>
          <a:p>
            <a:pPr algn="ctr"/>
            <a:r>
              <a:rPr lang="en-US" b="1" dirty="0" smtClean="0"/>
              <a:t>Probability Density</a:t>
            </a:r>
            <a:endParaRPr lang="en-US" b="1" dirty="0"/>
          </a:p>
        </p:txBody>
      </p:sp>
      <p:sp>
        <p:nvSpPr>
          <p:cNvPr id="34" name="Slide Number Placeholder 3"/>
          <p:cNvSpPr txBox="1">
            <a:spLocks noGrp="1"/>
          </p:cNvSpPr>
          <p:nvPr/>
        </p:nvSpPr>
        <p:spPr>
          <a:xfrm>
            <a:off x="8559183" y="6400800"/>
            <a:ext cx="508617" cy="365125"/>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algn="ctr">
              <a:defRPr/>
            </a:pPr>
            <a:fld id="{4A7B5DD3-59DB-4EC6-8EAD-56AB16186139}" type="slidenum">
              <a:rPr lang="en-US" sz="2000" b="1" kern="0">
                <a:solidFill>
                  <a:srgbClr val="000000">
                    <a:lumMod val="10000"/>
                  </a:srgbClr>
                </a:solidFill>
                <a:latin typeface="Arial" panose="020B0604020202020204" pitchFamily="34" charset="0"/>
                <a:cs typeface="Arial" panose="020B0604020202020204" pitchFamily="34" charset="0"/>
              </a:rPr>
              <a:pPr algn="ctr">
                <a:defRPr/>
              </a:pPr>
              <a:t>13</a:t>
            </a:fld>
            <a:endParaRPr lang="en-US" sz="2000" b="1" kern="0" dirty="0">
              <a:solidFill>
                <a:srgbClr val="000000">
                  <a:lumMod val="10000"/>
                </a:srgbClr>
              </a:solidFill>
              <a:latin typeface="Arial" panose="020B0604020202020204" pitchFamily="34" charset="0"/>
              <a:cs typeface="Arial" panose="020B0604020202020204" pitchFamily="34" charset="0"/>
            </a:endParaRPr>
          </a:p>
        </p:txBody>
      </p:sp>
      <p:sp>
        <p:nvSpPr>
          <p:cNvPr id="3" name="TextBox 2"/>
          <p:cNvSpPr txBox="1"/>
          <p:nvPr/>
        </p:nvSpPr>
        <p:spPr>
          <a:xfrm>
            <a:off x="6816877" y="1219200"/>
            <a:ext cx="1031723" cy="369332"/>
          </a:xfrm>
          <a:prstGeom prst="rect">
            <a:avLst/>
          </a:prstGeom>
          <a:noFill/>
        </p:spPr>
        <p:txBody>
          <a:bodyPr wrap="square" rtlCol="0">
            <a:spAutoFit/>
          </a:bodyPr>
          <a:lstStyle/>
          <a:p>
            <a:r>
              <a:rPr lang="en-US" dirty="0" smtClean="0">
                <a:solidFill>
                  <a:srgbClr val="FF0000"/>
                </a:solidFill>
              </a:rPr>
              <a:t>NAAQS</a:t>
            </a:r>
            <a:endParaRPr lang="en-US" dirty="0">
              <a:solidFill>
                <a:srgbClr val="FF0000"/>
              </a:solidFill>
            </a:endParaRPr>
          </a:p>
        </p:txBody>
      </p:sp>
    </p:spTree>
    <p:extLst>
      <p:ext uri="{BB962C8B-B14F-4D97-AF65-F5344CB8AC3E}">
        <p14:creationId xmlns:p14="http://schemas.microsoft.com/office/powerpoint/2010/main" val="1680873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0534"/>
          <a:stretch/>
        </p:blipFill>
        <p:spPr bwMode="auto">
          <a:xfrm>
            <a:off x="2514600" y="914400"/>
            <a:ext cx="5955905" cy="295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txBox="1">
            <a:spLocks noGrp="1"/>
          </p:cNvSpPr>
          <p:nvPr/>
        </p:nvSpPr>
        <p:spPr>
          <a:xfrm>
            <a:off x="6336905" y="6096000"/>
            <a:ext cx="2133600" cy="365125"/>
          </a:xfrm>
          <a:prstGeom prst="rect">
            <a:avLst/>
          </a:prstGeom>
          <a:noFill/>
        </p:spPr>
        <p:txBody>
          <a:bodyPr anchor="ctr"/>
          <a:lstStyle/>
          <a:p>
            <a:pPr algn="r">
              <a:defRPr/>
            </a:pPr>
            <a:fld id="{C23E7F65-54DA-43F1-824C-B34394BF2989}" type="slidenum">
              <a:rPr lang="en-US" sz="1200">
                <a:solidFill>
                  <a:srgbClr val="000000">
                    <a:tint val="75000"/>
                  </a:srgbClr>
                </a:solidFill>
              </a:rPr>
              <a:pPr algn="r">
                <a:defRPr/>
              </a:pPr>
              <a:t>14</a:t>
            </a:fld>
            <a:endParaRPr lang="en-US" sz="1200">
              <a:solidFill>
                <a:srgbClr val="000000">
                  <a:tint val="75000"/>
                </a:srgbClr>
              </a:solidFill>
            </a:endParaRPr>
          </a:p>
        </p:txBody>
      </p:sp>
      <p:sp>
        <p:nvSpPr>
          <p:cNvPr id="199688" name="Text Box 8"/>
          <p:cNvSpPr txBox="1">
            <a:spLocks noChangeArrowheads="1"/>
          </p:cNvSpPr>
          <p:nvPr/>
        </p:nvSpPr>
        <p:spPr bwMode="auto">
          <a:xfrm>
            <a:off x="0" y="5949950"/>
            <a:ext cx="9144000" cy="90805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buFont typeface="Arial" pitchFamily="34" charset="0"/>
              <a:buNone/>
            </a:pPr>
            <a:endParaRPr lang="en-US" altLang="zh-CN" sz="2400" b="1" smtClean="0">
              <a:solidFill>
                <a:srgbClr val="0000FF"/>
              </a:solidFill>
              <a:latin typeface="Helvetica" pitchFamily="34" charset="0"/>
            </a:endParaRPr>
          </a:p>
        </p:txBody>
      </p:sp>
      <p:sp>
        <p:nvSpPr>
          <p:cNvPr id="199690" name="Text Box 10"/>
          <p:cNvSpPr txBox="1">
            <a:spLocks noChangeArrowheads="1"/>
          </p:cNvSpPr>
          <p:nvPr/>
        </p:nvSpPr>
        <p:spPr bwMode="auto">
          <a:xfrm>
            <a:off x="74612" y="2330588"/>
            <a:ext cx="2287587" cy="461665"/>
          </a:xfrm>
          <a:prstGeom prst="rect">
            <a:avLst/>
          </a:prstGeom>
          <a:solidFill>
            <a:srgbClr val="FFFFCC"/>
          </a:solidFill>
          <a:ln>
            <a:noFill/>
          </a:ln>
          <a:effectLst/>
          <a:extLst/>
        </p:spPr>
        <p:txBody>
          <a:bodyPr wrap="square">
            <a:spAutoFit/>
          </a:bodyPr>
          <a:lstStyle/>
          <a:p>
            <a:pPr fontAlgn="base">
              <a:spcBef>
                <a:spcPct val="50000"/>
              </a:spcBef>
              <a:spcAft>
                <a:spcPct val="0"/>
              </a:spcAft>
            </a:pPr>
            <a:r>
              <a:rPr lang="en-US" altLang="ja-JP" sz="2400" dirty="0">
                <a:solidFill>
                  <a:srgbClr val="000000"/>
                </a:solidFill>
                <a:latin typeface="Helvetica" pitchFamily="34" charset="0"/>
              </a:rPr>
              <a:t>1999 (La Ni</a:t>
            </a:r>
            <a:r>
              <a:rPr lang="en-US" altLang="ja-JP" sz="2400" dirty="0">
                <a:solidFill>
                  <a:srgbClr val="000000"/>
                </a:solidFill>
                <a:latin typeface="Helvetica" pitchFamily="34" charset="0"/>
                <a:cs typeface="Times New Roman" pitchFamily="18" charset="0"/>
              </a:rPr>
              <a:t>ñ</a:t>
            </a:r>
            <a:r>
              <a:rPr lang="en-US" altLang="ja-JP" sz="2400" dirty="0">
                <a:solidFill>
                  <a:srgbClr val="000000"/>
                </a:solidFill>
                <a:latin typeface="Helvetica" pitchFamily="34" charset="0"/>
              </a:rPr>
              <a:t>a)</a:t>
            </a:r>
          </a:p>
        </p:txBody>
      </p:sp>
      <p:sp>
        <p:nvSpPr>
          <p:cNvPr id="3" name="TextBox 2"/>
          <p:cNvSpPr txBox="1"/>
          <p:nvPr/>
        </p:nvSpPr>
        <p:spPr>
          <a:xfrm>
            <a:off x="3060305" y="838200"/>
            <a:ext cx="5257800" cy="369332"/>
          </a:xfrm>
          <a:prstGeom prst="rect">
            <a:avLst/>
          </a:prstGeom>
          <a:noFill/>
        </p:spPr>
        <p:txBody>
          <a:bodyPr wrap="square" rtlCol="0">
            <a:spAutoFit/>
          </a:bodyPr>
          <a:lstStyle/>
          <a:p>
            <a:pPr algn="ctr"/>
            <a:r>
              <a:rPr lang="en-US" b="1" dirty="0" smtClean="0">
                <a:solidFill>
                  <a:srgbClr val="000000"/>
                </a:solidFill>
                <a:latin typeface="Helvetica" panose="020B0604020202020204" pitchFamily="34" charset="0"/>
                <a:cs typeface="Helvetica" panose="020B0604020202020204" pitchFamily="34" charset="0"/>
              </a:rPr>
              <a:t>Gothic, Colorado </a:t>
            </a:r>
            <a:r>
              <a:rPr lang="en-US" b="1" dirty="0">
                <a:solidFill>
                  <a:srgbClr val="000000"/>
                </a:solidFill>
                <a:latin typeface="Helvetica" panose="020B0604020202020204" pitchFamily="34" charset="0"/>
                <a:cs typeface="Helvetica" panose="020B0604020202020204" pitchFamily="34" charset="0"/>
              </a:rPr>
              <a:t>(2.9 km altitude)</a:t>
            </a:r>
          </a:p>
        </p:txBody>
      </p:sp>
      <p:sp>
        <p:nvSpPr>
          <p:cNvPr id="21" name="Text Box 21"/>
          <p:cNvSpPr txBox="1">
            <a:spLocks noChangeArrowheads="1"/>
          </p:cNvSpPr>
          <p:nvPr/>
        </p:nvSpPr>
        <p:spPr bwMode="auto">
          <a:xfrm>
            <a:off x="8318105" y="1524000"/>
            <a:ext cx="847725" cy="298810"/>
          </a:xfrm>
          <a:prstGeom prst="rect">
            <a:avLst/>
          </a:prstGeom>
          <a:noFill/>
          <a:ln>
            <a:noFill/>
          </a:ln>
          <a:effectLst/>
        </p:spPr>
        <p:txBody>
          <a:bodyPr lIns="18000" tIns="10800" rIns="18000" bIns="10800">
            <a:spAutoFit/>
          </a:bodyPr>
          <a:lstStyle/>
          <a:p>
            <a:pPr>
              <a:spcBef>
                <a:spcPct val="50000"/>
              </a:spcBef>
            </a:pPr>
            <a:r>
              <a:rPr lang="en-US" altLang="zh-CN" i="1" dirty="0" smtClean="0">
                <a:solidFill>
                  <a:srgbClr val="000000"/>
                </a:solidFill>
                <a:latin typeface="Helvetica" pitchFamily="34" charset="0"/>
              </a:rPr>
              <a:t>70 ppb</a:t>
            </a:r>
            <a:endParaRPr lang="en-US" altLang="zh-CN" i="1" dirty="0">
              <a:solidFill>
                <a:srgbClr val="000000"/>
              </a:solidFill>
              <a:latin typeface="Helvetica" pitchFamily="34" charset="0"/>
            </a:endParaRPr>
          </a:p>
        </p:txBody>
      </p:sp>
      <p:sp>
        <p:nvSpPr>
          <p:cNvPr id="22" name="TextBox 21"/>
          <p:cNvSpPr txBox="1"/>
          <p:nvPr/>
        </p:nvSpPr>
        <p:spPr>
          <a:xfrm>
            <a:off x="8241905" y="3307378"/>
            <a:ext cx="990600" cy="369332"/>
          </a:xfrm>
          <a:prstGeom prst="rect">
            <a:avLst/>
          </a:prstGeom>
          <a:noFill/>
        </p:spPr>
        <p:txBody>
          <a:bodyPr wrap="square" rtlCol="0">
            <a:spAutoFit/>
          </a:bodyPr>
          <a:lstStyle/>
          <a:p>
            <a:r>
              <a:rPr lang="en-US" b="1" dirty="0">
                <a:solidFill>
                  <a:srgbClr val="0000FF"/>
                </a:solidFill>
              </a:rPr>
              <a:t>O</a:t>
            </a:r>
            <a:r>
              <a:rPr lang="en-US" b="1" baseline="-25000" dirty="0">
                <a:solidFill>
                  <a:srgbClr val="0000FF"/>
                </a:solidFill>
              </a:rPr>
              <a:t>3</a:t>
            </a:r>
            <a:r>
              <a:rPr lang="en-US" b="1" dirty="0">
                <a:solidFill>
                  <a:srgbClr val="0000FF"/>
                </a:solidFill>
              </a:rPr>
              <a:t>Strat</a:t>
            </a:r>
          </a:p>
        </p:txBody>
      </p:sp>
      <p:sp>
        <p:nvSpPr>
          <p:cNvPr id="27" name="TextBox 26"/>
          <p:cNvSpPr txBox="1"/>
          <p:nvPr/>
        </p:nvSpPr>
        <p:spPr>
          <a:xfrm>
            <a:off x="8241905" y="2579132"/>
            <a:ext cx="762000" cy="369332"/>
          </a:xfrm>
          <a:prstGeom prst="rect">
            <a:avLst/>
          </a:prstGeom>
          <a:noFill/>
        </p:spPr>
        <p:txBody>
          <a:bodyPr wrap="square" rtlCol="0">
            <a:spAutoFit/>
          </a:bodyPr>
          <a:lstStyle/>
          <a:p>
            <a:r>
              <a:rPr lang="en-US" b="1" dirty="0">
                <a:solidFill>
                  <a:srgbClr val="00B050"/>
                </a:solidFill>
              </a:rPr>
              <a:t>BGO</a:t>
            </a:r>
            <a:r>
              <a:rPr lang="en-US" b="1" baseline="-25000" dirty="0">
                <a:solidFill>
                  <a:srgbClr val="00B050"/>
                </a:solidFill>
              </a:rPr>
              <a:t>3</a:t>
            </a:r>
          </a:p>
        </p:txBody>
      </p:sp>
      <p:sp>
        <p:nvSpPr>
          <p:cNvPr id="28" name="TextBox 27"/>
          <p:cNvSpPr txBox="1"/>
          <p:nvPr/>
        </p:nvSpPr>
        <p:spPr>
          <a:xfrm>
            <a:off x="8241905" y="2121932"/>
            <a:ext cx="762000" cy="369332"/>
          </a:xfrm>
          <a:prstGeom prst="rect">
            <a:avLst/>
          </a:prstGeom>
          <a:noFill/>
        </p:spPr>
        <p:txBody>
          <a:bodyPr wrap="square" rtlCol="0">
            <a:spAutoFit/>
          </a:bodyPr>
          <a:lstStyle/>
          <a:p>
            <a:r>
              <a:rPr lang="en-US" b="1" dirty="0">
                <a:solidFill>
                  <a:srgbClr val="FF0000"/>
                </a:solidFill>
              </a:rPr>
              <a:t>Total</a:t>
            </a:r>
          </a:p>
        </p:txBody>
      </p:sp>
      <p:sp>
        <p:nvSpPr>
          <p:cNvPr id="29" name="Title 1"/>
          <p:cNvSpPr>
            <a:spLocks/>
          </p:cNvSpPr>
          <p:nvPr/>
        </p:nvSpPr>
        <p:spPr bwMode="auto">
          <a:xfrm>
            <a:off x="-76200" y="76200"/>
            <a:ext cx="9144000" cy="849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pPr>
            <a:r>
              <a:rPr lang="en-US" altLang="ja-JP" sz="2400" b="1" dirty="0" smtClean="0">
                <a:solidFill>
                  <a:srgbClr val="FFFFFF"/>
                </a:solidFill>
                <a:latin typeface="Helvetica" panose="020B0604020202020204" pitchFamily="34" charset="0"/>
                <a:cs typeface="Helvetica" panose="020B0604020202020204" pitchFamily="34" charset="0"/>
              </a:rPr>
              <a:t>Following strong La Ni</a:t>
            </a:r>
            <a:r>
              <a:rPr lang="en-US" altLang="zh-CN" sz="2400" b="1" dirty="0" smtClean="0">
                <a:solidFill>
                  <a:srgbClr val="FFFFFF"/>
                </a:solidFill>
                <a:latin typeface="Helvetica" panose="020B0604020202020204" pitchFamily="34" charset="0"/>
                <a:cs typeface="Helvetica" panose="020B0604020202020204" pitchFamily="34" charset="0"/>
              </a:rPr>
              <a:t>ñ</a:t>
            </a:r>
            <a:r>
              <a:rPr lang="en-US" altLang="ja-JP" sz="2400" b="1" dirty="0" smtClean="0">
                <a:solidFill>
                  <a:srgbClr val="FFFFFF"/>
                </a:solidFill>
                <a:latin typeface="Helvetica" panose="020B0604020202020204" pitchFamily="34" charset="0"/>
                <a:cs typeface="Helvetica" panose="020B0604020202020204" pitchFamily="34" charset="0"/>
              </a:rPr>
              <a:t>a, deep STT may occur with sufficient frequency as to confound ozone attainment</a:t>
            </a:r>
            <a:endParaRPr lang="en-US" altLang="zh-CN" sz="2400" b="1" dirty="0">
              <a:solidFill>
                <a:srgbClr val="FFFFFF"/>
              </a:solidFill>
              <a:latin typeface="Helvetica" panose="020B0604020202020204" pitchFamily="34" charset="0"/>
              <a:cs typeface="Helvetica" panose="020B0604020202020204" pitchFamily="34" charset="0"/>
            </a:endParaRPr>
          </a:p>
        </p:txBody>
      </p:sp>
      <p:sp>
        <p:nvSpPr>
          <p:cNvPr id="2" name="TextBox 1"/>
          <p:cNvSpPr txBox="1"/>
          <p:nvPr/>
        </p:nvSpPr>
        <p:spPr>
          <a:xfrm rot="16200000">
            <a:off x="1682871" y="2203965"/>
            <a:ext cx="2057401" cy="369332"/>
          </a:xfrm>
          <a:prstGeom prst="rect">
            <a:avLst/>
          </a:prstGeom>
          <a:solidFill>
            <a:schemeClr val="bg1"/>
          </a:solidFill>
        </p:spPr>
        <p:txBody>
          <a:bodyPr wrap="square" rtlCol="0">
            <a:spAutoFit/>
          </a:bodyPr>
          <a:lstStyle/>
          <a:p>
            <a:r>
              <a:rPr lang="en-US" b="1" dirty="0">
                <a:solidFill>
                  <a:srgbClr val="000000"/>
                </a:solidFill>
              </a:rPr>
              <a:t>    MDA8 O</a:t>
            </a:r>
            <a:r>
              <a:rPr lang="en-US" b="1" baseline="-25000" dirty="0">
                <a:solidFill>
                  <a:srgbClr val="000000"/>
                </a:solidFill>
              </a:rPr>
              <a:t>3 </a:t>
            </a:r>
            <a:r>
              <a:rPr lang="en-US" b="1" dirty="0">
                <a:solidFill>
                  <a:srgbClr val="000000"/>
                </a:solidFill>
              </a:rPr>
              <a:t>(ppb)</a:t>
            </a:r>
          </a:p>
        </p:txBody>
      </p:sp>
      <p:pic>
        <p:nvPicPr>
          <p:cNvPr id="2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62" b="-1"/>
          <a:stretch/>
        </p:blipFill>
        <p:spPr bwMode="auto">
          <a:xfrm>
            <a:off x="304800" y="915050"/>
            <a:ext cx="1894904" cy="106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Oval 24"/>
          <p:cNvSpPr/>
          <p:nvPr/>
        </p:nvSpPr>
        <p:spPr>
          <a:xfrm>
            <a:off x="746760" y="1357009"/>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7671"/>
          <a:stretch/>
        </p:blipFill>
        <p:spPr bwMode="auto">
          <a:xfrm>
            <a:off x="2667000" y="4114800"/>
            <a:ext cx="5797550" cy="2751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TextBox 41"/>
          <p:cNvSpPr txBox="1"/>
          <p:nvPr/>
        </p:nvSpPr>
        <p:spPr>
          <a:xfrm rot="16200000">
            <a:off x="1598008" y="5259995"/>
            <a:ext cx="2202518" cy="369332"/>
          </a:xfrm>
          <a:prstGeom prst="rect">
            <a:avLst/>
          </a:prstGeom>
          <a:solidFill>
            <a:schemeClr val="bg1"/>
          </a:solidFill>
        </p:spPr>
        <p:txBody>
          <a:bodyPr wrap="square" rtlCol="0">
            <a:spAutoFit/>
          </a:bodyPr>
          <a:lstStyle/>
          <a:p>
            <a:r>
              <a:rPr lang="en-US" b="1" dirty="0" smtClean="0">
                <a:solidFill>
                  <a:srgbClr val="000000"/>
                </a:solidFill>
              </a:rPr>
              <a:t>    MDA8 O</a:t>
            </a:r>
            <a:r>
              <a:rPr lang="en-US" b="1" baseline="-25000" dirty="0" smtClean="0">
                <a:solidFill>
                  <a:srgbClr val="000000"/>
                </a:solidFill>
              </a:rPr>
              <a:t>3 </a:t>
            </a:r>
            <a:r>
              <a:rPr lang="en-US" b="1" dirty="0" smtClean="0">
                <a:solidFill>
                  <a:srgbClr val="000000"/>
                </a:solidFill>
              </a:rPr>
              <a:t>(ppb)</a:t>
            </a:r>
            <a:endParaRPr lang="en-US" b="1" dirty="0">
              <a:solidFill>
                <a:srgbClr val="000000"/>
              </a:solidFill>
            </a:endParaRPr>
          </a:p>
        </p:txBody>
      </p:sp>
      <p:sp>
        <p:nvSpPr>
          <p:cNvPr id="44" name="Oval 43"/>
          <p:cNvSpPr/>
          <p:nvPr/>
        </p:nvSpPr>
        <p:spPr>
          <a:xfrm>
            <a:off x="609600" y="160020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TextBox 36"/>
          <p:cNvSpPr txBox="1"/>
          <p:nvPr/>
        </p:nvSpPr>
        <p:spPr>
          <a:xfrm>
            <a:off x="3429000" y="3886200"/>
            <a:ext cx="5029200" cy="369332"/>
          </a:xfrm>
          <a:prstGeom prst="rect">
            <a:avLst/>
          </a:prstGeom>
          <a:noFill/>
        </p:spPr>
        <p:txBody>
          <a:bodyPr wrap="square" rtlCol="0">
            <a:spAutoFit/>
          </a:bodyPr>
          <a:lstStyle/>
          <a:p>
            <a:r>
              <a:rPr lang="en-US" b="1" dirty="0" smtClean="0">
                <a:solidFill>
                  <a:srgbClr val="000000"/>
                </a:solidFill>
                <a:latin typeface="Helvetica" panose="020B0604020202020204" pitchFamily="34" charset="0"/>
                <a:cs typeface="Helvetica" panose="020B0604020202020204" pitchFamily="34" charset="0"/>
              </a:rPr>
              <a:t>Chiricahua NM in Arizona (1.5 km altitude)</a:t>
            </a:r>
            <a:endParaRPr lang="en-US" b="1" dirty="0">
              <a:solidFill>
                <a:srgbClr val="000000"/>
              </a:solidFill>
              <a:latin typeface="Helvetica" panose="020B0604020202020204" pitchFamily="34" charset="0"/>
              <a:cs typeface="Helvetica" panose="020B0604020202020204" pitchFamily="34" charset="0"/>
            </a:endParaRPr>
          </a:p>
        </p:txBody>
      </p:sp>
      <p:sp>
        <p:nvSpPr>
          <p:cNvPr id="45" name="Text Box 10"/>
          <p:cNvSpPr txBox="1">
            <a:spLocks noChangeArrowheads="1"/>
          </p:cNvSpPr>
          <p:nvPr/>
        </p:nvSpPr>
        <p:spPr bwMode="auto">
          <a:xfrm>
            <a:off x="76200" y="5100935"/>
            <a:ext cx="2287587" cy="461665"/>
          </a:xfrm>
          <a:prstGeom prst="rect">
            <a:avLst/>
          </a:prstGeom>
          <a:solidFill>
            <a:srgbClr val="FFFFCC"/>
          </a:solidFill>
          <a:ln>
            <a:noFill/>
          </a:ln>
          <a:effectLst/>
          <a:extLst/>
        </p:spPr>
        <p:txBody>
          <a:bodyPr wrap="square">
            <a:spAutoFit/>
          </a:bodyPr>
          <a:lstStyle/>
          <a:p>
            <a:pPr fontAlgn="base">
              <a:spcBef>
                <a:spcPct val="50000"/>
              </a:spcBef>
              <a:spcAft>
                <a:spcPct val="0"/>
              </a:spcAft>
            </a:pPr>
            <a:r>
              <a:rPr lang="en-US" altLang="ja-JP" sz="2400" dirty="0" smtClean="0">
                <a:solidFill>
                  <a:srgbClr val="000000"/>
                </a:solidFill>
                <a:latin typeface="Helvetica" pitchFamily="34" charset="0"/>
              </a:rPr>
              <a:t>2011 </a:t>
            </a:r>
            <a:r>
              <a:rPr lang="en-US" altLang="ja-JP" sz="2400" dirty="0">
                <a:solidFill>
                  <a:srgbClr val="000000"/>
                </a:solidFill>
                <a:latin typeface="Helvetica" pitchFamily="34" charset="0"/>
              </a:rPr>
              <a:t>(La Ni</a:t>
            </a:r>
            <a:r>
              <a:rPr lang="en-US" altLang="ja-JP" sz="2400" dirty="0">
                <a:solidFill>
                  <a:srgbClr val="000000"/>
                </a:solidFill>
                <a:latin typeface="Helvetica" pitchFamily="34" charset="0"/>
                <a:cs typeface="Times New Roman" pitchFamily="18" charset="0"/>
              </a:rPr>
              <a:t>ñ</a:t>
            </a:r>
            <a:r>
              <a:rPr lang="en-US" altLang="ja-JP" sz="2400" dirty="0">
                <a:solidFill>
                  <a:srgbClr val="000000"/>
                </a:solidFill>
                <a:latin typeface="Helvetica" pitchFamily="34" charset="0"/>
              </a:rPr>
              <a:t>a)</a:t>
            </a:r>
          </a:p>
        </p:txBody>
      </p:sp>
      <p:sp>
        <p:nvSpPr>
          <p:cNvPr id="46" name="Slide Number Placeholder 3"/>
          <p:cNvSpPr txBox="1">
            <a:spLocks noGrp="1"/>
          </p:cNvSpPr>
          <p:nvPr/>
        </p:nvSpPr>
        <p:spPr>
          <a:xfrm>
            <a:off x="8559183" y="6400800"/>
            <a:ext cx="508617" cy="365125"/>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algn="ctr">
              <a:defRPr/>
            </a:pPr>
            <a:fld id="{4A7B5DD3-59DB-4EC6-8EAD-56AB16186139}" type="slidenum">
              <a:rPr lang="en-US" sz="2000" b="1" kern="0">
                <a:solidFill>
                  <a:srgbClr val="000000">
                    <a:lumMod val="10000"/>
                  </a:srgbClr>
                </a:solidFill>
                <a:latin typeface="Arial" panose="020B0604020202020204" pitchFamily="34" charset="0"/>
                <a:cs typeface="Arial" panose="020B0604020202020204" pitchFamily="34" charset="0"/>
              </a:rPr>
              <a:pPr algn="ctr">
                <a:defRPr/>
              </a:pPr>
              <a:t>14</a:t>
            </a:fld>
            <a:endParaRPr lang="en-US" sz="2000" b="1" kern="0" dirty="0">
              <a:solidFill>
                <a:srgbClr val="000000">
                  <a:lumMod val="10000"/>
                </a:srgbClr>
              </a:solidFill>
              <a:latin typeface="Arial" panose="020B0604020202020204" pitchFamily="34" charset="0"/>
              <a:cs typeface="Arial" panose="020B0604020202020204" pitchFamily="34" charset="0"/>
            </a:endParaRPr>
          </a:p>
        </p:txBody>
      </p:sp>
      <p:cxnSp>
        <p:nvCxnSpPr>
          <p:cNvPr id="6" name="Straight Connector 5"/>
          <p:cNvCxnSpPr/>
          <p:nvPr/>
        </p:nvCxnSpPr>
        <p:spPr>
          <a:xfrm flipV="1">
            <a:off x="2895600" y="1828800"/>
            <a:ext cx="5829052" cy="67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895600" y="4876800"/>
            <a:ext cx="5829052" cy="67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55"/>
          <p:cNvSpPr>
            <a:spLocks noChangeArrowheads="1"/>
          </p:cNvSpPr>
          <p:nvPr/>
        </p:nvSpPr>
        <p:spPr bwMode="auto">
          <a:xfrm>
            <a:off x="76200" y="6172200"/>
            <a:ext cx="2667000" cy="65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eaLnBrk="0" fontAlgn="base" hangingPunct="0">
              <a:lnSpc>
                <a:spcPct val="115000"/>
              </a:lnSpc>
              <a:spcBef>
                <a:spcPct val="0"/>
              </a:spcBef>
              <a:spcAft>
                <a:spcPct val="0"/>
              </a:spcAft>
              <a:buClr>
                <a:srgbClr val="3333FF"/>
              </a:buClr>
              <a:defRPr/>
            </a:pPr>
            <a:r>
              <a:rPr lang="en-US" altLang="ja-JP" sz="1600" i="1" kern="0" dirty="0" smtClean="0"/>
              <a:t>Lin MY et al</a:t>
            </a:r>
          </a:p>
          <a:p>
            <a:pPr eaLnBrk="0" fontAlgn="base" hangingPunct="0">
              <a:lnSpc>
                <a:spcPct val="115000"/>
              </a:lnSpc>
              <a:spcBef>
                <a:spcPct val="0"/>
              </a:spcBef>
              <a:spcAft>
                <a:spcPct val="0"/>
              </a:spcAft>
              <a:buClr>
                <a:srgbClr val="3333FF"/>
              </a:buClr>
              <a:defRPr/>
            </a:pPr>
            <a:r>
              <a:rPr lang="en-US" altLang="ja-JP" sz="1600" i="1" kern="0" dirty="0" smtClean="0"/>
              <a:t>(Nature </a:t>
            </a:r>
            <a:r>
              <a:rPr lang="en-US" altLang="ja-JP" sz="1600" i="1" kern="0" dirty="0" err="1" smtClean="0"/>
              <a:t>Commun</a:t>
            </a:r>
            <a:r>
              <a:rPr lang="en-US" altLang="ja-JP" sz="1600" i="1" kern="0" dirty="0" smtClean="0"/>
              <a:t>., 2015)</a:t>
            </a:r>
            <a:endParaRPr lang="en-US" altLang="zh-CN" sz="1600" i="1" kern="0" dirty="0" smtClean="0"/>
          </a:p>
        </p:txBody>
      </p:sp>
      <p:sp>
        <p:nvSpPr>
          <p:cNvPr id="5" name="Rectangle 4"/>
          <p:cNvSpPr/>
          <p:nvPr/>
        </p:nvSpPr>
        <p:spPr>
          <a:xfrm>
            <a:off x="6858000" y="1270000"/>
            <a:ext cx="685800" cy="132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858000" y="4267200"/>
            <a:ext cx="685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3722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0534"/>
          <a:stretch/>
        </p:blipFill>
        <p:spPr bwMode="auto">
          <a:xfrm>
            <a:off x="2514600" y="914400"/>
            <a:ext cx="5955905" cy="295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txBox="1">
            <a:spLocks noGrp="1"/>
          </p:cNvSpPr>
          <p:nvPr/>
        </p:nvSpPr>
        <p:spPr>
          <a:xfrm>
            <a:off x="6336905" y="6096000"/>
            <a:ext cx="2133600" cy="365125"/>
          </a:xfrm>
          <a:prstGeom prst="rect">
            <a:avLst/>
          </a:prstGeom>
          <a:noFill/>
        </p:spPr>
        <p:txBody>
          <a:bodyPr anchor="ctr"/>
          <a:lstStyle/>
          <a:p>
            <a:pPr algn="r">
              <a:defRPr/>
            </a:pPr>
            <a:fld id="{C23E7F65-54DA-43F1-824C-B34394BF2989}" type="slidenum">
              <a:rPr lang="en-US" sz="1200">
                <a:solidFill>
                  <a:srgbClr val="000000">
                    <a:tint val="75000"/>
                  </a:srgbClr>
                </a:solidFill>
              </a:rPr>
              <a:pPr algn="r">
                <a:defRPr/>
              </a:pPr>
              <a:t>15</a:t>
            </a:fld>
            <a:endParaRPr lang="en-US" sz="1200">
              <a:solidFill>
                <a:srgbClr val="000000">
                  <a:tint val="75000"/>
                </a:srgbClr>
              </a:solidFill>
            </a:endParaRPr>
          </a:p>
        </p:txBody>
      </p:sp>
      <p:sp>
        <p:nvSpPr>
          <p:cNvPr id="199688" name="Text Box 8"/>
          <p:cNvSpPr txBox="1">
            <a:spLocks noChangeArrowheads="1"/>
          </p:cNvSpPr>
          <p:nvPr/>
        </p:nvSpPr>
        <p:spPr bwMode="auto">
          <a:xfrm>
            <a:off x="0" y="5949950"/>
            <a:ext cx="9144000" cy="90805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buFont typeface="Arial" pitchFamily="34" charset="0"/>
              <a:buNone/>
            </a:pPr>
            <a:endParaRPr lang="en-US" altLang="zh-CN" sz="2400" b="1" smtClean="0">
              <a:solidFill>
                <a:srgbClr val="0000FF"/>
              </a:solidFill>
              <a:latin typeface="Helvetica" pitchFamily="34" charset="0"/>
            </a:endParaRPr>
          </a:p>
        </p:txBody>
      </p:sp>
      <p:sp>
        <p:nvSpPr>
          <p:cNvPr id="199690" name="Text Box 10"/>
          <p:cNvSpPr txBox="1">
            <a:spLocks noChangeArrowheads="1"/>
          </p:cNvSpPr>
          <p:nvPr/>
        </p:nvSpPr>
        <p:spPr bwMode="auto">
          <a:xfrm>
            <a:off x="74612" y="2330588"/>
            <a:ext cx="2287587" cy="461665"/>
          </a:xfrm>
          <a:prstGeom prst="rect">
            <a:avLst/>
          </a:prstGeom>
          <a:solidFill>
            <a:srgbClr val="FFFFCC"/>
          </a:solidFill>
          <a:ln>
            <a:noFill/>
          </a:ln>
          <a:effectLst/>
          <a:extLst/>
        </p:spPr>
        <p:txBody>
          <a:bodyPr wrap="square">
            <a:spAutoFit/>
          </a:bodyPr>
          <a:lstStyle/>
          <a:p>
            <a:pPr fontAlgn="base">
              <a:spcBef>
                <a:spcPct val="50000"/>
              </a:spcBef>
              <a:spcAft>
                <a:spcPct val="0"/>
              </a:spcAft>
            </a:pPr>
            <a:r>
              <a:rPr lang="en-US" altLang="ja-JP" sz="2400" dirty="0">
                <a:solidFill>
                  <a:srgbClr val="000000"/>
                </a:solidFill>
                <a:latin typeface="Helvetica" pitchFamily="34" charset="0"/>
              </a:rPr>
              <a:t>1999 (La Ni</a:t>
            </a:r>
            <a:r>
              <a:rPr lang="en-US" altLang="ja-JP" sz="2400" dirty="0">
                <a:solidFill>
                  <a:srgbClr val="000000"/>
                </a:solidFill>
                <a:latin typeface="Helvetica" pitchFamily="34" charset="0"/>
                <a:cs typeface="Times New Roman" pitchFamily="18" charset="0"/>
              </a:rPr>
              <a:t>ñ</a:t>
            </a:r>
            <a:r>
              <a:rPr lang="en-US" altLang="ja-JP" sz="2400" dirty="0">
                <a:solidFill>
                  <a:srgbClr val="000000"/>
                </a:solidFill>
                <a:latin typeface="Helvetica" pitchFamily="34" charset="0"/>
              </a:rPr>
              <a:t>a)</a:t>
            </a:r>
          </a:p>
        </p:txBody>
      </p:sp>
      <p:sp>
        <p:nvSpPr>
          <p:cNvPr id="3" name="TextBox 2"/>
          <p:cNvSpPr txBox="1"/>
          <p:nvPr/>
        </p:nvSpPr>
        <p:spPr>
          <a:xfrm>
            <a:off x="3060305" y="838200"/>
            <a:ext cx="5257800" cy="369332"/>
          </a:xfrm>
          <a:prstGeom prst="rect">
            <a:avLst/>
          </a:prstGeom>
          <a:noFill/>
        </p:spPr>
        <p:txBody>
          <a:bodyPr wrap="square" rtlCol="0">
            <a:spAutoFit/>
          </a:bodyPr>
          <a:lstStyle/>
          <a:p>
            <a:pPr algn="ctr"/>
            <a:r>
              <a:rPr lang="en-US" b="1" dirty="0">
                <a:solidFill>
                  <a:srgbClr val="000000"/>
                </a:solidFill>
                <a:latin typeface="Helvetica" panose="020B0604020202020204" pitchFamily="34" charset="0"/>
                <a:cs typeface="Helvetica" panose="020B0604020202020204" pitchFamily="34" charset="0"/>
              </a:rPr>
              <a:t>Gothic, Colorado (2.9 km altitude)</a:t>
            </a:r>
          </a:p>
        </p:txBody>
      </p:sp>
      <p:sp>
        <p:nvSpPr>
          <p:cNvPr id="21" name="Text Box 21"/>
          <p:cNvSpPr txBox="1">
            <a:spLocks noChangeArrowheads="1"/>
          </p:cNvSpPr>
          <p:nvPr/>
        </p:nvSpPr>
        <p:spPr bwMode="auto">
          <a:xfrm>
            <a:off x="8318105" y="1710191"/>
            <a:ext cx="847725" cy="298810"/>
          </a:xfrm>
          <a:prstGeom prst="rect">
            <a:avLst/>
          </a:prstGeom>
          <a:noFill/>
          <a:ln>
            <a:noFill/>
          </a:ln>
          <a:effectLst/>
        </p:spPr>
        <p:txBody>
          <a:bodyPr lIns="18000" tIns="10800" rIns="18000" bIns="10800">
            <a:spAutoFit/>
          </a:bodyPr>
          <a:lstStyle/>
          <a:p>
            <a:pPr>
              <a:spcBef>
                <a:spcPct val="50000"/>
              </a:spcBef>
            </a:pPr>
            <a:r>
              <a:rPr lang="en-US" altLang="zh-CN" i="1" dirty="0" smtClean="0">
                <a:solidFill>
                  <a:srgbClr val="000000"/>
                </a:solidFill>
                <a:latin typeface="Helvetica" pitchFamily="34" charset="0"/>
              </a:rPr>
              <a:t>65 ppb</a:t>
            </a:r>
            <a:endParaRPr lang="en-US" altLang="zh-CN" i="1" dirty="0">
              <a:solidFill>
                <a:srgbClr val="000000"/>
              </a:solidFill>
              <a:latin typeface="Helvetica" pitchFamily="34" charset="0"/>
            </a:endParaRPr>
          </a:p>
        </p:txBody>
      </p:sp>
      <p:sp>
        <p:nvSpPr>
          <p:cNvPr id="22" name="TextBox 21"/>
          <p:cNvSpPr txBox="1"/>
          <p:nvPr/>
        </p:nvSpPr>
        <p:spPr>
          <a:xfrm>
            <a:off x="8241905" y="3307378"/>
            <a:ext cx="990600" cy="369332"/>
          </a:xfrm>
          <a:prstGeom prst="rect">
            <a:avLst/>
          </a:prstGeom>
          <a:noFill/>
        </p:spPr>
        <p:txBody>
          <a:bodyPr wrap="square" rtlCol="0">
            <a:spAutoFit/>
          </a:bodyPr>
          <a:lstStyle/>
          <a:p>
            <a:r>
              <a:rPr lang="en-US" b="1" dirty="0">
                <a:solidFill>
                  <a:srgbClr val="0000FF"/>
                </a:solidFill>
              </a:rPr>
              <a:t>O</a:t>
            </a:r>
            <a:r>
              <a:rPr lang="en-US" b="1" baseline="-25000" dirty="0">
                <a:solidFill>
                  <a:srgbClr val="0000FF"/>
                </a:solidFill>
              </a:rPr>
              <a:t>3</a:t>
            </a:r>
            <a:r>
              <a:rPr lang="en-US" b="1" dirty="0">
                <a:solidFill>
                  <a:srgbClr val="0000FF"/>
                </a:solidFill>
              </a:rPr>
              <a:t>Strat</a:t>
            </a:r>
          </a:p>
        </p:txBody>
      </p:sp>
      <p:sp>
        <p:nvSpPr>
          <p:cNvPr id="27" name="TextBox 26"/>
          <p:cNvSpPr txBox="1"/>
          <p:nvPr/>
        </p:nvSpPr>
        <p:spPr>
          <a:xfrm>
            <a:off x="8241905" y="2579132"/>
            <a:ext cx="762000" cy="369332"/>
          </a:xfrm>
          <a:prstGeom prst="rect">
            <a:avLst/>
          </a:prstGeom>
          <a:noFill/>
        </p:spPr>
        <p:txBody>
          <a:bodyPr wrap="square" rtlCol="0">
            <a:spAutoFit/>
          </a:bodyPr>
          <a:lstStyle/>
          <a:p>
            <a:r>
              <a:rPr lang="en-US" b="1" dirty="0">
                <a:solidFill>
                  <a:srgbClr val="00B050"/>
                </a:solidFill>
              </a:rPr>
              <a:t>BGO</a:t>
            </a:r>
            <a:r>
              <a:rPr lang="en-US" b="1" baseline="-25000" dirty="0">
                <a:solidFill>
                  <a:srgbClr val="00B050"/>
                </a:solidFill>
              </a:rPr>
              <a:t>3</a:t>
            </a:r>
          </a:p>
        </p:txBody>
      </p:sp>
      <p:sp>
        <p:nvSpPr>
          <p:cNvPr id="28" name="TextBox 27"/>
          <p:cNvSpPr txBox="1"/>
          <p:nvPr/>
        </p:nvSpPr>
        <p:spPr>
          <a:xfrm>
            <a:off x="8241905" y="2121932"/>
            <a:ext cx="762000" cy="369332"/>
          </a:xfrm>
          <a:prstGeom prst="rect">
            <a:avLst/>
          </a:prstGeom>
          <a:noFill/>
        </p:spPr>
        <p:txBody>
          <a:bodyPr wrap="square" rtlCol="0">
            <a:spAutoFit/>
          </a:bodyPr>
          <a:lstStyle/>
          <a:p>
            <a:r>
              <a:rPr lang="en-US" b="1" dirty="0">
                <a:solidFill>
                  <a:srgbClr val="FF0000"/>
                </a:solidFill>
              </a:rPr>
              <a:t>Total</a:t>
            </a:r>
          </a:p>
        </p:txBody>
      </p:sp>
      <p:sp>
        <p:nvSpPr>
          <p:cNvPr id="29" name="Title 1"/>
          <p:cNvSpPr>
            <a:spLocks/>
          </p:cNvSpPr>
          <p:nvPr/>
        </p:nvSpPr>
        <p:spPr bwMode="auto">
          <a:xfrm>
            <a:off x="-76200" y="76200"/>
            <a:ext cx="9144000" cy="849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fontAlgn="base">
              <a:spcBef>
                <a:spcPct val="0"/>
              </a:spcBef>
              <a:spcAft>
                <a:spcPct val="0"/>
              </a:spcAft>
            </a:pPr>
            <a:r>
              <a:rPr lang="en-US" altLang="ja-JP" sz="2200" b="1" dirty="0">
                <a:solidFill>
                  <a:srgbClr val="FFFFCC"/>
                </a:solidFill>
                <a:latin typeface="Helvetica" panose="020B0604020202020204" pitchFamily="34" charset="0"/>
                <a:cs typeface="Helvetica" panose="020B0604020202020204" pitchFamily="34" charset="0"/>
              </a:rPr>
              <a:t>T</a:t>
            </a:r>
            <a:r>
              <a:rPr lang="en-US" altLang="ja-JP" sz="2200" b="1" dirty="0" smtClean="0">
                <a:solidFill>
                  <a:srgbClr val="FFFFCC"/>
                </a:solidFill>
                <a:latin typeface="Helvetica" panose="020B0604020202020204" pitchFamily="34" charset="0"/>
                <a:cs typeface="Helvetica" panose="020B0604020202020204" pitchFamily="34" charset="0"/>
              </a:rPr>
              <a:t>he importance of STT grows under </a:t>
            </a:r>
            <a:r>
              <a:rPr lang="en-US" altLang="ja-JP" sz="2200" b="1" dirty="0">
                <a:solidFill>
                  <a:srgbClr val="FFFFCC"/>
                </a:solidFill>
                <a:latin typeface="Helvetica" panose="020B0604020202020204" pitchFamily="34" charset="0"/>
                <a:cs typeface="Helvetica" panose="020B0604020202020204" pitchFamily="34" charset="0"/>
              </a:rPr>
              <a:t>a lower NAAQS </a:t>
            </a:r>
            <a:r>
              <a:rPr lang="en-US" altLang="ja-JP" sz="2200" b="1" dirty="0" smtClean="0">
                <a:solidFill>
                  <a:srgbClr val="FFFFCC"/>
                </a:solidFill>
                <a:latin typeface="Helvetica" panose="020B0604020202020204" pitchFamily="34" charset="0"/>
                <a:cs typeface="Helvetica" panose="020B0604020202020204" pitchFamily="34" charset="0"/>
              </a:rPr>
              <a:t>level</a:t>
            </a:r>
            <a:endParaRPr lang="en-US" altLang="ja-JP" sz="2200" b="1" dirty="0">
              <a:solidFill>
                <a:srgbClr val="FFFFCC"/>
              </a:solidFill>
              <a:latin typeface="Helvetica" panose="020B0604020202020204" pitchFamily="34" charset="0"/>
              <a:cs typeface="Helvetica" panose="020B0604020202020204" pitchFamily="34" charset="0"/>
            </a:endParaRPr>
          </a:p>
          <a:p>
            <a:pPr algn="ctr" fontAlgn="base">
              <a:spcBef>
                <a:spcPct val="0"/>
              </a:spcBef>
              <a:spcAft>
                <a:spcPct val="0"/>
              </a:spcAft>
            </a:pPr>
            <a:r>
              <a:rPr lang="en-US" altLang="ja-JP" sz="2200" b="1" dirty="0" smtClean="0">
                <a:solidFill>
                  <a:srgbClr val="FFFFCC"/>
                </a:solidFill>
                <a:latin typeface="Helvetica" panose="020B0604020202020204" pitchFamily="34" charset="0"/>
                <a:cs typeface="Helvetica" panose="020B0604020202020204" pitchFamily="34" charset="0"/>
                <a:sym typeface="Wingdings" panose="05000000000000000000" pitchFamily="2" charset="2"/>
              </a:rPr>
              <a:t></a:t>
            </a:r>
            <a:r>
              <a:rPr lang="en-US" altLang="ja-JP" sz="2200" b="1" dirty="0">
                <a:solidFill>
                  <a:srgbClr val="FFFFCC"/>
                </a:solidFill>
                <a:latin typeface="Helvetica" panose="020B0604020202020204" pitchFamily="34" charset="0"/>
                <a:cs typeface="Helvetica" panose="020B0604020202020204" pitchFamily="34" charset="0"/>
                <a:sym typeface="Wingdings" panose="05000000000000000000" pitchFamily="2" charset="2"/>
              </a:rPr>
              <a:t>L</a:t>
            </a:r>
            <a:r>
              <a:rPr lang="en-US" altLang="ja-JP" sz="2200" b="1" dirty="0" smtClean="0">
                <a:solidFill>
                  <a:srgbClr val="FFFFCC"/>
                </a:solidFill>
                <a:latin typeface="Helvetica" panose="020B0604020202020204" pitchFamily="34" charset="0"/>
                <a:cs typeface="Helvetica" panose="020B0604020202020204" pitchFamily="34" charset="0"/>
              </a:rPr>
              <a:t>eaving less room for the addition of US anthrop. emissions</a:t>
            </a:r>
            <a:endParaRPr lang="en-US" altLang="zh-CN" sz="2200" b="1" dirty="0">
              <a:solidFill>
                <a:srgbClr val="FFFFCC"/>
              </a:solidFill>
              <a:latin typeface="Helvetica" panose="020B0604020202020204" pitchFamily="34" charset="0"/>
              <a:cs typeface="Helvetica" panose="020B0604020202020204" pitchFamily="34" charset="0"/>
            </a:endParaRPr>
          </a:p>
        </p:txBody>
      </p:sp>
      <p:sp>
        <p:nvSpPr>
          <p:cNvPr id="2" name="TextBox 1"/>
          <p:cNvSpPr txBox="1"/>
          <p:nvPr/>
        </p:nvSpPr>
        <p:spPr>
          <a:xfrm rot="16200000">
            <a:off x="1682871" y="2203965"/>
            <a:ext cx="2057401" cy="369332"/>
          </a:xfrm>
          <a:prstGeom prst="rect">
            <a:avLst/>
          </a:prstGeom>
          <a:solidFill>
            <a:schemeClr val="bg1"/>
          </a:solidFill>
        </p:spPr>
        <p:txBody>
          <a:bodyPr wrap="square" rtlCol="0">
            <a:spAutoFit/>
          </a:bodyPr>
          <a:lstStyle/>
          <a:p>
            <a:r>
              <a:rPr lang="en-US" b="1" dirty="0">
                <a:solidFill>
                  <a:srgbClr val="000000"/>
                </a:solidFill>
              </a:rPr>
              <a:t>    MDA8 O</a:t>
            </a:r>
            <a:r>
              <a:rPr lang="en-US" b="1" baseline="-25000" dirty="0">
                <a:solidFill>
                  <a:srgbClr val="000000"/>
                </a:solidFill>
              </a:rPr>
              <a:t>3 </a:t>
            </a:r>
            <a:r>
              <a:rPr lang="en-US" b="1" dirty="0">
                <a:solidFill>
                  <a:srgbClr val="000000"/>
                </a:solidFill>
              </a:rPr>
              <a:t>(ppb)</a:t>
            </a:r>
          </a:p>
        </p:txBody>
      </p:sp>
      <p:pic>
        <p:nvPicPr>
          <p:cNvPr id="2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62" b="-1"/>
          <a:stretch/>
        </p:blipFill>
        <p:spPr bwMode="auto">
          <a:xfrm>
            <a:off x="304800" y="915050"/>
            <a:ext cx="1894904" cy="106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Oval 24"/>
          <p:cNvSpPr/>
          <p:nvPr/>
        </p:nvSpPr>
        <p:spPr>
          <a:xfrm>
            <a:off x="746760" y="1357009"/>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7671"/>
          <a:stretch/>
        </p:blipFill>
        <p:spPr bwMode="auto">
          <a:xfrm>
            <a:off x="2667000" y="4114800"/>
            <a:ext cx="5797550" cy="2751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TextBox 41"/>
          <p:cNvSpPr txBox="1"/>
          <p:nvPr/>
        </p:nvSpPr>
        <p:spPr>
          <a:xfrm rot="16200000">
            <a:off x="1598008" y="5259995"/>
            <a:ext cx="2202518" cy="369332"/>
          </a:xfrm>
          <a:prstGeom prst="rect">
            <a:avLst/>
          </a:prstGeom>
          <a:solidFill>
            <a:schemeClr val="bg1"/>
          </a:solidFill>
        </p:spPr>
        <p:txBody>
          <a:bodyPr wrap="square" rtlCol="0">
            <a:spAutoFit/>
          </a:bodyPr>
          <a:lstStyle/>
          <a:p>
            <a:r>
              <a:rPr lang="en-US" b="1" dirty="0">
                <a:solidFill>
                  <a:srgbClr val="000000"/>
                </a:solidFill>
              </a:rPr>
              <a:t>    MDA8 O</a:t>
            </a:r>
            <a:r>
              <a:rPr lang="en-US" b="1" baseline="-25000" dirty="0">
                <a:solidFill>
                  <a:srgbClr val="000000"/>
                </a:solidFill>
              </a:rPr>
              <a:t>3 </a:t>
            </a:r>
            <a:r>
              <a:rPr lang="en-US" b="1" dirty="0">
                <a:solidFill>
                  <a:srgbClr val="000000"/>
                </a:solidFill>
              </a:rPr>
              <a:t>(ppb)</a:t>
            </a:r>
          </a:p>
        </p:txBody>
      </p:sp>
      <p:sp>
        <p:nvSpPr>
          <p:cNvPr id="44" name="Oval 43"/>
          <p:cNvSpPr/>
          <p:nvPr/>
        </p:nvSpPr>
        <p:spPr>
          <a:xfrm>
            <a:off x="609600" y="160020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TextBox 36"/>
          <p:cNvSpPr txBox="1"/>
          <p:nvPr/>
        </p:nvSpPr>
        <p:spPr>
          <a:xfrm>
            <a:off x="3429000" y="3886200"/>
            <a:ext cx="5029200" cy="369332"/>
          </a:xfrm>
          <a:prstGeom prst="rect">
            <a:avLst/>
          </a:prstGeom>
          <a:noFill/>
        </p:spPr>
        <p:txBody>
          <a:bodyPr wrap="square" rtlCol="0">
            <a:spAutoFit/>
          </a:bodyPr>
          <a:lstStyle/>
          <a:p>
            <a:r>
              <a:rPr lang="en-US" b="1" dirty="0">
                <a:solidFill>
                  <a:srgbClr val="000000"/>
                </a:solidFill>
                <a:latin typeface="Helvetica" panose="020B0604020202020204" pitchFamily="34" charset="0"/>
                <a:cs typeface="Helvetica" panose="020B0604020202020204" pitchFamily="34" charset="0"/>
              </a:rPr>
              <a:t>Chiricahua NM in Arizona (1.5 km altitude)</a:t>
            </a:r>
          </a:p>
        </p:txBody>
      </p:sp>
      <p:sp>
        <p:nvSpPr>
          <p:cNvPr id="45" name="Text Box 10"/>
          <p:cNvSpPr txBox="1">
            <a:spLocks noChangeArrowheads="1"/>
          </p:cNvSpPr>
          <p:nvPr/>
        </p:nvSpPr>
        <p:spPr bwMode="auto">
          <a:xfrm>
            <a:off x="76200" y="5100935"/>
            <a:ext cx="2287587" cy="461665"/>
          </a:xfrm>
          <a:prstGeom prst="rect">
            <a:avLst/>
          </a:prstGeom>
          <a:solidFill>
            <a:srgbClr val="FFFFCC"/>
          </a:solidFill>
          <a:ln>
            <a:noFill/>
          </a:ln>
          <a:effectLst/>
          <a:extLst/>
        </p:spPr>
        <p:txBody>
          <a:bodyPr wrap="square">
            <a:spAutoFit/>
          </a:bodyPr>
          <a:lstStyle/>
          <a:p>
            <a:pPr fontAlgn="base">
              <a:spcBef>
                <a:spcPct val="50000"/>
              </a:spcBef>
              <a:spcAft>
                <a:spcPct val="0"/>
              </a:spcAft>
            </a:pPr>
            <a:r>
              <a:rPr lang="en-US" altLang="ja-JP" sz="2400" dirty="0">
                <a:solidFill>
                  <a:srgbClr val="000000"/>
                </a:solidFill>
                <a:latin typeface="Helvetica" pitchFamily="34" charset="0"/>
              </a:rPr>
              <a:t>2011 (La Ni</a:t>
            </a:r>
            <a:r>
              <a:rPr lang="en-US" altLang="ja-JP" sz="2400" dirty="0">
                <a:solidFill>
                  <a:srgbClr val="000000"/>
                </a:solidFill>
                <a:latin typeface="Helvetica" pitchFamily="34" charset="0"/>
                <a:cs typeface="Times New Roman" pitchFamily="18" charset="0"/>
              </a:rPr>
              <a:t>ñ</a:t>
            </a:r>
            <a:r>
              <a:rPr lang="en-US" altLang="ja-JP" sz="2400" dirty="0">
                <a:solidFill>
                  <a:srgbClr val="000000"/>
                </a:solidFill>
                <a:latin typeface="Helvetica" pitchFamily="34" charset="0"/>
              </a:rPr>
              <a:t>a)</a:t>
            </a:r>
          </a:p>
        </p:txBody>
      </p:sp>
      <p:sp>
        <p:nvSpPr>
          <p:cNvPr id="46" name="Slide Number Placeholder 3"/>
          <p:cNvSpPr txBox="1">
            <a:spLocks noGrp="1"/>
          </p:cNvSpPr>
          <p:nvPr/>
        </p:nvSpPr>
        <p:spPr>
          <a:xfrm>
            <a:off x="8559183" y="6400800"/>
            <a:ext cx="508617" cy="365125"/>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algn="ctr">
              <a:defRPr/>
            </a:pPr>
            <a:fld id="{4A7B5DD3-59DB-4EC6-8EAD-56AB16186139}" type="slidenum">
              <a:rPr lang="en-US" sz="2000" b="1" kern="0">
                <a:solidFill>
                  <a:srgbClr val="000000">
                    <a:lumMod val="10000"/>
                  </a:srgbClr>
                </a:solidFill>
                <a:latin typeface="Arial" panose="020B0604020202020204" pitchFamily="34" charset="0"/>
                <a:cs typeface="Arial" panose="020B0604020202020204" pitchFamily="34" charset="0"/>
              </a:rPr>
              <a:pPr algn="ctr">
                <a:defRPr/>
              </a:pPr>
              <a:t>15</a:t>
            </a:fld>
            <a:endParaRPr lang="en-US" sz="2000" b="1" kern="0" dirty="0">
              <a:solidFill>
                <a:srgbClr val="000000">
                  <a:lumMod val="10000"/>
                </a:srgbClr>
              </a:solidFill>
              <a:latin typeface="Arial" panose="020B0604020202020204" pitchFamily="34" charset="0"/>
              <a:cs typeface="Arial" panose="020B0604020202020204" pitchFamily="34" charset="0"/>
            </a:endParaRPr>
          </a:p>
        </p:txBody>
      </p:sp>
      <p:cxnSp>
        <p:nvCxnSpPr>
          <p:cNvPr id="6" name="Straight Connector 5"/>
          <p:cNvCxnSpPr/>
          <p:nvPr/>
        </p:nvCxnSpPr>
        <p:spPr>
          <a:xfrm flipV="1">
            <a:off x="2895600" y="1974448"/>
            <a:ext cx="5829052" cy="67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895600" y="5022448"/>
            <a:ext cx="5829052" cy="67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55"/>
          <p:cNvSpPr>
            <a:spLocks noChangeArrowheads="1"/>
          </p:cNvSpPr>
          <p:nvPr/>
        </p:nvSpPr>
        <p:spPr bwMode="auto">
          <a:xfrm>
            <a:off x="76200" y="6172200"/>
            <a:ext cx="2667000" cy="65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eaLnBrk="0" fontAlgn="base" hangingPunct="0">
              <a:lnSpc>
                <a:spcPct val="115000"/>
              </a:lnSpc>
              <a:spcBef>
                <a:spcPct val="0"/>
              </a:spcBef>
              <a:spcAft>
                <a:spcPct val="0"/>
              </a:spcAft>
              <a:buClr>
                <a:srgbClr val="3333FF"/>
              </a:buClr>
              <a:defRPr/>
            </a:pPr>
            <a:r>
              <a:rPr lang="en-US" altLang="ja-JP" sz="1600" i="1" kern="0" dirty="0" smtClean="0"/>
              <a:t>Lin MY et al</a:t>
            </a:r>
          </a:p>
          <a:p>
            <a:pPr eaLnBrk="0" fontAlgn="base" hangingPunct="0">
              <a:lnSpc>
                <a:spcPct val="115000"/>
              </a:lnSpc>
              <a:spcBef>
                <a:spcPct val="0"/>
              </a:spcBef>
              <a:spcAft>
                <a:spcPct val="0"/>
              </a:spcAft>
              <a:buClr>
                <a:srgbClr val="3333FF"/>
              </a:buClr>
              <a:defRPr/>
            </a:pPr>
            <a:r>
              <a:rPr lang="en-US" altLang="ja-JP" sz="1600" i="1" kern="0" dirty="0" smtClean="0"/>
              <a:t>(Nature </a:t>
            </a:r>
            <a:r>
              <a:rPr lang="en-US" altLang="ja-JP" sz="1600" i="1" kern="0" dirty="0" err="1" smtClean="0"/>
              <a:t>Commun</a:t>
            </a:r>
            <a:r>
              <a:rPr lang="en-US" altLang="ja-JP" sz="1600" i="1" kern="0" dirty="0" smtClean="0"/>
              <a:t>., 2015)</a:t>
            </a:r>
            <a:endParaRPr lang="en-US" altLang="zh-CN" sz="1600" i="1" kern="0" dirty="0" smtClean="0"/>
          </a:p>
        </p:txBody>
      </p:sp>
      <p:sp>
        <p:nvSpPr>
          <p:cNvPr id="5" name="TextBox 4"/>
          <p:cNvSpPr txBox="1"/>
          <p:nvPr/>
        </p:nvSpPr>
        <p:spPr>
          <a:xfrm>
            <a:off x="1981199" y="3588603"/>
            <a:ext cx="4355705" cy="830997"/>
          </a:xfrm>
          <a:prstGeom prst="rect">
            <a:avLst/>
          </a:prstGeom>
          <a:solidFill>
            <a:srgbClr val="FFFF00"/>
          </a:solidFill>
        </p:spPr>
        <p:txBody>
          <a:bodyPr wrap="square" rtlCol="0">
            <a:spAutoFit/>
          </a:bodyPr>
          <a:lstStyle/>
          <a:p>
            <a:pPr algn="ctr"/>
            <a:r>
              <a:rPr lang="en-US" sz="2400" b="1" dirty="0" smtClean="0">
                <a:latin typeface="Arial" panose="020B0604020202020204" pitchFamily="34" charset="0"/>
                <a:cs typeface="Arial" panose="020B0604020202020204" pitchFamily="34" charset="0"/>
              </a:rPr>
              <a:t>Not so “exceptional” events?</a:t>
            </a:r>
            <a:endParaRPr lang="en-US" sz="2400" b="1" dirty="0">
              <a:latin typeface="Arial" panose="020B0604020202020204" pitchFamily="34" charset="0"/>
              <a:cs typeface="Arial" panose="020B0604020202020204" pitchFamily="34" charset="0"/>
            </a:endParaRPr>
          </a:p>
        </p:txBody>
      </p:sp>
      <p:sp>
        <p:nvSpPr>
          <p:cNvPr id="26" name="Rectangle 25"/>
          <p:cNvSpPr/>
          <p:nvPr/>
        </p:nvSpPr>
        <p:spPr>
          <a:xfrm>
            <a:off x="6858000" y="1270000"/>
            <a:ext cx="685800" cy="132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858000" y="4286871"/>
            <a:ext cx="685800" cy="132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6594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http://okapi.berkeley.edu/public-research/wp-content/uploads/2011/02/enso_warm_cool21.jpg"/>
          <p:cNvPicPr>
            <a:picLocks noChangeAspect="1" noChangeArrowheads="1"/>
          </p:cNvPicPr>
          <p:nvPr/>
        </p:nvPicPr>
        <p:blipFill rotWithShape="1">
          <a:blip r:embed="rId4">
            <a:extLst>
              <a:ext uri="{28A0092B-C50C-407E-A947-70E740481C1C}">
                <a14:useLocalDpi xmlns:a14="http://schemas.microsoft.com/office/drawing/2010/main" val="0"/>
              </a:ext>
            </a:extLst>
          </a:blip>
          <a:srcRect l="41999" t="9661"/>
          <a:stretch/>
        </p:blipFill>
        <p:spPr bwMode="auto">
          <a:xfrm>
            <a:off x="200727" y="1499043"/>
            <a:ext cx="2618673" cy="2082357"/>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a:spLocks/>
          </p:cNvSpPr>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pPr>
            <a:r>
              <a:rPr lang="en-US" altLang="zh-CN" sz="2400" b="1" dirty="0" smtClean="0">
                <a:solidFill>
                  <a:srgbClr val="FFFFFF"/>
                </a:solidFill>
                <a:latin typeface="Helvetica" pitchFamily="34" charset="0"/>
              </a:rPr>
              <a:t>Developing ozone forecasts a few months in advance </a:t>
            </a:r>
          </a:p>
          <a:p>
            <a:pPr algn="ctr" fontAlgn="base">
              <a:spcBef>
                <a:spcPct val="0"/>
              </a:spcBef>
              <a:spcAft>
                <a:spcPct val="0"/>
              </a:spcAft>
            </a:pPr>
            <a:r>
              <a:rPr lang="en-US" altLang="zh-CN" sz="2400" b="1" dirty="0" smtClean="0">
                <a:solidFill>
                  <a:srgbClr val="FFFFFF"/>
                </a:solidFill>
                <a:latin typeface="Helvetica" pitchFamily="34" charset="0"/>
              </a:rPr>
              <a:t>to aid western US air quality management</a:t>
            </a:r>
            <a:endParaRPr lang="en-US" altLang="zh-CN" sz="2400" b="1" dirty="0">
              <a:solidFill>
                <a:srgbClr val="FFFFFF"/>
              </a:solidFill>
              <a:latin typeface="Helvetica" pitchFamily="34" charset="0"/>
            </a:endParaRPr>
          </a:p>
        </p:txBody>
      </p:sp>
      <p:sp>
        <p:nvSpPr>
          <p:cNvPr id="3" name="TextBox 2"/>
          <p:cNvSpPr txBox="1"/>
          <p:nvPr/>
        </p:nvSpPr>
        <p:spPr>
          <a:xfrm>
            <a:off x="152400" y="3175443"/>
            <a:ext cx="1143000" cy="369332"/>
          </a:xfrm>
          <a:prstGeom prst="rect">
            <a:avLst/>
          </a:prstGeom>
          <a:noFill/>
        </p:spPr>
        <p:txBody>
          <a:bodyPr wrap="square" rtlCol="0">
            <a:spAutoFit/>
          </a:bodyPr>
          <a:lstStyle/>
          <a:p>
            <a:r>
              <a:rPr lang="en-US" dirty="0">
                <a:solidFill>
                  <a:srgbClr val="000000"/>
                </a:solidFill>
              </a:rPr>
              <a:t>SST (C)</a:t>
            </a:r>
          </a:p>
        </p:txBody>
      </p:sp>
      <p:sp>
        <p:nvSpPr>
          <p:cNvPr id="13" name="Rectangle 12"/>
          <p:cNvSpPr/>
          <p:nvPr/>
        </p:nvSpPr>
        <p:spPr>
          <a:xfrm>
            <a:off x="0" y="5004137"/>
            <a:ext cx="9144000" cy="1292662"/>
          </a:xfrm>
          <a:prstGeom prst="rect">
            <a:avLst/>
          </a:prstGeom>
        </p:spPr>
        <p:txBody>
          <a:bodyPr wrap="square">
            <a:spAutoFit/>
          </a:bodyPr>
          <a:lstStyle/>
          <a:p>
            <a:r>
              <a:rPr lang="en-US"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t>
            </a:r>
            <a:r>
              <a:rPr lang="en-US" sz="2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egional preparations for an active stratospheric intrusion season</a:t>
            </a:r>
            <a:endParaRPr lang="en-US"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b="1" dirty="0" smtClean="0">
                <a:solidFill>
                  <a:srgbClr val="000000"/>
                </a:solidFill>
                <a:latin typeface="Arial" panose="020B0604020202020204" pitchFamily="34" charset="0"/>
                <a:cs typeface="Arial" panose="020B0604020202020204" pitchFamily="34" charset="0"/>
              </a:rPr>
              <a:t>Deploy</a:t>
            </a:r>
            <a:r>
              <a:rPr lang="en-US" sz="2000" b="1" dirty="0" smtClean="0">
                <a:solidFill>
                  <a:srgbClr val="000000"/>
                </a:solidFill>
                <a:latin typeface="Arial" panose="020B0604020202020204" pitchFamily="34" charset="0"/>
                <a:cs typeface="Arial" panose="020B0604020202020204" pitchFamily="34" charset="0"/>
              </a:rPr>
              <a:t> </a:t>
            </a:r>
            <a:r>
              <a:rPr lang="en-US" sz="2000" b="1" dirty="0">
                <a:solidFill>
                  <a:srgbClr val="000000"/>
                </a:solidFill>
                <a:latin typeface="Arial" panose="020B0604020202020204" pitchFamily="34" charset="0"/>
                <a:cs typeface="Arial" panose="020B0604020202020204" pitchFamily="34" charset="0"/>
              </a:rPr>
              <a:t>targeted measurements </a:t>
            </a:r>
            <a:r>
              <a:rPr lang="en-US" b="1" dirty="0">
                <a:solidFill>
                  <a:srgbClr val="000000"/>
                </a:solidFill>
                <a:latin typeface="Arial" panose="020B0604020202020204" pitchFamily="34" charset="0"/>
                <a:cs typeface="Arial" panose="020B0604020202020204" pitchFamily="34" charset="0"/>
              </a:rPr>
              <a:t>aimed at </a:t>
            </a:r>
            <a:r>
              <a:rPr lang="en-US" sz="2000" b="1" dirty="0">
                <a:solidFill>
                  <a:srgbClr val="000000"/>
                </a:solidFill>
                <a:latin typeface="Arial" panose="020B0604020202020204" pitchFamily="34" charset="0"/>
                <a:cs typeface="Arial" panose="020B0604020202020204" pitchFamily="34" charset="0"/>
              </a:rPr>
              <a:t>identifying</a:t>
            </a:r>
            <a:r>
              <a:rPr lang="en-US" b="1" dirty="0">
                <a:solidFill>
                  <a:srgbClr val="000000"/>
                </a:solidFill>
                <a:latin typeface="Arial" panose="020B0604020202020204" pitchFamily="34" charset="0"/>
                <a:cs typeface="Arial" panose="020B0604020202020204" pitchFamily="34" charset="0"/>
              </a:rPr>
              <a:t> “</a:t>
            </a:r>
            <a:r>
              <a:rPr lang="en-US" sz="2000" b="1" dirty="0">
                <a:solidFill>
                  <a:srgbClr val="000000"/>
                </a:solidFill>
                <a:latin typeface="Arial" panose="020B0604020202020204" pitchFamily="34" charset="0"/>
                <a:cs typeface="Arial" panose="020B0604020202020204" pitchFamily="34" charset="0"/>
              </a:rPr>
              <a:t>exceptional events</a:t>
            </a:r>
            <a:r>
              <a:rPr lang="en-US" b="1" dirty="0" smtClean="0">
                <a:solidFill>
                  <a:srgbClr val="000000"/>
                </a:solidFill>
                <a:latin typeface="Arial" panose="020B0604020202020204" pitchFamily="34" charset="0"/>
                <a:cs typeface="Arial" panose="020B0604020202020204" pitchFamily="34" charset="0"/>
              </a:rPr>
              <a:t>”</a:t>
            </a:r>
          </a:p>
          <a:p>
            <a:r>
              <a:rPr lang="en-US" b="1" dirty="0">
                <a:solidFill>
                  <a:srgbClr val="000000"/>
                </a:solidFill>
                <a:latin typeface="Arial" panose="020B0604020202020204" pitchFamily="34" charset="0"/>
                <a:cs typeface="Arial" panose="020B0604020202020204" pitchFamily="34" charset="0"/>
              </a:rPr>
              <a:t> </a:t>
            </a:r>
            <a:r>
              <a:rPr lang="en-US" b="1" dirty="0" smtClean="0">
                <a:solidFill>
                  <a:srgbClr val="000000"/>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(Daily ozonesonde/lidar measurements; collocated CO/O</a:t>
            </a:r>
            <a:r>
              <a:rPr lang="en-US" sz="1400" baseline="-25000" dirty="0" smtClean="0">
                <a:solidFill>
                  <a:srgbClr val="000000"/>
                </a:solidFill>
                <a:latin typeface="Arial" panose="020B0604020202020204" pitchFamily="34" charset="0"/>
                <a:cs typeface="Arial" panose="020B0604020202020204" pitchFamily="34" charset="0"/>
              </a:rPr>
              <a:t>3</a:t>
            </a:r>
            <a:r>
              <a:rPr lang="en-US" sz="1400" dirty="0" smtClean="0">
                <a:solidFill>
                  <a:srgbClr val="000000"/>
                </a:solidFill>
                <a:latin typeface="Arial" panose="020B0604020202020204" pitchFamily="34" charset="0"/>
                <a:cs typeface="Arial" panose="020B0604020202020204" pitchFamily="34" charset="0"/>
              </a:rPr>
              <a:t>/H</a:t>
            </a:r>
            <a:r>
              <a:rPr lang="en-US" sz="1400" baseline="-25000" dirty="0" smtClean="0">
                <a:solidFill>
                  <a:srgbClr val="000000"/>
                </a:solidFill>
                <a:latin typeface="Arial" panose="020B0604020202020204" pitchFamily="34" charset="0"/>
                <a:cs typeface="Arial" panose="020B0604020202020204" pitchFamily="34" charset="0"/>
              </a:rPr>
              <a:t>2</a:t>
            </a:r>
            <a:r>
              <a:rPr lang="en-US" sz="1400" dirty="0" smtClean="0">
                <a:solidFill>
                  <a:srgbClr val="000000"/>
                </a:solidFill>
                <a:latin typeface="Arial" panose="020B0604020202020204" pitchFamily="34" charset="0"/>
                <a:cs typeface="Arial" panose="020B0604020202020204" pitchFamily="34" charset="0"/>
              </a:rPr>
              <a:t>O monitors at select WUS sites)   </a:t>
            </a:r>
          </a:p>
          <a:p>
            <a:pPr marL="285750" indent="-285750">
              <a:buFont typeface="Wingdings" panose="05000000000000000000" pitchFamily="2" charset="2"/>
              <a:buChar char="§"/>
            </a:pPr>
            <a:r>
              <a:rPr lang="en-US" sz="2000" b="1" dirty="0" smtClean="0">
                <a:solidFill>
                  <a:srgbClr val="000000"/>
                </a:solidFill>
                <a:latin typeface="Arial" panose="020B0604020202020204" pitchFamily="34" charset="0"/>
                <a:cs typeface="Arial" panose="020B0604020202020204" pitchFamily="34" charset="0"/>
              </a:rPr>
              <a:t>Conduct daily forecast for </a:t>
            </a:r>
            <a:r>
              <a:rPr lang="en-US" sz="2000" b="1" dirty="0">
                <a:solidFill>
                  <a:srgbClr val="000000"/>
                </a:solidFill>
                <a:latin typeface="Arial" panose="020B0604020202020204" pitchFamily="34" charset="0"/>
                <a:cs typeface="Arial" panose="020B0604020202020204" pitchFamily="34" charset="0"/>
              </a:rPr>
              <a:t>public health </a:t>
            </a:r>
            <a:r>
              <a:rPr lang="en-US" sz="2000" b="1" dirty="0" smtClean="0">
                <a:solidFill>
                  <a:srgbClr val="000000"/>
                </a:solidFill>
                <a:latin typeface="Arial" panose="020B0604020202020204" pitchFamily="34" charset="0"/>
                <a:cs typeface="Arial" panose="020B0604020202020204" pitchFamily="34" charset="0"/>
              </a:rPr>
              <a:t>alerts </a:t>
            </a:r>
            <a:r>
              <a:rPr lang="en-US" sz="1600" dirty="0" smtClean="0">
                <a:solidFill>
                  <a:srgbClr val="000000"/>
                </a:solidFill>
                <a:latin typeface="Arial" panose="020B0604020202020204" pitchFamily="34" charset="0"/>
                <a:cs typeface="Arial" panose="020B0604020202020204" pitchFamily="34" charset="0"/>
              </a:rPr>
              <a:t>(Pat Reddy)</a:t>
            </a:r>
            <a:endParaRPr lang="en-US" sz="1600" dirty="0">
              <a:solidFill>
                <a:srgbClr val="000000"/>
              </a:solidFill>
              <a:latin typeface="Arial" panose="020B0604020202020204" pitchFamily="34" charset="0"/>
              <a:cs typeface="Arial" panose="020B0604020202020204" pitchFamily="34" charset="0"/>
            </a:endParaRPr>
          </a:p>
        </p:txBody>
      </p:sp>
      <p:sp>
        <p:nvSpPr>
          <p:cNvPr id="199692" name="Line 12"/>
          <p:cNvSpPr>
            <a:spLocks noChangeShapeType="1"/>
          </p:cNvSpPr>
          <p:nvPr/>
        </p:nvSpPr>
        <p:spPr bwMode="auto">
          <a:xfrm flipV="1">
            <a:off x="3059667" y="1803229"/>
            <a:ext cx="1512334" cy="1"/>
          </a:xfrm>
          <a:prstGeom prst="line">
            <a:avLst/>
          </a:prstGeom>
          <a:noFill/>
          <a:ln w="38100">
            <a:solidFill>
              <a:srgbClr val="FF0000"/>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itchFamily="34" charset="0"/>
            </a:endParaRPr>
          </a:p>
        </p:txBody>
      </p:sp>
      <p:sp>
        <p:nvSpPr>
          <p:cNvPr id="19" name="Rectangle 14"/>
          <p:cNvSpPr>
            <a:spLocks noChangeArrowheads="1"/>
          </p:cNvSpPr>
          <p:nvPr/>
        </p:nvSpPr>
        <p:spPr bwMode="auto">
          <a:xfrm>
            <a:off x="76200" y="950655"/>
            <a:ext cx="2939533" cy="255454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ja-JP" sz="2000" dirty="0">
                <a:solidFill>
                  <a:srgbClr val="0000FF"/>
                </a:solidFill>
                <a:latin typeface="Helvetica" pitchFamily="34" charset="0"/>
              </a:rPr>
              <a:t>Tropical SST cooling typically peaks in </a:t>
            </a:r>
            <a:r>
              <a:rPr lang="en-US" altLang="ja-JP" sz="2000" b="1" dirty="0">
                <a:solidFill>
                  <a:srgbClr val="FF0000"/>
                </a:solidFill>
                <a:effectLst>
                  <a:outerShdw blurRad="38100" dist="38100" dir="2700000" algn="tl">
                    <a:srgbClr val="000000">
                      <a:alpha val="43137"/>
                    </a:srgbClr>
                  </a:outerShdw>
                </a:effectLst>
                <a:latin typeface="Helvetica" pitchFamily="34" charset="0"/>
              </a:rPr>
              <a:t>winter</a:t>
            </a:r>
          </a:p>
          <a:p>
            <a:pPr fontAlgn="base">
              <a:spcBef>
                <a:spcPct val="0"/>
              </a:spcBef>
              <a:spcAft>
                <a:spcPct val="0"/>
              </a:spcAft>
            </a:pPr>
            <a:endParaRPr lang="en-US" altLang="zh-CN" sz="2000" b="1" dirty="0">
              <a:solidFill>
                <a:srgbClr val="0000FF"/>
              </a:solidFill>
              <a:effectLst>
                <a:outerShdw blurRad="38100" dist="38100" dir="2700000" algn="tl">
                  <a:srgbClr val="000000">
                    <a:alpha val="43137"/>
                  </a:srgbClr>
                </a:outerShdw>
              </a:effectLst>
              <a:latin typeface="Helvetica" pitchFamily="34" charset="0"/>
            </a:endParaRPr>
          </a:p>
          <a:p>
            <a:pPr fontAlgn="base">
              <a:spcBef>
                <a:spcPct val="0"/>
              </a:spcBef>
              <a:spcAft>
                <a:spcPct val="0"/>
              </a:spcAft>
            </a:pPr>
            <a:endParaRPr lang="en-US" altLang="zh-CN" sz="2000" b="1" dirty="0">
              <a:solidFill>
                <a:srgbClr val="0000FF"/>
              </a:solidFill>
              <a:effectLst>
                <a:outerShdw blurRad="38100" dist="38100" dir="2700000" algn="tl">
                  <a:srgbClr val="000000">
                    <a:alpha val="43137"/>
                  </a:srgbClr>
                </a:outerShdw>
              </a:effectLst>
              <a:latin typeface="Helvetica" pitchFamily="34" charset="0"/>
            </a:endParaRPr>
          </a:p>
          <a:p>
            <a:pPr fontAlgn="base">
              <a:spcBef>
                <a:spcPct val="0"/>
              </a:spcBef>
              <a:spcAft>
                <a:spcPct val="0"/>
              </a:spcAft>
            </a:pPr>
            <a:endParaRPr lang="en-US" altLang="zh-CN" sz="2000" b="1" dirty="0">
              <a:solidFill>
                <a:srgbClr val="0000FF"/>
              </a:solidFill>
              <a:effectLst>
                <a:outerShdw blurRad="38100" dist="38100" dir="2700000" algn="tl">
                  <a:srgbClr val="000000">
                    <a:alpha val="43137"/>
                  </a:srgbClr>
                </a:outerShdw>
              </a:effectLst>
              <a:latin typeface="Helvetica" pitchFamily="34" charset="0"/>
            </a:endParaRPr>
          </a:p>
          <a:p>
            <a:pPr fontAlgn="base">
              <a:spcBef>
                <a:spcPct val="0"/>
              </a:spcBef>
              <a:spcAft>
                <a:spcPct val="0"/>
              </a:spcAft>
            </a:pPr>
            <a:endParaRPr lang="en-US" altLang="zh-CN" sz="2000" b="1" dirty="0">
              <a:solidFill>
                <a:srgbClr val="0000FF"/>
              </a:solidFill>
              <a:effectLst>
                <a:outerShdw blurRad="38100" dist="38100" dir="2700000" algn="tl">
                  <a:srgbClr val="000000">
                    <a:alpha val="43137"/>
                  </a:srgbClr>
                </a:outerShdw>
              </a:effectLst>
              <a:latin typeface="Helvetica" pitchFamily="34" charset="0"/>
            </a:endParaRPr>
          </a:p>
          <a:p>
            <a:pPr fontAlgn="base">
              <a:spcBef>
                <a:spcPct val="0"/>
              </a:spcBef>
              <a:spcAft>
                <a:spcPct val="0"/>
              </a:spcAft>
            </a:pPr>
            <a:endParaRPr lang="en-US" altLang="zh-CN" sz="2000" b="1" dirty="0">
              <a:solidFill>
                <a:srgbClr val="0000FF"/>
              </a:solidFill>
              <a:effectLst>
                <a:outerShdw blurRad="38100" dist="38100" dir="2700000" algn="tl">
                  <a:srgbClr val="000000">
                    <a:alpha val="43137"/>
                  </a:srgbClr>
                </a:outerShdw>
              </a:effectLst>
              <a:latin typeface="Helvetica" pitchFamily="34" charset="0"/>
            </a:endParaRPr>
          </a:p>
          <a:p>
            <a:pPr fontAlgn="base">
              <a:spcBef>
                <a:spcPct val="0"/>
              </a:spcBef>
              <a:spcAft>
                <a:spcPct val="0"/>
              </a:spcAft>
            </a:pPr>
            <a:endParaRPr lang="en-US" altLang="zh-CN" sz="2000" b="1" dirty="0">
              <a:solidFill>
                <a:srgbClr val="0000FF"/>
              </a:solidFill>
              <a:effectLst>
                <a:outerShdw blurRad="38100" dist="38100" dir="2700000" algn="tl">
                  <a:srgbClr val="000000">
                    <a:alpha val="43137"/>
                  </a:srgbClr>
                </a:outerShdw>
              </a:effectLst>
              <a:latin typeface="Helvetica" pitchFamily="34" charset="0"/>
            </a:endParaRPr>
          </a:p>
        </p:txBody>
      </p:sp>
      <p:sp>
        <p:nvSpPr>
          <p:cNvPr id="15" name="Slide Number Placeholder 3"/>
          <p:cNvSpPr txBox="1">
            <a:spLocks noGrp="1"/>
          </p:cNvSpPr>
          <p:nvPr/>
        </p:nvSpPr>
        <p:spPr>
          <a:xfrm>
            <a:off x="8559183" y="6400800"/>
            <a:ext cx="508617"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16</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
        <p:nvSpPr>
          <p:cNvPr id="16" name="Rectangle 55"/>
          <p:cNvSpPr>
            <a:spLocks noChangeArrowheads="1"/>
          </p:cNvSpPr>
          <p:nvPr/>
        </p:nvSpPr>
        <p:spPr bwMode="auto">
          <a:xfrm>
            <a:off x="2362200" y="6370918"/>
            <a:ext cx="6553200" cy="38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eaLnBrk="0" fontAlgn="base" hangingPunct="0">
              <a:lnSpc>
                <a:spcPct val="115000"/>
              </a:lnSpc>
              <a:spcBef>
                <a:spcPct val="0"/>
              </a:spcBef>
              <a:spcAft>
                <a:spcPct val="0"/>
              </a:spcAft>
              <a:buClr>
                <a:srgbClr val="3333FF"/>
              </a:buClr>
              <a:defRPr/>
            </a:pPr>
            <a:r>
              <a:rPr lang="en-US" altLang="ja-JP" b="1" i="1" kern="0" dirty="0" smtClean="0">
                <a:solidFill>
                  <a:srgbClr val="FFFF00"/>
                </a:solidFill>
                <a:effectLst>
                  <a:outerShdw blurRad="38100" dist="38100" dir="2700000" algn="tl">
                    <a:srgbClr val="000000">
                      <a:alpha val="43137"/>
                    </a:srgbClr>
                  </a:outerShdw>
                </a:effectLst>
              </a:rPr>
              <a:t>Meiyun Lin et al (Nature Communications, 2015)</a:t>
            </a:r>
            <a:endParaRPr lang="en-US" altLang="zh-CN" b="1" i="1" kern="0" dirty="0" smtClean="0">
              <a:solidFill>
                <a:srgbClr val="FFFF00"/>
              </a:solidFill>
              <a:effectLst>
                <a:outerShdw blurRad="38100" dist="38100" dir="2700000" algn="tl">
                  <a:srgbClr val="000000">
                    <a:alpha val="43137"/>
                  </a:srgbClr>
                </a:outerShdw>
              </a:effectLst>
            </a:endParaRPr>
          </a:p>
        </p:txBody>
      </p:sp>
      <p:sp>
        <p:nvSpPr>
          <p:cNvPr id="2" name="Rectangle 1"/>
          <p:cNvSpPr/>
          <p:nvPr/>
        </p:nvSpPr>
        <p:spPr>
          <a:xfrm>
            <a:off x="3962400" y="2406766"/>
            <a:ext cx="4743349" cy="392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534"/>
          <a:stretch/>
        </p:blipFill>
        <p:spPr bwMode="auto">
          <a:xfrm>
            <a:off x="4133748" y="2406766"/>
            <a:ext cx="4368563" cy="2165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rot="16200000">
            <a:off x="3152624" y="3202593"/>
            <a:ext cx="2202518" cy="369332"/>
          </a:xfrm>
          <a:prstGeom prst="rect">
            <a:avLst/>
          </a:prstGeom>
          <a:solidFill>
            <a:schemeClr val="bg1"/>
          </a:solidFill>
        </p:spPr>
        <p:txBody>
          <a:bodyPr wrap="square" rtlCol="0">
            <a:spAutoFit/>
          </a:bodyPr>
          <a:lstStyle/>
          <a:p>
            <a:r>
              <a:rPr lang="en-US" b="1" dirty="0" smtClean="0">
                <a:solidFill>
                  <a:srgbClr val="000000"/>
                </a:solidFill>
              </a:rPr>
              <a:t>    MDA8 O</a:t>
            </a:r>
            <a:r>
              <a:rPr lang="en-US" b="1" baseline="-25000" dirty="0" smtClean="0">
                <a:solidFill>
                  <a:srgbClr val="000000"/>
                </a:solidFill>
              </a:rPr>
              <a:t>3 </a:t>
            </a:r>
            <a:r>
              <a:rPr lang="en-US" b="1" dirty="0" smtClean="0">
                <a:solidFill>
                  <a:srgbClr val="000000"/>
                </a:solidFill>
              </a:rPr>
              <a:t>(ppb)</a:t>
            </a:r>
            <a:endParaRPr lang="en-US" b="1" dirty="0">
              <a:solidFill>
                <a:srgbClr val="000000"/>
              </a:solidFill>
            </a:endParaRPr>
          </a:p>
        </p:txBody>
      </p:sp>
      <p:sp>
        <p:nvSpPr>
          <p:cNvPr id="199694" name="Rectangle 14"/>
          <p:cNvSpPr>
            <a:spLocks noChangeArrowheads="1"/>
          </p:cNvSpPr>
          <p:nvPr/>
        </p:nvSpPr>
        <p:spPr bwMode="auto">
          <a:xfrm>
            <a:off x="4724400" y="1498937"/>
            <a:ext cx="3581400" cy="10156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ja-JP" sz="2000" dirty="0">
                <a:solidFill>
                  <a:srgbClr val="0000FF"/>
                </a:solidFill>
                <a:latin typeface="Helvetica" pitchFamily="34" charset="0"/>
              </a:rPr>
              <a:t>More frequent stratospheric intrusions expected in </a:t>
            </a:r>
            <a:r>
              <a:rPr lang="en-US" altLang="ja-JP" sz="2000" b="1" dirty="0">
                <a:solidFill>
                  <a:srgbClr val="FF0000"/>
                </a:solidFill>
                <a:effectLst>
                  <a:outerShdw blurRad="38100" dist="38100" dir="2700000" algn="tl">
                    <a:srgbClr val="000000">
                      <a:alpha val="43137"/>
                    </a:srgbClr>
                  </a:outerShdw>
                </a:effectLst>
                <a:latin typeface="Helvetica" pitchFamily="34" charset="0"/>
              </a:rPr>
              <a:t>the following spring</a:t>
            </a:r>
            <a:r>
              <a:rPr lang="en-US" altLang="ja-JP" sz="2000" dirty="0">
                <a:solidFill>
                  <a:srgbClr val="FF0000"/>
                </a:solidFill>
                <a:effectLst>
                  <a:outerShdw blurRad="38100" dist="38100" dir="2700000" algn="tl">
                    <a:srgbClr val="000000">
                      <a:alpha val="43137"/>
                    </a:srgbClr>
                  </a:outerShdw>
                </a:effectLst>
                <a:latin typeface="Helvetica" pitchFamily="34" charset="0"/>
              </a:rPr>
              <a:t> </a:t>
            </a:r>
            <a:r>
              <a:rPr lang="en-US" altLang="ja-JP" sz="2000" dirty="0">
                <a:solidFill>
                  <a:srgbClr val="0000FF"/>
                </a:solidFill>
                <a:latin typeface="Helvetica" pitchFamily="34" charset="0"/>
              </a:rPr>
              <a:t>over WUS?</a:t>
            </a:r>
            <a:endParaRPr lang="en-US" altLang="zh-CN" sz="2000" dirty="0">
              <a:solidFill>
                <a:srgbClr val="0000FF"/>
              </a:solidFill>
              <a:latin typeface="Helvetica" pitchFamily="34" charset="0"/>
            </a:endParaRPr>
          </a:p>
        </p:txBody>
      </p:sp>
    </p:spTree>
    <p:custDataLst>
      <p:tags r:id="rId1"/>
    </p:custDataLst>
    <p:extLst>
      <p:ext uri="{BB962C8B-B14F-4D97-AF65-F5344CB8AC3E}">
        <p14:creationId xmlns:p14="http://schemas.microsoft.com/office/powerpoint/2010/main" val="3606449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p:cNvSpPr>
            <a:spLocks/>
          </p:cNvSpPr>
          <p:nvPr/>
        </p:nvSpPr>
        <p:spPr bwMode="auto">
          <a:xfrm>
            <a:off x="685800" y="152400"/>
            <a:ext cx="7848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altLang="zh-CN" sz="2800" b="1" dirty="0">
                <a:solidFill>
                  <a:srgbClr val="FFFFFF"/>
                </a:solidFill>
                <a:latin typeface="Helvetica" pitchFamily="34" charset="0"/>
              </a:rPr>
              <a:t>Some </a:t>
            </a:r>
            <a:r>
              <a:rPr lang="en-US" altLang="zh-CN" sz="2800" b="1" dirty="0" smtClean="0">
                <a:solidFill>
                  <a:srgbClr val="FFFFFF"/>
                </a:solidFill>
                <a:latin typeface="Helvetica" pitchFamily="34" charset="0"/>
              </a:rPr>
              <a:t>final thoughts on </a:t>
            </a:r>
            <a:r>
              <a:rPr lang="en-US" altLang="zh-CN" sz="2800" b="1" dirty="0">
                <a:solidFill>
                  <a:srgbClr val="FFFFFF"/>
                </a:solidFill>
                <a:latin typeface="Helvetica" pitchFamily="34" charset="0"/>
              </a:rPr>
              <a:t>w</a:t>
            </a:r>
            <a:r>
              <a:rPr lang="en-US" altLang="zh-CN" sz="2800" b="1" dirty="0" smtClean="0">
                <a:solidFill>
                  <a:srgbClr val="FFFFFF"/>
                </a:solidFill>
                <a:latin typeface="Helvetica" pitchFamily="34" charset="0"/>
              </a:rPr>
              <a:t>estern US </a:t>
            </a:r>
            <a:r>
              <a:rPr lang="en-US" altLang="zh-CN" sz="2800" b="1" dirty="0">
                <a:solidFill>
                  <a:srgbClr val="FFFFFF"/>
                </a:solidFill>
                <a:latin typeface="Helvetica" pitchFamily="34" charset="0"/>
              </a:rPr>
              <a:t>o</a:t>
            </a:r>
            <a:r>
              <a:rPr lang="en-US" altLang="zh-CN" sz="2800" b="1" dirty="0" smtClean="0">
                <a:solidFill>
                  <a:srgbClr val="FFFFFF"/>
                </a:solidFill>
                <a:latin typeface="Helvetica" pitchFamily="34" charset="0"/>
              </a:rPr>
              <a:t>zone</a:t>
            </a:r>
          </a:p>
        </p:txBody>
      </p:sp>
      <p:sp>
        <p:nvSpPr>
          <p:cNvPr id="4" name="Rectangle 7"/>
          <p:cNvSpPr txBox="1">
            <a:spLocks noChangeArrowheads="1"/>
          </p:cNvSpPr>
          <p:nvPr/>
        </p:nvSpPr>
        <p:spPr>
          <a:xfrm>
            <a:off x="76200" y="990600"/>
            <a:ext cx="9067800" cy="5105400"/>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a:lstStyle>
          <a:p>
            <a:pPr>
              <a:lnSpc>
                <a:spcPct val="80000"/>
              </a:lnSpc>
            </a:pPr>
            <a:r>
              <a:rPr lang="en-US" altLang="ja-JP" sz="2400" b="1" kern="0" dirty="0" smtClean="0">
                <a:latin typeface="Arial" panose="020B0604020202020204" pitchFamily="34" charset="0"/>
                <a:cs typeface="Arial" panose="020B0604020202020204" pitchFamily="34" charset="0"/>
              </a:rPr>
              <a:t>Strong interannual variability due to dynamical influences</a:t>
            </a:r>
          </a:p>
          <a:p>
            <a:pPr marL="0" indent="0">
              <a:lnSpc>
                <a:spcPct val="80000"/>
              </a:lnSpc>
              <a:buNone/>
            </a:pPr>
            <a:r>
              <a:rPr lang="en-US" altLang="ja-JP" sz="2400" b="1" kern="0" dirty="0">
                <a:latin typeface="Arial" panose="020B0604020202020204" pitchFamily="34" charset="0"/>
                <a:cs typeface="Arial" panose="020B0604020202020204" pitchFamily="34" charset="0"/>
              </a:rPr>
              <a:t> </a:t>
            </a:r>
            <a:r>
              <a:rPr lang="en-US" altLang="ja-JP" sz="2400" b="1" kern="0" dirty="0" smtClean="0">
                <a:latin typeface="Arial" panose="020B0604020202020204" pitchFamily="34" charset="0"/>
                <a:cs typeface="Arial" panose="020B0604020202020204" pitchFamily="34" charset="0"/>
              </a:rPr>
              <a:t>   </a:t>
            </a:r>
            <a:r>
              <a:rPr lang="en-US" altLang="ja-JP" sz="2000" b="1" kern="0" dirty="0" smtClean="0">
                <a:solidFill>
                  <a:srgbClr val="0000FF"/>
                </a:solidFill>
                <a:latin typeface="Arial" panose="020B0604020202020204" pitchFamily="34" charset="0"/>
                <a:cs typeface="Arial" panose="020B0604020202020204" pitchFamily="34" charset="0"/>
                <a:sym typeface="Wingdings" panose="05000000000000000000" pitchFamily="2" charset="2"/>
              </a:rPr>
              <a:t> Challenges to detecting &amp; attributing </a:t>
            </a:r>
            <a:r>
              <a:rPr lang="en-US" altLang="ja-JP" sz="2000" b="1" kern="0" dirty="0" smtClean="0">
                <a:solidFill>
                  <a:srgbClr val="0000FF"/>
                </a:solidFill>
                <a:latin typeface="Arial" panose="020B0604020202020204" pitchFamily="34" charset="0"/>
                <a:cs typeface="Arial" panose="020B0604020202020204" pitchFamily="34" charset="0"/>
              </a:rPr>
              <a:t>trends in short records</a:t>
            </a:r>
            <a:endParaRPr lang="en-US" altLang="ja-JP" sz="2000" b="1" kern="0" dirty="0">
              <a:solidFill>
                <a:srgbClr val="0000FF"/>
              </a:solidFill>
              <a:latin typeface="Arial" panose="020B0604020202020204" pitchFamily="34" charset="0"/>
              <a:cs typeface="Arial" panose="020B0604020202020204" pitchFamily="34" charset="0"/>
            </a:endParaRPr>
          </a:p>
          <a:p>
            <a:pPr marL="0" indent="0">
              <a:lnSpc>
                <a:spcPct val="80000"/>
              </a:lnSpc>
              <a:buNone/>
            </a:pPr>
            <a:endParaRPr lang="en-US" altLang="ja-JP" sz="2000" kern="0" dirty="0" smtClean="0">
              <a:latin typeface="Arial" panose="020B0604020202020204" pitchFamily="34" charset="0"/>
              <a:cs typeface="Arial" panose="020B0604020202020204" pitchFamily="34" charset="0"/>
            </a:endParaRPr>
          </a:p>
          <a:p>
            <a:pPr>
              <a:lnSpc>
                <a:spcPct val="80000"/>
              </a:lnSpc>
            </a:pPr>
            <a:r>
              <a:rPr lang="en-US" altLang="ja-JP" sz="2400" b="1" kern="0" dirty="0">
                <a:latin typeface="Arial" panose="020B0604020202020204" pitchFamily="34" charset="0"/>
                <a:cs typeface="Arial" panose="020B0604020202020204" pitchFamily="34" charset="0"/>
                <a:sym typeface="Wingdings" panose="05000000000000000000" pitchFamily="2" charset="2"/>
              </a:rPr>
              <a:t>Suggestions for future m</a:t>
            </a:r>
            <a:r>
              <a:rPr lang="en-US" altLang="ja-JP" sz="2400" b="1" kern="0" dirty="0">
                <a:latin typeface="Arial" panose="020B0604020202020204" pitchFamily="34" charset="0"/>
                <a:cs typeface="Arial" panose="020B0604020202020204" pitchFamily="34" charset="0"/>
              </a:rPr>
              <a:t>ulti-model assessment</a:t>
            </a:r>
          </a:p>
          <a:p>
            <a:pPr marL="0" indent="0">
              <a:lnSpc>
                <a:spcPct val="80000"/>
              </a:lnSpc>
              <a:buNone/>
            </a:pPr>
            <a:r>
              <a:rPr lang="en-US" altLang="ja-JP" sz="2800" kern="0" dirty="0">
                <a:latin typeface="Arial" panose="020B0604020202020204" pitchFamily="34" charset="0"/>
                <a:cs typeface="Arial" panose="020B0604020202020204" pitchFamily="34" charset="0"/>
              </a:rPr>
              <a:t>   </a:t>
            </a:r>
            <a:r>
              <a:rPr lang="en-US" altLang="ja-JP" sz="2800" kern="0" dirty="0" smtClean="0">
                <a:latin typeface="Arial" panose="020B0604020202020204" pitchFamily="34" charset="0"/>
                <a:cs typeface="Arial" panose="020B0604020202020204" pitchFamily="34" charset="0"/>
              </a:rPr>
              <a:t> </a:t>
            </a:r>
            <a:r>
              <a:rPr lang="en-US" altLang="ja-JP" sz="2000" b="1" kern="0" dirty="0" smtClean="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altLang="ja-JP" sz="2000" b="1" kern="0" dirty="0">
                <a:solidFill>
                  <a:srgbClr val="0000FF"/>
                </a:solidFill>
                <a:latin typeface="Arial" panose="020B0604020202020204" pitchFamily="34" charset="0"/>
                <a:cs typeface="Arial" panose="020B0604020202020204" pitchFamily="34" charset="0"/>
                <a:sym typeface="Wingdings" panose="05000000000000000000" pitchFamily="2" charset="2"/>
              </a:rPr>
              <a:t>P</a:t>
            </a:r>
            <a:r>
              <a:rPr lang="en-US" altLang="ja-JP" sz="2000" b="1" kern="0" dirty="0">
                <a:solidFill>
                  <a:srgbClr val="0000FF"/>
                </a:solidFill>
                <a:latin typeface="Arial" panose="020B0604020202020204" pitchFamily="34" charset="0"/>
                <a:cs typeface="Arial" panose="020B0604020202020204" pitchFamily="34" charset="0"/>
              </a:rPr>
              <a:t>rocess-oriented evaluation </a:t>
            </a:r>
            <a:r>
              <a:rPr lang="en-US" altLang="ja-JP" sz="2000" b="1" kern="0" dirty="0" smtClean="0">
                <a:solidFill>
                  <a:srgbClr val="0000FF"/>
                </a:solidFill>
                <a:latin typeface="Arial" panose="020B0604020202020204" pitchFamily="34" charset="0"/>
                <a:cs typeface="Arial" panose="020B0604020202020204" pitchFamily="34" charset="0"/>
              </a:rPr>
              <a:t>for </a:t>
            </a:r>
            <a:r>
              <a:rPr lang="en-US" altLang="ja-JP" sz="2000" b="1" kern="0" dirty="0" smtClean="0">
                <a:solidFill>
                  <a:srgbClr val="0000FF"/>
                </a:solidFill>
                <a:latin typeface="Arial" panose="020B0604020202020204" pitchFamily="34" charset="0"/>
                <a:cs typeface="Arial" panose="020B0604020202020204" pitchFamily="34" charset="0"/>
                <a:sym typeface="Wingdings" panose="05000000000000000000" pitchFamily="2" charset="2"/>
              </a:rPr>
              <a:t>episodic events</a:t>
            </a:r>
            <a:r>
              <a:rPr lang="en-US" altLang="ja-JP" sz="2000" b="1" kern="0" dirty="0" smtClean="0">
                <a:solidFill>
                  <a:srgbClr val="0000FF"/>
                </a:solidFill>
                <a:latin typeface="Arial" panose="020B0604020202020204" pitchFamily="34" charset="0"/>
                <a:cs typeface="Arial" panose="020B0604020202020204" pitchFamily="34" charset="0"/>
              </a:rPr>
              <a:t>     </a:t>
            </a:r>
            <a:endParaRPr lang="en-US" altLang="ja-JP" sz="2000" b="1" kern="0" dirty="0">
              <a:solidFill>
                <a:srgbClr val="0000FF"/>
              </a:solidFill>
              <a:latin typeface="Arial" panose="020B0604020202020204" pitchFamily="34" charset="0"/>
              <a:cs typeface="Arial" panose="020B0604020202020204" pitchFamily="34" charset="0"/>
            </a:endParaRPr>
          </a:p>
          <a:p>
            <a:pPr marL="0" indent="0">
              <a:lnSpc>
                <a:spcPct val="80000"/>
              </a:lnSpc>
              <a:buNone/>
            </a:pPr>
            <a:r>
              <a:rPr lang="en-US" altLang="ja-JP" sz="2000" b="1" kern="0" dirty="0">
                <a:solidFill>
                  <a:srgbClr val="0000FF"/>
                </a:solidFill>
                <a:latin typeface="Arial" panose="020B0604020202020204" pitchFamily="34" charset="0"/>
                <a:cs typeface="Arial" panose="020B0604020202020204" pitchFamily="34" charset="0"/>
                <a:sym typeface="Wingdings" panose="05000000000000000000" pitchFamily="2" charset="2"/>
              </a:rPr>
              <a:t>      F</a:t>
            </a:r>
            <a:r>
              <a:rPr lang="en-US" altLang="ja-JP" sz="2000" b="1" kern="0" dirty="0">
                <a:solidFill>
                  <a:srgbClr val="0000FF"/>
                </a:solidFill>
                <a:latin typeface="Arial" panose="020B0604020202020204" pitchFamily="34" charset="0"/>
                <a:cs typeface="Arial" panose="020B0604020202020204" pitchFamily="34" charset="0"/>
              </a:rPr>
              <a:t>ocusing on the known deep SI events as a first step</a:t>
            </a:r>
          </a:p>
          <a:p>
            <a:pPr marL="0" indent="0">
              <a:lnSpc>
                <a:spcPct val="80000"/>
              </a:lnSpc>
              <a:buNone/>
            </a:pPr>
            <a:r>
              <a:rPr lang="en-US" altLang="ja-JP" sz="2000" b="1" kern="0" dirty="0">
                <a:solidFill>
                  <a:srgbClr val="0000FF"/>
                </a:solidFill>
                <a:latin typeface="Arial" panose="020B0604020202020204" pitchFamily="34" charset="0"/>
                <a:cs typeface="Arial" panose="020B0604020202020204" pitchFamily="34" charset="0"/>
                <a:sym typeface="Wingdings" panose="05000000000000000000" pitchFamily="2" charset="2"/>
              </a:rPr>
              <a:t>      L</a:t>
            </a:r>
            <a:r>
              <a:rPr lang="en-US" altLang="ja-JP" sz="2000" b="1" kern="0" dirty="0">
                <a:solidFill>
                  <a:srgbClr val="0000FF"/>
                </a:solidFill>
                <a:latin typeface="Arial" panose="020B0604020202020204" pitchFamily="34" charset="0"/>
                <a:cs typeface="Arial" panose="020B0604020202020204" pitchFamily="34" charset="0"/>
              </a:rPr>
              <a:t>everaging </a:t>
            </a:r>
            <a:r>
              <a:rPr lang="en-US" altLang="ja-JP" sz="2000" b="1" kern="0" dirty="0" err="1">
                <a:solidFill>
                  <a:srgbClr val="0000FF"/>
                </a:solidFill>
                <a:latin typeface="Arial" panose="020B0604020202020204" pitchFamily="34" charset="0"/>
                <a:cs typeface="Arial" panose="020B0604020202020204" pitchFamily="34" charset="0"/>
              </a:rPr>
              <a:t>CalNex</a:t>
            </a:r>
            <a:r>
              <a:rPr lang="en-US" altLang="ja-JP" sz="2000" b="1" kern="0" dirty="0">
                <a:solidFill>
                  <a:srgbClr val="0000FF"/>
                </a:solidFill>
                <a:latin typeface="Arial" panose="020B0604020202020204" pitchFamily="34" charset="0"/>
                <a:cs typeface="Arial" panose="020B0604020202020204" pitchFamily="34" charset="0"/>
              </a:rPr>
              <a:t> (2010) and LVOS (2013) </a:t>
            </a:r>
            <a:r>
              <a:rPr lang="en-US" altLang="ja-JP" sz="2000" b="1" kern="0" dirty="0" smtClean="0">
                <a:solidFill>
                  <a:srgbClr val="0000FF"/>
                </a:solidFill>
                <a:latin typeface="Arial" panose="020B0604020202020204" pitchFamily="34" charset="0"/>
                <a:cs typeface="Arial" panose="020B0604020202020204" pitchFamily="34" charset="0"/>
              </a:rPr>
              <a:t>measurements</a:t>
            </a:r>
          </a:p>
          <a:p>
            <a:pPr marL="0" indent="0">
              <a:lnSpc>
                <a:spcPct val="80000"/>
              </a:lnSpc>
              <a:buNone/>
            </a:pPr>
            <a:endParaRPr lang="en-US" altLang="ja-JP" sz="2000" b="1" kern="0" dirty="0">
              <a:solidFill>
                <a:srgbClr val="0000FF"/>
              </a:solidFill>
              <a:latin typeface="Arial" panose="020B0604020202020204" pitchFamily="34" charset="0"/>
              <a:cs typeface="Arial" panose="020B0604020202020204" pitchFamily="34" charset="0"/>
            </a:endParaRPr>
          </a:p>
          <a:p>
            <a:pPr>
              <a:lnSpc>
                <a:spcPct val="80000"/>
              </a:lnSpc>
            </a:pPr>
            <a:r>
              <a:rPr lang="en-US" altLang="ja-JP" sz="2400" b="1" kern="0" dirty="0" smtClean="0">
                <a:latin typeface="Arial" panose="020B0604020202020204" pitchFamily="34" charset="0"/>
                <a:cs typeface="Arial" panose="020B0604020202020204" pitchFamily="34" charset="0"/>
              </a:rPr>
              <a:t>The available weekly ozonesonde measurements are too infrequent to capture the actual variability</a:t>
            </a:r>
          </a:p>
          <a:p>
            <a:pPr marL="0" indent="0">
              <a:lnSpc>
                <a:spcPct val="80000"/>
              </a:lnSpc>
              <a:buNone/>
            </a:pPr>
            <a:r>
              <a:rPr lang="en-US" altLang="ja-JP" sz="2800" b="1" kern="0" dirty="0" smtClean="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altLang="ja-JP" sz="2000" b="1" kern="0" dirty="0" smtClean="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altLang="ja-JP" sz="2000" b="1" kern="0" dirty="0">
                <a:solidFill>
                  <a:srgbClr val="0000FF"/>
                </a:solidFill>
                <a:latin typeface="Arial" panose="020B0604020202020204" pitchFamily="34" charset="0"/>
                <a:cs typeface="Arial" panose="020B0604020202020204" pitchFamily="34" charset="0"/>
                <a:sym typeface="Wingdings" panose="05000000000000000000" pitchFamily="2" charset="2"/>
              </a:rPr>
              <a:t>Need </a:t>
            </a:r>
            <a:r>
              <a:rPr lang="en-US" altLang="ja-JP" sz="2000" b="1" kern="0" dirty="0" smtClean="0">
                <a:solidFill>
                  <a:srgbClr val="0000FF"/>
                </a:solidFill>
                <a:latin typeface="Arial" panose="020B0604020202020204" pitchFamily="34" charset="0"/>
                <a:cs typeface="Arial" panose="020B0604020202020204" pitchFamily="34" charset="0"/>
                <a:sym typeface="Wingdings" panose="05000000000000000000" pitchFamily="2" charset="2"/>
              </a:rPr>
              <a:t>additional ozonesonde </a:t>
            </a:r>
            <a:r>
              <a:rPr lang="en-US" altLang="ja-JP" sz="2000" b="1" kern="0" dirty="0">
                <a:solidFill>
                  <a:srgbClr val="0000FF"/>
                </a:solidFill>
                <a:latin typeface="Arial" panose="020B0604020202020204" pitchFamily="34" charset="0"/>
                <a:cs typeface="Arial" panose="020B0604020202020204" pitchFamily="34" charset="0"/>
                <a:sym typeface="Wingdings" panose="05000000000000000000" pitchFamily="2" charset="2"/>
              </a:rPr>
              <a:t>or continuous lidar measurements!</a:t>
            </a:r>
          </a:p>
          <a:p>
            <a:pPr marL="0" indent="0">
              <a:lnSpc>
                <a:spcPct val="80000"/>
              </a:lnSpc>
              <a:buNone/>
            </a:pPr>
            <a:r>
              <a:rPr lang="en-US" altLang="ja-JP" sz="2000" b="1" kern="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altLang="ja-JP" sz="2000" b="1" kern="0" dirty="0" smtClean="0">
                <a:solidFill>
                  <a:srgbClr val="0000FF"/>
                </a:solidFill>
                <a:latin typeface="Arial" panose="020B0604020202020204" pitchFamily="34" charset="0"/>
                <a:cs typeface="Arial" panose="020B0604020202020204" pitchFamily="34" charset="0"/>
                <a:sym typeface="Wingdings" panose="05000000000000000000" pitchFamily="2" charset="2"/>
              </a:rPr>
              <a:t>  and ideally, maintain these measurements</a:t>
            </a:r>
            <a:r>
              <a:rPr lang="en-US" altLang="ja-JP" sz="2000" b="1" kern="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altLang="ja-JP" sz="2000" b="1" kern="0" dirty="0" smtClean="0">
                <a:solidFill>
                  <a:srgbClr val="0000FF"/>
                </a:solidFill>
                <a:latin typeface="Arial" panose="020B0604020202020204" pitchFamily="34" charset="0"/>
                <a:cs typeface="Arial" panose="020B0604020202020204" pitchFamily="34" charset="0"/>
                <a:sym typeface="Wingdings" panose="05000000000000000000" pitchFamily="2" charset="2"/>
              </a:rPr>
              <a:t>over multiple decades</a:t>
            </a:r>
          </a:p>
          <a:p>
            <a:pPr marL="0" indent="0">
              <a:lnSpc>
                <a:spcPct val="80000"/>
              </a:lnSpc>
              <a:buNone/>
            </a:pPr>
            <a:endParaRPr lang="en-US" altLang="ja-JP" sz="2000" b="1" kern="0" dirty="0">
              <a:solidFill>
                <a:srgbClr val="0000FF"/>
              </a:solidFill>
              <a:latin typeface="Arial" panose="020B0604020202020204" pitchFamily="34" charset="0"/>
              <a:cs typeface="Arial" panose="020B0604020202020204" pitchFamily="34" charset="0"/>
            </a:endParaRPr>
          </a:p>
          <a:p>
            <a:pPr marL="0" indent="0">
              <a:lnSpc>
                <a:spcPct val="80000"/>
              </a:lnSpc>
              <a:buNone/>
            </a:pPr>
            <a:endParaRPr lang="en-US" altLang="ja-JP" sz="2000" kern="0" dirty="0">
              <a:latin typeface="Arial" panose="020B0604020202020204" pitchFamily="34" charset="0"/>
              <a:cs typeface="Arial" panose="020B0604020202020204" pitchFamily="34" charset="0"/>
            </a:endParaRPr>
          </a:p>
        </p:txBody>
      </p:sp>
      <p:sp>
        <p:nvSpPr>
          <p:cNvPr id="5" name="Rectangle 30"/>
          <p:cNvSpPr>
            <a:spLocks noChangeArrowheads="1"/>
          </p:cNvSpPr>
          <p:nvPr/>
        </p:nvSpPr>
        <p:spPr bwMode="auto">
          <a:xfrm>
            <a:off x="5744683" y="5619690"/>
            <a:ext cx="294211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just" eaLnBrk="1" fontAlgn="base" hangingPunct="1">
              <a:spcBef>
                <a:spcPct val="0"/>
              </a:spcBef>
              <a:spcAft>
                <a:spcPct val="0"/>
              </a:spcAft>
            </a:pPr>
            <a:r>
              <a:rPr lang="en-US" altLang="ja-JP" sz="2000" b="1" i="1" dirty="0" smtClean="0">
                <a:solidFill>
                  <a:srgbClr val="FF0000"/>
                </a:solidFill>
              </a:rPr>
              <a:t>Meiyun.Lin@noaa.gov</a:t>
            </a:r>
            <a:endParaRPr lang="zh-CN" altLang="en-US" sz="2000" b="1" i="1" dirty="0">
              <a:solidFill>
                <a:srgbClr val="FF0000"/>
              </a:solidFill>
            </a:endParaRPr>
          </a:p>
        </p:txBody>
      </p:sp>
      <p:sp>
        <p:nvSpPr>
          <p:cNvPr id="9" name="Slide Number Placeholder 3"/>
          <p:cNvSpPr txBox="1">
            <a:spLocks noGrp="1"/>
          </p:cNvSpPr>
          <p:nvPr/>
        </p:nvSpPr>
        <p:spPr>
          <a:xfrm>
            <a:off x="8559183" y="6400800"/>
            <a:ext cx="508617"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4A7B5DD3-59DB-4EC6-8EAD-56AB16186139}" type="slidenum">
              <a:rPr lang="en-US" sz="2000" b="1">
                <a:solidFill>
                  <a:schemeClr val="accent4">
                    <a:lumMod val="10000"/>
                  </a:schemeClr>
                </a:solidFill>
                <a:latin typeface="Arial" panose="020B0604020202020204" pitchFamily="34" charset="0"/>
                <a:cs typeface="Arial" panose="020B0604020202020204" pitchFamily="34" charset="0"/>
              </a:rPr>
              <a:pPr algn="ctr">
                <a:defRPr/>
              </a:pPr>
              <a:t>17</a:t>
            </a:fld>
            <a:endParaRPr lang="en-US" sz="2000" b="1" dirty="0">
              <a:solidFill>
                <a:schemeClr val="accent4">
                  <a:lumMod val="10000"/>
                </a:schemeClr>
              </a:solidFill>
              <a:latin typeface="Arial" panose="020B0604020202020204" pitchFamily="34" charset="0"/>
              <a:cs typeface="Arial" panose="020B0604020202020204" pitchFamily="34" charset="0"/>
            </a:endParaRPr>
          </a:p>
        </p:txBody>
      </p:sp>
      <p:pic>
        <p:nvPicPr>
          <p:cNvPr id="10" name="Picture 6" descr="img_launching_sonde_hilo_3"/>
          <p:cNvPicPr>
            <a:picLocks noChangeAspect="1" noChangeArrowheads="1"/>
          </p:cNvPicPr>
          <p:nvPr/>
        </p:nvPicPr>
        <p:blipFill>
          <a:blip r:embed="rId3" cstate="print">
            <a:extLst>
              <a:ext uri="{28A0092B-C50C-407E-A947-70E740481C1C}">
                <a14:useLocalDpi xmlns:a14="http://schemas.microsoft.com/office/drawing/2010/main" val="0"/>
              </a:ext>
            </a:extLst>
          </a:blip>
          <a:srcRect l="25858" r="15515" b="46126"/>
          <a:stretch>
            <a:fillRect/>
          </a:stretch>
        </p:blipFill>
        <p:spPr bwMode="auto">
          <a:xfrm>
            <a:off x="1752600" y="5489595"/>
            <a:ext cx="954087" cy="65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4">
            <a:extLst>
              <a:ext uri="{28A0092B-C50C-407E-A947-70E740481C1C}">
                <a14:useLocalDpi xmlns:a14="http://schemas.microsoft.com/office/drawing/2010/main" val="0"/>
              </a:ext>
            </a:extLst>
          </a:blip>
          <a:srcRect l="11357" t="2217" r="3671"/>
          <a:stretch>
            <a:fillRect/>
          </a:stretch>
        </p:blipFill>
        <p:spPr bwMode="auto">
          <a:xfrm>
            <a:off x="457200" y="5458973"/>
            <a:ext cx="949854" cy="695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5" descr="N48RF at Mammoth Lakes__RMarchbank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600" y="5473055"/>
            <a:ext cx="973463" cy="6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6" descr="cubedGridAnim"/>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0" y="5357502"/>
            <a:ext cx="725849" cy="72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4191000" y="5971401"/>
            <a:ext cx="13700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eaLnBrk="0" hangingPunct="0">
              <a:defRPr b="1">
                <a:solidFill>
                  <a:schemeClr val="tx1"/>
                </a:solidFill>
                <a:latin typeface="Arial" pitchFamily="34" charset="0"/>
                <a:ea typeface="宋体" pitchFamily="2" charset="-122"/>
              </a:defRPr>
            </a:lvl1pPr>
            <a:lvl2pPr marL="742950" indent="-285750" defTabSz="457200" eaLnBrk="0" hangingPunct="0">
              <a:defRPr b="1">
                <a:solidFill>
                  <a:schemeClr val="tx1"/>
                </a:solidFill>
                <a:latin typeface="Arial" pitchFamily="34" charset="0"/>
                <a:ea typeface="宋体" pitchFamily="2" charset="-122"/>
              </a:defRPr>
            </a:lvl2pPr>
            <a:lvl3pPr marL="1143000" indent="-228600" defTabSz="457200" eaLnBrk="0" hangingPunct="0">
              <a:defRPr b="1">
                <a:solidFill>
                  <a:schemeClr val="tx1"/>
                </a:solidFill>
                <a:latin typeface="Arial" pitchFamily="34" charset="0"/>
                <a:ea typeface="宋体" pitchFamily="2" charset="-122"/>
              </a:defRPr>
            </a:lvl3pPr>
            <a:lvl4pPr marL="1600200" indent="-228600" defTabSz="457200" eaLnBrk="0" hangingPunct="0">
              <a:defRPr b="1">
                <a:solidFill>
                  <a:schemeClr val="tx1"/>
                </a:solidFill>
                <a:latin typeface="Arial" pitchFamily="34" charset="0"/>
                <a:ea typeface="宋体" pitchFamily="2" charset="-122"/>
              </a:defRPr>
            </a:lvl4pPr>
            <a:lvl5pPr marL="2057400" indent="-228600" defTabSz="457200" eaLnBrk="0" hangingPunct="0">
              <a:defRPr b="1">
                <a:solidFill>
                  <a:schemeClr val="tx1"/>
                </a:solidFill>
                <a:latin typeface="Arial" pitchFamily="34" charset="0"/>
                <a:ea typeface="宋体" pitchFamily="2" charset="-122"/>
              </a:defRPr>
            </a:lvl5pPr>
            <a:lvl6pPr marL="2514600" indent="-228600" algn="ctr" defTabSz="4572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defTabSz="4572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defTabSz="4572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defTabSz="457200" eaLnBrk="0" fontAlgn="base" hangingPunct="0">
              <a:spcBef>
                <a:spcPct val="0"/>
              </a:spcBef>
              <a:spcAft>
                <a:spcPct val="0"/>
              </a:spcAft>
              <a:defRPr b="1">
                <a:solidFill>
                  <a:schemeClr val="tx1"/>
                </a:solidFill>
                <a:latin typeface="Arial" pitchFamily="34" charset="0"/>
                <a:ea typeface="宋体" pitchFamily="2" charset="-122"/>
              </a:defRPr>
            </a:lvl9pPr>
          </a:lstStyle>
          <a:p>
            <a:pPr algn="r" eaLnBrk="1" fontAlgn="base" hangingPunct="1">
              <a:spcBef>
                <a:spcPct val="50000"/>
              </a:spcBef>
              <a:spcAft>
                <a:spcPct val="0"/>
              </a:spcAft>
            </a:pPr>
            <a:r>
              <a:rPr lang="en-US" altLang="ja-JP" sz="1200" dirty="0" smtClean="0">
                <a:solidFill>
                  <a:srgbClr val="000000"/>
                </a:solidFill>
              </a:rPr>
              <a:t>GFDL AM3</a:t>
            </a:r>
            <a:endParaRPr lang="en-US" altLang="zh-CN" sz="1200" dirty="0" smtClean="0">
              <a:solidFill>
                <a:srgbClr val="000000"/>
              </a:solidFill>
            </a:endParaRPr>
          </a:p>
        </p:txBody>
      </p:sp>
    </p:spTree>
    <p:extLst>
      <p:ext uri="{BB962C8B-B14F-4D97-AF65-F5344CB8AC3E}">
        <p14:creationId xmlns:p14="http://schemas.microsoft.com/office/powerpoint/2010/main" val="2084454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0"/>
            <a:ext cx="8915400" cy="914400"/>
          </a:xfrm>
        </p:spPr>
        <p:txBody>
          <a:bodyPr/>
          <a:lstStyle/>
          <a:p>
            <a:r>
              <a:rPr lang="en-US" sz="2400" b="1" dirty="0" smtClean="0">
                <a:solidFill>
                  <a:schemeClr val="tx1"/>
                </a:solidFill>
                <a:latin typeface="Arial" panose="020B0604020202020204" pitchFamily="34" charset="0"/>
                <a:cs typeface="Arial" panose="020B0604020202020204" pitchFamily="34" charset="0"/>
              </a:rPr>
              <a:t>Additional Slides for Discussions</a:t>
            </a:r>
            <a:endParaRPr lang="en-US"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9845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p:cNvSpPr>
          <p:nvPr/>
        </p:nvSpPr>
        <p:spPr bwMode="auto">
          <a:xfrm>
            <a:off x="-152400" y="203200"/>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defRPr/>
            </a:pPr>
            <a:r>
              <a:rPr lang="en-US" altLang="zh-CN" sz="2400" b="1" dirty="0" smtClean="0">
                <a:solidFill>
                  <a:schemeClr val="bg1"/>
                </a:solidFill>
                <a:latin typeface="Helvetica" pitchFamily="34" charset="0"/>
              </a:rPr>
              <a:t>List of papers featured in the talk</a:t>
            </a:r>
          </a:p>
        </p:txBody>
      </p:sp>
      <p:sp>
        <p:nvSpPr>
          <p:cNvPr id="3" name="Rectangle 2"/>
          <p:cNvSpPr/>
          <p:nvPr/>
        </p:nvSpPr>
        <p:spPr>
          <a:xfrm>
            <a:off x="152400" y="1066801"/>
            <a:ext cx="8839200" cy="5078313"/>
          </a:xfrm>
          <a:prstGeom prst="rect">
            <a:avLst/>
          </a:prstGeom>
        </p:spPr>
        <p:txBody>
          <a:bodyPr wrap="square">
            <a:spAutoFit/>
          </a:bodyPr>
          <a:lstStyle/>
          <a:p>
            <a:r>
              <a:rPr lang="en-US" b="1" u="sng" dirty="0"/>
              <a:t>Lin, M.</a:t>
            </a:r>
            <a:r>
              <a:rPr lang="en-US" dirty="0"/>
              <a:t>, A.M. Fiore, L. W. Horowitz, O. R. Cooper, V. </a:t>
            </a:r>
            <a:r>
              <a:rPr lang="en-US" dirty="0" err="1"/>
              <a:t>Naik</a:t>
            </a:r>
            <a:r>
              <a:rPr lang="en-US" dirty="0"/>
              <a:t>, J. Holloway, B. J. Johnson, A. M. </a:t>
            </a:r>
            <a:r>
              <a:rPr lang="en-US" dirty="0" err="1"/>
              <a:t>Middlebrook</a:t>
            </a:r>
            <a:r>
              <a:rPr lang="en-US" dirty="0"/>
              <a:t>, S. J. </a:t>
            </a:r>
            <a:r>
              <a:rPr lang="en-US" dirty="0" err="1"/>
              <a:t>Oltmans</a:t>
            </a:r>
            <a:r>
              <a:rPr lang="en-US" dirty="0"/>
              <a:t>, I. B. Pollack, T. B. Ryerson, J. X. Warner, C. </a:t>
            </a:r>
            <a:r>
              <a:rPr lang="en-US" dirty="0" err="1"/>
              <a:t>Wiedinmyer</a:t>
            </a:r>
            <a:r>
              <a:rPr lang="en-US" dirty="0"/>
              <a:t>, J. Wilson, B. Wyman: </a:t>
            </a:r>
            <a:r>
              <a:rPr lang="en-US" b="1" dirty="0"/>
              <a:t>Transport of Asian ozone pollution into surface air over the western United States in spring</a:t>
            </a:r>
            <a:r>
              <a:rPr lang="en-US" dirty="0"/>
              <a:t>, </a:t>
            </a:r>
            <a:r>
              <a:rPr lang="en-US" i="1" dirty="0"/>
              <a:t>Journal of Geophysical Research</a:t>
            </a:r>
            <a:r>
              <a:rPr lang="en-US" dirty="0"/>
              <a:t>,117, D00V07, 2012, doi:10.1029/2011JD016961 (</a:t>
            </a:r>
            <a:r>
              <a:rPr lang="en-US" u="sng" dirty="0">
                <a:hlinkClick r:id="rId3"/>
              </a:rPr>
              <a:t>PDF</a:t>
            </a:r>
            <a:r>
              <a:rPr lang="en-US" dirty="0" smtClean="0"/>
              <a:t>)</a:t>
            </a:r>
          </a:p>
          <a:p>
            <a:endParaRPr lang="en-US" dirty="0"/>
          </a:p>
          <a:p>
            <a:r>
              <a:rPr lang="en-US" b="1" u="sng" dirty="0"/>
              <a:t>Lin M.</a:t>
            </a:r>
            <a:r>
              <a:rPr lang="en-US" dirty="0"/>
              <a:t>, A. M. Fiore , O. R. Cooper , L. W. Horowitz , A. O. Langford , Hiram Levy II , B. J. Johnson , V. </a:t>
            </a:r>
            <a:r>
              <a:rPr lang="en-US" dirty="0" err="1"/>
              <a:t>Naik</a:t>
            </a:r>
            <a:r>
              <a:rPr lang="en-US" dirty="0"/>
              <a:t> , S. J. </a:t>
            </a:r>
            <a:r>
              <a:rPr lang="en-US" dirty="0" err="1"/>
              <a:t>Oltmans</a:t>
            </a:r>
            <a:r>
              <a:rPr lang="en-US" dirty="0"/>
              <a:t> , C. </a:t>
            </a:r>
            <a:r>
              <a:rPr lang="en-US" dirty="0" err="1"/>
              <a:t>Senff</a:t>
            </a:r>
            <a:r>
              <a:rPr lang="en-US" dirty="0"/>
              <a:t> (2012): </a:t>
            </a:r>
            <a:r>
              <a:rPr lang="en-US" b="1" dirty="0"/>
              <a:t>Springtime high surface ozone events over the western United States: Quantifying the role of stratospheric intrusions</a:t>
            </a:r>
            <a:r>
              <a:rPr lang="en-US" dirty="0"/>
              <a:t>, </a:t>
            </a:r>
            <a:r>
              <a:rPr lang="en-US" i="1" dirty="0"/>
              <a:t>Journal of Geophysical Research</a:t>
            </a:r>
            <a:r>
              <a:rPr lang="en-US" dirty="0"/>
              <a:t>, 117, D00V22, doi:10.1029/2012JD018151 (</a:t>
            </a:r>
            <a:r>
              <a:rPr lang="en-US" u="sng" dirty="0">
                <a:hlinkClick r:id="rId4"/>
              </a:rPr>
              <a:t>Full Text</a:t>
            </a:r>
            <a:r>
              <a:rPr lang="en-US" dirty="0" smtClean="0"/>
              <a:t>)</a:t>
            </a:r>
          </a:p>
          <a:p>
            <a:endParaRPr lang="en-US" dirty="0"/>
          </a:p>
          <a:p>
            <a:r>
              <a:rPr lang="en-US" b="1" u="sng" dirty="0"/>
              <a:t>Lin, M.</a:t>
            </a:r>
            <a:r>
              <a:rPr lang="en-US" dirty="0"/>
              <a:t>, L.W. Horowitz, S. J. </a:t>
            </a:r>
            <a:r>
              <a:rPr lang="en-US" dirty="0" err="1"/>
              <a:t>Oltmans</a:t>
            </a:r>
            <a:r>
              <a:rPr lang="en-US" dirty="0"/>
              <a:t>, A. M. Fiore, </a:t>
            </a:r>
            <a:r>
              <a:rPr lang="en-US" dirty="0" err="1"/>
              <a:t>Songmiao</a:t>
            </a:r>
            <a:r>
              <a:rPr lang="en-US" dirty="0"/>
              <a:t> Fan (2014): </a:t>
            </a:r>
            <a:r>
              <a:rPr lang="en-US" b="1" i="1" dirty="0"/>
              <a:t>Tropospheric ozone trends at Manna Loa Observatory tied to decadal climate variability</a:t>
            </a:r>
            <a:r>
              <a:rPr lang="en-US" dirty="0"/>
              <a:t>, </a:t>
            </a:r>
            <a:r>
              <a:rPr lang="en-US" b="1" dirty="0">
                <a:solidFill>
                  <a:srgbClr val="008000"/>
                </a:solidFill>
              </a:rPr>
              <a:t>Nature Geoscience</a:t>
            </a:r>
            <a:r>
              <a:rPr lang="en-US" dirty="0"/>
              <a:t>, 7, 136-143, doi:10.1038/NGEO2066 (</a:t>
            </a:r>
            <a:r>
              <a:rPr lang="en-US" u="sng" dirty="0">
                <a:hlinkClick r:id="rId5"/>
              </a:rPr>
              <a:t>PDF</a:t>
            </a:r>
            <a:r>
              <a:rPr lang="en-US" dirty="0" smtClean="0"/>
              <a:t>)</a:t>
            </a:r>
          </a:p>
          <a:p>
            <a:endParaRPr lang="en-US" dirty="0"/>
          </a:p>
          <a:p>
            <a:r>
              <a:rPr lang="en-US" b="1" u="sng" dirty="0"/>
              <a:t>Lin, M.</a:t>
            </a:r>
            <a:r>
              <a:rPr lang="en-US" dirty="0"/>
              <a:t>,  A. M. Fiore, L.W. Horowitz, A. O. Langford, S. J. </a:t>
            </a:r>
            <a:r>
              <a:rPr lang="en-US" dirty="0" err="1"/>
              <a:t>Oltmans</a:t>
            </a:r>
            <a:r>
              <a:rPr lang="en-US" dirty="0"/>
              <a:t>, D. </a:t>
            </a:r>
            <a:r>
              <a:rPr lang="en-US" dirty="0" err="1"/>
              <a:t>Tarasick</a:t>
            </a:r>
            <a:r>
              <a:rPr lang="en-US" dirty="0"/>
              <a:t>, H. E. </a:t>
            </a:r>
            <a:r>
              <a:rPr lang="en-US" dirty="0" err="1"/>
              <a:t>Rieder</a:t>
            </a:r>
            <a:r>
              <a:rPr lang="en-US" dirty="0"/>
              <a:t> (2015): </a:t>
            </a:r>
            <a:r>
              <a:rPr lang="en-US" b="1" dirty="0"/>
              <a:t>Climate variability modulates western U.S. ozone air quality in spring via deep stratospheric intrusions</a:t>
            </a:r>
            <a:r>
              <a:rPr lang="en-US" dirty="0"/>
              <a:t>, </a:t>
            </a:r>
            <a:r>
              <a:rPr lang="en-US" b="1" dirty="0" smtClean="0">
                <a:solidFill>
                  <a:srgbClr val="FF9900"/>
                </a:solidFill>
              </a:rPr>
              <a:t>Nature Communications</a:t>
            </a:r>
            <a:r>
              <a:rPr lang="en-US" dirty="0" smtClean="0"/>
              <a:t>, 6:7105, doi:10.1038/ncomms8105. </a:t>
            </a:r>
            <a:endParaRPr lang="en-US" dirty="0"/>
          </a:p>
        </p:txBody>
      </p:sp>
      <p:sp>
        <p:nvSpPr>
          <p:cNvPr id="4" name="Slide Number Placeholder 3"/>
          <p:cNvSpPr txBox="1">
            <a:spLocks noGrp="1"/>
          </p:cNvSpPr>
          <p:nvPr/>
        </p:nvSpPr>
        <p:spPr>
          <a:xfrm>
            <a:off x="8559183" y="6400800"/>
            <a:ext cx="508617"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4A7B5DD3-59DB-4EC6-8EAD-56AB16186139}" type="slidenum">
              <a:rPr lang="en-US" sz="2000" b="1">
                <a:solidFill>
                  <a:schemeClr val="accent4">
                    <a:lumMod val="10000"/>
                  </a:schemeClr>
                </a:solidFill>
                <a:latin typeface="Arial" panose="020B0604020202020204" pitchFamily="34" charset="0"/>
                <a:cs typeface="Arial" panose="020B0604020202020204" pitchFamily="34" charset="0"/>
              </a:rPr>
              <a:pPr algn="ctr">
                <a:defRPr/>
              </a:pPr>
              <a:t>19</a:t>
            </a:fld>
            <a:endParaRPr lang="en-US" sz="2000" b="1" dirty="0">
              <a:solidFill>
                <a:schemeClr val="accent4">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545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82" t="4290" b="17295"/>
          <a:stretch/>
        </p:blipFill>
        <p:spPr bwMode="auto">
          <a:xfrm>
            <a:off x="0" y="914400"/>
            <a:ext cx="4614621" cy="2820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1" name="Title 1"/>
          <p:cNvSpPr>
            <a:spLocks/>
          </p:cNvSpPr>
          <p:nvPr/>
        </p:nvSpPr>
        <p:spPr bwMode="auto">
          <a:xfrm>
            <a:off x="0" y="152400"/>
            <a:ext cx="9144000" cy="76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zh-CN" sz="2400" b="1" dirty="0" smtClean="0">
                <a:solidFill>
                  <a:schemeClr val="bg1"/>
                </a:solidFill>
                <a:latin typeface="Helvetica" pitchFamily="34" charset="0"/>
              </a:rPr>
              <a:t>Major challenges for western US air quality management</a:t>
            </a:r>
          </a:p>
        </p:txBody>
      </p:sp>
      <p:sp>
        <p:nvSpPr>
          <p:cNvPr id="32" name="Slide Number Placeholder 3"/>
          <p:cNvSpPr txBox="1">
            <a:spLocks noGrp="1"/>
          </p:cNvSpPr>
          <p:nvPr/>
        </p:nvSpPr>
        <p:spPr>
          <a:xfrm>
            <a:off x="6553200" y="6400800"/>
            <a:ext cx="2133600" cy="365125"/>
          </a:xfrm>
          <a:prstGeom prst="rect">
            <a:avLst/>
          </a:prstGeom>
          <a:noFill/>
        </p:spPr>
        <p:txBody>
          <a:bodyPr anchor="ctr"/>
          <a:lstStyle/>
          <a:p>
            <a:pPr algn="r">
              <a:defRPr/>
            </a:pPr>
            <a:fld id="{34006432-BFC8-4EFA-B0E0-3BAEE6952960}" type="slidenum">
              <a:rPr lang="en-US" sz="1200">
                <a:solidFill>
                  <a:srgbClr val="000000">
                    <a:tint val="75000"/>
                  </a:srgbClr>
                </a:solidFill>
              </a:rPr>
              <a:pPr algn="r">
                <a:defRPr/>
              </a:pPr>
              <a:t>2</a:t>
            </a:fld>
            <a:endParaRPr lang="en-US" sz="1200" dirty="0">
              <a:solidFill>
                <a:srgbClr val="000000">
                  <a:tint val="75000"/>
                </a:srgbClr>
              </a:solidFill>
            </a:endParaRPr>
          </a:p>
        </p:txBody>
      </p:sp>
      <p:sp>
        <p:nvSpPr>
          <p:cNvPr id="37" name="TextBox 36"/>
          <p:cNvSpPr txBox="1">
            <a:spLocks noChangeArrowheads="1"/>
          </p:cNvSpPr>
          <p:nvPr/>
        </p:nvSpPr>
        <p:spPr bwMode="auto">
          <a:xfrm>
            <a:off x="389739" y="5048071"/>
            <a:ext cx="8678061"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r>
              <a:rPr lang="en-US" altLang="zh-CN" b="1" dirty="0" smtClean="0">
                <a:latin typeface="Helvetica" pitchFamily="34" charset="0"/>
              </a:rPr>
              <a:t>MAJOR </a:t>
            </a:r>
            <a:r>
              <a:rPr lang="en-US" altLang="zh-CN" b="1" dirty="0">
                <a:latin typeface="Helvetica" pitchFamily="34" charset="0"/>
              </a:rPr>
              <a:t>CHALLENGES:</a:t>
            </a:r>
          </a:p>
          <a:p>
            <a:pPr eaLnBrk="1" hangingPunct="1"/>
            <a:r>
              <a:rPr lang="en-US" altLang="ja-JP" b="1" dirty="0" smtClean="0">
                <a:solidFill>
                  <a:srgbClr val="0000FF"/>
                </a:solidFill>
                <a:latin typeface="Helvetica" pitchFamily="34" charset="0"/>
                <a:sym typeface="Wingdings" pitchFamily="2" charset="2"/>
              </a:rPr>
              <a:t>-More frequent w</a:t>
            </a:r>
            <a:r>
              <a:rPr lang="en-US" altLang="ja-JP" b="1" dirty="0" smtClean="0">
                <a:solidFill>
                  <a:srgbClr val="0000FF"/>
                </a:solidFill>
                <a:latin typeface="Helvetica" pitchFamily="34" charset="0"/>
              </a:rPr>
              <a:t>ildfires</a:t>
            </a:r>
            <a:r>
              <a:rPr lang="en-US" altLang="zh-CN" dirty="0" smtClean="0">
                <a:solidFill>
                  <a:srgbClr val="0000FF"/>
                </a:solidFill>
                <a:latin typeface="Helvetica" pitchFamily="34" charset="0"/>
                <a:sym typeface="Wingdings" pitchFamily="2" charset="2"/>
              </a:rPr>
              <a:t> </a:t>
            </a:r>
            <a:r>
              <a:rPr lang="en-US" altLang="zh-CN" b="1" dirty="0" smtClean="0">
                <a:solidFill>
                  <a:srgbClr val="0000FF"/>
                </a:solidFill>
                <a:latin typeface="Helvetica" pitchFamily="34" charset="0"/>
                <a:sym typeface="Wingdings" pitchFamily="2" charset="2"/>
              </a:rPr>
              <a:t>in summer </a:t>
            </a:r>
            <a:r>
              <a:rPr lang="en-US" altLang="ja-JP" sz="1200" dirty="0" smtClean="0">
                <a:latin typeface="Helvetica" pitchFamily="34" charset="0"/>
              </a:rPr>
              <a:t>[e.g. </a:t>
            </a:r>
            <a:r>
              <a:rPr lang="en-US" altLang="ja-JP" sz="1200" i="1" dirty="0" err="1" smtClean="0">
                <a:latin typeface="Helvetica" pitchFamily="34" charset="0"/>
              </a:rPr>
              <a:t>Westerling</a:t>
            </a:r>
            <a:r>
              <a:rPr lang="en-US" altLang="ja-JP" sz="1200" i="1" dirty="0" smtClean="0">
                <a:latin typeface="Helvetica" pitchFamily="34" charset="0"/>
              </a:rPr>
              <a:t> et al</a:t>
            </a:r>
            <a:r>
              <a:rPr lang="en-US" altLang="ja-JP" sz="1200" dirty="0" smtClean="0">
                <a:latin typeface="Helvetica" pitchFamily="34" charset="0"/>
              </a:rPr>
              <a:t>. 2006; </a:t>
            </a:r>
            <a:r>
              <a:rPr lang="en-US" altLang="ja-JP" sz="1200" i="1" dirty="0" err="1" smtClean="0">
                <a:latin typeface="Helvetica" pitchFamily="34" charset="0"/>
              </a:rPr>
              <a:t>Pfister</a:t>
            </a:r>
            <a:r>
              <a:rPr lang="en-US" altLang="ja-JP" sz="1200" i="1" dirty="0" smtClean="0">
                <a:latin typeface="Helvetica" pitchFamily="34" charset="0"/>
              </a:rPr>
              <a:t> et al</a:t>
            </a:r>
            <a:r>
              <a:rPr lang="en-US" altLang="ja-JP" sz="1200" dirty="0" smtClean="0">
                <a:latin typeface="Helvetica" pitchFamily="34" charset="0"/>
              </a:rPr>
              <a:t>. 2008; </a:t>
            </a:r>
            <a:r>
              <a:rPr lang="en-US" altLang="ja-JP" sz="1200" i="1" dirty="0" smtClean="0">
                <a:latin typeface="Helvetica" pitchFamily="34" charset="0"/>
              </a:rPr>
              <a:t>Jaffe 2011; T. Moore</a:t>
            </a:r>
            <a:r>
              <a:rPr lang="en-US" altLang="ja-JP" sz="1200" dirty="0" smtClean="0">
                <a:latin typeface="Helvetica" pitchFamily="34" charset="0"/>
              </a:rPr>
              <a:t>]</a:t>
            </a:r>
            <a:endParaRPr lang="en-US" altLang="ja-JP" sz="1200" b="1" dirty="0" smtClean="0">
              <a:solidFill>
                <a:schemeClr val="hlink"/>
              </a:solidFill>
              <a:latin typeface="Helvetica" pitchFamily="34" charset="0"/>
            </a:endParaRPr>
          </a:p>
          <a:p>
            <a:pPr eaLnBrk="1" hangingPunct="1"/>
            <a:r>
              <a:rPr lang="en-US" altLang="ja-JP" b="1" dirty="0" smtClean="0">
                <a:solidFill>
                  <a:schemeClr val="hlink"/>
                </a:solidFill>
                <a:latin typeface="Helvetica" pitchFamily="34" charset="0"/>
              </a:rPr>
              <a:t>-Stratospheric intrusion</a:t>
            </a:r>
            <a:r>
              <a:rPr lang="en-US" altLang="zh-CN" b="1" dirty="0" smtClean="0">
                <a:solidFill>
                  <a:schemeClr val="hlink"/>
                </a:solidFill>
                <a:latin typeface="Helvetica" pitchFamily="34" charset="0"/>
              </a:rPr>
              <a:t>s</a:t>
            </a:r>
            <a:r>
              <a:rPr lang="en-US" altLang="zh-CN" b="1" dirty="0" smtClean="0">
                <a:latin typeface="Helvetica" pitchFamily="34" charset="0"/>
              </a:rPr>
              <a:t> (STT) </a:t>
            </a:r>
            <a:r>
              <a:rPr lang="en-US" altLang="zh-CN" b="1" dirty="0" smtClean="0">
                <a:solidFill>
                  <a:srgbClr val="0000FF"/>
                </a:solidFill>
                <a:latin typeface="Helvetica" pitchFamily="34" charset="0"/>
              </a:rPr>
              <a:t>in late spring </a:t>
            </a:r>
            <a:r>
              <a:rPr lang="en-US" altLang="zh-CN" sz="1200" dirty="0" smtClean="0">
                <a:latin typeface="Helvetica" pitchFamily="34" charset="0"/>
              </a:rPr>
              <a:t>[</a:t>
            </a:r>
            <a:r>
              <a:rPr lang="en-US" altLang="ja-JP" sz="1200" dirty="0" smtClean="0">
                <a:latin typeface="Helvetica" pitchFamily="34" charset="0"/>
              </a:rPr>
              <a:t>e.g. </a:t>
            </a:r>
            <a:r>
              <a:rPr lang="en-US" altLang="zh-CN" sz="1200" i="1" dirty="0" smtClean="0">
                <a:latin typeface="Helvetica" pitchFamily="34" charset="0"/>
              </a:rPr>
              <a:t>Langford et al</a:t>
            </a:r>
            <a:r>
              <a:rPr lang="en-US" altLang="zh-CN" sz="1200" dirty="0" smtClean="0">
                <a:latin typeface="Helvetica" pitchFamily="34" charset="0"/>
              </a:rPr>
              <a:t>., 2009</a:t>
            </a:r>
            <a:r>
              <a:rPr lang="en-US" altLang="ja-JP" sz="1200" dirty="0" smtClean="0">
                <a:latin typeface="Helvetica" pitchFamily="34" charset="0"/>
              </a:rPr>
              <a:t>; </a:t>
            </a:r>
            <a:r>
              <a:rPr lang="en-US" altLang="ja-JP" sz="1200" i="1" dirty="0" smtClean="0">
                <a:latin typeface="Helvetica" pitchFamily="34" charset="0"/>
              </a:rPr>
              <a:t>Lin et al</a:t>
            </a:r>
            <a:r>
              <a:rPr lang="en-US" altLang="ja-JP" sz="1200" dirty="0" smtClean="0">
                <a:latin typeface="Helvetica" pitchFamily="34" charset="0"/>
              </a:rPr>
              <a:t>., 2012]</a:t>
            </a:r>
            <a:r>
              <a:rPr lang="en-US" altLang="ja-JP" b="1" dirty="0" smtClean="0">
                <a:solidFill>
                  <a:schemeClr val="hlink"/>
                </a:solidFill>
                <a:latin typeface="Helvetica" pitchFamily="34" charset="0"/>
              </a:rPr>
              <a:t> </a:t>
            </a:r>
          </a:p>
          <a:p>
            <a:pPr eaLnBrk="1" hangingPunct="1"/>
            <a:r>
              <a:rPr lang="en-US" altLang="zh-CN" b="1" dirty="0" smtClean="0">
                <a:solidFill>
                  <a:schemeClr val="hlink"/>
                </a:solidFill>
                <a:latin typeface="Helvetica" pitchFamily="34" charset="0"/>
              </a:rPr>
              <a:t>-</a:t>
            </a:r>
            <a:r>
              <a:rPr lang="en-US" altLang="zh-CN" b="1" dirty="0">
                <a:solidFill>
                  <a:schemeClr val="hlink"/>
                </a:solidFill>
                <a:latin typeface="Helvetica" pitchFamily="34" charset="0"/>
              </a:rPr>
              <a:t>Rising Asian </a:t>
            </a:r>
            <a:r>
              <a:rPr lang="en-US" altLang="zh-CN" b="1" dirty="0">
                <a:solidFill>
                  <a:srgbClr val="0000FF"/>
                </a:solidFill>
                <a:latin typeface="Helvetica" pitchFamily="34" charset="0"/>
              </a:rPr>
              <a:t>emissions </a:t>
            </a:r>
            <a:r>
              <a:rPr lang="en-US" altLang="zh-CN" b="1" dirty="0" smtClean="0">
                <a:solidFill>
                  <a:srgbClr val="0000FF"/>
                </a:solidFill>
                <a:latin typeface="Helvetica" pitchFamily="34" charset="0"/>
              </a:rPr>
              <a:t>and global CH</a:t>
            </a:r>
            <a:r>
              <a:rPr lang="en-US" altLang="zh-CN" b="1" baseline="-25000" dirty="0" smtClean="0">
                <a:solidFill>
                  <a:srgbClr val="0000FF"/>
                </a:solidFill>
                <a:latin typeface="Helvetica" pitchFamily="34" charset="0"/>
              </a:rPr>
              <a:t>4</a:t>
            </a:r>
            <a:r>
              <a:rPr lang="en-US" altLang="zh-CN" b="1" dirty="0" smtClean="0">
                <a:solidFill>
                  <a:srgbClr val="0000FF"/>
                </a:solidFill>
                <a:latin typeface="Helvetica" pitchFamily="34" charset="0"/>
              </a:rPr>
              <a:t> </a:t>
            </a:r>
            <a:r>
              <a:rPr lang="en-US" altLang="ja-JP" sz="1200" dirty="0" smtClean="0">
                <a:solidFill>
                  <a:srgbClr val="000000"/>
                </a:solidFill>
                <a:latin typeface="Helvetica" pitchFamily="34" charset="0"/>
              </a:rPr>
              <a:t>[e.g</a:t>
            </a:r>
            <a:r>
              <a:rPr lang="en-US" altLang="ja-JP" sz="1200" dirty="0">
                <a:solidFill>
                  <a:srgbClr val="000000"/>
                </a:solidFill>
                <a:latin typeface="Helvetica" pitchFamily="34" charset="0"/>
              </a:rPr>
              <a:t>. </a:t>
            </a:r>
            <a:r>
              <a:rPr lang="en-US" altLang="ja-JP" sz="1200" i="1" dirty="0">
                <a:solidFill>
                  <a:srgbClr val="000000"/>
                </a:solidFill>
                <a:latin typeface="Helvetica" pitchFamily="34" charset="0"/>
              </a:rPr>
              <a:t>Jacob et al</a:t>
            </a:r>
            <a:r>
              <a:rPr lang="en-US" altLang="ja-JP" sz="1200" dirty="0">
                <a:solidFill>
                  <a:srgbClr val="000000"/>
                </a:solidFill>
                <a:latin typeface="Helvetica" pitchFamily="34" charset="0"/>
              </a:rPr>
              <a:t>. 1999; </a:t>
            </a:r>
            <a:r>
              <a:rPr lang="en-US" altLang="ja-JP" sz="1200" i="1" dirty="0">
                <a:solidFill>
                  <a:srgbClr val="000000"/>
                </a:solidFill>
                <a:latin typeface="Helvetica" pitchFamily="34" charset="0"/>
              </a:rPr>
              <a:t>Cooper et al</a:t>
            </a:r>
            <a:r>
              <a:rPr lang="en-US" altLang="ja-JP" sz="1200" dirty="0">
                <a:solidFill>
                  <a:srgbClr val="000000"/>
                </a:solidFill>
                <a:latin typeface="Helvetica" pitchFamily="34" charset="0"/>
              </a:rPr>
              <a:t>. 2010</a:t>
            </a:r>
            <a:r>
              <a:rPr lang="en-US" altLang="ja-JP" sz="1200" dirty="0" smtClean="0">
                <a:solidFill>
                  <a:srgbClr val="000000"/>
                </a:solidFill>
                <a:latin typeface="Helvetica" pitchFamily="34" charset="0"/>
              </a:rPr>
              <a:t>]</a:t>
            </a:r>
            <a:endParaRPr lang="en-US" altLang="ja-JP" sz="1200" b="1" dirty="0">
              <a:solidFill>
                <a:schemeClr val="hlink"/>
              </a:solidFill>
              <a:latin typeface="Helvetica" pitchFamily="34" charset="0"/>
            </a:endParaRPr>
          </a:p>
        </p:txBody>
      </p:sp>
      <p:sp>
        <p:nvSpPr>
          <p:cNvPr id="38" name="TextBox 37"/>
          <p:cNvSpPr txBox="1"/>
          <p:nvPr/>
        </p:nvSpPr>
        <p:spPr>
          <a:xfrm>
            <a:off x="0" y="6324600"/>
            <a:ext cx="9144000" cy="616057"/>
          </a:xfrm>
          <a:prstGeom prst="rect">
            <a:avLst/>
          </a:prstGeom>
          <a:solidFill>
            <a:schemeClr val="bg1"/>
          </a:solidFill>
          <a:ln>
            <a:solidFill>
              <a:schemeClr val="tx1"/>
            </a:solidFill>
          </a:ln>
        </p:spPr>
        <p:txBody>
          <a:bodyPr wrap="square" rtlCol="0" anchor="ctr" anchorCtr="0">
            <a:noAutofit/>
          </a:bodyPr>
          <a:lstStyle/>
          <a:p>
            <a:pPr>
              <a:spcBef>
                <a:spcPts val="1800"/>
              </a:spcBef>
            </a:pPr>
            <a:r>
              <a:rPr lang="en-US" sz="1500" b="1" dirty="0" smtClean="0">
                <a:solidFill>
                  <a:srgbClr val="FF0000"/>
                </a:solidFill>
                <a:effectLst>
                  <a:outerShdw blurRad="38100" dist="38100" dir="2700000" algn="tl">
                    <a:srgbClr val="000000">
                      <a:alpha val="43137"/>
                    </a:srgbClr>
                  </a:outerShdw>
                </a:effectLst>
                <a:latin typeface="Arial"/>
                <a:cs typeface="Arial"/>
                <a:sym typeface="Wingdings"/>
              </a:rPr>
              <a:t>THIS TALK</a:t>
            </a:r>
            <a:r>
              <a:rPr lang="en-US" sz="1500" dirty="0" smtClean="0">
                <a:solidFill>
                  <a:srgbClr val="FF0000"/>
                </a:solidFill>
                <a:latin typeface="Arial"/>
                <a:cs typeface="Arial"/>
                <a:sym typeface="Wingdings"/>
              </a:rPr>
              <a:t>: </a:t>
            </a:r>
            <a:r>
              <a:rPr lang="en-US" sz="1500" cap="all" dirty="0" smtClean="0">
                <a:solidFill>
                  <a:srgbClr val="FF0000"/>
                </a:solidFill>
                <a:latin typeface="Arial"/>
                <a:cs typeface="Arial"/>
                <a:sym typeface="Wingdings"/>
              </a:rPr>
              <a:t>How DO </a:t>
            </a:r>
            <a:r>
              <a:rPr lang="en-US" sz="1500" b="1" cap="all" dirty="0" smtClean="0">
                <a:solidFill>
                  <a:srgbClr val="FF0000"/>
                </a:solidFill>
                <a:effectLst>
                  <a:outerShdw blurRad="38100" dist="38100" dir="2700000" algn="tl">
                    <a:srgbClr val="000000">
                      <a:alpha val="43137"/>
                    </a:srgbClr>
                  </a:outerShdw>
                </a:effectLst>
                <a:latin typeface="Arial"/>
                <a:cs typeface="Arial"/>
                <a:sym typeface="Wingdings"/>
              </a:rPr>
              <a:t>LARGE-SCALE circulation patterns </a:t>
            </a:r>
            <a:r>
              <a:rPr lang="en-US" sz="1500" cap="all" dirty="0" smtClean="0">
                <a:solidFill>
                  <a:srgbClr val="FF0000"/>
                </a:solidFill>
                <a:latin typeface="Arial"/>
                <a:cs typeface="Arial"/>
                <a:sym typeface="Wingdings"/>
              </a:rPr>
              <a:t>MODULATE THEIR IMPACTS?</a:t>
            </a:r>
          </a:p>
        </p:txBody>
      </p:sp>
      <p:sp>
        <p:nvSpPr>
          <p:cNvPr id="5" name="TextBox 4"/>
          <p:cNvSpPr txBox="1"/>
          <p:nvPr/>
        </p:nvSpPr>
        <p:spPr>
          <a:xfrm>
            <a:off x="228600" y="3713202"/>
            <a:ext cx="2895600" cy="523220"/>
          </a:xfrm>
          <a:prstGeom prst="rect">
            <a:avLst/>
          </a:prstGeom>
          <a:solidFill>
            <a:schemeClr val="bg1"/>
          </a:solidFill>
        </p:spPr>
        <p:txBody>
          <a:bodyPr wrap="square" tIns="0" bIns="0" rtlCol="0">
            <a:spAutoFit/>
          </a:bodyPr>
          <a:lstStyle/>
          <a:p>
            <a:r>
              <a:rPr lang="en-US" b="1" dirty="0" smtClean="0"/>
              <a:t>Annual 4</a:t>
            </a:r>
            <a:r>
              <a:rPr lang="en-US" b="1" baseline="30000" dirty="0" smtClean="0"/>
              <a:t>th </a:t>
            </a:r>
            <a:r>
              <a:rPr lang="en-US" b="1" dirty="0" smtClean="0"/>
              <a:t>Hi MDA8 O</a:t>
            </a:r>
            <a:r>
              <a:rPr lang="en-US" b="1" baseline="-25000" dirty="0" smtClean="0"/>
              <a:t>3</a:t>
            </a:r>
            <a:r>
              <a:rPr lang="en-US" b="1" dirty="0" smtClean="0"/>
              <a:t> </a:t>
            </a:r>
            <a:r>
              <a:rPr lang="en-US" sz="1600" dirty="0" smtClean="0"/>
              <a:t>(2011-2013 AQS)</a:t>
            </a:r>
            <a:endParaRPr lang="en-US" sz="1600" dirty="0"/>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460" y="990600"/>
            <a:ext cx="4343540" cy="271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200" y="4331928"/>
            <a:ext cx="3276600" cy="392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7355" y="4214824"/>
            <a:ext cx="3602645" cy="33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Box 47"/>
          <p:cNvSpPr txBox="1"/>
          <p:nvPr/>
        </p:nvSpPr>
        <p:spPr>
          <a:xfrm>
            <a:off x="5334000" y="3820180"/>
            <a:ext cx="3962400" cy="523220"/>
          </a:xfrm>
          <a:prstGeom prst="rect">
            <a:avLst/>
          </a:prstGeom>
          <a:noFill/>
        </p:spPr>
        <p:txBody>
          <a:bodyPr wrap="square" tIns="0" bIns="0" rtlCol="0">
            <a:spAutoFit/>
          </a:bodyPr>
          <a:lstStyle/>
          <a:p>
            <a:pPr algn="ctr"/>
            <a:r>
              <a:rPr lang="en-US" b="1" dirty="0" smtClean="0"/>
              <a:t>Mean background, Apr-Jun </a:t>
            </a:r>
          </a:p>
          <a:p>
            <a:r>
              <a:rPr lang="en-US" sz="1600" dirty="0" smtClean="0"/>
              <a:t>(N. American anthrop emis </a:t>
            </a:r>
            <a:r>
              <a:rPr lang="en-US" sz="1600" b="1" dirty="0" smtClean="0">
                <a:effectLst>
                  <a:outerShdw blurRad="38100" dist="38100" dir="2700000" algn="tl">
                    <a:srgbClr val="000000">
                      <a:alpha val="43137"/>
                    </a:srgbClr>
                  </a:outerShdw>
                </a:effectLst>
              </a:rPr>
              <a:t>off</a:t>
            </a:r>
            <a:r>
              <a:rPr lang="en-US" sz="1600" dirty="0" smtClean="0"/>
              <a:t> in AM3, 0.5ᵒ)</a:t>
            </a:r>
            <a:endParaRPr lang="en-US" sz="1600" dirty="0"/>
          </a:p>
        </p:txBody>
      </p:sp>
      <p:sp>
        <p:nvSpPr>
          <p:cNvPr id="50" name="Line 15"/>
          <p:cNvSpPr>
            <a:spLocks noChangeShapeType="1"/>
          </p:cNvSpPr>
          <p:nvPr/>
        </p:nvSpPr>
        <p:spPr bwMode="auto">
          <a:xfrm>
            <a:off x="2819400" y="4102100"/>
            <a:ext cx="0" cy="774701"/>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Text Box 16"/>
          <p:cNvSpPr txBox="1">
            <a:spLocks noChangeArrowheads="1"/>
          </p:cNvSpPr>
          <p:nvPr/>
        </p:nvSpPr>
        <p:spPr bwMode="auto">
          <a:xfrm>
            <a:off x="2879725" y="4572000"/>
            <a:ext cx="1943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pPr>
            <a:r>
              <a:rPr lang="en-US" altLang="zh-CN" dirty="0">
                <a:solidFill>
                  <a:srgbClr val="FF0000"/>
                </a:solidFill>
                <a:latin typeface="+mj-lt"/>
              </a:rPr>
              <a:t>Future </a:t>
            </a:r>
            <a:r>
              <a:rPr lang="en-US" altLang="zh-CN" dirty="0" smtClean="0">
                <a:solidFill>
                  <a:srgbClr val="FF0000"/>
                </a:solidFill>
                <a:latin typeface="+mj-lt"/>
              </a:rPr>
              <a:t>standard?</a:t>
            </a:r>
            <a:endParaRPr lang="en-US" altLang="zh-CN" dirty="0">
              <a:solidFill>
                <a:srgbClr val="FF0000"/>
              </a:solidFill>
              <a:latin typeface="+mj-lt"/>
            </a:endParaRPr>
          </a:p>
        </p:txBody>
      </p:sp>
      <p:sp>
        <p:nvSpPr>
          <p:cNvPr id="52" name="Line 17"/>
          <p:cNvSpPr>
            <a:spLocks noChangeShapeType="1"/>
          </p:cNvSpPr>
          <p:nvPr/>
        </p:nvSpPr>
        <p:spPr bwMode="auto">
          <a:xfrm flipH="1" flipV="1">
            <a:off x="2667000" y="4710113"/>
            <a:ext cx="288925"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 name="Line 18"/>
          <p:cNvSpPr>
            <a:spLocks noChangeShapeType="1"/>
          </p:cNvSpPr>
          <p:nvPr/>
        </p:nvSpPr>
        <p:spPr bwMode="auto">
          <a:xfrm flipH="1">
            <a:off x="3648074" y="3748087"/>
            <a:ext cx="9525" cy="569913"/>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Text Box 24"/>
          <p:cNvSpPr txBox="1">
            <a:spLocks noChangeArrowheads="1"/>
          </p:cNvSpPr>
          <p:nvPr/>
        </p:nvSpPr>
        <p:spPr bwMode="auto">
          <a:xfrm>
            <a:off x="3657600" y="3748087"/>
            <a:ext cx="19446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rIns="180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pPr>
            <a:r>
              <a:rPr lang="en-US" altLang="ja-JP" dirty="0">
                <a:solidFill>
                  <a:srgbClr val="FF0000"/>
                </a:solidFill>
                <a:latin typeface="+mj-lt"/>
              </a:rPr>
              <a:t>Current </a:t>
            </a:r>
            <a:r>
              <a:rPr lang="en-US" altLang="ja-JP" dirty="0" smtClean="0">
                <a:solidFill>
                  <a:srgbClr val="FF0000"/>
                </a:solidFill>
                <a:latin typeface="+mj-lt"/>
              </a:rPr>
              <a:t>standard</a:t>
            </a:r>
            <a:endParaRPr lang="en-US" altLang="zh-CN" dirty="0">
              <a:solidFill>
                <a:srgbClr val="FF0000"/>
              </a:solidFill>
              <a:latin typeface="+mj-lt"/>
            </a:endParaRPr>
          </a:p>
        </p:txBody>
      </p:sp>
      <p:sp>
        <p:nvSpPr>
          <p:cNvPr id="55" name="Line 25"/>
          <p:cNvSpPr>
            <a:spLocks noChangeShapeType="1"/>
          </p:cNvSpPr>
          <p:nvPr/>
        </p:nvSpPr>
        <p:spPr bwMode="auto">
          <a:xfrm flipH="1" flipV="1">
            <a:off x="3683000" y="4114800"/>
            <a:ext cx="4318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Line 15"/>
          <p:cNvSpPr>
            <a:spLocks noChangeShapeType="1"/>
          </p:cNvSpPr>
          <p:nvPr/>
        </p:nvSpPr>
        <p:spPr bwMode="auto">
          <a:xfrm>
            <a:off x="1981200" y="4114800"/>
            <a:ext cx="0" cy="774701"/>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Rectangle 20"/>
          <p:cNvSpPr>
            <a:spLocks noChangeArrowheads="1"/>
          </p:cNvSpPr>
          <p:nvPr/>
        </p:nvSpPr>
        <p:spPr bwMode="auto">
          <a:xfrm>
            <a:off x="3741095" y="4233446"/>
            <a:ext cx="52610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sz="1600" b="0" dirty="0" smtClean="0">
                <a:solidFill>
                  <a:srgbClr val="000000"/>
                </a:solidFill>
              </a:rPr>
              <a:t>ppb</a:t>
            </a:r>
            <a:endParaRPr lang="en-US" altLang="zh-CN" sz="1600" b="0" dirty="0" smtClean="0">
              <a:solidFill>
                <a:srgbClr val="000000"/>
              </a:solidFill>
            </a:endParaRPr>
          </a:p>
        </p:txBody>
      </p:sp>
      <p:sp>
        <p:nvSpPr>
          <p:cNvPr id="22" name="Rectangle 21"/>
          <p:cNvSpPr>
            <a:spLocks noChangeArrowheads="1"/>
          </p:cNvSpPr>
          <p:nvPr/>
        </p:nvSpPr>
        <p:spPr bwMode="auto">
          <a:xfrm>
            <a:off x="8541695" y="4343400"/>
            <a:ext cx="52610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sz="1600" b="0" dirty="0" smtClean="0">
                <a:solidFill>
                  <a:srgbClr val="000000"/>
                </a:solidFill>
              </a:rPr>
              <a:t>ppb</a:t>
            </a:r>
            <a:endParaRPr lang="en-US" altLang="zh-CN" sz="1600" b="0" dirty="0" smtClean="0">
              <a:solidFill>
                <a:srgbClr val="000000"/>
              </a:solidFill>
            </a:endParaRPr>
          </a:p>
        </p:txBody>
      </p:sp>
      <p:sp>
        <p:nvSpPr>
          <p:cNvPr id="23" name="TextBox 22"/>
          <p:cNvSpPr txBox="1"/>
          <p:nvPr/>
        </p:nvSpPr>
        <p:spPr>
          <a:xfrm>
            <a:off x="4343400" y="2971800"/>
            <a:ext cx="2209800" cy="369332"/>
          </a:xfrm>
          <a:prstGeom prst="rect">
            <a:avLst/>
          </a:prstGeom>
          <a:noFill/>
        </p:spPr>
        <p:txBody>
          <a:bodyPr wrap="square" rtlCol="0">
            <a:spAutoFit/>
          </a:bodyPr>
          <a:lstStyle/>
          <a:p>
            <a:r>
              <a:rPr lang="en-US" b="1" dirty="0" smtClean="0"/>
              <a:t>Sparse monitoring</a:t>
            </a:r>
            <a:endParaRPr lang="en-US" b="1" dirty="0"/>
          </a:p>
        </p:txBody>
      </p:sp>
      <p:sp>
        <p:nvSpPr>
          <p:cNvPr id="24" name="Oval 23"/>
          <p:cNvSpPr/>
          <p:nvPr/>
        </p:nvSpPr>
        <p:spPr>
          <a:xfrm rot="2737777">
            <a:off x="228341" y="1889858"/>
            <a:ext cx="1627423" cy="857854"/>
          </a:xfrm>
          <a:prstGeom prst="ellipse">
            <a:avLst/>
          </a:prstGeom>
          <a:noFill/>
          <a:ln>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5" name="Oval 24"/>
          <p:cNvSpPr/>
          <p:nvPr/>
        </p:nvSpPr>
        <p:spPr>
          <a:xfrm rot="2737777">
            <a:off x="4871391" y="1893029"/>
            <a:ext cx="1618551" cy="857854"/>
          </a:xfrm>
          <a:prstGeom prst="ellipse">
            <a:avLst/>
          </a:prstGeom>
          <a:noFill/>
          <a:ln>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 name="Left Brace 1"/>
          <p:cNvSpPr/>
          <p:nvPr/>
        </p:nvSpPr>
        <p:spPr>
          <a:xfrm>
            <a:off x="166417" y="5750867"/>
            <a:ext cx="290783" cy="385465"/>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45180776"/>
      </p:ext>
    </p:extLst>
  </p:cSld>
  <p:clrMapOvr>
    <a:masterClrMapping/>
  </p:clrMapOvr>
  <mc:AlternateContent xmlns:mc="http://schemas.openxmlformats.org/markup-compatibility/2006" xmlns:p14="http://schemas.microsoft.com/office/powerpoint/2010/main">
    <mc:Choice Requires="p14">
      <p:transition spd="slow" p14:dur="2000" advTm="81090"/>
    </mc:Choice>
    <mc:Fallback xmlns="">
      <p:transition spd="slow" advTm="810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23" grpId="0"/>
      <p:bldP spid="24" grpId="0" animBg="1"/>
      <p:bldP spid="25" grpId="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p:cNvSpPr>
          <p:nvPr/>
        </p:nvSpPr>
        <p:spPr bwMode="auto">
          <a:xfrm>
            <a:off x="0" y="0"/>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defRPr/>
            </a:pPr>
            <a:r>
              <a:rPr lang="en-US" altLang="zh-CN" sz="2400" b="1" dirty="0" smtClean="0">
                <a:solidFill>
                  <a:srgbClr val="FFFFFF"/>
                </a:solidFill>
                <a:latin typeface="Helvetica" pitchFamily="34" charset="0"/>
              </a:rPr>
              <a:t>Western US surface O</a:t>
            </a:r>
            <a:r>
              <a:rPr lang="en-US" altLang="zh-CN" sz="2400" b="1" baseline="-25000" dirty="0" smtClean="0">
                <a:solidFill>
                  <a:srgbClr val="FFFFFF"/>
                </a:solidFill>
                <a:latin typeface="Helvetica" pitchFamily="34" charset="0"/>
              </a:rPr>
              <a:t>3</a:t>
            </a:r>
            <a:r>
              <a:rPr lang="en-US" altLang="zh-CN" sz="2400" b="1" dirty="0" smtClean="0">
                <a:solidFill>
                  <a:srgbClr val="FFFFFF"/>
                </a:solidFill>
                <a:latin typeface="Helvetica" pitchFamily="34" charset="0"/>
              </a:rPr>
              <a:t> variability correlates poorly with O</a:t>
            </a:r>
            <a:r>
              <a:rPr lang="en-US" altLang="zh-CN" sz="2400" b="1" baseline="-25000" dirty="0" smtClean="0">
                <a:solidFill>
                  <a:srgbClr val="FFFFFF"/>
                </a:solidFill>
                <a:latin typeface="Helvetica" pitchFamily="34" charset="0"/>
              </a:rPr>
              <a:t>3</a:t>
            </a:r>
            <a:r>
              <a:rPr lang="en-US" altLang="zh-CN" sz="2400" b="1" dirty="0" smtClean="0">
                <a:solidFill>
                  <a:srgbClr val="FFFFFF"/>
                </a:solidFill>
                <a:latin typeface="Helvetica" pitchFamily="34" charset="0"/>
              </a:rPr>
              <a:t> </a:t>
            </a:r>
            <a:r>
              <a:rPr lang="en-US" altLang="zh-CN" sz="2400" b="1" dirty="0">
                <a:solidFill>
                  <a:srgbClr val="FFFFFF"/>
                </a:solidFill>
                <a:latin typeface="Helvetica" pitchFamily="34" charset="0"/>
              </a:rPr>
              <a:t>burdens </a:t>
            </a:r>
            <a:r>
              <a:rPr lang="en-US" altLang="zh-CN" sz="2400" b="1" dirty="0" smtClean="0">
                <a:solidFill>
                  <a:srgbClr val="FFFFFF"/>
                </a:solidFill>
                <a:latin typeface="Helvetica" pitchFamily="34" charset="0"/>
              </a:rPr>
              <a:t>in the UTLS but strongly with that in the Free Trop</a:t>
            </a:r>
          </a:p>
        </p:txBody>
      </p:sp>
      <p:sp>
        <p:nvSpPr>
          <p:cNvPr id="5" name="Text Box 8"/>
          <p:cNvSpPr txBox="1">
            <a:spLocks noChangeArrowheads="1"/>
          </p:cNvSpPr>
          <p:nvPr/>
        </p:nvSpPr>
        <p:spPr bwMode="auto">
          <a:xfrm>
            <a:off x="0" y="6248400"/>
            <a:ext cx="9144000" cy="536574"/>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buFont typeface="Arial" pitchFamily="34" charset="0"/>
              <a:buNone/>
            </a:pPr>
            <a:endParaRPr lang="en-US" altLang="zh-CN" sz="2400" b="1" smtClean="0">
              <a:solidFill>
                <a:srgbClr val="0000FF"/>
              </a:solidFill>
              <a:latin typeface="Helvetica" pitchFamily="34" charset="0"/>
            </a:endParaRPr>
          </a:p>
        </p:txBody>
      </p:sp>
      <p:sp>
        <p:nvSpPr>
          <p:cNvPr id="3" name="TextBox 2"/>
          <p:cNvSpPr txBox="1"/>
          <p:nvPr/>
        </p:nvSpPr>
        <p:spPr>
          <a:xfrm>
            <a:off x="381000" y="1295400"/>
            <a:ext cx="2362200" cy="400110"/>
          </a:xfrm>
          <a:prstGeom prst="rect">
            <a:avLst/>
          </a:prstGeom>
          <a:solidFill>
            <a:schemeClr val="bg1"/>
          </a:solidFill>
        </p:spPr>
        <p:txBody>
          <a:bodyPr wrap="square" rtlCol="0">
            <a:spAutoFit/>
          </a:bodyPr>
          <a:lstStyle/>
          <a:p>
            <a:r>
              <a:rPr lang="en-US" sz="2000" b="1" dirty="0">
                <a:solidFill>
                  <a:srgbClr val="000000"/>
                </a:solidFill>
                <a:latin typeface="Helvetica" panose="020B0604020202020204" pitchFamily="34" charset="0"/>
                <a:cs typeface="Helvetica" panose="020B0604020202020204" pitchFamily="34" charset="0"/>
              </a:rPr>
              <a:t>Ni</a:t>
            </a:r>
            <a:r>
              <a:rPr lang="en-US" altLang="zh-CN" sz="2000" b="1" dirty="0">
                <a:solidFill>
                  <a:srgbClr val="000000"/>
                </a:solidFill>
                <a:latin typeface="Helvetica" panose="020B0604020202020204" pitchFamily="34" charset="0"/>
                <a:cs typeface="Helvetica" panose="020B0604020202020204" pitchFamily="34" charset="0"/>
              </a:rPr>
              <a:t>ñ</a:t>
            </a:r>
            <a:r>
              <a:rPr lang="en-US" sz="2000" b="1" dirty="0">
                <a:solidFill>
                  <a:srgbClr val="000000"/>
                </a:solidFill>
                <a:latin typeface="Helvetica" panose="020B0604020202020204" pitchFamily="34" charset="0"/>
                <a:cs typeface="Helvetica" panose="020B0604020202020204" pitchFamily="34" charset="0"/>
              </a:rPr>
              <a:t>o 3.4 Index</a:t>
            </a:r>
          </a:p>
        </p:txBody>
      </p:sp>
      <p:sp>
        <p:nvSpPr>
          <p:cNvPr id="6" name="TextBox 5"/>
          <p:cNvSpPr txBox="1"/>
          <p:nvPr/>
        </p:nvSpPr>
        <p:spPr>
          <a:xfrm>
            <a:off x="2819401" y="990600"/>
            <a:ext cx="685800" cy="5181600"/>
          </a:xfrm>
          <a:prstGeom prst="rect">
            <a:avLst/>
          </a:prstGeom>
          <a:solidFill>
            <a:schemeClr val="bg1"/>
          </a:solidFill>
        </p:spPr>
        <p:txBody>
          <a:bodyPr wrap="square" rtlCol="0">
            <a:noAutofit/>
          </a:bodyPr>
          <a:lstStyle/>
          <a:p>
            <a:endParaRPr lang="en-US" dirty="0">
              <a:solidFill>
                <a:srgbClr val="000000"/>
              </a:solidFill>
            </a:endParaRPr>
          </a:p>
        </p:txBody>
      </p:sp>
      <p:sp>
        <p:nvSpPr>
          <p:cNvPr id="7" name="TextBox 6"/>
          <p:cNvSpPr txBox="1"/>
          <p:nvPr/>
        </p:nvSpPr>
        <p:spPr>
          <a:xfrm>
            <a:off x="313921" y="2438400"/>
            <a:ext cx="2505479" cy="1231106"/>
          </a:xfrm>
          <a:prstGeom prst="rect">
            <a:avLst/>
          </a:prstGeom>
          <a:solidFill>
            <a:schemeClr val="bg1"/>
          </a:solidFill>
        </p:spPr>
        <p:txBody>
          <a:bodyPr wrap="square" rtlCol="0">
            <a:spAutoFit/>
          </a:bodyPr>
          <a:lstStyle/>
          <a:p>
            <a:r>
              <a:rPr lang="en-US" sz="2000" b="1" i="1" dirty="0">
                <a:solidFill>
                  <a:srgbClr val="000000"/>
                </a:solidFill>
                <a:latin typeface="Helvetica" panose="020B0604020202020204" pitchFamily="34" charset="0"/>
                <a:cs typeface="Helvetica" panose="020B0604020202020204" pitchFamily="34" charset="0"/>
              </a:rPr>
              <a:t>12-mon running mean </a:t>
            </a:r>
            <a:r>
              <a:rPr lang="en-US" sz="2000" b="1" i="1" dirty="0" smtClean="0">
                <a:solidFill>
                  <a:srgbClr val="000000"/>
                </a:solidFill>
                <a:latin typeface="Helvetica" panose="020B0604020202020204" pitchFamily="34" charset="0"/>
                <a:cs typeface="Helvetica" panose="020B0604020202020204" pitchFamily="34" charset="0"/>
              </a:rPr>
              <a:t>250-150hPa </a:t>
            </a:r>
            <a:r>
              <a:rPr lang="en-US" sz="2000" b="1" i="1" dirty="0">
                <a:solidFill>
                  <a:srgbClr val="000000"/>
                </a:solidFill>
                <a:latin typeface="Helvetica" panose="020B0604020202020204" pitchFamily="34" charset="0"/>
                <a:cs typeface="Helvetica" panose="020B0604020202020204" pitchFamily="34" charset="0"/>
              </a:rPr>
              <a:t>O</a:t>
            </a:r>
            <a:r>
              <a:rPr lang="en-US" sz="2000" b="1" i="1" baseline="-25000" dirty="0">
                <a:solidFill>
                  <a:srgbClr val="000000"/>
                </a:solidFill>
                <a:latin typeface="Helvetica" panose="020B0604020202020204" pitchFamily="34" charset="0"/>
                <a:cs typeface="Helvetica" panose="020B0604020202020204" pitchFamily="34" charset="0"/>
              </a:rPr>
              <a:t>3</a:t>
            </a:r>
            <a:r>
              <a:rPr lang="en-US" sz="2000" b="1" i="1" dirty="0">
                <a:solidFill>
                  <a:srgbClr val="000000"/>
                </a:solidFill>
                <a:latin typeface="Helvetica" panose="020B0604020202020204" pitchFamily="34" charset="0"/>
                <a:cs typeface="Helvetica" panose="020B0604020202020204" pitchFamily="34" charset="0"/>
              </a:rPr>
              <a:t> anomaly (%) </a:t>
            </a:r>
          </a:p>
          <a:p>
            <a:r>
              <a:rPr lang="en-US" sz="1400" b="1" i="1" dirty="0">
                <a:solidFill>
                  <a:srgbClr val="000000"/>
                </a:solidFill>
                <a:latin typeface="Helvetica" panose="020B0604020202020204" pitchFamily="34" charset="0"/>
                <a:cs typeface="Helvetica" panose="020B0604020202020204" pitchFamily="34" charset="0"/>
              </a:rPr>
              <a:t>r</a:t>
            </a:r>
            <a:r>
              <a:rPr lang="en-US" sz="1400" b="1" i="1" baseline="30000" dirty="0">
                <a:solidFill>
                  <a:srgbClr val="000000"/>
                </a:solidFill>
                <a:latin typeface="Helvetica" panose="020B0604020202020204" pitchFamily="34" charset="0"/>
                <a:cs typeface="Helvetica" panose="020B0604020202020204" pitchFamily="34" charset="0"/>
              </a:rPr>
              <a:t>2</a:t>
            </a:r>
            <a:r>
              <a:rPr lang="en-US" sz="1400" b="1" i="1" dirty="0">
                <a:solidFill>
                  <a:srgbClr val="000000"/>
                </a:solidFill>
                <a:latin typeface="Helvetica" panose="020B0604020202020204" pitchFamily="34" charset="0"/>
                <a:cs typeface="Helvetica" panose="020B0604020202020204" pitchFamily="34" charset="0"/>
              </a:rPr>
              <a:t>(</a:t>
            </a:r>
            <a:r>
              <a:rPr lang="en-US" sz="1400" b="1" i="1" dirty="0">
                <a:solidFill>
                  <a:srgbClr val="FF0000"/>
                </a:solidFill>
                <a:latin typeface="Helvetica" panose="020B0604020202020204" pitchFamily="34" charset="0"/>
                <a:cs typeface="Helvetica" panose="020B0604020202020204" pitchFamily="34" charset="0"/>
              </a:rPr>
              <a:t>UTLS</a:t>
            </a:r>
            <a:r>
              <a:rPr lang="en-US" sz="1400" b="1" i="1" dirty="0">
                <a:solidFill>
                  <a:srgbClr val="000000"/>
                </a:solidFill>
                <a:latin typeface="Helvetica" panose="020B0604020202020204" pitchFamily="34" charset="0"/>
                <a:cs typeface="Helvetica" panose="020B0604020202020204" pitchFamily="34" charset="0"/>
              </a:rPr>
              <a:t>, </a:t>
            </a:r>
            <a:r>
              <a:rPr lang="en-US" sz="1400" b="1" i="1" dirty="0">
                <a:solidFill>
                  <a:srgbClr val="CC00FF"/>
                </a:solidFill>
                <a:latin typeface="Helvetica" panose="020B0604020202020204" pitchFamily="34" charset="0"/>
                <a:cs typeface="Helvetica" panose="020B0604020202020204" pitchFamily="34" charset="0"/>
              </a:rPr>
              <a:t>Surface</a:t>
            </a:r>
            <a:r>
              <a:rPr lang="en-US" sz="1400" b="1" i="1" dirty="0">
                <a:solidFill>
                  <a:srgbClr val="000000"/>
                </a:solidFill>
                <a:latin typeface="Helvetica" panose="020B0604020202020204" pitchFamily="34" charset="0"/>
                <a:cs typeface="Helvetica" panose="020B0604020202020204" pitchFamily="34" charset="0"/>
              </a:rPr>
              <a:t>) = 0.07</a:t>
            </a:r>
          </a:p>
        </p:txBody>
      </p:sp>
      <p:sp>
        <p:nvSpPr>
          <p:cNvPr id="8" name="TextBox 7"/>
          <p:cNvSpPr txBox="1"/>
          <p:nvPr/>
        </p:nvSpPr>
        <p:spPr>
          <a:xfrm>
            <a:off x="304800" y="4114800"/>
            <a:ext cx="2581680" cy="1538883"/>
          </a:xfrm>
          <a:prstGeom prst="rect">
            <a:avLst/>
          </a:prstGeom>
          <a:solidFill>
            <a:schemeClr val="bg1"/>
          </a:solidFill>
        </p:spPr>
        <p:txBody>
          <a:bodyPr wrap="square" rtlCol="0">
            <a:spAutoFit/>
          </a:bodyPr>
          <a:lstStyle/>
          <a:p>
            <a:r>
              <a:rPr lang="en-US" sz="2000" b="1" i="1" dirty="0">
                <a:solidFill>
                  <a:srgbClr val="000000"/>
                </a:solidFill>
                <a:latin typeface="Helvetica" panose="020B0604020202020204" pitchFamily="34" charset="0"/>
                <a:cs typeface="Helvetica" panose="020B0604020202020204" pitchFamily="34" charset="0"/>
              </a:rPr>
              <a:t>Apr-May mean </a:t>
            </a:r>
            <a:r>
              <a:rPr lang="en-US" sz="2000" b="1" i="1" dirty="0">
                <a:solidFill>
                  <a:srgbClr val="FF0000"/>
                </a:solidFill>
                <a:latin typeface="Helvetica" panose="020B0604020202020204" pitchFamily="34" charset="0"/>
                <a:cs typeface="Helvetica" panose="020B0604020202020204" pitchFamily="34" charset="0"/>
              </a:rPr>
              <a:t>FreeTrop</a:t>
            </a:r>
            <a:r>
              <a:rPr lang="en-US" sz="2000" b="1" i="1" dirty="0">
                <a:solidFill>
                  <a:srgbClr val="000000"/>
                </a:solidFill>
                <a:latin typeface="Helvetica" panose="020B0604020202020204" pitchFamily="34" charset="0"/>
                <a:cs typeface="Helvetica" panose="020B0604020202020204" pitchFamily="34" charset="0"/>
              </a:rPr>
              <a:t> &amp; </a:t>
            </a:r>
            <a:r>
              <a:rPr lang="en-US" sz="2000" b="1" i="1" dirty="0">
                <a:solidFill>
                  <a:srgbClr val="CC00FF"/>
                </a:solidFill>
                <a:latin typeface="Helvetica" panose="020B0604020202020204" pitchFamily="34" charset="0"/>
                <a:cs typeface="Helvetica" panose="020B0604020202020204" pitchFamily="34" charset="0"/>
              </a:rPr>
              <a:t>Surface</a:t>
            </a:r>
            <a:r>
              <a:rPr lang="en-US" sz="2000" b="1" i="1" dirty="0">
                <a:solidFill>
                  <a:srgbClr val="000000"/>
                </a:solidFill>
                <a:latin typeface="Helvetica" panose="020B0604020202020204" pitchFamily="34" charset="0"/>
                <a:cs typeface="Helvetica" panose="020B0604020202020204" pitchFamily="34" charset="0"/>
              </a:rPr>
              <a:t> O</a:t>
            </a:r>
            <a:r>
              <a:rPr lang="en-US" sz="2000" b="1" i="1" baseline="-25000" dirty="0">
                <a:solidFill>
                  <a:srgbClr val="000000"/>
                </a:solidFill>
                <a:latin typeface="Helvetica" panose="020B0604020202020204" pitchFamily="34" charset="0"/>
                <a:cs typeface="Helvetica" panose="020B0604020202020204" pitchFamily="34" charset="0"/>
              </a:rPr>
              <a:t>3</a:t>
            </a:r>
            <a:r>
              <a:rPr lang="en-US" sz="2000" b="1" i="1" dirty="0">
                <a:solidFill>
                  <a:srgbClr val="000000"/>
                </a:solidFill>
                <a:latin typeface="Helvetica" panose="020B0604020202020204" pitchFamily="34" charset="0"/>
                <a:cs typeface="Helvetica" panose="020B0604020202020204" pitchFamily="34" charset="0"/>
              </a:rPr>
              <a:t> anomaly (ppb)</a:t>
            </a:r>
          </a:p>
          <a:p>
            <a:r>
              <a:rPr lang="en-US" sz="1400" b="1" i="1" dirty="0">
                <a:solidFill>
                  <a:srgbClr val="000000"/>
                </a:solidFill>
                <a:latin typeface="Helvetica" panose="020B0604020202020204" pitchFamily="34" charset="0"/>
                <a:cs typeface="Helvetica" panose="020B0604020202020204" pitchFamily="34" charset="0"/>
              </a:rPr>
              <a:t>r</a:t>
            </a:r>
            <a:r>
              <a:rPr lang="en-US" sz="1400" b="1" i="1" baseline="30000" dirty="0">
                <a:solidFill>
                  <a:srgbClr val="000000"/>
                </a:solidFill>
                <a:latin typeface="Helvetica" panose="020B0604020202020204" pitchFamily="34" charset="0"/>
                <a:cs typeface="Helvetica" panose="020B0604020202020204" pitchFamily="34" charset="0"/>
              </a:rPr>
              <a:t>2</a:t>
            </a:r>
            <a:r>
              <a:rPr lang="en-US" sz="1400" b="1" i="1" dirty="0">
                <a:solidFill>
                  <a:srgbClr val="000000"/>
                </a:solidFill>
                <a:latin typeface="Helvetica" panose="020B0604020202020204" pitchFamily="34" charset="0"/>
                <a:cs typeface="Helvetica" panose="020B0604020202020204" pitchFamily="34" charset="0"/>
              </a:rPr>
              <a:t>(</a:t>
            </a:r>
            <a:r>
              <a:rPr lang="en-US" sz="1400" b="1" i="1" dirty="0" err="1">
                <a:solidFill>
                  <a:srgbClr val="0000FF"/>
                </a:solidFill>
                <a:latin typeface="Helvetica" panose="020B0604020202020204" pitchFamily="34" charset="0"/>
                <a:cs typeface="Helvetica" panose="020B0604020202020204" pitchFamily="34" charset="0"/>
              </a:rPr>
              <a:t>FreeTrop</a:t>
            </a:r>
            <a:r>
              <a:rPr lang="en-US" sz="1400" b="1" i="1" dirty="0">
                <a:solidFill>
                  <a:srgbClr val="000000"/>
                </a:solidFill>
                <a:latin typeface="Helvetica" panose="020B0604020202020204" pitchFamily="34" charset="0"/>
                <a:cs typeface="Helvetica" panose="020B0604020202020204" pitchFamily="34" charset="0"/>
              </a:rPr>
              <a:t>, </a:t>
            </a:r>
            <a:r>
              <a:rPr lang="en-US" sz="1400" b="1" i="1" dirty="0">
                <a:solidFill>
                  <a:srgbClr val="CC00FF"/>
                </a:solidFill>
                <a:latin typeface="Helvetica" panose="020B0604020202020204" pitchFamily="34" charset="0"/>
                <a:cs typeface="Helvetica" panose="020B0604020202020204" pitchFamily="34" charset="0"/>
              </a:rPr>
              <a:t>Surface</a:t>
            </a:r>
            <a:r>
              <a:rPr lang="en-US" sz="1400" b="1" i="1" dirty="0">
                <a:solidFill>
                  <a:srgbClr val="000000"/>
                </a:solidFill>
                <a:latin typeface="Helvetica" panose="020B0604020202020204" pitchFamily="34" charset="0"/>
                <a:cs typeface="Helvetica" panose="020B0604020202020204" pitchFamily="34" charset="0"/>
              </a:rPr>
              <a:t>) =0.74 </a:t>
            </a:r>
          </a:p>
          <a:p>
            <a:endParaRPr lang="en-US" sz="2000" b="1" i="1" dirty="0">
              <a:solidFill>
                <a:srgbClr val="000000"/>
              </a:solidFill>
              <a:latin typeface="Helvetica" panose="020B0604020202020204" pitchFamily="34" charset="0"/>
              <a:cs typeface="Helvetica" panose="020B0604020202020204" pitchFamily="34" charset="0"/>
            </a:endParaRPr>
          </a:p>
        </p:txBody>
      </p:sp>
      <p:sp>
        <p:nvSpPr>
          <p:cNvPr id="10" name="TextBox 9"/>
          <p:cNvSpPr txBox="1"/>
          <p:nvPr/>
        </p:nvSpPr>
        <p:spPr>
          <a:xfrm>
            <a:off x="2667000" y="5670794"/>
            <a:ext cx="1164656" cy="398827"/>
          </a:xfrm>
          <a:prstGeom prst="rect">
            <a:avLst/>
          </a:prstGeom>
          <a:solidFill>
            <a:schemeClr val="bg1"/>
          </a:solidFill>
        </p:spPr>
        <p:txBody>
          <a:bodyPr wrap="square" lIns="0" tIns="0" rIns="0" bIns="0" rtlCol="0">
            <a:spAutoFit/>
          </a:bodyPr>
          <a:lstStyle/>
          <a:p>
            <a:pPr algn="ctr">
              <a:lnSpc>
                <a:spcPct val="80000"/>
              </a:lnSpc>
            </a:pPr>
            <a:r>
              <a:rPr lang="en-US" sz="1600" b="1" dirty="0">
                <a:solidFill>
                  <a:srgbClr val="000000"/>
                </a:solidFill>
              </a:rPr>
              <a:t> 1990</a:t>
            </a:r>
          </a:p>
          <a:p>
            <a:pPr algn="ctr">
              <a:lnSpc>
                <a:spcPct val="80000"/>
              </a:lnSpc>
            </a:pPr>
            <a:endParaRPr lang="en-US" sz="1600" b="1" dirty="0">
              <a:solidFill>
                <a:srgbClr val="000000"/>
              </a:solidFill>
            </a:endParaRPr>
          </a:p>
        </p:txBody>
      </p:sp>
      <p:sp>
        <p:nvSpPr>
          <p:cNvPr id="43" name="Slide Number Placeholder 3"/>
          <p:cNvSpPr txBox="1">
            <a:spLocks noGrp="1"/>
          </p:cNvSpPr>
          <p:nvPr/>
        </p:nvSpPr>
        <p:spPr>
          <a:xfrm>
            <a:off x="8458200" y="6248400"/>
            <a:ext cx="508617"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20</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
        <p:nvSpPr>
          <p:cNvPr id="46" name="TextBox 45"/>
          <p:cNvSpPr txBox="1"/>
          <p:nvPr/>
        </p:nvSpPr>
        <p:spPr>
          <a:xfrm>
            <a:off x="3733800" y="5697173"/>
            <a:ext cx="1164656" cy="398827"/>
          </a:xfrm>
          <a:prstGeom prst="rect">
            <a:avLst/>
          </a:prstGeom>
          <a:solidFill>
            <a:schemeClr val="bg1"/>
          </a:solidFill>
        </p:spPr>
        <p:txBody>
          <a:bodyPr wrap="square" lIns="0" tIns="0" rIns="0" bIns="0" rtlCol="0">
            <a:spAutoFit/>
          </a:bodyPr>
          <a:lstStyle/>
          <a:p>
            <a:pPr algn="ctr">
              <a:lnSpc>
                <a:spcPct val="80000"/>
              </a:lnSpc>
            </a:pPr>
            <a:r>
              <a:rPr lang="en-US" sz="1600" b="1" dirty="0">
                <a:solidFill>
                  <a:srgbClr val="000000"/>
                </a:solidFill>
              </a:rPr>
              <a:t> 1995</a:t>
            </a:r>
          </a:p>
          <a:p>
            <a:pPr algn="ctr">
              <a:lnSpc>
                <a:spcPct val="80000"/>
              </a:lnSpc>
            </a:pPr>
            <a:endParaRPr lang="en-US" sz="1600" b="1" dirty="0">
              <a:solidFill>
                <a:srgbClr val="000000"/>
              </a:solidFill>
            </a:endParaRPr>
          </a:p>
        </p:txBody>
      </p:sp>
      <p:sp>
        <p:nvSpPr>
          <p:cNvPr id="47" name="TextBox 46"/>
          <p:cNvSpPr txBox="1"/>
          <p:nvPr/>
        </p:nvSpPr>
        <p:spPr>
          <a:xfrm>
            <a:off x="4855144" y="5697173"/>
            <a:ext cx="1164656" cy="398827"/>
          </a:xfrm>
          <a:prstGeom prst="rect">
            <a:avLst/>
          </a:prstGeom>
          <a:solidFill>
            <a:schemeClr val="bg1"/>
          </a:solidFill>
        </p:spPr>
        <p:txBody>
          <a:bodyPr wrap="square" lIns="0" tIns="0" rIns="0" bIns="0" rtlCol="0">
            <a:spAutoFit/>
          </a:bodyPr>
          <a:lstStyle/>
          <a:p>
            <a:pPr algn="ctr">
              <a:lnSpc>
                <a:spcPct val="80000"/>
              </a:lnSpc>
            </a:pPr>
            <a:r>
              <a:rPr lang="en-US" sz="1600" b="1" dirty="0">
                <a:solidFill>
                  <a:srgbClr val="000000"/>
                </a:solidFill>
              </a:rPr>
              <a:t> 2000</a:t>
            </a:r>
          </a:p>
          <a:p>
            <a:pPr algn="ctr">
              <a:lnSpc>
                <a:spcPct val="80000"/>
              </a:lnSpc>
            </a:pPr>
            <a:endParaRPr lang="en-US" sz="1600" b="1" dirty="0">
              <a:solidFill>
                <a:srgbClr val="000000"/>
              </a:solidFill>
            </a:endParaRPr>
          </a:p>
        </p:txBody>
      </p:sp>
      <p:sp>
        <p:nvSpPr>
          <p:cNvPr id="48" name="TextBox 47"/>
          <p:cNvSpPr txBox="1"/>
          <p:nvPr/>
        </p:nvSpPr>
        <p:spPr>
          <a:xfrm>
            <a:off x="5921944" y="5715000"/>
            <a:ext cx="1164656" cy="398827"/>
          </a:xfrm>
          <a:prstGeom prst="rect">
            <a:avLst/>
          </a:prstGeom>
          <a:solidFill>
            <a:schemeClr val="bg1"/>
          </a:solidFill>
        </p:spPr>
        <p:txBody>
          <a:bodyPr wrap="square" lIns="0" tIns="0" rIns="0" bIns="0" rtlCol="0">
            <a:spAutoFit/>
          </a:bodyPr>
          <a:lstStyle/>
          <a:p>
            <a:pPr algn="ctr">
              <a:lnSpc>
                <a:spcPct val="80000"/>
              </a:lnSpc>
            </a:pPr>
            <a:r>
              <a:rPr lang="en-US" sz="1600" b="1" dirty="0">
                <a:solidFill>
                  <a:srgbClr val="000000"/>
                </a:solidFill>
              </a:rPr>
              <a:t> 2005</a:t>
            </a:r>
          </a:p>
          <a:p>
            <a:pPr algn="ctr">
              <a:lnSpc>
                <a:spcPct val="80000"/>
              </a:lnSpc>
            </a:pPr>
            <a:endParaRPr lang="en-US" sz="1600" b="1" dirty="0">
              <a:solidFill>
                <a:srgbClr val="000000"/>
              </a:solidFill>
            </a:endParaRPr>
          </a:p>
        </p:txBody>
      </p:sp>
      <p:sp>
        <p:nvSpPr>
          <p:cNvPr id="49" name="TextBox 48"/>
          <p:cNvSpPr txBox="1"/>
          <p:nvPr/>
        </p:nvSpPr>
        <p:spPr>
          <a:xfrm>
            <a:off x="6934200" y="5715000"/>
            <a:ext cx="1164656" cy="398827"/>
          </a:xfrm>
          <a:prstGeom prst="rect">
            <a:avLst/>
          </a:prstGeom>
          <a:solidFill>
            <a:schemeClr val="bg1"/>
          </a:solidFill>
        </p:spPr>
        <p:txBody>
          <a:bodyPr wrap="square" lIns="0" tIns="0" rIns="0" bIns="0" rtlCol="0">
            <a:spAutoFit/>
          </a:bodyPr>
          <a:lstStyle/>
          <a:p>
            <a:pPr algn="ctr">
              <a:lnSpc>
                <a:spcPct val="80000"/>
              </a:lnSpc>
            </a:pPr>
            <a:r>
              <a:rPr lang="en-US" sz="1600" b="1" dirty="0">
                <a:solidFill>
                  <a:srgbClr val="000000"/>
                </a:solidFill>
              </a:rPr>
              <a:t> 2010</a:t>
            </a:r>
          </a:p>
          <a:p>
            <a:pPr algn="ctr">
              <a:lnSpc>
                <a:spcPct val="80000"/>
              </a:lnSpc>
            </a:pPr>
            <a:endParaRPr lang="en-US" sz="1600" b="1" dirty="0">
              <a:solidFill>
                <a:srgbClr val="000000"/>
              </a:solidFill>
            </a:endParaRPr>
          </a:p>
        </p:txBody>
      </p:sp>
      <p:grpSp>
        <p:nvGrpSpPr>
          <p:cNvPr id="35" name="Group 34"/>
          <p:cNvGrpSpPr/>
          <p:nvPr/>
        </p:nvGrpSpPr>
        <p:grpSpPr>
          <a:xfrm>
            <a:off x="2743200" y="914400"/>
            <a:ext cx="6486120" cy="4739283"/>
            <a:chOff x="2962680" y="914400"/>
            <a:chExt cx="6486120" cy="4739283"/>
          </a:xfrm>
        </p:grpSpPr>
        <p:pic>
          <p:nvPicPr>
            <p:cNvPr id="4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58" t="28727" b="46168"/>
            <a:stretch/>
          </p:blipFill>
          <p:spPr bwMode="auto">
            <a:xfrm>
              <a:off x="3505200" y="2286000"/>
              <a:ext cx="50292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58" t="64270" b="6038"/>
            <a:stretch/>
          </p:blipFill>
          <p:spPr bwMode="auto">
            <a:xfrm>
              <a:off x="3505200" y="3941347"/>
              <a:ext cx="5029200" cy="1712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58" t="-420" b="79834"/>
            <a:stretch/>
          </p:blipFill>
          <p:spPr bwMode="auto">
            <a:xfrm>
              <a:off x="3505200" y="1003301"/>
              <a:ext cx="5029201" cy="1187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029200" y="4191000"/>
              <a:ext cx="1219200" cy="184666"/>
            </a:xfrm>
            <a:prstGeom prst="rect">
              <a:avLst/>
            </a:prstGeom>
            <a:solidFill>
              <a:schemeClr val="bg1"/>
            </a:solidFill>
          </p:spPr>
          <p:txBody>
            <a:bodyPr wrap="square" lIns="0" tIns="0" rIns="0" bIns="0" rtlCol="0">
              <a:spAutoFit/>
            </a:bodyPr>
            <a:lstStyle/>
            <a:p>
              <a:r>
                <a:rPr lang="en-US" sz="1200" dirty="0">
                  <a:solidFill>
                    <a:srgbClr val="0000FF"/>
                  </a:solidFill>
                  <a:latin typeface="Helvetica" panose="020B0604020202020204" pitchFamily="34" charset="0"/>
                  <a:cs typeface="Helvetica" panose="020B0604020202020204" pitchFamily="34" charset="0"/>
                </a:rPr>
                <a:t>      98/99     </a:t>
              </a:r>
            </a:p>
          </p:txBody>
        </p:sp>
        <p:sp>
          <p:nvSpPr>
            <p:cNvPr id="17" name="TextBox 16"/>
            <p:cNvSpPr txBox="1"/>
            <p:nvPr/>
          </p:nvSpPr>
          <p:spPr>
            <a:xfrm>
              <a:off x="7086600" y="4191000"/>
              <a:ext cx="609600" cy="184666"/>
            </a:xfrm>
            <a:prstGeom prst="rect">
              <a:avLst/>
            </a:prstGeom>
            <a:solidFill>
              <a:schemeClr val="bg1"/>
            </a:solidFill>
          </p:spPr>
          <p:txBody>
            <a:bodyPr wrap="square" lIns="0" tIns="0" rIns="0" bIns="0" rtlCol="0">
              <a:spAutoFit/>
            </a:bodyPr>
            <a:lstStyle/>
            <a:p>
              <a:r>
                <a:rPr lang="en-US" sz="1200" dirty="0">
                  <a:solidFill>
                    <a:srgbClr val="0000FF"/>
                  </a:solidFill>
                  <a:latin typeface="Helvetica" panose="020B0604020202020204" pitchFamily="34" charset="0"/>
                  <a:cs typeface="Helvetica" panose="020B0604020202020204" pitchFamily="34" charset="0"/>
                </a:rPr>
                <a:t> 07/08     </a:t>
              </a:r>
            </a:p>
          </p:txBody>
        </p:sp>
        <p:sp>
          <p:nvSpPr>
            <p:cNvPr id="19" name="TextBox 18"/>
            <p:cNvSpPr txBox="1"/>
            <p:nvPr/>
          </p:nvSpPr>
          <p:spPr>
            <a:xfrm>
              <a:off x="7772400" y="4191000"/>
              <a:ext cx="609600" cy="184666"/>
            </a:xfrm>
            <a:prstGeom prst="rect">
              <a:avLst/>
            </a:prstGeom>
            <a:solidFill>
              <a:schemeClr val="bg1"/>
            </a:solidFill>
          </p:spPr>
          <p:txBody>
            <a:bodyPr wrap="square" lIns="0" tIns="0" rIns="0" bIns="0" rtlCol="0">
              <a:spAutoFit/>
            </a:bodyPr>
            <a:lstStyle/>
            <a:p>
              <a:r>
                <a:rPr lang="en-US" sz="1200" dirty="0">
                  <a:solidFill>
                    <a:srgbClr val="0000FF"/>
                  </a:solidFill>
                  <a:latin typeface="Helvetica" panose="020B0604020202020204" pitchFamily="34" charset="0"/>
                  <a:cs typeface="Helvetica" panose="020B0604020202020204" pitchFamily="34" charset="0"/>
                </a:rPr>
                <a:t> 10/11     </a:t>
              </a:r>
            </a:p>
          </p:txBody>
        </p:sp>
        <p:pic>
          <p:nvPicPr>
            <p:cNvPr id="32" name="Picture 6" descr="img_launching_sonde_hilo_3"/>
            <p:cNvPicPr>
              <a:picLocks noChangeAspect="1" noChangeArrowheads="1"/>
            </p:cNvPicPr>
            <p:nvPr/>
          </p:nvPicPr>
          <p:blipFill>
            <a:blip r:embed="rId4" cstate="print">
              <a:extLst>
                <a:ext uri="{28A0092B-C50C-407E-A947-70E740481C1C}">
                  <a14:useLocalDpi xmlns:a14="http://schemas.microsoft.com/office/drawing/2010/main" val="0"/>
                </a:ext>
              </a:extLst>
            </a:blip>
            <a:srcRect l="25858" r="15515" b="46126"/>
            <a:stretch>
              <a:fillRect/>
            </a:stretch>
          </p:blipFill>
          <p:spPr bwMode="auto">
            <a:xfrm>
              <a:off x="8610600" y="2798347"/>
              <a:ext cx="539524" cy="37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8382000" y="3094248"/>
              <a:ext cx="1066800" cy="369332"/>
            </a:xfrm>
            <a:prstGeom prst="rect">
              <a:avLst/>
            </a:prstGeom>
            <a:noFill/>
          </p:spPr>
          <p:txBody>
            <a:bodyPr wrap="square" rtlCol="0">
              <a:spAutoFit/>
            </a:bodyPr>
            <a:lstStyle/>
            <a:p>
              <a:r>
                <a:rPr lang="en-US" b="1" dirty="0">
                  <a:solidFill>
                    <a:srgbClr val="000000"/>
                  </a:solidFill>
                </a:rPr>
                <a:t>Trinidad</a:t>
              </a:r>
            </a:p>
          </p:txBody>
        </p:sp>
        <p:sp>
          <p:nvSpPr>
            <p:cNvPr id="33" name="TextBox 32"/>
            <p:cNvSpPr txBox="1"/>
            <p:nvPr/>
          </p:nvSpPr>
          <p:spPr>
            <a:xfrm>
              <a:off x="2962680" y="3429000"/>
              <a:ext cx="542520" cy="338554"/>
            </a:xfrm>
            <a:prstGeom prst="rect">
              <a:avLst/>
            </a:prstGeom>
            <a:solidFill>
              <a:schemeClr val="bg1"/>
            </a:solidFill>
          </p:spPr>
          <p:txBody>
            <a:bodyPr wrap="square" rtlCol="0">
              <a:spAutoFit/>
            </a:bodyPr>
            <a:lstStyle/>
            <a:p>
              <a:pPr algn="r"/>
              <a:r>
                <a:rPr lang="en-US" sz="1600" b="1" dirty="0">
                  <a:solidFill>
                    <a:srgbClr val="000000"/>
                  </a:solidFill>
                </a:rPr>
                <a:t>-20</a:t>
              </a:r>
            </a:p>
          </p:txBody>
        </p:sp>
        <p:sp>
          <p:nvSpPr>
            <p:cNvPr id="36" name="TextBox 35"/>
            <p:cNvSpPr txBox="1"/>
            <p:nvPr/>
          </p:nvSpPr>
          <p:spPr>
            <a:xfrm>
              <a:off x="2962680" y="3048000"/>
              <a:ext cx="542520" cy="338554"/>
            </a:xfrm>
            <a:prstGeom prst="rect">
              <a:avLst/>
            </a:prstGeom>
            <a:solidFill>
              <a:schemeClr val="bg1"/>
            </a:solidFill>
          </p:spPr>
          <p:txBody>
            <a:bodyPr wrap="square" rtlCol="0">
              <a:spAutoFit/>
            </a:bodyPr>
            <a:lstStyle/>
            <a:p>
              <a:pPr algn="r"/>
              <a:r>
                <a:rPr lang="en-US" sz="1600" b="1" dirty="0">
                  <a:solidFill>
                    <a:srgbClr val="000000"/>
                  </a:solidFill>
                </a:rPr>
                <a:t>0</a:t>
              </a:r>
            </a:p>
          </p:txBody>
        </p:sp>
        <p:sp>
          <p:nvSpPr>
            <p:cNvPr id="37" name="TextBox 36"/>
            <p:cNvSpPr txBox="1"/>
            <p:nvPr/>
          </p:nvSpPr>
          <p:spPr>
            <a:xfrm>
              <a:off x="2962680" y="2642773"/>
              <a:ext cx="542520" cy="338554"/>
            </a:xfrm>
            <a:prstGeom prst="rect">
              <a:avLst/>
            </a:prstGeom>
            <a:solidFill>
              <a:schemeClr val="bg1"/>
            </a:solidFill>
          </p:spPr>
          <p:txBody>
            <a:bodyPr wrap="square" rtlCol="0">
              <a:spAutoFit/>
            </a:bodyPr>
            <a:lstStyle/>
            <a:p>
              <a:pPr algn="r"/>
              <a:r>
                <a:rPr lang="en-US" sz="1600" b="1" dirty="0">
                  <a:solidFill>
                    <a:srgbClr val="000000"/>
                  </a:solidFill>
                </a:rPr>
                <a:t>20</a:t>
              </a:r>
            </a:p>
          </p:txBody>
        </p:sp>
        <p:sp>
          <p:nvSpPr>
            <p:cNvPr id="38" name="TextBox 37"/>
            <p:cNvSpPr txBox="1"/>
            <p:nvPr/>
          </p:nvSpPr>
          <p:spPr>
            <a:xfrm>
              <a:off x="2962680" y="2253065"/>
              <a:ext cx="542520" cy="338554"/>
            </a:xfrm>
            <a:prstGeom prst="rect">
              <a:avLst/>
            </a:prstGeom>
            <a:solidFill>
              <a:schemeClr val="bg1"/>
            </a:solidFill>
          </p:spPr>
          <p:txBody>
            <a:bodyPr wrap="square" rtlCol="0">
              <a:spAutoFit/>
            </a:bodyPr>
            <a:lstStyle/>
            <a:p>
              <a:pPr algn="r"/>
              <a:r>
                <a:rPr lang="en-US" sz="1600" b="1" dirty="0">
                  <a:solidFill>
                    <a:srgbClr val="000000"/>
                  </a:solidFill>
                </a:rPr>
                <a:t>40</a:t>
              </a:r>
            </a:p>
          </p:txBody>
        </p:sp>
        <p:sp>
          <p:nvSpPr>
            <p:cNvPr id="39" name="TextBox 38"/>
            <p:cNvSpPr txBox="1"/>
            <p:nvPr/>
          </p:nvSpPr>
          <p:spPr>
            <a:xfrm>
              <a:off x="2971800" y="3962400"/>
              <a:ext cx="542520" cy="338554"/>
            </a:xfrm>
            <a:prstGeom prst="rect">
              <a:avLst/>
            </a:prstGeom>
            <a:solidFill>
              <a:schemeClr val="bg1"/>
            </a:solidFill>
          </p:spPr>
          <p:txBody>
            <a:bodyPr wrap="square" rtlCol="0">
              <a:spAutoFit/>
            </a:bodyPr>
            <a:lstStyle/>
            <a:p>
              <a:pPr algn="r"/>
              <a:r>
                <a:rPr lang="en-US" sz="1600" b="1" dirty="0">
                  <a:solidFill>
                    <a:srgbClr val="000000"/>
                  </a:solidFill>
                </a:rPr>
                <a:t>10</a:t>
              </a:r>
            </a:p>
          </p:txBody>
        </p:sp>
        <p:sp>
          <p:nvSpPr>
            <p:cNvPr id="40" name="TextBox 39"/>
            <p:cNvSpPr txBox="1"/>
            <p:nvPr/>
          </p:nvSpPr>
          <p:spPr>
            <a:xfrm>
              <a:off x="2962680" y="4385846"/>
              <a:ext cx="542520" cy="338554"/>
            </a:xfrm>
            <a:prstGeom prst="rect">
              <a:avLst/>
            </a:prstGeom>
            <a:solidFill>
              <a:schemeClr val="bg1"/>
            </a:solidFill>
          </p:spPr>
          <p:txBody>
            <a:bodyPr wrap="square" rtlCol="0">
              <a:spAutoFit/>
            </a:bodyPr>
            <a:lstStyle/>
            <a:p>
              <a:pPr algn="r"/>
              <a:r>
                <a:rPr lang="en-US" sz="1600" b="1" dirty="0">
                  <a:solidFill>
                    <a:srgbClr val="000000"/>
                  </a:solidFill>
                </a:rPr>
                <a:t>5</a:t>
              </a:r>
            </a:p>
          </p:txBody>
        </p:sp>
        <p:sp>
          <p:nvSpPr>
            <p:cNvPr id="41" name="TextBox 40"/>
            <p:cNvSpPr txBox="1"/>
            <p:nvPr/>
          </p:nvSpPr>
          <p:spPr>
            <a:xfrm>
              <a:off x="2962680" y="4766846"/>
              <a:ext cx="542520" cy="338554"/>
            </a:xfrm>
            <a:prstGeom prst="rect">
              <a:avLst/>
            </a:prstGeom>
            <a:solidFill>
              <a:schemeClr val="bg1"/>
            </a:solidFill>
          </p:spPr>
          <p:txBody>
            <a:bodyPr wrap="square" rtlCol="0">
              <a:spAutoFit/>
            </a:bodyPr>
            <a:lstStyle/>
            <a:p>
              <a:pPr algn="r"/>
              <a:r>
                <a:rPr lang="en-US" sz="1600" b="1" dirty="0">
                  <a:solidFill>
                    <a:srgbClr val="000000"/>
                  </a:solidFill>
                </a:rPr>
                <a:t>0</a:t>
              </a:r>
            </a:p>
          </p:txBody>
        </p:sp>
        <p:sp>
          <p:nvSpPr>
            <p:cNvPr id="42" name="TextBox 41"/>
            <p:cNvSpPr txBox="1"/>
            <p:nvPr/>
          </p:nvSpPr>
          <p:spPr>
            <a:xfrm>
              <a:off x="2962680" y="5224046"/>
              <a:ext cx="542520" cy="338554"/>
            </a:xfrm>
            <a:prstGeom prst="rect">
              <a:avLst/>
            </a:prstGeom>
            <a:solidFill>
              <a:schemeClr val="bg1"/>
            </a:solidFill>
          </p:spPr>
          <p:txBody>
            <a:bodyPr wrap="square" rtlCol="0">
              <a:spAutoFit/>
            </a:bodyPr>
            <a:lstStyle/>
            <a:p>
              <a:pPr algn="r"/>
              <a:r>
                <a:rPr lang="en-US" sz="1600" b="1" dirty="0">
                  <a:solidFill>
                    <a:srgbClr val="000000"/>
                  </a:solidFill>
                </a:rPr>
                <a:t>-5</a:t>
              </a:r>
            </a:p>
          </p:txBody>
        </p:sp>
        <p:sp>
          <p:nvSpPr>
            <p:cNvPr id="50" name="TextBox 49"/>
            <p:cNvSpPr txBox="1"/>
            <p:nvPr/>
          </p:nvSpPr>
          <p:spPr>
            <a:xfrm>
              <a:off x="2962680" y="914400"/>
              <a:ext cx="542520" cy="338554"/>
            </a:xfrm>
            <a:prstGeom prst="rect">
              <a:avLst/>
            </a:prstGeom>
            <a:solidFill>
              <a:schemeClr val="bg1"/>
            </a:solidFill>
          </p:spPr>
          <p:txBody>
            <a:bodyPr wrap="square" rtlCol="0">
              <a:spAutoFit/>
            </a:bodyPr>
            <a:lstStyle/>
            <a:p>
              <a:pPr algn="r"/>
              <a:r>
                <a:rPr lang="en-US" sz="1600" b="1" dirty="0">
                  <a:solidFill>
                    <a:srgbClr val="000000"/>
                  </a:solidFill>
                </a:rPr>
                <a:t>3.0</a:t>
              </a:r>
            </a:p>
          </p:txBody>
        </p:sp>
        <p:sp>
          <p:nvSpPr>
            <p:cNvPr id="51" name="TextBox 50"/>
            <p:cNvSpPr txBox="1"/>
            <p:nvPr/>
          </p:nvSpPr>
          <p:spPr>
            <a:xfrm>
              <a:off x="2962680" y="1185446"/>
              <a:ext cx="542520" cy="338554"/>
            </a:xfrm>
            <a:prstGeom prst="rect">
              <a:avLst/>
            </a:prstGeom>
            <a:solidFill>
              <a:schemeClr val="bg1"/>
            </a:solidFill>
          </p:spPr>
          <p:txBody>
            <a:bodyPr wrap="square" rtlCol="0">
              <a:spAutoFit/>
            </a:bodyPr>
            <a:lstStyle/>
            <a:p>
              <a:pPr algn="r"/>
              <a:r>
                <a:rPr lang="en-US" sz="1600" b="1" dirty="0">
                  <a:solidFill>
                    <a:srgbClr val="000000"/>
                  </a:solidFill>
                </a:rPr>
                <a:t>1.5</a:t>
              </a:r>
            </a:p>
          </p:txBody>
        </p:sp>
        <p:sp>
          <p:nvSpPr>
            <p:cNvPr id="52" name="TextBox 51"/>
            <p:cNvSpPr txBox="1"/>
            <p:nvPr/>
          </p:nvSpPr>
          <p:spPr>
            <a:xfrm>
              <a:off x="2962680" y="1414046"/>
              <a:ext cx="542520" cy="338554"/>
            </a:xfrm>
            <a:prstGeom prst="rect">
              <a:avLst/>
            </a:prstGeom>
            <a:solidFill>
              <a:schemeClr val="bg1"/>
            </a:solidFill>
          </p:spPr>
          <p:txBody>
            <a:bodyPr wrap="square" rtlCol="0">
              <a:spAutoFit/>
            </a:bodyPr>
            <a:lstStyle/>
            <a:p>
              <a:pPr algn="r"/>
              <a:r>
                <a:rPr lang="en-US" sz="1600" b="1" dirty="0">
                  <a:solidFill>
                    <a:srgbClr val="000000"/>
                  </a:solidFill>
                </a:rPr>
                <a:t>0</a:t>
              </a:r>
            </a:p>
          </p:txBody>
        </p:sp>
        <p:sp>
          <p:nvSpPr>
            <p:cNvPr id="53" name="TextBox 52"/>
            <p:cNvSpPr txBox="1"/>
            <p:nvPr/>
          </p:nvSpPr>
          <p:spPr>
            <a:xfrm>
              <a:off x="2962680" y="1676400"/>
              <a:ext cx="542520" cy="338554"/>
            </a:xfrm>
            <a:prstGeom prst="rect">
              <a:avLst/>
            </a:prstGeom>
            <a:solidFill>
              <a:schemeClr val="bg1"/>
            </a:solidFill>
          </p:spPr>
          <p:txBody>
            <a:bodyPr wrap="square" rtlCol="0">
              <a:spAutoFit/>
            </a:bodyPr>
            <a:lstStyle/>
            <a:p>
              <a:pPr algn="r"/>
              <a:r>
                <a:rPr lang="en-US" sz="1600" b="1" dirty="0">
                  <a:solidFill>
                    <a:srgbClr val="000000"/>
                  </a:solidFill>
                </a:rPr>
                <a:t>-1.5</a:t>
              </a:r>
            </a:p>
          </p:txBody>
        </p:sp>
        <p:sp>
          <p:nvSpPr>
            <p:cNvPr id="54" name="TextBox 53"/>
            <p:cNvSpPr txBox="1"/>
            <p:nvPr/>
          </p:nvSpPr>
          <p:spPr>
            <a:xfrm>
              <a:off x="2962680" y="1938754"/>
              <a:ext cx="542520" cy="338554"/>
            </a:xfrm>
            <a:prstGeom prst="rect">
              <a:avLst/>
            </a:prstGeom>
            <a:solidFill>
              <a:schemeClr val="bg1"/>
            </a:solidFill>
          </p:spPr>
          <p:txBody>
            <a:bodyPr wrap="square" rtlCol="0">
              <a:spAutoFit/>
            </a:bodyPr>
            <a:lstStyle/>
            <a:p>
              <a:pPr algn="r"/>
              <a:r>
                <a:rPr lang="en-US" sz="1600" b="1" dirty="0">
                  <a:solidFill>
                    <a:srgbClr val="000000"/>
                  </a:solidFill>
                </a:rPr>
                <a:t>-3.0</a:t>
              </a:r>
            </a:p>
          </p:txBody>
        </p:sp>
      </p:grpSp>
      <p:sp>
        <p:nvSpPr>
          <p:cNvPr id="4" name="TextBox 3"/>
          <p:cNvSpPr txBox="1"/>
          <p:nvPr/>
        </p:nvSpPr>
        <p:spPr>
          <a:xfrm>
            <a:off x="152400" y="5966936"/>
            <a:ext cx="8077200"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Langford1999 noted </a:t>
            </a:r>
            <a:r>
              <a:rPr lang="en-US" sz="1400" b="1" dirty="0">
                <a:solidFill>
                  <a:srgbClr val="000000"/>
                </a:solidFill>
                <a:latin typeface="Arial" panose="020B0604020202020204" pitchFamily="34" charset="0"/>
                <a:cs typeface="Arial" panose="020B0604020202020204" pitchFamily="34" charset="0"/>
              </a:rPr>
              <a:t>positive correlations </a:t>
            </a:r>
            <a:r>
              <a:rPr lang="en-US" sz="1400" dirty="0">
                <a:solidFill>
                  <a:srgbClr val="000000"/>
                </a:solidFill>
                <a:latin typeface="Arial" panose="020B0604020202020204" pitchFamily="34" charset="0"/>
                <a:cs typeface="Arial" panose="020B0604020202020204" pitchFamily="34" charset="0"/>
              </a:rPr>
              <a:t>btw FreeTrop and UTLS O</a:t>
            </a:r>
            <a:r>
              <a:rPr lang="en-US" sz="1400" baseline="-25000" dirty="0">
                <a:solidFill>
                  <a:srgbClr val="000000"/>
                </a:solidFill>
                <a:latin typeface="Arial" panose="020B0604020202020204" pitchFamily="34" charset="0"/>
                <a:cs typeface="Arial" panose="020B0604020202020204" pitchFamily="34" charset="0"/>
              </a:rPr>
              <a:t>3</a:t>
            </a:r>
            <a:r>
              <a:rPr lang="en-US" sz="1400" dirty="0">
                <a:solidFill>
                  <a:srgbClr val="000000"/>
                </a:solidFill>
                <a:latin typeface="Arial" panose="020B0604020202020204" pitchFamily="34" charset="0"/>
                <a:cs typeface="Arial" panose="020B0604020202020204" pitchFamily="34" charset="0"/>
              </a:rPr>
              <a:t> observed at Fritz Peak </a:t>
            </a:r>
            <a:r>
              <a:rPr lang="en-US" sz="1400" b="1" dirty="0">
                <a:solidFill>
                  <a:srgbClr val="000000"/>
                </a:solidFill>
                <a:latin typeface="Arial" panose="020B0604020202020204" pitchFamily="34" charset="0"/>
                <a:cs typeface="Arial" panose="020B0604020202020204" pitchFamily="34" charset="0"/>
              </a:rPr>
              <a:t>during</a:t>
            </a:r>
            <a:r>
              <a:rPr lang="en-US" sz="1400" dirty="0">
                <a:solidFill>
                  <a:srgbClr val="000000"/>
                </a:solidFill>
                <a:latin typeface="Arial" panose="020B0604020202020204" pitchFamily="34" charset="0"/>
                <a:cs typeface="Arial" panose="020B0604020202020204" pitchFamily="34" charset="0"/>
              </a:rPr>
              <a:t> </a:t>
            </a:r>
            <a:r>
              <a:rPr lang="en-US" sz="1400" b="1" dirty="0">
                <a:solidFill>
                  <a:srgbClr val="000000"/>
                </a:solidFill>
                <a:latin typeface="Arial" panose="020B0604020202020204" pitchFamily="34" charset="0"/>
                <a:cs typeface="Arial" panose="020B0604020202020204" pitchFamily="34" charset="0"/>
              </a:rPr>
              <a:t>1994-1998</a:t>
            </a:r>
            <a:r>
              <a:rPr lang="en-US" sz="1400" dirty="0">
                <a:solidFill>
                  <a:srgbClr val="000000"/>
                </a:solidFill>
                <a:latin typeface="Arial" panose="020B0604020202020204" pitchFamily="34" charset="0"/>
                <a:cs typeface="Arial" panose="020B0604020202020204" pitchFamily="34" charset="0"/>
              </a:rPr>
              <a:t> (without La Niña years)</a:t>
            </a:r>
            <a:r>
              <a:rPr lang="en-US" sz="1400" b="1" dirty="0">
                <a:solidFill>
                  <a:srgbClr val="0000FF"/>
                </a:solidFill>
                <a:latin typeface="Arial" panose="020B0604020202020204" pitchFamily="34" charset="0"/>
                <a:cs typeface="Arial" panose="020B0604020202020204" pitchFamily="34" charset="0"/>
              </a:rPr>
              <a:t>:</a:t>
            </a:r>
            <a:r>
              <a:rPr lang="en-US" sz="1400" dirty="0">
                <a:solidFill>
                  <a:srgbClr val="000000"/>
                </a:solidFill>
                <a:latin typeface="Arial" panose="020B0604020202020204" pitchFamily="34" charset="0"/>
                <a:cs typeface="Arial" panose="020B0604020202020204" pitchFamily="34" charset="0"/>
              </a:rPr>
              <a:t> AM3 captures the observed relationship (r</a:t>
            </a:r>
            <a:r>
              <a:rPr lang="en-US" sz="1400" baseline="30000" dirty="0">
                <a:solidFill>
                  <a:srgbClr val="000000"/>
                </a:solidFill>
                <a:latin typeface="Arial" panose="020B0604020202020204" pitchFamily="34" charset="0"/>
                <a:cs typeface="Arial" panose="020B0604020202020204" pitchFamily="34" charset="0"/>
              </a:rPr>
              <a:t>2</a:t>
            </a:r>
            <a:r>
              <a:rPr lang="en-US" sz="1400" dirty="0">
                <a:solidFill>
                  <a:srgbClr val="000000"/>
                </a:solidFill>
                <a:latin typeface="Arial" panose="020B0604020202020204" pitchFamily="34" charset="0"/>
                <a:cs typeface="Arial" panose="020B0604020202020204" pitchFamily="34" charset="0"/>
              </a:rPr>
              <a:t>=0.69) for this short record but indicates </a:t>
            </a:r>
            <a:r>
              <a:rPr lang="en-US" sz="1400" b="1" dirty="0">
                <a:solidFill>
                  <a:srgbClr val="000000"/>
                </a:solidFill>
                <a:latin typeface="Arial" panose="020B0604020202020204" pitchFamily="34" charset="0"/>
                <a:cs typeface="Arial" panose="020B0604020202020204" pitchFamily="34" charset="0"/>
              </a:rPr>
              <a:t>little correlation </a:t>
            </a:r>
            <a:r>
              <a:rPr lang="en-US" sz="1400" dirty="0">
                <a:solidFill>
                  <a:srgbClr val="000000"/>
                </a:solidFill>
                <a:latin typeface="Arial" panose="020B0604020202020204" pitchFamily="34" charset="0"/>
                <a:cs typeface="Arial" panose="020B0604020202020204" pitchFamily="34" charset="0"/>
              </a:rPr>
              <a:t>(r</a:t>
            </a:r>
            <a:r>
              <a:rPr lang="en-US" sz="1400" baseline="30000" dirty="0">
                <a:solidFill>
                  <a:srgbClr val="000000"/>
                </a:solidFill>
                <a:latin typeface="Arial" panose="020B0604020202020204" pitchFamily="34" charset="0"/>
                <a:cs typeface="Arial" panose="020B0604020202020204" pitchFamily="34" charset="0"/>
              </a:rPr>
              <a:t>2</a:t>
            </a:r>
            <a:r>
              <a:rPr lang="en-US" sz="1400" dirty="0">
                <a:solidFill>
                  <a:srgbClr val="000000"/>
                </a:solidFill>
                <a:latin typeface="Arial" panose="020B0604020202020204" pitchFamily="34" charset="0"/>
                <a:cs typeface="Arial" panose="020B0604020202020204" pitchFamily="34" charset="0"/>
              </a:rPr>
              <a:t>=0.18) </a:t>
            </a:r>
            <a:r>
              <a:rPr lang="en-US" sz="1400" b="1" dirty="0">
                <a:solidFill>
                  <a:srgbClr val="000000"/>
                </a:solidFill>
                <a:latin typeface="Arial" panose="020B0604020202020204" pitchFamily="34" charset="0"/>
                <a:cs typeface="Arial" panose="020B0604020202020204" pitchFamily="34" charset="0"/>
              </a:rPr>
              <a:t>for the entire 1990-2012 period. </a:t>
            </a:r>
          </a:p>
        </p:txBody>
      </p:sp>
    </p:spTree>
    <p:extLst>
      <p:ext uri="{BB962C8B-B14F-4D97-AF65-F5344CB8AC3E}">
        <p14:creationId xmlns:p14="http://schemas.microsoft.com/office/powerpoint/2010/main" val="23186607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txBox="1">
            <a:spLocks noGrp="1"/>
          </p:cNvSpPr>
          <p:nvPr/>
        </p:nvSpPr>
        <p:spPr>
          <a:xfrm>
            <a:off x="6553200" y="6400800"/>
            <a:ext cx="2133600" cy="365125"/>
          </a:xfrm>
          <a:prstGeom prst="rect">
            <a:avLst/>
          </a:prstGeom>
          <a:noFill/>
        </p:spPr>
        <p:txBody>
          <a:bodyPr anchor="ctr"/>
          <a:lstStyle/>
          <a:p>
            <a:pPr algn="r">
              <a:defRPr/>
            </a:pPr>
            <a:fld id="{CE964310-D78B-4DD5-9B9E-C52C8B54BC0E}" type="slidenum">
              <a:rPr lang="en-US" sz="1200">
                <a:solidFill>
                  <a:srgbClr val="000000">
                    <a:tint val="75000"/>
                  </a:srgbClr>
                </a:solidFill>
              </a:rPr>
              <a:pPr algn="r">
                <a:defRPr/>
              </a:pPr>
              <a:t>21</a:t>
            </a:fld>
            <a:endParaRPr lang="en-US" sz="1200">
              <a:solidFill>
                <a:srgbClr val="000000">
                  <a:tint val="75000"/>
                </a:srgbClr>
              </a:solidFill>
            </a:endParaRPr>
          </a:p>
        </p:txBody>
      </p:sp>
      <p:grpSp>
        <p:nvGrpSpPr>
          <p:cNvPr id="65539" name="Group 15"/>
          <p:cNvGrpSpPr>
            <a:grpSpLocks/>
          </p:cNvGrpSpPr>
          <p:nvPr/>
        </p:nvGrpSpPr>
        <p:grpSpPr bwMode="auto">
          <a:xfrm>
            <a:off x="146050" y="2278063"/>
            <a:ext cx="1905000" cy="2590800"/>
            <a:chOff x="-144" y="1200"/>
            <a:chExt cx="1968" cy="2448"/>
          </a:xfrm>
        </p:grpSpPr>
        <p:cxnSp>
          <p:nvCxnSpPr>
            <p:cNvPr id="29" name="Straight Arrow Connector 28"/>
            <p:cNvCxnSpPr/>
            <p:nvPr/>
          </p:nvCxnSpPr>
          <p:spPr>
            <a:xfrm flipV="1">
              <a:off x="-69" y="2539"/>
              <a:ext cx="164" cy="303"/>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65554" name="Picture 17" descr="california"/>
            <p:cNvPicPr>
              <a:picLocks noChangeAspect="1" noChangeArrowheads="1"/>
            </p:cNvPicPr>
            <p:nvPr/>
          </p:nvPicPr>
          <p:blipFill>
            <a:blip r:embed="rId4">
              <a:extLst>
                <a:ext uri="{28A0092B-C50C-407E-A947-70E740481C1C}">
                  <a14:useLocalDpi xmlns:a14="http://schemas.microsoft.com/office/drawing/2010/main" val="0"/>
                </a:ext>
              </a:extLst>
            </a:blip>
            <a:srcRect l="9091" t="13725" r="49242" b="19608"/>
            <a:stretch>
              <a:fillRect/>
            </a:stretch>
          </p:blipFill>
          <p:spPr bwMode="auto">
            <a:xfrm>
              <a:off x="-144" y="1301"/>
              <a:ext cx="1899" cy="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5" name="AutoShape 18"/>
            <p:cNvSpPr>
              <a:spLocks noChangeArrowheads="1"/>
            </p:cNvSpPr>
            <p:nvPr/>
          </p:nvSpPr>
          <p:spPr bwMode="auto">
            <a:xfrm rot="10800000">
              <a:off x="555" y="1200"/>
              <a:ext cx="1269" cy="2064"/>
            </a:xfrm>
            <a:prstGeom prst="rtTriangle">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smtClean="0">
                <a:solidFill>
                  <a:srgbClr val="000000"/>
                </a:solidFill>
                <a:ea typeface="MS PGothic" pitchFamily="34" charset="-128"/>
              </a:endParaRPr>
            </a:p>
          </p:txBody>
        </p:sp>
      </p:grpSp>
      <p:sp>
        <p:nvSpPr>
          <p:cNvPr id="65540" name="TextBox 5"/>
          <p:cNvSpPr txBox="1">
            <a:spLocks noChangeArrowheads="1"/>
          </p:cNvSpPr>
          <p:nvPr/>
        </p:nvSpPr>
        <p:spPr bwMode="auto">
          <a:xfrm>
            <a:off x="2605088" y="1303338"/>
            <a:ext cx="1103312"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ja-JP" sz="2000" b="1" smtClean="0">
                <a:solidFill>
                  <a:srgbClr val="000000"/>
                </a:solidFill>
                <a:ea typeface="MS PGothic" pitchFamily="34" charset="-128"/>
              </a:rPr>
              <a:t>Sondes</a:t>
            </a:r>
          </a:p>
        </p:txBody>
      </p:sp>
      <p:sp>
        <p:nvSpPr>
          <p:cNvPr id="65541" name="TextBox 5"/>
          <p:cNvSpPr txBox="1">
            <a:spLocks noChangeArrowheads="1"/>
          </p:cNvSpPr>
          <p:nvPr/>
        </p:nvSpPr>
        <p:spPr bwMode="auto">
          <a:xfrm>
            <a:off x="4572000" y="1303338"/>
            <a:ext cx="2160588" cy="3968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ja-JP" sz="2000" b="1" smtClean="0">
                <a:solidFill>
                  <a:srgbClr val="000000"/>
                </a:solidFill>
                <a:ea typeface="MS PGothic" pitchFamily="34" charset="-128"/>
              </a:rPr>
              <a:t>AM3 (~0.5</a:t>
            </a:r>
            <a:r>
              <a:rPr lang="en-US" altLang="ja-JP" b="1" smtClean="0">
                <a:solidFill>
                  <a:srgbClr val="000000"/>
                </a:solidFill>
              </a:rPr>
              <a:t>ºx0.5º</a:t>
            </a:r>
            <a:r>
              <a:rPr lang="en-US" altLang="ja-JP" sz="2000" b="1" smtClean="0">
                <a:solidFill>
                  <a:srgbClr val="000000"/>
                </a:solidFill>
                <a:ea typeface="MS PGothic" pitchFamily="34" charset="-128"/>
              </a:rPr>
              <a:t>) </a:t>
            </a:r>
          </a:p>
        </p:txBody>
      </p:sp>
      <p:sp>
        <p:nvSpPr>
          <p:cNvPr id="65542" name="TextBox 5"/>
          <p:cNvSpPr txBox="1">
            <a:spLocks noChangeArrowheads="1"/>
          </p:cNvSpPr>
          <p:nvPr/>
        </p:nvSpPr>
        <p:spPr bwMode="auto">
          <a:xfrm>
            <a:off x="6907213" y="1303338"/>
            <a:ext cx="2057400" cy="3968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ja-JP" sz="2000" b="1" smtClean="0">
                <a:solidFill>
                  <a:srgbClr val="000000"/>
                </a:solidFill>
                <a:ea typeface="MS PGothic" pitchFamily="34" charset="-128"/>
              </a:rPr>
              <a:t>AM3 (~2</a:t>
            </a:r>
            <a:r>
              <a:rPr lang="en-US" altLang="ja-JP" b="1" smtClean="0">
                <a:solidFill>
                  <a:srgbClr val="000000"/>
                </a:solidFill>
              </a:rPr>
              <a:t>º</a:t>
            </a:r>
            <a:r>
              <a:rPr lang="en-US" altLang="ja-JP" sz="2000" b="1" smtClean="0">
                <a:solidFill>
                  <a:srgbClr val="000000"/>
                </a:solidFill>
                <a:ea typeface="MS PGothic" pitchFamily="34" charset="-128"/>
              </a:rPr>
              <a:t>x2</a:t>
            </a:r>
            <a:r>
              <a:rPr lang="en-US" altLang="ja-JP" b="1" smtClean="0">
                <a:solidFill>
                  <a:srgbClr val="000000"/>
                </a:solidFill>
              </a:rPr>
              <a:t>º</a:t>
            </a:r>
            <a:r>
              <a:rPr lang="en-US" altLang="ja-JP" sz="2000" b="1" smtClean="0">
                <a:solidFill>
                  <a:srgbClr val="000000"/>
                </a:solidFill>
                <a:ea typeface="MS PGothic" pitchFamily="34" charset="-128"/>
              </a:rPr>
              <a:t>)</a:t>
            </a:r>
          </a:p>
        </p:txBody>
      </p:sp>
      <p:pic>
        <p:nvPicPr>
          <p:cNvPr id="65543" name="Picture 9"/>
          <p:cNvPicPr>
            <a:picLocks noChangeAspect="1"/>
          </p:cNvPicPr>
          <p:nvPr/>
        </p:nvPicPr>
        <p:blipFill>
          <a:blip r:embed="rId5">
            <a:extLst>
              <a:ext uri="{28A0092B-C50C-407E-A947-70E740481C1C}">
                <a14:useLocalDpi xmlns:a14="http://schemas.microsoft.com/office/drawing/2010/main" val="0"/>
              </a:ext>
            </a:extLst>
          </a:blip>
          <a:srcRect l="20229" t="64578" r="16559" b="31180"/>
          <a:stretch>
            <a:fillRect/>
          </a:stretch>
        </p:blipFill>
        <p:spPr bwMode="auto">
          <a:xfrm>
            <a:off x="2484438" y="4941888"/>
            <a:ext cx="5715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TextBox 7"/>
          <p:cNvSpPr txBox="1">
            <a:spLocks noChangeArrowheads="1"/>
          </p:cNvSpPr>
          <p:nvPr/>
        </p:nvSpPr>
        <p:spPr bwMode="auto">
          <a:xfrm>
            <a:off x="3779838" y="4581525"/>
            <a:ext cx="3536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ja-JP" sz="2000" b="1" smtClean="0">
                <a:solidFill>
                  <a:srgbClr val="000000"/>
                </a:solidFill>
                <a:ea typeface="Arial Unicode MS" pitchFamily="34" charset="-122"/>
                <a:cs typeface="Arial Unicode MS" pitchFamily="34" charset="-122"/>
              </a:rPr>
              <a:t>Sonde sites, North </a:t>
            </a:r>
            <a:r>
              <a:rPr lang="en-US" altLang="ja-JP" sz="2000" b="1" smtClean="0">
                <a:solidFill>
                  <a:srgbClr val="000000"/>
                </a:solidFill>
                <a:ea typeface="Arial Unicode MS" pitchFamily="34" charset="-122"/>
                <a:cs typeface="Arial Unicode MS" pitchFamily="34" charset="-122"/>
                <a:sym typeface="Wingdings" pitchFamily="2" charset="2"/>
              </a:rPr>
              <a:t> South</a:t>
            </a:r>
            <a:endParaRPr lang="en-US" altLang="ja-JP" sz="2000" b="1" smtClean="0">
              <a:solidFill>
                <a:srgbClr val="000000"/>
              </a:solidFill>
              <a:ea typeface="Arial Unicode MS" pitchFamily="34" charset="-122"/>
              <a:cs typeface="Arial Unicode MS" pitchFamily="34" charset="-122"/>
            </a:endParaRPr>
          </a:p>
        </p:txBody>
      </p:sp>
      <p:sp>
        <p:nvSpPr>
          <p:cNvPr id="65545" name="TextBox 4"/>
          <p:cNvSpPr txBox="1">
            <a:spLocks noChangeArrowheads="1"/>
          </p:cNvSpPr>
          <p:nvPr/>
        </p:nvSpPr>
        <p:spPr bwMode="auto">
          <a:xfrm>
            <a:off x="8010525" y="4933950"/>
            <a:ext cx="1169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ja-JP" smtClean="0">
                <a:solidFill>
                  <a:srgbClr val="000000"/>
                </a:solidFill>
                <a:latin typeface="Tahoma" pitchFamily="34" charset="0"/>
                <a:ea typeface="MS PGothic" pitchFamily="34" charset="-128"/>
              </a:rPr>
              <a:t>O</a:t>
            </a:r>
            <a:r>
              <a:rPr lang="en-US" altLang="ja-JP" baseline="-25000" smtClean="0">
                <a:solidFill>
                  <a:srgbClr val="000000"/>
                </a:solidFill>
                <a:latin typeface="Tahoma" pitchFamily="34" charset="0"/>
                <a:ea typeface="MS PGothic" pitchFamily="34" charset="-128"/>
              </a:rPr>
              <a:t>3</a:t>
            </a:r>
            <a:r>
              <a:rPr lang="en-US" altLang="ja-JP" smtClean="0">
                <a:solidFill>
                  <a:srgbClr val="000000"/>
                </a:solidFill>
                <a:latin typeface="Tahoma" pitchFamily="34" charset="0"/>
                <a:ea typeface="MS PGothic" pitchFamily="34" charset="-128"/>
              </a:rPr>
              <a:t> [ppbv]</a:t>
            </a:r>
          </a:p>
        </p:txBody>
      </p:sp>
      <p:sp>
        <p:nvSpPr>
          <p:cNvPr id="65546" name="Text Box 13"/>
          <p:cNvSpPr txBox="1">
            <a:spLocks noChangeArrowheads="1"/>
          </p:cNvSpPr>
          <p:nvPr/>
        </p:nvSpPr>
        <p:spPr bwMode="auto">
          <a:xfrm>
            <a:off x="0" y="44450"/>
            <a:ext cx="9144000" cy="763588"/>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sz="2800" b="1" smtClean="0">
                <a:solidFill>
                  <a:srgbClr val="FFFF99"/>
                </a:solidFill>
                <a:latin typeface="Helvetica" pitchFamily="34" charset="0"/>
                <a:ea typeface="Arial Unicode MS" pitchFamily="34" charset="-122"/>
                <a:cs typeface="Arial Unicode MS" pitchFamily="34" charset="-122"/>
              </a:rPr>
              <a:t>Simulating deep stratospheric intrusions:  </a:t>
            </a:r>
          </a:p>
          <a:p>
            <a:pPr algn="ctr" eaLnBrk="1" fontAlgn="base" hangingPunct="1">
              <a:spcBef>
                <a:spcPct val="0"/>
              </a:spcBef>
              <a:spcAft>
                <a:spcPct val="0"/>
              </a:spcAft>
            </a:pPr>
            <a:r>
              <a:rPr lang="en-US" altLang="ja-JP" sz="2800" b="1" smtClean="0">
                <a:solidFill>
                  <a:srgbClr val="FFFF99"/>
                </a:solidFill>
                <a:latin typeface="Helvetica" pitchFamily="34" charset="0"/>
                <a:ea typeface="Arial Unicode MS" pitchFamily="34" charset="-122"/>
                <a:cs typeface="Arial Unicode MS" pitchFamily="34" charset="-122"/>
              </a:rPr>
              <a:t>role of model resolution </a:t>
            </a:r>
            <a:r>
              <a:rPr lang="en-US" altLang="ja-JP" sz="2400" smtClean="0">
                <a:solidFill>
                  <a:srgbClr val="FFFF99"/>
                </a:solidFill>
                <a:latin typeface="Helvetica" pitchFamily="34" charset="0"/>
                <a:ea typeface="Arial Unicode MS" pitchFamily="34" charset="-122"/>
                <a:cs typeface="Arial Unicode MS" pitchFamily="34" charset="-122"/>
              </a:rPr>
              <a:t>(May 28, 2010 example)</a:t>
            </a:r>
          </a:p>
        </p:txBody>
      </p:sp>
      <p:pic>
        <p:nvPicPr>
          <p:cNvPr id="65548" name="Picture 15" descr="Intrusion0528_Sonde_TH2SN"/>
          <p:cNvPicPr>
            <a:picLocks noChangeAspect="1" noChangeArrowheads="1"/>
          </p:cNvPicPr>
          <p:nvPr/>
        </p:nvPicPr>
        <p:blipFill>
          <a:blip r:embed="rId6" cstate="print">
            <a:extLst>
              <a:ext uri="{28A0092B-C50C-407E-A947-70E740481C1C}">
                <a14:useLocalDpi xmlns:a14="http://schemas.microsoft.com/office/drawing/2010/main" val="0"/>
              </a:ext>
            </a:extLst>
          </a:blip>
          <a:srcRect l="70226" t="23932" r="4041" b="33374"/>
          <a:stretch>
            <a:fillRect/>
          </a:stretch>
        </p:blipFill>
        <p:spPr bwMode="auto">
          <a:xfrm>
            <a:off x="6794500" y="1700213"/>
            <a:ext cx="224155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9" name="Picture 16" descr="Intrusion0528_Sonde_TH2SN"/>
          <p:cNvPicPr>
            <a:picLocks noChangeAspect="1" noChangeArrowheads="1"/>
          </p:cNvPicPr>
          <p:nvPr/>
        </p:nvPicPr>
        <p:blipFill>
          <a:blip r:embed="rId6" cstate="print">
            <a:extLst>
              <a:ext uri="{28A0092B-C50C-407E-A947-70E740481C1C}">
                <a14:useLocalDpi xmlns:a14="http://schemas.microsoft.com/office/drawing/2010/main" val="0"/>
              </a:ext>
            </a:extLst>
          </a:blip>
          <a:srcRect l="3575" t="23932" r="65004" b="33374"/>
          <a:stretch>
            <a:fillRect/>
          </a:stretch>
        </p:blipFill>
        <p:spPr bwMode="auto">
          <a:xfrm>
            <a:off x="1762125" y="1700213"/>
            <a:ext cx="2738438"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0" name="TextBox 5"/>
          <p:cNvSpPr txBox="1">
            <a:spLocks noChangeArrowheads="1"/>
          </p:cNvSpPr>
          <p:nvPr/>
        </p:nvSpPr>
        <p:spPr bwMode="auto">
          <a:xfrm rot="-5400000">
            <a:off x="985838" y="2873375"/>
            <a:ext cx="173355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ja-JP" sz="2000" b="1" smtClean="0">
                <a:solidFill>
                  <a:srgbClr val="000000"/>
                </a:solidFill>
                <a:ea typeface="Arial Unicode MS" pitchFamily="34" charset="-122"/>
                <a:cs typeface="Arial Unicode MS" pitchFamily="34" charset="-122"/>
              </a:rPr>
              <a:t>Altitude (km)</a:t>
            </a:r>
          </a:p>
        </p:txBody>
      </p:sp>
      <p:sp>
        <p:nvSpPr>
          <p:cNvPr id="65551" name="Rectangle 20"/>
          <p:cNvSpPr>
            <a:spLocks noChangeArrowheads="1"/>
          </p:cNvSpPr>
          <p:nvPr/>
        </p:nvSpPr>
        <p:spPr bwMode="auto">
          <a:xfrm>
            <a:off x="0" y="5562600"/>
            <a:ext cx="9144000" cy="129540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buFontTx/>
              <a:buChar char="•"/>
            </a:pPr>
            <a:r>
              <a:rPr lang="en-US" altLang="ja-JP" dirty="0" smtClean="0">
                <a:solidFill>
                  <a:srgbClr val="000000"/>
                </a:solidFill>
                <a:latin typeface="Helvetica" pitchFamily="34" charset="0"/>
              </a:rPr>
              <a:t>0.5º model better captures vertical structure</a:t>
            </a:r>
          </a:p>
          <a:p>
            <a:pPr eaLnBrk="1" fontAlgn="base" hangingPunct="1">
              <a:spcBef>
                <a:spcPct val="0"/>
              </a:spcBef>
              <a:spcAft>
                <a:spcPct val="0"/>
              </a:spcAft>
              <a:buFontTx/>
              <a:buChar char="•"/>
            </a:pPr>
            <a:r>
              <a:rPr lang="en-US" altLang="ja-JP" dirty="0" smtClean="0">
                <a:solidFill>
                  <a:srgbClr val="000000"/>
                </a:solidFill>
                <a:latin typeface="Helvetica" pitchFamily="34" charset="0"/>
              </a:rPr>
              <a:t>2º model reproduces the large-scale view  </a:t>
            </a:r>
          </a:p>
          <a:p>
            <a:pPr eaLnBrk="1" fontAlgn="base" hangingPunct="1">
              <a:spcBef>
                <a:spcPct val="0"/>
              </a:spcBef>
              <a:spcAft>
                <a:spcPct val="0"/>
              </a:spcAft>
            </a:pPr>
            <a:r>
              <a:rPr lang="en-US" altLang="ja-JP" dirty="0" smtClean="0">
                <a:solidFill>
                  <a:srgbClr val="000000"/>
                </a:solidFill>
                <a:latin typeface="Helvetica" pitchFamily="34" charset="0"/>
                <a:sym typeface="Wingdings" pitchFamily="2" charset="2"/>
              </a:rPr>
              <a:t>      Establishing its suitability for exploring interannual variability</a:t>
            </a:r>
          </a:p>
        </p:txBody>
      </p:sp>
      <p:pic>
        <p:nvPicPr>
          <p:cNvPr id="65552" name="Picture 6" descr="img_launching_sonde_hilo_3"/>
          <p:cNvPicPr>
            <a:picLocks noChangeAspect="1" noChangeArrowheads="1"/>
          </p:cNvPicPr>
          <p:nvPr/>
        </p:nvPicPr>
        <p:blipFill>
          <a:blip r:embed="rId7">
            <a:extLst>
              <a:ext uri="{28A0092B-C50C-407E-A947-70E740481C1C}">
                <a14:useLocalDpi xmlns:a14="http://schemas.microsoft.com/office/drawing/2010/main" val="0"/>
              </a:ext>
            </a:extLst>
          </a:blip>
          <a:srcRect l="25858" r="13321" b="40732"/>
          <a:stretch>
            <a:fillRect/>
          </a:stretch>
        </p:blipFill>
        <p:spPr bwMode="auto">
          <a:xfrm>
            <a:off x="179388" y="1276350"/>
            <a:ext cx="13684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9775" y="1676400"/>
            <a:ext cx="2232025" cy="2900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a:spLocks noChangeArrowheads="1"/>
          </p:cNvSpPr>
          <p:nvPr/>
        </p:nvSpPr>
        <p:spPr bwMode="auto">
          <a:xfrm>
            <a:off x="1092757" y="6477000"/>
            <a:ext cx="80512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ja-JP" b="1" i="1" dirty="0" smtClean="0">
                <a:solidFill>
                  <a:srgbClr val="0000FF"/>
                </a:solidFill>
              </a:rPr>
              <a:t>Lin MY et </a:t>
            </a:r>
            <a:r>
              <a:rPr lang="en-US" altLang="ja-JP" b="1" i="1" dirty="0">
                <a:solidFill>
                  <a:srgbClr val="0000FF"/>
                </a:solidFill>
              </a:rPr>
              <a:t>al </a:t>
            </a:r>
            <a:r>
              <a:rPr lang="en-US" altLang="ja-JP" b="1" i="1" dirty="0" smtClean="0">
                <a:solidFill>
                  <a:srgbClr val="0000FF"/>
                </a:solidFill>
              </a:rPr>
              <a:t>(JGR, 2012b): </a:t>
            </a:r>
            <a:r>
              <a:rPr lang="en-US" altLang="ja-JP" sz="1600" i="1" dirty="0" smtClean="0">
                <a:solidFill>
                  <a:srgbClr val="0000FF"/>
                </a:solidFill>
              </a:rPr>
              <a:t>Springtime high surface ozone events over the WUS …</a:t>
            </a:r>
            <a:endParaRPr lang="zh-CN" altLang="en-US" sz="1600" i="1" dirty="0">
              <a:solidFill>
                <a:srgbClr val="0000FF"/>
              </a:solidFill>
            </a:endParaRPr>
          </a:p>
        </p:txBody>
      </p:sp>
    </p:spTree>
    <p:custDataLst>
      <p:tags r:id="rId1"/>
    </p:custDataLst>
    <p:extLst>
      <p:ext uri="{BB962C8B-B14F-4D97-AF65-F5344CB8AC3E}">
        <p14:creationId xmlns:p14="http://schemas.microsoft.com/office/powerpoint/2010/main" val="11182209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p:cNvSpPr>
          <p:nvPr/>
        </p:nvSpPr>
        <p:spPr bwMode="auto">
          <a:xfrm>
            <a:off x="-152400" y="76200"/>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defRPr/>
            </a:pPr>
            <a:r>
              <a:rPr lang="en-US" altLang="zh-CN" sz="2400" b="1" dirty="0" smtClean="0">
                <a:solidFill>
                  <a:srgbClr val="FFFFFF"/>
                </a:solidFill>
                <a:latin typeface="Helvetica" pitchFamily="34" charset="0"/>
              </a:rPr>
              <a:t>Minor influence from wildfire emissions on inter-annual variability of springtime surface ozone over WUS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6" y="990600"/>
            <a:ext cx="9115124" cy="47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txBox="1">
            <a:spLocks noGrp="1"/>
          </p:cNvSpPr>
          <p:nvPr/>
        </p:nvSpPr>
        <p:spPr>
          <a:xfrm>
            <a:off x="8559183" y="6400800"/>
            <a:ext cx="508617"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4A7B5DD3-59DB-4EC6-8EAD-56AB16186139}" type="slidenum">
              <a:rPr lang="en-US" sz="2000" b="1">
                <a:solidFill>
                  <a:schemeClr val="accent4">
                    <a:lumMod val="10000"/>
                  </a:schemeClr>
                </a:solidFill>
                <a:latin typeface="Arial" panose="020B0604020202020204" pitchFamily="34" charset="0"/>
                <a:cs typeface="Arial" panose="020B0604020202020204" pitchFamily="34" charset="0"/>
              </a:rPr>
              <a:pPr algn="ctr">
                <a:defRPr/>
              </a:pPr>
              <a:t>22</a:t>
            </a:fld>
            <a:endParaRPr lang="en-US" sz="2000" b="1" dirty="0">
              <a:solidFill>
                <a:schemeClr val="accent4">
                  <a:lumMod val="10000"/>
                </a:schemeClr>
              </a:solidFill>
              <a:latin typeface="Arial" panose="020B0604020202020204" pitchFamily="34" charset="0"/>
              <a:cs typeface="Arial" panose="020B0604020202020204" pitchFamily="34" charset="0"/>
            </a:endParaRPr>
          </a:p>
        </p:txBody>
      </p:sp>
      <p:sp>
        <p:nvSpPr>
          <p:cNvPr id="3" name="Rectangle 2"/>
          <p:cNvSpPr/>
          <p:nvPr/>
        </p:nvSpPr>
        <p:spPr>
          <a:xfrm>
            <a:off x="152400" y="10668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5"/>
          <p:cNvSpPr>
            <a:spLocks noChangeArrowheads="1"/>
          </p:cNvSpPr>
          <p:nvPr/>
        </p:nvSpPr>
        <p:spPr bwMode="auto">
          <a:xfrm>
            <a:off x="2743200" y="6370918"/>
            <a:ext cx="6553200" cy="41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eaLnBrk="0" fontAlgn="base" hangingPunct="0">
              <a:lnSpc>
                <a:spcPct val="115000"/>
              </a:lnSpc>
              <a:spcBef>
                <a:spcPct val="0"/>
              </a:spcBef>
              <a:spcAft>
                <a:spcPct val="0"/>
              </a:spcAft>
              <a:buClr>
                <a:srgbClr val="3333FF"/>
              </a:buClr>
              <a:defRPr/>
            </a:pPr>
            <a:r>
              <a:rPr lang="en-US" altLang="ja-JP" b="1" i="1" kern="0" dirty="0" smtClean="0">
                <a:solidFill>
                  <a:srgbClr val="FFFF00"/>
                </a:solidFill>
                <a:effectLst>
                  <a:outerShdw blurRad="38100" dist="38100" dir="2700000" algn="tl">
                    <a:srgbClr val="000000">
                      <a:alpha val="43137"/>
                    </a:srgbClr>
                  </a:outerShdw>
                </a:effectLst>
              </a:rPr>
              <a:t>Meiyun Lin et al (Nature Communications, 2015)</a:t>
            </a:r>
            <a:endParaRPr lang="en-US" altLang="zh-CN" b="1" i="1" kern="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56479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2"/>
          <p:cNvSpPr>
            <a:spLocks noChangeArrowheads="1"/>
          </p:cNvSpPr>
          <p:nvPr/>
        </p:nvSpPr>
        <p:spPr bwMode="auto">
          <a:xfrm>
            <a:off x="0" y="838200"/>
            <a:ext cx="9144000" cy="6019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smtClean="0">
              <a:solidFill>
                <a:srgbClr val="FFFFFF"/>
              </a:solidFill>
            </a:endParaRPr>
          </a:p>
        </p:txBody>
      </p: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31" t="7623" r="2315"/>
          <a:stretch/>
        </p:blipFill>
        <p:spPr bwMode="auto">
          <a:xfrm>
            <a:off x="0" y="1015147"/>
            <a:ext cx="8976454" cy="3937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990600" y="1030069"/>
            <a:ext cx="3124200" cy="646331"/>
          </a:xfrm>
          <a:prstGeom prst="rect">
            <a:avLst/>
          </a:prstGeom>
          <a:solidFill>
            <a:srgbClr val="FFFFFF"/>
          </a:solidFill>
          <a:ln>
            <a:solidFill>
              <a:srgbClr val="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r</a:t>
            </a:r>
            <a:r>
              <a:rPr kumimoji="0" lang="en-US" sz="1800" b="1" i="0" u="none" strike="noStrike" kern="0" cap="none" spc="0" normalizeH="0" baseline="30000" noProof="0" dirty="0" smtClean="0">
                <a:ln>
                  <a:noFill/>
                </a:ln>
                <a:solidFill>
                  <a:srgbClr val="000000"/>
                </a:solidFill>
                <a:effectLst/>
                <a:uLnTx/>
                <a:uFillTx/>
                <a:latin typeface="Arial" panose="020B0604020202020204" pitchFamily="34" charset="0"/>
                <a:cs typeface="Arial" panose="020B0604020202020204" pitchFamily="34" charset="0"/>
              </a:rPr>
              <a:t>2</a:t>
            </a: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(OBS, </a:t>
            </a:r>
            <a:r>
              <a:rPr kumimoji="0" lang="en-US" sz="1800" b="1" i="0" u="none" strike="noStrike" kern="0" cap="none" spc="0" normalizeH="0" baseline="0" noProof="0" dirty="0" smtClean="0">
                <a:ln>
                  <a:noFill/>
                </a:ln>
                <a:solidFill>
                  <a:srgbClr val="FF9900"/>
                </a:solidFill>
                <a:effectLst/>
                <a:uLnTx/>
                <a:uFillTx/>
                <a:latin typeface="Arial" panose="020B0604020202020204" pitchFamily="34" charset="0"/>
                <a:cs typeface="Arial" panose="020B0604020202020204" pitchFamily="34" charset="0"/>
              </a:rPr>
              <a:t>EACOt</a:t>
            </a: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 = 0.09</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r</a:t>
            </a:r>
            <a:r>
              <a:rPr kumimoji="0" lang="en-US" sz="1800" b="1" i="0" u="none" strike="noStrike" kern="0" cap="none" spc="0" normalizeH="0" baseline="30000" noProof="0" dirty="0" smtClean="0">
                <a:ln>
                  <a:noFill/>
                </a:ln>
                <a:solidFill>
                  <a:srgbClr val="000000"/>
                </a:solidFill>
                <a:effectLst/>
                <a:uLnTx/>
                <a:uFillTx/>
                <a:latin typeface="Arial" panose="020B0604020202020204" pitchFamily="34" charset="0"/>
                <a:cs typeface="Arial" panose="020B0604020202020204" pitchFamily="34" charset="0"/>
              </a:rPr>
              <a:t>2</a:t>
            </a: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(OBS, </a:t>
            </a:r>
            <a:r>
              <a:rPr kumimoji="0" lang="en-US" sz="1800" b="1" i="0" u="none" strike="noStrike" kern="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O</a:t>
            </a:r>
            <a:r>
              <a:rPr kumimoji="0" lang="en-US" sz="1800" b="1" i="0" u="none" strike="noStrike" kern="0" cap="none" spc="0" normalizeH="0" baseline="-25000" noProof="0" dirty="0" smtClean="0">
                <a:ln>
                  <a:noFill/>
                </a:ln>
                <a:solidFill>
                  <a:srgbClr val="0000FF"/>
                </a:solidFill>
                <a:effectLst/>
                <a:uLnTx/>
                <a:uFillTx/>
                <a:latin typeface="Arial" panose="020B0604020202020204" pitchFamily="34" charset="0"/>
                <a:cs typeface="Arial" panose="020B0604020202020204" pitchFamily="34" charset="0"/>
              </a:rPr>
              <a:t>3</a:t>
            </a:r>
            <a:r>
              <a:rPr kumimoji="0" lang="en-US" sz="1800" b="1" i="0" u="none" strike="noStrike" kern="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Strat</a:t>
            </a: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 0.43</a:t>
            </a:r>
            <a:endParaRPr kumimoji="0" lang="en-US" sz="1800" b="1" i="0" u="none" strike="noStrike" kern="0" cap="none" spc="0" normalizeH="0" baseline="0" noProof="0" dirty="0" smtClean="0">
              <a:ln>
                <a:noFill/>
              </a:ln>
              <a:solidFill>
                <a:srgbClr val="FFC000"/>
              </a:solidFill>
              <a:effectLst/>
              <a:uLnTx/>
              <a:uFillTx/>
              <a:latin typeface="Arial" panose="020B0604020202020204" pitchFamily="34" charset="0"/>
              <a:cs typeface="Arial" panose="020B0604020202020204" pitchFamily="34" charset="0"/>
            </a:endParaRPr>
          </a:p>
        </p:txBody>
      </p:sp>
      <p:sp>
        <p:nvSpPr>
          <p:cNvPr id="17" name="TextBox 16"/>
          <p:cNvSpPr txBox="1"/>
          <p:nvPr/>
        </p:nvSpPr>
        <p:spPr>
          <a:xfrm rot="16200000">
            <a:off x="6080109" y="2817715"/>
            <a:ext cx="3320048" cy="369332"/>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FF"/>
                </a:solidFill>
                <a:effectLst/>
                <a:uLnTx/>
                <a:uFillTx/>
                <a:latin typeface="Calibri"/>
              </a:rPr>
              <a:t>Stratospheric  Contribution (ppb)</a:t>
            </a:r>
          </a:p>
        </p:txBody>
      </p:sp>
      <p:sp>
        <p:nvSpPr>
          <p:cNvPr id="19" name="TextBox 18"/>
          <p:cNvSpPr txBox="1"/>
          <p:nvPr/>
        </p:nvSpPr>
        <p:spPr>
          <a:xfrm>
            <a:off x="495701" y="4533499"/>
            <a:ext cx="762000" cy="369332"/>
          </a:xfrm>
          <a:prstGeom prst="rect">
            <a:avLst/>
          </a:prstGeom>
          <a:noFill/>
        </p:spPr>
        <p:txBody>
          <a:bodyPr wrap="square" rtlCol="0">
            <a:spAutoFit/>
          </a:bodyPr>
          <a:lstStyle/>
          <a:p>
            <a:r>
              <a:rPr lang="en-US" dirty="0" smtClean="0">
                <a:solidFill>
                  <a:srgbClr val="000000"/>
                </a:solidFill>
                <a:latin typeface="Arial" panose="020B0604020202020204" pitchFamily="34" charset="0"/>
                <a:cs typeface="Arial" panose="020B0604020202020204" pitchFamily="34" charset="0"/>
              </a:rPr>
              <a:t>1990</a:t>
            </a:r>
            <a:endParaRPr lang="en-US" dirty="0">
              <a:solidFill>
                <a:srgbClr val="000000"/>
              </a:solidFill>
              <a:latin typeface="Arial" panose="020B0604020202020204" pitchFamily="34" charset="0"/>
              <a:cs typeface="Arial" panose="020B0604020202020204" pitchFamily="34" charset="0"/>
            </a:endParaRPr>
          </a:p>
        </p:txBody>
      </p:sp>
      <p:sp>
        <p:nvSpPr>
          <p:cNvPr id="21" name="Title 1"/>
          <p:cNvSpPr>
            <a:spLocks/>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defRPr/>
            </a:pPr>
            <a:r>
              <a:rPr lang="en-US" altLang="zh-CN" sz="2400" b="1" u="sng" dirty="0" smtClean="0">
                <a:solidFill>
                  <a:srgbClr val="FFC000"/>
                </a:solidFill>
                <a:latin typeface="Helvetica" pitchFamily="34" charset="0"/>
              </a:rPr>
              <a:t>Asian pollution </a:t>
            </a:r>
            <a:r>
              <a:rPr lang="en-US" altLang="zh-CN" sz="2400" b="1" dirty="0" smtClean="0">
                <a:solidFill>
                  <a:srgbClr val="FFFFFF"/>
                </a:solidFill>
                <a:latin typeface="Helvetica" pitchFamily="34" charset="0"/>
              </a:rPr>
              <a:t>contributes less to WUS surface ozone </a:t>
            </a:r>
          </a:p>
          <a:p>
            <a:pPr algn="ctr" fontAlgn="base">
              <a:spcBef>
                <a:spcPct val="0"/>
              </a:spcBef>
              <a:spcAft>
                <a:spcPct val="0"/>
              </a:spcAft>
              <a:defRPr/>
            </a:pPr>
            <a:r>
              <a:rPr lang="en-US" altLang="zh-CN" sz="2400" b="1" dirty="0" smtClean="0">
                <a:solidFill>
                  <a:srgbClr val="FFFFFF"/>
                </a:solidFill>
                <a:latin typeface="Helvetica" pitchFamily="34" charset="0"/>
              </a:rPr>
              <a:t>inter-annual variability than the stratospheric influence</a:t>
            </a:r>
          </a:p>
        </p:txBody>
      </p:sp>
      <p:sp>
        <p:nvSpPr>
          <p:cNvPr id="23" name="Rectangle 22"/>
          <p:cNvSpPr/>
          <p:nvPr/>
        </p:nvSpPr>
        <p:spPr>
          <a:xfrm>
            <a:off x="152400" y="5181600"/>
            <a:ext cx="8534400" cy="1200329"/>
          </a:xfrm>
          <a:prstGeom prst="rect">
            <a:avLst/>
          </a:prstGeom>
          <a:solidFill>
            <a:srgbClr val="FFFFFF"/>
          </a:solid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n-US" sz="1800" b="1" i="0" u="none" strike="noStrike" kern="0" cap="none" spc="0" normalizeH="0" baseline="0" noProof="0" dirty="0" smtClean="0">
                <a:ln>
                  <a:noFill/>
                </a:ln>
                <a:solidFill>
                  <a:srgbClr val="FF9900"/>
                </a:solidFill>
                <a:effectLst/>
                <a:uLnTx/>
                <a:uFillTx/>
                <a:latin typeface="Arial" panose="020B0604020202020204" pitchFamily="34" charset="0"/>
                <a:cs typeface="Arial" panose="020B0604020202020204" pitchFamily="34" charset="0"/>
              </a:rPr>
              <a:t>Airflow from Eurasia towards the</a:t>
            </a:r>
            <a:r>
              <a:rPr lang="en-US" b="1" kern="0" dirty="0">
                <a:solidFill>
                  <a:srgbClr val="FF9900"/>
                </a:solidFill>
                <a:latin typeface="Arial" panose="020B0604020202020204" pitchFamily="34" charset="0"/>
                <a:cs typeface="Arial" panose="020B0604020202020204" pitchFamily="34" charset="0"/>
              </a:rPr>
              <a:t> </a:t>
            </a:r>
            <a:r>
              <a:rPr lang="en-US" b="1" kern="0" dirty="0" smtClean="0">
                <a:solidFill>
                  <a:srgbClr val="FF9900"/>
                </a:solidFill>
                <a:latin typeface="Arial" panose="020B0604020202020204" pitchFamily="34" charset="0"/>
                <a:cs typeface="Arial" panose="020B0604020202020204" pitchFamily="34" charset="0"/>
              </a:rPr>
              <a:t>WUS</a:t>
            </a:r>
            <a:r>
              <a:rPr kumimoji="0" lang="en-US" sz="1800" b="1" i="0" u="none" strike="noStrike" kern="0" cap="none" spc="0" normalizeH="0" noProof="0" dirty="0" smtClean="0">
                <a:ln>
                  <a:noFill/>
                </a:ln>
                <a:solidFill>
                  <a:srgbClr val="FF9900"/>
                </a:solidFill>
                <a:effectLst/>
                <a:uLnTx/>
                <a:uFillTx/>
                <a:latin typeface="Arial" panose="020B0604020202020204" pitchFamily="34" charset="0"/>
                <a:cs typeface="Arial" panose="020B0604020202020204" pitchFamily="34" charset="0"/>
              </a:rPr>
              <a:t> </a:t>
            </a:r>
            <a:r>
              <a:rPr lang="en-US" b="1" kern="0" dirty="0" smtClean="0">
                <a:solidFill>
                  <a:srgbClr val="FF9900"/>
                </a:solidFill>
                <a:latin typeface="Arial" panose="020B0604020202020204" pitchFamily="34" charset="0"/>
                <a:cs typeface="Arial" panose="020B0604020202020204" pitchFamily="34" charset="0"/>
              </a:rPr>
              <a:t>in spring</a:t>
            </a:r>
            <a:r>
              <a:rPr kumimoji="0" lang="en-US" sz="1800" b="1" i="0" u="none" strike="noStrike" kern="0" cap="none" spc="0" normalizeH="0" baseline="0" noProof="0" dirty="0" smtClean="0">
                <a:ln>
                  <a:noFill/>
                </a:ln>
                <a:solidFill>
                  <a:srgbClr val="FF9900"/>
                </a:solidFill>
                <a:effectLst/>
                <a:uLnTx/>
                <a:uFillTx/>
                <a:latin typeface="Arial" panose="020B0604020202020204" pitchFamily="34" charset="0"/>
                <a:cs typeface="Arial" panose="020B0604020202020204" pitchFamily="34" charset="0"/>
              </a:rPr>
              <a:t> has weakened in the 2000s</a:t>
            </a:r>
            <a:endParaRPr lang="en-US" kern="0" dirty="0" smtClean="0">
              <a:solidFill>
                <a:srgbClr val="000000"/>
              </a:solidFill>
              <a:latin typeface="Arial" panose="020B0604020202020204" pitchFamily="34" charset="0"/>
              <a:cs typeface="Arial" panose="020B0604020202020204" pitchFamily="34" charset="0"/>
            </a:endParaRPr>
          </a:p>
          <a:p>
            <a:pPr marL="285750" lvl="0" indent="-285750">
              <a:buFont typeface="Wingdings" pitchFamily="2" charset="2"/>
              <a:buChar char="à"/>
            </a:pPr>
            <a:r>
              <a:rPr lang="en-US" b="1" kern="0" dirty="0">
                <a:solidFill>
                  <a:srgbClr val="002060"/>
                </a:solidFill>
                <a:latin typeface="Arial" panose="020B0604020202020204" pitchFamily="34" charset="0"/>
                <a:cs typeface="Arial" panose="020B0604020202020204" pitchFamily="34" charset="0"/>
                <a:sym typeface="Wingdings" panose="05000000000000000000" pitchFamily="2" charset="2"/>
              </a:rPr>
              <a:t>Consistent with declines in </a:t>
            </a:r>
            <a:r>
              <a:rPr lang="en-US" b="1" kern="0" dirty="0">
                <a:solidFill>
                  <a:srgbClr val="002060"/>
                </a:solidFill>
                <a:latin typeface="Arial" panose="020B0604020202020204" pitchFamily="34" charset="0"/>
                <a:cs typeface="Arial" panose="020B0604020202020204" pitchFamily="34" charset="0"/>
              </a:rPr>
              <a:t>Radon-222 and O</a:t>
            </a:r>
            <a:r>
              <a:rPr lang="en-US" b="1" kern="0" baseline="-25000" dirty="0">
                <a:solidFill>
                  <a:srgbClr val="002060"/>
                </a:solidFill>
                <a:latin typeface="Arial" panose="020B0604020202020204" pitchFamily="34" charset="0"/>
                <a:cs typeface="Arial" panose="020B0604020202020204" pitchFamily="34" charset="0"/>
              </a:rPr>
              <a:t>3</a:t>
            </a:r>
            <a:r>
              <a:rPr lang="en-US" b="1" kern="0" dirty="0">
                <a:solidFill>
                  <a:srgbClr val="002060"/>
                </a:solidFill>
                <a:latin typeface="Arial" panose="020B0604020202020204" pitchFamily="34" charset="0"/>
                <a:cs typeface="Arial" panose="020B0604020202020204" pitchFamily="34" charset="0"/>
              </a:rPr>
              <a:t> observed at Mauna Loa, Hawaii (3.4 km altitude) during spring</a:t>
            </a:r>
          </a:p>
          <a:p>
            <a:pPr marL="285750" indent="-285750">
              <a:buFont typeface="Wingdings" pitchFamily="2" charset="2"/>
              <a:buChar char="à"/>
            </a:pPr>
            <a:r>
              <a:rPr lang="en-US" b="1" kern="0" dirty="0" smtClean="0">
                <a:solidFill>
                  <a:srgbClr val="000000"/>
                </a:solidFill>
                <a:latin typeface="Arial" panose="020B0604020202020204" pitchFamily="34" charset="0"/>
                <a:cs typeface="Arial" panose="020B0604020202020204" pitchFamily="34" charset="0"/>
              </a:rPr>
              <a:t>Too small to be discernable from surface O</a:t>
            </a:r>
            <a:r>
              <a:rPr lang="en-US" b="1" kern="0" baseline="-25000" dirty="0" smtClean="0">
                <a:solidFill>
                  <a:srgbClr val="000000"/>
                </a:solidFill>
                <a:latin typeface="Arial" panose="020B0604020202020204" pitchFamily="34" charset="0"/>
                <a:cs typeface="Arial" panose="020B0604020202020204" pitchFamily="34" charset="0"/>
              </a:rPr>
              <a:t>3</a:t>
            </a:r>
            <a:r>
              <a:rPr lang="en-US" b="1" kern="0" dirty="0" smtClean="0">
                <a:solidFill>
                  <a:srgbClr val="000000"/>
                </a:solidFill>
                <a:latin typeface="Arial" panose="020B0604020202020204" pitchFamily="34" charset="0"/>
                <a:cs typeface="Arial" panose="020B0604020202020204" pitchFamily="34" charset="0"/>
              </a:rPr>
              <a:t> observations over WUS</a:t>
            </a:r>
          </a:p>
        </p:txBody>
      </p:sp>
      <p:sp>
        <p:nvSpPr>
          <p:cNvPr id="3" name="Rectangle 2"/>
          <p:cNvSpPr/>
          <p:nvPr/>
        </p:nvSpPr>
        <p:spPr>
          <a:xfrm>
            <a:off x="5981700" y="6412468"/>
            <a:ext cx="2262158" cy="369332"/>
          </a:xfrm>
          <a:prstGeom prst="rect">
            <a:avLst/>
          </a:prstGeom>
        </p:spPr>
        <p:txBody>
          <a:bodyPr wrap="none">
            <a:spAutoFit/>
          </a:bodyPr>
          <a:lstStyle/>
          <a:p>
            <a:r>
              <a:rPr lang="en-US" b="1" i="1" kern="0" dirty="0">
                <a:solidFill>
                  <a:srgbClr val="008000"/>
                </a:solidFill>
                <a:latin typeface="Arial" panose="020B0604020202020204" pitchFamily="34" charset="0"/>
                <a:cs typeface="Arial" panose="020B0604020202020204" pitchFamily="34" charset="0"/>
              </a:rPr>
              <a:t>Lin MY et al</a:t>
            </a:r>
            <a:r>
              <a:rPr lang="en-US" b="1" kern="0" dirty="0">
                <a:solidFill>
                  <a:srgbClr val="008000"/>
                </a:solidFill>
                <a:latin typeface="Arial" panose="020B0604020202020204" pitchFamily="34" charset="0"/>
                <a:cs typeface="Arial" panose="020B0604020202020204" pitchFamily="34" charset="0"/>
              </a:rPr>
              <a:t> </a:t>
            </a:r>
            <a:r>
              <a:rPr lang="en-US" b="1" kern="0" dirty="0" smtClean="0">
                <a:solidFill>
                  <a:srgbClr val="008000"/>
                </a:solidFill>
                <a:latin typeface="Arial" panose="020B0604020202020204" pitchFamily="34" charset="0"/>
                <a:cs typeface="Arial" panose="020B0604020202020204" pitchFamily="34" charset="0"/>
              </a:rPr>
              <a:t>(2014) </a:t>
            </a:r>
            <a:endParaRPr lang="en-US" b="1" kern="0" dirty="0">
              <a:solidFill>
                <a:srgbClr val="008000"/>
              </a:solidFill>
              <a:latin typeface="Arial" panose="020B0604020202020204" pitchFamily="34" charset="0"/>
              <a:cs typeface="Arial" panose="020B0604020202020204" pitchFamily="34" charset="0"/>
            </a:endParaRPr>
          </a:p>
        </p:txBody>
      </p:sp>
      <p:sp>
        <p:nvSpPr>
          <p:cNvPr id="7" name="TextBox 6"/>
          <p:cNvSpPr txBox="1"/>
          <p:nvPr/>
        </p:nvSpPr>
        <p:spPr>
          <a:xfrm>
            <a:off x="5410200" y="1295400"/>
            <a:ext cx="1143000" cy="369332"/>
          </a:xfrm>
          <a:prstGeom prst="rect">
            <a:avLst/>
          </a:prstGeom>
          <a:noFill/>
        </p:spPr>
        <p:txBody>
          <a:bodyPr wrap="square" rtlCol="0">
            <a:spAutoFit/>
          </a:bodyPr>
          <a:lstStyle/>
          <a:p>
            <a:r>
              <a:rPr lang="en-US" dirty="0" smtClean="0">
                <a:solidFill>
                  <a:srgbClr val="002060"/>
                </a:solidFill>
                <a:latin typeface="Arial" panose="020B0604020202020204" pitchFamily="34" charset="0"/>
                <a:cs typeface="Arial" panose="020B0604020202020204" pitchFamily="34" charset="0"/>
              </a:rPr>
              <a:t>Apr-May</a:t>
            </a:r>
            <a:endParaRPr lang="en-US" dirty="0">
              <a:solidFill>
                <a:srgbClr val="002060"/>
              </a:solidFill>
              <a:latin typeface="Arial" panose="020B0604020202020204" pitchFamily="34" charset="0"/>
              <a:cs typeface="Arial" panose="020B0604020202020204" pitchFamily="34" charset="0"/>
            </a:endParaRPr>
          </a:p>
        </p:txBody>
      </p:sp>
      <p:sp>
        <p:nvSpPr>
          <p:cNvPr id="12" name="Slide Number Placeholder 3"/>
          <p:cNvSpPr txBox="1">
            <a:spLocks noGrp="1"/>
          </p:cNvSpPr>
          <p:nvPr/>
        </p:nvSpPr>
        <p:spPr>
          <a:xfrm>
            <a:off x="8458200" y="6413935"/>
            <a:ext cx="532692"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r">
              <a:defRPr/>
            </a:pPr>
            <a:fld id="{4A7B5DD3-59DB-4EC6-8EAD-56AB16186139}" type="slidenum">
              <a:rPr lang="en-US" sz="2000" b="1">
                <a:solidFill>
                  <a:schemeClr val="accent4">
                    <a:lumMod val="10000"/>
                  </a:schemeClr>
                </a:solidFill>
                <a:latin typeface="Arial" panose="020B0604020202020204" pitchFamily="34" charset="0"/>
                <a:cs typeface="Arial" panose="020B0604020202020204" pitchFamily="34" charset="0"/>
              </a:rPr>
              <a:pPr algn="r">
                <a:defRPr/>
              </a:pPr>
              <a:t>23</a:t>
            </a:fld>
            <a:endParaRPr lang="en-US" sz="2000" b="1" dirty="0">
              <a:solidFill>
                <a:schemeClr val="accent4">
                  <a:lumMod val="10000"/>
                </a:schemeClr>
              </a:solidFill>
              <a:latin typeface="Arial" panose="020B0604020202020204" pitchFamily="34" charset="0"/>
              <a:cs typeface="Arial" panose="020B0604020202020204" pitchFamily="34" charset="0"/>
            </a:endParaRPr>
          </a:p>
        </p:txBody>
      </p:sp>
      <p:pic>
        <p:nvPicPr>
          <p:cNvPr id="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6352490"/>
            <a:ext cx="1324909" cy="505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65154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8"/>
          <p:cNvSpPr>
            <a:spLocks noChangeArrowheads="1"/>
          </p:cNvSpPr>
          <p:nvPr/>
        </p:nvSpPr>
        <p:spPr bwMode="auto">
          <a:xfrm>
            <a:off x="0" y="762001"/>
            <a:ext cx="9144000" cy="52263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smtClean="0">
              <a:solidFill>
                <a:srgbClr val="FFFFFF"/>
              </a:solidFill>
            </a:endParaRPr>
          </a:p>
        </p:txBody>
      </p:sp>
      <p:pic>
        <p:nvPicPr>
          <p:cNvPr id="19464" name="Picture 26"/>
          <p:cNvPicPr>
            <a:picLocks noChangeAspect="1" noChangeArrowheads="1"/>
          </p:cNvPicPr>
          <p:nvPr/>
        </p:nvPicPr>
        <p:blipFill>
          <a:blip r:embed="rId3">
            <a:extLst>
              <a:ext uri="{28A0092B-C50C-407E-A947-70E740481C1C}">
                <a14:useLocalDpi xmlns:a14="http://schemas.microsoft.com/office/drawing/2010/main" val="0"/>
              </a:ext>
            </a:extLst>
          </a:blip>
          <a:srcRect l="12877" t="-15706" r="57910" b="13782"/>
          <a:stretch>
            <a:fillRect/>
          </a:stretch>
        </p:blipFill>
        <p:spPr bwMode="auto">
          <a:xfrm>
            <a:off x="2051050" y="5438775"/>
            <a:ext cx="252095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5" name="Picture 27"/>
          <p:cNvPicPr>
            <a:picLocks noChangeAspect="1" noChangeArrowheads="1"/>
          </p:cNvPicPr>
          <p:nvPr/>
        </p:nvPicPr>
        <p:blipFill>
          <a:blip r:embed="rId3">
            <a:extLst>
              <a:ext uri="{28A0092B-C50C-407E-A947-70E740481C1C}">
                <a14:useLocalDpi xmlns:a14="http://schemas.microsoft.com/office/drawing/2010/main" val="0"/>
              </a:ext>
            </a:extLst>
          </a:blip>
          <a:srcRect l="62509" t="-1602" r="8076" b="-2884"/>
          <a:stretch>
            <a:fillRect/>
          </a:stretch>
        </p:blipFill>
        <p:spPr bwMode="auto">
          <a:xfrm>
            <a:off x="5943600" y="5470826"/>
            <a:ext cx="25384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9" name="Title 1"/>
          <p:cNvSpPr>
            <a:spLocks/>
          </p:cNvSpPr>
          <p:nvPr/>
        </p:nvSpPr>
        <p:spPr bwMode="auto">
          <a:xfrm>
            <a:off x="34925" y="0"/>
            <a:ext cx="9144000" cy="768350"/>
          </a:xfrm>
          <a:prstGeom prst="rect">
            <a:avLst/>
          </a:prstGeom>
          <a:noFill/>
          <a:ln>
            <a:noFill/>
          </a:ln>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zh-CN" sz="2800" b="0" dirty="0" smtClean="0">
                <a:solidFill>
                  <a:srgbClr val="FFFFFF"/>
                </a:solidFill>
                <a:cs typeface="Arial" pitchFamily="34" charset="0"/>
              </a:rPr>
              <a:t>Asian pollution contribution to WUS high-O</a:t>
            </a:r>
            <a:r>
              <a:rPr lang="en-US" altLang="zh-CN" sz="2800" b="0" baseline="-25000" dirty="0" smtClean="0">
                <a:solidFill>
                  <a:srgbClr val="FFFFFF"/>
                </a:solidFill>
                <a:cs typeface="Arial" pitchFamily="34" charset="0"/>
              </a:rPr>
              <a:t>3</a:t>
            </a:r>
            <a:r>
              <a:rPr lang="en-US" altLang="zh-CN" sz="2800" b="0" dirty="0" smtClean="0">
                <a:solidFill>
                  <a:srgbClr val="FFFFFF"/>
                </a:solidFill>
                <a:cs typeface="Arial" pitchFamily="34" charset="0"/>
              </a:rPr>
              <a:t> events</a:t>
            </a:r>
          </a:p>
        </p:txBody>
      </p:sp>
      <p:pic>
        <p:nvPicPr>
          <p:cNvPr id="1947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2915" t="45555" r="1932" b="9476"/>
          <a:stretch/>
        </p:blipFill>
        <p:spPr bwMode="auto">
          <a:xfrm>
            <a:off x="3505200" y="3136620"/>
            <a:ext cx="5486400" cy="2197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73" name="Content Placeholder 2" descr="updated.png"/>
          <p:cNvPicPr>
            <a:picLocks noChangeAspect="1"/>
          </p:cNvPicPr>
          <p:nvPr/>
        </p:nvPicPr>
        <p:blipFill rotWithShape="1">
          <a:blip r:embed="rId5">
            <a:extLst>
              <a:ext uri="{28A0092B-C50C-407E-A947-70E740481C1C}">
                <a14:useLocalDpi xmlns:a14="http://schemas.microsoft.com/office/drawing/2010/main" val="0"/>
              </a:ext>
            </a:extLst>
          </a:blip>
          <a:srcRect l="12563" t="54753" r="62862" b="29558"/>
          <a:stretch/>
        </p:blipFill>
        <p:spPr bwMode="auto">
          <a:xfrm>
            <a:off x="689342" y="3124200"/>
            <a:ext cx="2663458" cy="220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4" name="Text Box 44"/>
          <p:cNvSpPr txBox="1">
            <a:spLocks noChangeArrowheads="1"/>
          </p:cNvSpPr>
          <p:nvPr/>
        </p:nvSpPr>
        <p:spPr bwMode="auto">
          <a:xfrm>
            <a:off x="250825" y="5400976"/>
            <a:ext cx="20589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dirty="0" smtClean="0">
                <a:solidFill>
                  <a:srgbClr val="000000"/>
                </a:solidFill>
              </a:rPr>
              <a:t>Surface MDA8 O</a:t>
            </a:r>
            <a:r>
              <a:rPr lang="en-US" altLang="ja-JP" baseline="-25000" dirty="0" smtClean="0">
                <a:solidFill>
                  <a:srgbClr val="000000"/>
                </a:solidFill>
              </a:rPr>
              <a:t>3</a:t>
            </a:r>
            <a:endParaRPr lang="en-US" altLang="zh-CN" dirty="0" smtClean="0">
              <a:solidFill>
                <a:srgbClr val="000000"/>
              </a:solidFill>
            </a:endParaRPr>
          </a:p>
        </p:txBody>
      </p:sp>
      <p:sp>
        <p:nvSpPr>
          <p:cNvPr id="19475" name="Rectangle 46"/>
          <p:cNvSpPr>
            <a:spLocks noChangeArrowheads="1"/>
          </p:cNvSpPr>
          <p:nvPr/>
        </p:nvSpPr>
        <p:spPr bwMode="auto">
          <a:xfrm>
            <a:off x="4495800" y="5646242"/>
            <a:ext cx="5261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sz="1200" b="0" dirty="0" smtClean="0">
                <a:solidFill>
                  <a:srgbClr val="000000"/>
                </a:solidFill>
              </a:rPr>
              <a:t>[ppb]</a:t>
            </a:r>
            <a:endParaRPr lang="en-US" altLang="zh-CN" sz="1200" b="0" dirty="0" smtClean="0">
              <a:solidFill>
                <a:srgbClr val="000000"/>
              </a:solidFill>
            </a:endParaRPr>
          </a:p>
        </p:txBody>
      </p:sp>
      <p:sp>
        <p:nvSpPr>
          <p:cNvPr id="20" name="Line 15"/>
          <p:cNvSpPr>
            <a:spLocks noChangeShapeType="1"/>
          </p:cNvSpPr>
          <p:nvPr/>
        </p:nvSpPr>
        <p:spPr bwMode="auto">
          <a:xfrm>
            <a:off x="4038600" y="5245400"/>
            <a:ext cx="0" cy="514351"/>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21" name="Rectangle 46"/>
          <p:cNvSpPr>
            <a:spLocks noChangeArrowheads="1"/>
          </p:cNvSpPr>
          <p:nvPr/>
        </p:nvSpPr>
        <p:spPr bwMode="auto">
          <a:xfrm>
            <a:off x="8382000" y="5597843"/>
            <a:ext cx="5261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sz="1200" b="0" dirty="0" smtClean="0">
                <a:solidFill>
                  <a:srgbClr val="000000"/>
                </a:solidFill>
              </a:rPr>
              <a:t>[ppb]</a:t>
            </a:r>
            <a:endParaRPr lang="en-US" altLang="zh-CN" sz="1200" b="0" dirty="0" smtClean="0">
              <a:solidFill>
                <a:srgbClr val="000000"/>
              </a:solidFill>
            </a:endParaRPr>
          </a:p>
        </p:txBody>
      </p:sp>
      <p:sp>
        <p:nvSpPr>
          <p:cNvPr id="24" name="Text Box 16"/>
          <p:cNvSpPr txBox="1">
            <a:spLocks noChangeArrowheads="1"/>
          </p:cNvSpPr>
          <p:nvPr/>
        </p:nvSpPr>
        <p:spPr bwMode="auto">
          <a:xfrm>
            <a:off x="4229100" y="5269468"/>
            <a:ext cx="1943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dirty="0">
                <a:solidFill>
                  <a:srgbClr val="FF0000"/>
                </a:solidFill>
                <a:latin typeface="Calibri"/>
              </a:rPr>
              <a:t>Future NAAQS?</a:t>
            </a:r>
          </a:p>
        </p:txBody>
      </p:sp>
      <p:sp>
        <p:nvSpPr>
          <p:cNvPr id="25" name="Line 17"/>
          <p:cNvSpPr>
            <a:spLocks noChangeShapeType="1"/>
          </p:cNvSpPr>
          <p:nvPr/>
        </p:nvSpPr>
        <p:spPr bwMode="auto">
          <a:xfrm flipH="1" flipV="1">
            <a:off x="4114800" y="5334000"/>
            <a:ext cx="288925"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latin typeface="Calibri"/>
            </a:endParaRPr>
          </a:p>
        </p:txBody>
      </p:sp>
      <p:sp>
        <p:nvSpPr>
          <p:cNvPr id="26" name="Line 15"/>
          <p:cNvSpPr>
            <a:spLocks noChangeShapeType="1"/>
          </p:cNvSpPr>
          <p:nvPr/>
        </p:nvSpPr>
        <p:spPr bwMode="auto">
          <a:xfrm>
            <a:off x="7391400" y="5517653"/>
            <a:ext cx="0" cy="204789"/>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27" name="Line 15"/>
          <p:cNvSpPr>
            <a:spLocks noChangeShapeType="1"/>
          </p:cNvSpPr>
          <p:nvPr/>
        </p:nvSpPr>
        <p:spPr bwMode="auto">
          <a:xfrm>
            <a:off x="8001000" y="5517653"/>
            <a:ext cx="0" cy="204789"/>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2" name="TextBox 1"/>
          <p:cNvSpPr txBox="1"/>
          <p:nvPr/>
        </p:nvSpPr>
        <p:spPr>
          <a:xfrm>
            <a:off x="117475" y="6336268"/>
            <a:ext cx="902652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Meiyun Lin </a:t>
            </a:r>
            <a:r>
              <a:rPr lang="en-US" b="1" i="1" dirty="0" smtClean="0">
                <a:latin typeface="Arial" panose="020B0604020202020204" pitchFamily="34" charset="0"/>
                <a:cs typeface="Arial" panose="020B0604020202020204" pitchFamily="34" charset="0"/>
              </a:rPr>
              <a:t>et </a:t>
            </a:r>
            <a:r>
              <a:rPr lang="en-US" b="1" i="1" dirty="0">
                <a:latin typeface="Arial" panose="020B0604020202020204" pitchFamily="34" charset="0"/>
                <a:cs typeface="Arial" panose="020B0604020202020204" pitchFamily="34" charset="0"/>
              </a:rPr>
              <a:t>al </a:t>
            </a:r>
            <a:r>
              <a:rPr lang="en-US" b="1" dirty="0">
                <a:latin typeface="Arial" panose="020B0604020202020204" pitchFamily="34" charset="0"/>
                <a:cs typeface="Arial" panose="020B0604020202020204" pitchFamily="34" charset="0"/>
              </a:rPr>
              <a:t>[JGR, 2012a]: </a:t>
            </a:r>
            <a:r>
              <a:rPr lang="en-US" sz="1400" dirty="0">
                <a:latin typeface="Arial" panose="020B0604020202020204" pitchFamily="34" charset="0"/>
                <a:cs typeface="Arial" panose="020B0604020202020204" pitchFamily="34" charset="0"/>
              </a:rPr>
              <a:t>Transport of Asian </a:t>
            </a:r>
            <a:r>
              <a:rPr lang="en-US" sz="1400" dirty="0" smtClean="0">
                <a:latin typeface="Arial" panose="020B0604020202020204" pitchFamily="34" charset="0"/>
                <a:cs typeface="Arial" panose="020B0604020202020204" pitchFamily="34" charset="0"/>
              </a:rPr>
              <a:t>O</a:t>
            </a:r>
            <a:r>
              <a:rPr lang="en-US" sz="1400" baseline="-25000" dirty="0" smtClean="0">
                <a:latin typeface="Arial" panose="020B0604020202020204" pitchFamily="34" charset="0"/>
                <a:cs typeface="Arial" panose="020B0604020202020204" pitchFamily="34" charset="0"/>
              </a:rPr>
              <a:t>3</a:t>
            </a:r>
            <a:r>
              <a:rPr lang="en-US" sz="1400" dirty="0" smtClean="0">
                <a:latin typeface="Arial" panose="020B0604020202020204" pitchFamily="34" charset="0"/>
                <a:cs typeface="Arial" panose="020B0604020202020204" pitchFamily="34" charset="0"/>
              </a:rPr>
              <a:t> pollution </a:t>
            </a:r>
            <a:r>
              <a:rPr lang="en-US" sz="1400" dirty="0">
                <a:latin typeface="Arial" panose="020B0604020202020204" pitchFamily="34" charset="0"/>
                <a:cs typeface="Arial" panose="020B0604020202020204" pitchFamily="34" charset="0"/>
              </a:rPr>
              <a:t>into surface air over the WUS in spring </a:t>
            </a:r>
          </a:p>
        </p:txBody>
      </p:sp>
      <p:sp>
        <p:nvSpPr>
          <p:cNvPr id="23" name="Line 15"/>
          <p:cNvSpPr>
            <a:spLocks noChangeShapeType="1"/>
          </p:cNvSpPr>
          <p:nvPr/>
        </p:nvSpPr>
        <p:spPr bwMode="auto">
          <a:xfrm>
            <a:off x="4259262" y="5257800"/>
            <a:ext cx="7938" cy="469901"/>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30" name="Slide Number Placeholder 3"/>
          <p:cNvSpPr txBox="1">
            <a:spLocks noGrp="1"/>
          </p:cNvSpPr>
          <p:nvPr/>
        </p:nvSpPr>
        <p:spPr>
          <a:xfrm>
            <a:off x="8458200" y="6035675"/>
            <a:ext cx="533400" cy="365125"/>
          </a:xfrm>
          <a:prstGeom prst="rect">
            <a:avLst/>
          </a:prstGeom>
          <a:noFill/>
        </p:spPr>
        <p:txBody>
          <a:bodyPr anchor="ctr"/>
          <a:lstStyle/>
          <a:p>
            <a:pPr algn="r">
              <a:defRPr/>
            </a:pPr>
            <a:fld id="{34006432-BFC8-4EFA-B0E0-3BAEE6952960}" type="slidenum">
              <a:rPr lang="en-US" sz="2000" b="1">
                <a:solidFill>
                  <a:srgbClr val="000000">
                    <a:tint val="75000"/>
                  </a:srgbClr>
                </a:solidFill>
              </a:rPr>
              <a:pPr algn="r">
                <a:defRPr/>
              </a:pPr>
              <a:t>3</a:t>
            </a:fld>
            <a:endParaRPr lang="en-US" sz="2000" b="1" dirty="0">
              <a:solidFill>
                <a:srgbClr val="000000">
                  <a:tint val="75000"/>
                </a:srgbClr>
              </a:solidFill>
            </a:endParaRPr>
          </a:p>
        </p:txBody>
      </p:sp>
      <p:sp>
        <p:nvSpPr>
          <p:cNvPr id="19463" name="Text Box 23"/>
          <p:cNvSpPr txBox="1">
            <a:spLocks noChangeArrowheads="1"/>
          </p:cNvSpPr>
          <p:nvPr/>
        </p:nvSpPr>
        <p:spPr bwMode="auto">
          <a:xfrm rot="16200000">
            <a:off x="-440323" y="4097923"/>
            <a:ext cx="1524000" cy="338554"/>
          </a:xfrm>
          <a:prstGeom prst="rect">
            <a:avLst/>
          </a:prstGeom>
          <a:solidFill>
            <a:schemeClr val="tx2">
              <a:lumMod val="75000"/>
            </a:schemeClr>
          </a:solidFill>
          <a:ln>
            <a:noFill/>
          </a:ln>
          <a:effectLst/>
          <a:extLst/>
        </p:spPr>
        <p:txBody>
          <a:bodyPr wrap="squar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1600" dirty="0" smtClean="0">
                <a:solidFill>
                  <a:srgbClr val="000000"/>
                </a:solidFill>
              </a:rPr>
              <a:t>22-June-2010</a:t>
            </a:r>
            <a:endParaRPr lang="en-US" altLang="zh-CN" sz="1600" dirty="0" smtClean="0">
              <a:solidFill>
                <a:srgbClr val="000000"/>
              </a:solidFill>
            </a:endParaRPr>
          </a:p>
        </p:txBody>
      </p:sp>
      <p:sp>
        <p:nvSpPr>
          <p:cNvPr id="28" name="TextBox 1"/>
          <p:cNvSpPr txBox="1">
            <a:spLocks noChangeArrowheads="1"/>
          </p:cNvSpPr>
          <p:nvPr/>
        </p:nvSpPr>
        <p:spPr bwMode="auto">
          <a:xfrm>
            <a:off x="152400" y="6000690"/>
            <a:ext cx="88951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marL="0" indent="0" eaLnBrk="1" fontAlgn="base" hangingPunct="1">
              <a:spcBef>
                <a:spcPct val="0"/>
              </a:spcBef>
              <a:spcAft>
                <a:spcPct val="0"/>
              </a:spcAft>
            </a:pPr>
            <a:r>
              <a:rPr lang="en-US" altLang="ja-JP" sz="2000" b="0" dirty="0" smtClean="0">
                <a:solidFill>
                  <a:srgbClr val="FFFF00"/>
                </a:solidFill>
                <a:sym typeface="Wingdings" panose="05000000000000000000" pitchFamily="2" charset="2"/>
              </a:rPr>
              <a:t>Asian pollution can contribute ~20% on days when OBS &gt; 65 ppb </a:t>
            </a:r>
          </a:p>
        </p:txBody>
      </p:sp>
      <p:pic>
        <p:nvPicPr>
          <p:cNvPr id="29" name="Picture 49" descr="anima_airsco_0612_2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904676" y="768350"/>
            <a:ext cx="4104238"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5"/>
          <p:cNvSpPr txBox="1">
            <a:spLocks noChangeArrowheads="1"/>
          </p:cNvSpPr>
          <p:nvPr/>
        </p:nvSpPr>
        <p:spPr bwMode="auto">
          <a:xfrm>
            <a:off x="831850" y="4950023"/>
            <a:ext cx="768350" cy="307777"/>
          </a:xfrm>
          <a:prstGeom prst="rect">
            <a:avLst/>
          </a:prstGeom>
          <a:solidFill>
            <a:schemeClr val="tx1"/>
          </a:solidFill>
          <a:ln>
            <a:noFill/>
          </a:ln>
          <a:effectLst/>
          <a:extLst/>
        </p:spPr>
        <p:txBody>
          <a:bodyPr wrap="square" lIns="0" tIns="0" rIns="0" bIns="0">
            <a:spAutoFit/>
          </a:bodyPr>
          <a:lstStyle>
            <a:defPPr>
              <a:defRPr lang="en-US"/>
            </a:defPPr>
            <a:lvl1pPr algn="ctr" fontAlgn="base">
              <a:spcBef>
                <a:spcPct val="50000"/>
              </a:spcBef>
              <a:spcAft>
                <a:spcPct val="0"/>
              </a:spcAft>
              <a:defRPr sz="2000" b="1">
                <a:solidFill>
                  <a:srgbClr val="002060"/>
                </a:solidFill>
                <a:latin typeface="Arial" pitchFamily="34" charset="0"/>
                <a:ea typeface="宋体" pitchFamily="2" charset="-122"/>
              </a:defRPr>
            </a:lvl1pPr>
            <a:lvl2pPr marL="742950" indent="-285750" eaLnBrk="0" hangingPunct="0">
              <a:defRPr b="1">
                <a:latin typeface="Arial" pitchFamily="34" charset="0"/>
                <a:ea typeface="宋体" pitchFamily="2" charset="-122"/>
              </a:defRPr>
            </a:lvl2pPr>
            <a:lvl3pPr marL="1143000" indent="-228600" eaLnBrk="0" hangingPunct="0">
              <a:defRPr b="1">
                <a:latin typeface="Arial" pitchFamily="34" charset="0"/>
                <a:ea typeface="宋体" pitchFamily="2" charset="-122"/>
              </a:defRPr>
            </a:lvl3pPr>
            <a:lvl4pPr marL="1600200" indent="-228600" eaLnBrk="0" hangingPunct="0">
              <a:defRPr b="1">
                <a:latin typeface="Arial" pitchFamily="34" charset="0"/>
                <a:ea typeface="宋体" pitchFamily="2" charset="-122"/>
              </a:defRPr>
            </a:lvl4pPr>
            <a:lvl5pPr marL="2057400" indent="-228600" eaLnBrk="0" hangingPunct="0">
              <a:defRPr b="1">
                <a:latin typeface="Arial" pitchFamily="34" charset="0"/>
                <a:ea typeface="宋体" pitchFamily="2" charset="-122"/>
              </a:defRPr>
            </a:lvl5pPr>
            <a:lvl6pPr marL="2514600" indent="-228600" algn="ctr" eaLnBrk="0" fontAlgn="base" hangingPunct="0">
              <a:spcBef>
                <a:spcPct val="0"/>
              </a:spcBef>
              <a:spcAft>
                <a:spcPct val="0"/>
              </a:spcAft>
              <a:defRPr b="1">
                <a:latin typeface="Arial" pitchFamily="34" charset="0"/>
                <a:ea typeface="宋体" pitchFamily="2" charset="-122"/>
              </a:defRPr>
            </a:lvl6pPr>
            <a:lvl7pPr marL="2971800" indent="-228600" algn="ctr" eaLnBrk="0" fontAlgn="base" hangingPunct="0">
              <a:spcBef>
                <a:spcPct val="0"/>
              </a:spcBef>
              <a:spcAft>
                <a:spcPct val="0"/>
              </a:spcAft>
              <a:defRPr b="1">
                <a:latin typeface="Arial" pitchFamily="34" charset="0"/>
                <a:ea typeface="宋体" pitchFamily="2" charset="-122"/>
              </a:defRPr>
            </a:lvl7pPr>
            <a:lvl8pPr marL="3429000" indent="-228600" algn="ctr" eaLnBrk="0" fontAlgn="base" hangingPunct="0">
              <a:spcBef>
                <a:spcPct val="0"/>
              </a:spcBef>
              <a:spcAft>
                <a:spcPct val="0"/>
              </a:spcAft>
              <a:defRPr b="1">
                <a:latin typeface="Arial" pitchFamily="34" charset="0"/>
                <a:ea typeface="宋体" pitchFamily="2" charset="-122"/>
              </a:defRPr>
            </a:lvl8pPr>
            <a:lvl9pPr marL="3886200" indent="-228600" algn="ctr" eaLnBrk="0" fontAlgn="base" hangingPunct="0">
              <a:spcBef>
                <a:spcPct val="0"/>
              </a:spcBef>
              <a:spcAft>
                <a:spcPct val="0"/>
              </a:spcAft>
              <a:defRPr b="1">
                <a:latin typeface="Arial" pitchFamily="34" charset="0"/>
                <a:ea typeface="宋体" pitchFamily="2" charset="-122"/>
              </a:defRPr>
            </a:lvl9pPr>
          </a:lstStyle>
          <a:p>
            <a:r>
              <a:rPr lang="en-US" altLang="ja-JP" dirty="0"/>
              <a:t>OBS </a:t>
            </a:r>
            <a:endParaRPr lang="en-US" altLang="zh-CN" dirty="0"/>
          </a:p>
        </p:txBody>
      </p:sp>
      <p:sp>
        <p:nvSpPr>
          <p:cNvPr id="19460" name="Text Box 6"/>
          <p:cNvSpPr txBox="1">
            <a:spLocks noChangeArrowheads="1"/>
          </p:cNvSpPr>
          <p:nvPr/>
        </p:nvSpPr>
        <p:spPr bwMode="auto">
          <a:xfrm>
            <a:off x="3611950" y="4950023"/>
            <a:ext cx="960050" cy="307777"/>
          </a:xfrm>
          <a:prstGeom prst="rect">
            <a:avLst/>
          </a:prstGeom>
          <a:solidFill>
            <a:schemeClr val="tx1"/>
          </a:solidFill>
          <a:ln>
            <a:noFill/>
          </a:ln>
          <a:effectLst/>
          <a:extLst/>
        </p:spPr>
        <p:txBody>
          <a:bodyPr wrap="square" lIns="0" tIns="0" rIns="0" bIns="0">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50000"/>
              </a:spcBef>
              <a:spcAft>
                <a:spcPct val="0"/>
              </a:spcAft>
            </a:pPr>
            <a:r>
              <a:rPr lang="en-US" altLang="ja-JP" sz="2000" dirty="0" smtClean="0">
                <a:solidFill>
                  <a:srgbClr val="002060"/>
                </a:solidFill>
              </a:rPr>
              <a:t>Model</a:t>
            </a:r>
          </a:p>
        </p:txBody>
      </p:sp>
      <p:sp>
        <p:nvSpPr>
          <p:cNvPr id="19461" name="Text Box 7"/>
          <p:cNvSpPr txBox="1">
            <a:spLocks noChangeArrowheads="1"/>
          </p:cNvSpPr>
          <p:nvPr/>
        </p:nvSpPr>
        <p:spPr bwMode="auto">
          <a:xfrm>
            <a:off x="6268671" y="4950023"/>
            <a:ext cx="741729" cy="307777"/>
          </a:xfrm>
          <a:prstGeom prst="rect">
            <a:avLst/>
          </a:prstGeom>
          <a:solidFill>
            <a:schemeClr val="tx1"/>
          </a:solidFill>
          <a:ln>
            <a:noFill/>
          </a:ln>
          <a:effectLst/>
          <a:extLst/>
        </p:spPr>
        <p:txBody>
          <a:bodyPr wrap="square" lIns="0" tIns="0" rIns="0" bIns="0">
            <a:spAutoFit/>
          </a:bodyPr>
          <a:lstStyle>
            <a:defPPr>
              <a:defRPr lang="en-US"/>
            </a:defPPr>
            <a:lvl1pPr algn="ctr" fontAlgn="base">
              <a:spcBef>
                <a:spcPct val="50000"/>
              </a:spcBef>
              <a:spcAft>
                <a:spcPct val="0"/>
              </a:spcAft>
              <a:defRPr sz="2000" b="1">
                <a:solidFill>
                  <a:srgbClr val="002060"/>
                </a:solidFill>
                <a:latin typeface="Arial" pitchFamily="34" charset="0"/>
                <a:ea typeface="宋体" pitchFamily="2" charset="-122"/>
              </a:defRPr>
            </a:lvl1pPr>
            <a:lvl2pPr marL="742950" indent="-285750" eaLnBrk="0" hangingPunct="0">
              <a:defRPr b="1">
                <a:latin typeface="Arial" pitchFamily="34" charset="0"/>
                <a:ea typeface="宋体" pitchFamily="2" charset="-122"/>
              </a:defRPr>
            </a:lvl2pPr>
            <a:lvl3pPr marL="1143000" indent="-228600" eaLnBrk="0" hangingPunct="0">
              <a:defRPr b="1">
                <a:latin typeface="Arial" pitchFamily="34" charset="0"/>
                <a:ea typeface="宋体" pitchFamily="2" charset="-122"/>
              </a:defRPr>
            </a:lvl3pPr>
            <a:lvl4pPr marL="1600200" indent="-228600" eaLnBrk="0" hangingPunct="0">
              <a:defRPr b="1">
                <a:latin typeface="Arial" pitchFamily="34" charset="0"/>
                <a:ea typeface="宋体" pitchFamily="2" charset="-122"/>
              </a:defRPr>
            </a:lvl4pPr>
            <a:lvl5pPr marL="2057400" indent="-228600" eaLnBrk="0" hangingPunct="0">
              <a:defRPr b="1">
                <a:latin typeface="Arial" pitchFamily="34" charset="0"/>
                <a:ea typeface="宋体" pitchFamily="2" charset="-122"/>
              </a:defRPr>
            </a:lvl5pPr>
            <a:lvl6pPr marL="2514600" indent="-228600" algn="ctr" eaLnBrk="0" fontAlgn="base" hangingPunct="0">
              <a:spcBef>
                <a:spcPct val="0"/>
              </a:spcBef>
              <a:spcAft>
                <a:spcPct val="0"/>
              </a:spcAft>
              <a:defRPr b="1">
                <a:latin typeface="Arial" pitchFamily="34" charset="0"/>
                <a:ea typeface="宋体" pitchFamily="2" charset="-122"/>
              </a:defRPr>
            </a:lvl6pPr>
            <a:lvl7pPr marL="2971800" indent="-228600" algn="ctr" eaLnBrk="0" fontAlgn="base" hangingPunct="0">
              <a:spcBef>
                <a:spcPct val="0"/>
              </a:spcBef>
              <a:spcAft>
                <a:spcPct val="0"/>
              </a:spcAft>
              <a:defRPr b="1">
                <a:latin typeface="Arial" pitchFamily="34" charset="0"/>
                <a:ea typeface="宋体" pitchFamily="2" charset="-122"/>
              </a:defRPr>
            </a:lvl7pPr>
            <a:lvl8pPr marL="3429000" indent="-228600" algn="ctr" eaLnBrk="0" fontAlgn="base" hangingPunct="0">
              <a:spcBef>
                <a:spcPct val="0"/>
              </a:spcBef>
              <a:spcAft>
                <a:spcPct val="0"/>
              </a:spcAft>
              <a:defRPr b="1">
                <a:latin typeface="Arial" pitchFamily="34" charset="0"/>
                <a:ea typeface="宋体" pitchFamily="2" charset="-122"/>
              </a:defRPr>
            </a:lvl8pPr>
            <a:lvl9pPr marL="3886200" indent="-228600" algn="ctr" eaLnBrk="0" fontAlgn="base" hangingPunct="0">
              <a:spcBef>
                <a:spcPct val="0"/>
              </a:spcBef>
              <a:spcAft>
                <a:spcPct val="0"/>
              </a:spcAft>
              <a:defRPr b="1">
                <a:latin typeface="Arial" pitchFamily="34" charset="0"/>
                <a:ea typeface="宋体" pitchFamily="2" charset="-122"/>
              </a:defRPr>
            </a:lvl9pPr>
          </a:lstStyle>
          <a:p>
            <a:r>
              <a:rPr lang="en-US" altLang="ja-JP" dirty="0"/>
              <a:t>Asian</a:t>
            </a:r>
            <a:endParaRPr lang="en-US" altLang="zh-CN" dirty="0"/>
          </a:p>
        </p:txBody>
      </p:sp>
      <p:sp>
        <p:nvSpPr>
          <p:cNvPr id="31" name="Rectangle 53"/>
          <p:cNvSpPr>
            <a:spLocks noChangeArrowheads="1"/>
          </p:cNvSpPr>
          <p:nvPr/>
        </p:nvSpPr>
        <p:spPr bwMode="auto">
          <a:xfrm>
            <a:off x="564514" y="1868269"/>
            <a:ext cx="23310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dirty="0" smtClean="0">
                <a:solidFill>
                  <a:srgbClr val="000000"/>
                </a:solidFill>
              </a:rPr>
              <a:t>AIRS CO </a:t>
            </a:r>
          </a:p>
          <a:p>
            <a:pPr algn="ctr" eaLnBrk="1" fontAlgn="base" hangingPunct="1">
              <a:spcBef>
                <a:spcPct val="0"/>
              </a:spcBef>
              <a:spcAft>
                <a:spcPct val="0"/>
              </a:spcAft>
            </a:pPr>
            <a:r>
              <a:rPr lang="en-US" altLang="ja-JP" b="0" dirty="0" smtClean="0">
                <a:solidFill>
                  <a:srgbClr val="000000"/>
                </a:solidFill>
              </a:rPr>
              <a:t>[10</a:t>
            </a:r>
            <a:r>
              <a:rPr lang="en-US" altLang="ja-JP" sz="1600" b="0" baseline="30000" dirty="0" smtClean="0">
                <a:solidFill>
                  <a:srgbClr val="000000"/>
                </a:solidFill>
              </a:rPr>
              <a:t>18</a:t>
            </a:r>
            <a:r>
              <a:rPr lang="en-US" altLang="ja-JP" b="0" dirty="0" smtClean="0">
                <a:solidFill>
                  <a:srgbClr val="000000"/>
                </a:solidFill>
              </a:rPr>
              <a:t> molecules cm</a:t>
            </a:r>
            <a:r>
              <a:rPr lang="en-US" altLang="ja-JP" b="0" baseline="30000" dirty="0" smtClean="0">
                <a:solidFill>
                  <a:srgbClr val="000000"/>
                </a:solidFill>
              </a:rPr>
              <a:t>-2</a:t>
            </a:r>
            <a:r>
              <a:rPr lang="en-US" altLang="ja-JP" b="0" dirty="0" smtClean="0">
                <a:solidFill>
                  <a:srgbClr val="000000"/>
                </a:solidFill>
              </a:rPr>
              <a:t>]</a:t>
            </a:r>
            <a:endParaRPr lang="en-US" altLang="zh-CN" b="0" dirty="0" smtClean="0">
              <a:solidFill>
                <a:srgbClr val="000000"/>
              </a:solidFill>
            </a:endParaRPr>
          </a:p>
        </p:txBody>
      </p:sp>
      <p:sp>
        <p:nvSpPr>
          <p:cNvPr id="32" name="AutoShape 150"/>
          <p:cNvSpPr>
            <a:spLocks noChangeArrowheads="1"/>
          </p:cNvSpPr>
          <p:nvPr/>
        </p:nvSpPr>
        <p:spPr bwMode="auto">
          <a:xfrm>
            <a:off x="5486400" y="2362200"/>
            <a:ext cx="287338" cy="215900"/>
          </a:xfrm>
          <a:prstGeom prst="star5">
            <a:avLst/>
          </a:prstGeom>
          <a:noFill/>
          <a:ln w="2857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zh-CN" altLang="en-US" b="1" dirty="0">
              <a:solidFill>
                <a:srgbClr val="000000"/>
              </a:solidFill>
              <a:latin typeface="Arial" pitchFamily="34" charset="0"/>
            </a:endParaRPr>
          </a:p>
        </p:txBody>
      </p:sp>
      <p:sp>
        <p:nvSpPr>
          <p:cNvPr id="3" name="TextBox 2"/>
          <p:cNvSpPr txBox="1"/>
          <p:nvPr/>
        </p:nvSpPr>
        <p:spPr>
          <a:xfrm>
            <a:off x="5562600" y="2069068"/>
            <a:ext cx="2379662" cy="369332"/>
          </a:xfrm>
          <a:prstGeom prst="rect">
            <a:avLst/>
          </a:prstGeom>
          <a:noFill/>
        </p:spPr>
        <p:txBody>
          <a:bodyPr wrap="square" rtlCol="0">
            <a:spAutoFit/>
          </a:bodyPr>
          <a:lstStyle/>
          <a:p>
            <a:r>
              <a:rPr lang="en-US" b="1" dirty="0" smtClean="0">
                <a:solidFill>
                  <a:schemeClr val="accent4">
                    <a:lumMod val="10000"/>
                  </a:schemeClr>
                </a:solidFill>
                <a:latin typeface="Arial" panose="020B0604020202020204" pitchFamily="34" charset="0"/>
                <a:cs typeface="Arial" panose="020B0604020202020204" pitchFamily="34" charset="0"/>
              </a:rPr>
              <a:t>MLO </a:t>
            </a:r>
            <a:r>
              <a:rPr lang="en-US" sz="1200" b="1" dirty="0" smtClean="0">
                <a:solidFill>
                  <a:schemeClr val="accent4">
                    <a:lumMod val="10000"/>
                  </a:schemeClr>
                </a:solidFill>
                <a:latin typeface="Arial" panose="020B0604020202020204" pitchFamily="34" charset="0"/>
                <a:cs typeface="Arial" panose="020B0604020202020204" pitchFamily="34" charset="0"/>
              </a:rPr>
              <a:t>(</a:t>
            </a:r>
            <a:r>
              <a:rPr lang="en-US" sz="1200" b="1" dirty="0" err="1" smtClean="0">
                <a:solidFill>
                  <a:schemeClr val="accent4">
                    <a:lumMod val="10000"/>
                  </a:schemeClr>
                </a:solidFill>
                <a:latin typeface="Arial" panose="020B0604020202020204" pitchFamily="34" charset="0"/>
                <a:cs typeface="Arial" panose="020B0604020202020204" pitchFamily="34" charset="0"/>
              </a:rPr>
              <a:t>Oltmans</a:t>
            </a:r>
            <a:r>
              <a:rPr lang="en-US" sz="1200" b="1" dirty="0" smtClean="0">
                <a:solidFill>
                  <a:schemeClr val="accent4">
                    <a:lumMod val="10000"/>
                  </a:schemeClr>
                </a:solidFill>
                <a:latin typeface="Arial" panose="020B0604020202020204" pitchFamily="34" charset="0"/>
                <a:cs typeface="Arial" panose="020B0604020202020204" pitchFamily="34" charset="0"/>
              </a:rPr>
              <a:t>)</a:t>
            </a:r>
            <a:endParaRPr lang="en-US" sz="1200" b="1" dirty="0">
              <a:solidFill>
                <a:schemeClr val="accent4">
                  <a:lumMod val="10000"/>
                </a:schemeClr>
              </a:solidFill>
              <a:latin typeface="Arial" panose="020B0604020202020204" pitchFamily="34" charset="0"/>
              <a:cs typeface="Arial" panose="020B0604020202020204" pitchFamily="34" charset="0"/>
            </a:endParaRPr>
          </a:p>
        </p:txBody>
      </p:sp>
      <p:pic>
        <p:nvPicPr>
          <p:cNvPr id="33" name="Picture 8"/>
          <p:cNvPicPr>
            <a:picLocks noChangeAspect="1" noChangeArrowheads="1"/>
          </p:cNvPicPr>
          <p:nvPr/>
        </p:nvPicPr>
        <p:blipFill>
          <a:blip r:embed="rId7">
            <a:extLst>
              <a:ext uri="{28A0092B-C50C-407E-A947-70E740481C1C}">
                <a14:useLocalDpi xmlns:a14="http://schemas.microsoft.com/office/drawing/2010/main" val="0"/>
              </a:ext>
            </a:extLst>
          </a:blip>
          <a:srcRect l="11357" t="2217" r="3671"/>
          <a:stretch>
            <a:fillRect/>
          </a:stretch>
        </p:blipFill>
        <p:spPr bwMode="auto">
          <a:xfrm>
            <a:off x="1213272" y="990600"/>
            <a:ext cx="949854" cy="695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425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1275"/>
            <a:ext cx="2291024" cy="874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2" name="Text Box 95"/>
          <p:cNvSpPr txBox="1">
            <a:spLocks noChangeArrowheads="1"/>
          </p:cNvSpPr>
          <p:nvPr/>
        </p:nvSpPr>
        <p:spPr bwMode="auto">
          <a:xfrm>
            <a:off x="-469900" y="4114800"/>
            <a:ext cx="8928100" cy="454025"/>
          </a:xfrm>
          <a:prstGeom prst="rect">
            <a:avLst/>
          </a:prstGeom>
          <a:noFill/>
          <a:ln>
            <a:noFill/>
          </a:ln>
          <a:effectLst/>
          <a:extLst/>
        </p:spPr>
        <p:txBody>
          <a:bodyPr wrap="none"/>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1600" dirty="0">
                <a:solidFill>
                  <a:srgbClr val="000000"/>
                </a:solidFill>
              </a:rPr>
              <a:t>                                   Jan  Feb  Mar </a:t>
            </a:r>
            <a:r>
              <a:rPr lang="en-US" altLang="ja-JP" sz="1600" dirty="0" smtClean="0">
                <a:solidFill>
                  <a:srgbClr val="000000"/>
                </a:solidFill>
              </a:rPr>
              <a:t> Apr May Jun  Jul  </a:t>
            </a:r>
            <a:r>
              <a:rPr lang="en-US" altLang="ja-JP" sz="1600" dirty="0">
                <a:solidFill>
                  <a:srgbClr val="000000"/>
                </a:solidFill>
              </a:rPr>
              <a:t>Aug </a:t>
            </a:r>
            <a:r>
              <a:rPr lang="en-US" altLang="ja-JP" sz="1600" dirty="0" smtClean="0">
                <a:solidFill>
                  <a:srgbClr val="000000"/>
                </a:solidFill>
              </a:rPr>
              <a:t> Sep  Oct  Nov </a:t>
            </a:r>
            <a:r>
              <a:rPr lang="en-US" altLang="ja-JP" sz="1600" dirty="0">
                <a:solidFill>
                  <a:srgbClr val="000000"/>
                </a:solidFill>
              </a:rPr>
              <a:t>Dec</a:t>
            </a:r>
            <a:endParaRPr lang="en-US" altLang="zh-CN" sz="1600" dirty="0">
              <a:solidFill>
                <a:srgbClr val="000000"/>
              </a:solidFill>
            </a:endParaRPr>
          </a:p>
        </p:txBody>
      </p:sp>
      <p:grpSp>
        <p:nvGrpSpPr>
          <p:cNvPr id="4" name="Group 3"/>
          <p:cNvGrpSpPr/>
          <p:nvPr/>
        </p:nvGrpSpPr>
        <p:grpSpPr>
          <a:xfrm>
            <a:off x="4876800" y="4648200"/>
            <a:ext cx="4032250" cy="1786354"/>
            <a:chOff x="323850" y="4919246"/>
            <a:chExt cx="4032250" cy="1786354"/>
          </a:xfrm>
        </p:grpSpPr>
        <p:sp>
          <p:nvSpPr>
            <p:cNvPr id="26" name="Rectangle 25"/>
            <p:cNvSpPr/>
            <p:nvPr/>
          </p:nvSpPr>
          <p:spPr>
            <a:xfrm>
              <a:off x="323850" y="4967287"/>
              <a:ext cx="4032250" cy="17383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pic>
          <p:nvPicPr>
            <p:cNvPr id="41994" name="Picture 135" descr="EACOt_spring_vs_fall"/>
            <p:cNvPicPr>
              <a:picLocks noChangeAspect="1" noChangeArrowheads="1"/>
            </p:cNvPicPr>
            <p:nvPr/>
          </p:nvPicPr>
          <p:blipFill>
            <a:blip r:embed="rId5">
              <a:extLst>
                <a:ext uri="{28A0092B-C50C-407E-A947-70E740481C1C}">
                  <a14:useLocalDpi xmlns:a14="http://schemas.microsoft.com/office/drawing/2010/main" val="0"/>
                </a:ext>
              </a:extLst>
            </a:blip>
            <a:srcRect l="27112" t="38858" r="13814" b="49847"/>
            <a:stretch>
              <a:fillRect/>
            </a:stretch>
          </p:blipFill>
          <p:spPr bwMode="auto">
            <a:xfrm>
              <a:off x="1071563" y="5180012"/>
              <a:ext cx="2867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 Box 136"/>
            <p:cNvSpPr txBox="1">
              <a:spLocks noChangeArrowheads="1"/>
            </p:cNvSpPr>
            <p:nvPr/>
          </p:nvSpPr>
          <p:spPr bwMode="auto">
            <a:xfrm>
              <a:off x="352425" y="5384800"/>
              <a:ext cx="72072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 rIns="0" bIns="108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1600" b="1">
                  <a:solidFill>
                    <a:srgbClr val="000000"/>
                  </a:solidFill>
                </a:rPr>
                <a:t>Spring</a:t>
              </a:r>
              <a:endParaRPr lang="en-US" altLang="zh-CN" sz="1600" b="1">
                <a:solidFill>
                  <a:srgbClr val="000000"/>
                </a:solidFill>
              </a:endParaRPr>
            </a:p>
          </p:txBody>
        </p:sp>
        <p:pic>
          <p:nvPicPr>
            <p:cNvPr id="41996" name="Picture 137" descr="EACOt_spring_vs_fall"/>
            <p:cNvPicPr>
              <a:picLocks noChangeAspect="1" noChangeArrowheads="1"/>
            </p:cNvPicPr>
            <p:nvPr/>
          </p:nvPicPr>
          <p:blipFill>
            <a:blip r:embed="rId6">
              <a:extLst>
                <a:ext uri="{28A0092B-C50C-407E-A947-70E740481C1C}">
                  <a14:useLocalDpi xmlns:a14="http://schemas.microsoft.com/office/drawing/2010/main" val="0"/>
                </a:ext>
              </a:extLst>
            </a:blip>
            <a:srcRect l="85532" t="40283" r="5110" b="37137"/>
            <a:stretch>
              <a:fillRect/>
            </a:stretch>
          </p:blipFill>
          <p:spPr bwMode="auto">
            <a:xfrm>
              <a:off x="3879850" y="5180012"/>
              <a:ext cx="454025"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Picture 138" descr="EACOt_spring_vs_fall"/>
            <p:cNvPicPr>
              <a:picLocks noChangeAspect="1" noChangeArrowheads="1"/>
            </p:cNvPicPr>
            <p:nvPr/>
          </p:nvPicPr>
          <p:blipFill>
            <a:blip r:embed="rId6">
              <a:extLst>
                <a:ext uri="{28A0092B-C50C-407E-A947-70E740481C1C}">
                  <a14:useLocalDpi xmlns:a14="http://schemas.microsoft.com/office/drawing/2010/main" val="0"/>
                </a:ext>
              </a:extLst>
            </a:blip>
            <a:srcRect l="27112" t="49849" r="14076" b="39259"/>
            <a:stretch>
              <a:fillRect/>
            </a:stretch>
          </p:blipFill>
          <p:spPr bwMode="auto">
            <a:xfrm>
              <a:off x="1058863" y="5951537"/>
              <a:ext cx="2852737"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8" name="Text Box 139"/>
            <p:cNvSpPr txBox="1">
              <a:spLocks noChangeArrowheads="1"/>
            </p:cNvSpPr>
            <p:nvPr/>
          </p:nvSpPr>
          <p:spPr bwMode="auto">
            <a:xfrm>
              <a:off x="371475" y="6105525"/>
              <a:ext cx="59213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 rIns="0" bIns="108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1600" b="1">
                  <a:solidFill>
                    <a:srgbClr val="000000"/>
                  </a:solidFill>
                </a:rPr>
                <a:t>Fall</a:t>
              </a:r>
              <a:endParaRPr lang="en-US" altLang="zh-CN" sz="1600" b="1">
                <a:solidFill>
                  <a:srgbClr val="000000"/>
                </a:solidFill>
              </a:endParaRPr>
            </a:p>
          </p:txBody>
        </p:sp>
        <p:sp>
          <p:nvSpPr>
            <p:cNvPr id="41999" name="Text Box 140"/>
            <p:cNvSpPr txBox="1">
              <a:spLocks noChangeArrowheads="1"/>
            </p:cNvSpPr>
            <p:nvPr/>
          </p:nvSpPr>
          <p:spPr bwMode="auto">
            <a:xfrm>
              <a:off x="685800" y="4919246"/>
              <a:ext cx="3606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50000"/>
                </a:spcBef>
                <a:spcAft>
                  <a:spcPct val="0"/>
                </a:spcAft>
              </a:pPr>
              <a:r>
                <a:rPr lang="en-US" altLang="ja-JP" sz="1600" b="1" dirty="0">
                  <a:solidFill>
                    <a:srgbClr val="000000"/>
                  </a:solidFill>
                </a:rPr>
                <a:t>Tracer of East Asian </a:t>
              </a:r>
              <a:r>
                <a:rPr lang="en-US" altLang="ja-JP" sz="1600" b="1" dirty="0" smtClean="0">
                  <a:solidFill>
                    <a:srgbClr val="000000"/>
                  </a:solidFill>
                </a:rPr>
                <a:t>CO Pollution</a:t>
              </a:r>
              <a:endParaRPr lang="en-US" altLang="zh-CN" sz="1600" b="1" dirty="0">
                <a:solidFill>
                  <a:srgbClr val="000000"/>
                </a:solidFill>
              </a:endParaRPr>
            </a:p>
          </p:txBody>
        </p:sp>
        <p:sp>
          <p:nvSpPr>
            <p:cNvPr id="36" name="AutoShape 150"/>
            <p:cNvSpPr>
              <a:spLocks noChangeArrowheads="1"/>
            </p:cNvSpPr>
            <p:nvPr/>
          </p:nvSpPr>
          <p:spPr bwMode="auto">
            <a:xfrm>
              <a:off x="2152650" y="5638800"/>
              <a:ext cx="287338" cy="215900"/>
            </a:xfrm>
            <a:prstGeom prst="star5">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zh-CN" altLang="en-US">
                <a:solidFill>
                  <a:srgbClr val="000000"/>
                </a:solidFill>
                <a:latin typeface="Arial" pitchFamily="34" charset="0"/>
              </a:endParaRPr>
            </a:p>
          </p:txBody>
        </p:sp>
        <p:sp>
          <p:nvSpPr>
            <p:cNvPr id="37" name="AutoShape 151"/>
            <p:cNvSpPr>
              <a:spLocks noChangeArrowheads="1"/>
            </p:cNvSpPr>
            <p:nvPr/>
          </p:nvSpPr>
          <p:spPr bwMode="auto">
            <a:xfrm>
              <a:off x="2165350" y="6348412"/>
              <a:ext cx="287338" cy="215900"/>
            </a:xfrm>
            <a:prstGeom prst="star5">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zh-CN" altLang="en-US">
                <a:solidFill>
                  <a:srgbClr val="000000"/>
                </a:solidFill>
                <a:latin typeface="Arial" pitchFamily="34" charset="0"/>
              </a:endParaRPr>
            </a:p>
          </p:txBody>
        </p:sp>
      </p:grpSp>
      <p:grpSp>
        <p:nvGrpSpPr>
          <p:cNvPr id="5" name="Group 4"/>
          <p:cNvGrpSpPr/>
          <p:nvPr/>
        </p:nvGrpSpPr>
        <p:grpSpPr>
          <a:xfrm>
            <a:off x="394199" y="4572000"/>
            <a:ext cx="3949201" cy="1965325"/>
            <a:chOff x="5256213" y="4876801"/>
            <a:chExt cx="3949201" cy="1965325"/>
          </a:xfrm>
        </p:grpSpPr>
        <p:pic>
          <p:nvPicPr>
            <p:cNvPr id="42002" name="Picture 788" descr="emis"/>
            <p:cNvPicPr>
              <a:picLocks noChangeAspect="1" noChangeArrowheads="1"/>
            </p:cNvPicPr>
            <p:nvPr/>
          </p:nvPicPr>
          <p:blipFill>
            <a:blip r:embed="rId7">
              <a:extLst>
                <a:ext uri="{28A0092B-C50C-407E-A947-70E740481C1C}">
                  <a14:useLocalDpi xmlns:a14="http://schemas.microsoft.com/office/drawing/2010/main" val="0"/>
                </a:ext>
              </a:extLst>
            </a:blip>
            <a:srcRect l="20235" t="15672" r="9337" b="59467"/>
            <a:stretch>
              <a:fillRect/>
            </a:stretch>
          </p:blipFill>
          <p:spPr bwMode="auto">
            <a:xfrm>
              <a:off x="5456238" y="4876801"/>
              <a:ext cx="357981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3" name="Text Box 140"/>
            <p:cNvSpPr txBox="1">
              <a:spLocks noChangeArrowheads="1"/>
            </p:cNvSpPr>
            <p:nvPr/>
          </p:nvSpPr>
          <p:spPr bwMode="auto">
            <a:xfrm>
              <a:off x="5816600" y="4995862"/>
              <a:ext cx="2643188" cy="4924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zh-CN" sz="1600" b="1" dirty="0" smtClean="0">
                  <a:solidFill>
                    <a:srgbClr val="000000"/>
                  </a:solidFill>
                </a:rPr>
                <a:t>Tripling NO</a:t>
              </a:r>
              <a:r>
                <a:rPr lang="en-US" altLang="zh-CN" sz="1600" b="1" baseline="-25000" dirty="0" smtClean="0">
                  <a:solidFill>
                    <a:srgbClr val="000000"/>
                  </a:solidFill>
                </a:rPr>
                <a:t>x</a:t>
              </a:r>
              <a:r>
                <a:rPr lang="en-US" altLang="zh-CN" sz="1600" b="1" dirty="0" smtClean="0">
                  <a:solidFill>
                    <a:srgbClr val="000000"/>
                  </a:solidFill>
                </a:rPr>
                <a:t> emissions from E. China</a:t>
              </a:r>
              <a:endParaRPr lang="en-US" altLang="zh-CN" sz="1600" b="1" dirty="0">
                <a:solidFill>
                  <a:srgbClr val="000000"/>
                </a:solidFill>
              </a:endParaRPr>
            </a:p>
          </p:txBody>
        </p:sp>
        <p:sp>
          <p:nvSpPr>
            <p:cNvPr id="42004" name="TextBox 40"/>
            <p:cNvSpPr txBox="1">
              <a:spLocks noChangeArrowheads="1"/>
            </p:cNvSpPr>
            <p:nvPr/>
          </p:nvSpPr>
          <p:spPr bwMode="auto">
            <a:xfrm rot="16200000">
              <a:off x="4438651" y="5694363"/>
              <a:ext cx="1943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en-US" sz="1400" dirty="0">
                  <a:solidFill>
                    <a:srgbClr val="000000"/>
                  </a:solidFill>
                </a:rPr>
                <a:t>Normalized to </a:t>
              </a:r>
              <a:r>
                <a:rPr lang="en-US" altLang="en-US" sz="1400" dirty="0" smtClean="0">
                  <a:solidFill>
                    <a:srgbClr val="000000"/>
                  </a:solidFill>
                </a:rPr>
                <a:t>Y2000</a:t>
              </a:r>
              <a:endParaRPr lang="en-US" altLang="en-US" sz="1400" dirty="0">
                <a:solidFill>
                  <a:srgbClr val="000000"/>
                </a:solidFill>
              </a:endParaRPr>
            </a:p>
          </p:txBody>
        </p:sp>
        <p:sp>
          <p:nvSpPr>
            <p:cNvPr id="42005" name="TextBox 41"/>
            <p:cNvSpPr txBox="1">
              <a:spLocks noChangeArrowheads="1"/>
            </p:cNvSpPr>
            <p:nvPr/>
          </p:nvSpPr>
          <p:spPr bwMode="auto">
            <a:xfrm>
              <a:off x="5867400" y="5956301"/>
              <a:ext cx="936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en-US" sz="1200">
                  <a:solidFill>
                    <a:srgbClr val="FF0000"/>
                  </a:solidFill>
                </a:rPr>
                <a:t>Model</a:t>
              </a:r>
            </a:p>
          </p:txBody>
        </p:sp>
        <p:sp>
          <p:nvSpPr>
            <p:cNvPr id="42006" name="TextBox 42"/>
            <p:cNvSpPr txBox="1">
              <a:spLocks noChangeArrowheads="1"/>
            </p:cNvSpPr>
            <p:nvPr/>
          </p:nvSpPr>
          <p:spPr bwMode="auto">
            <a:xfrm>
              <a:off x="8104188" y="5992813"/>
              <a:ext cx="1101226" cy="3077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en-US" sz="1200" b="1" dirty="0" smtClean="0">
                  <a:solidFill>
                    <a:srgbClr val="000000"/>
                  </a:solidFill>
                </a:rPr>
                <a:t>Satellites</a:t>
              </a:r>
            </a:p>
            <a:p>
              <a:pPr algn="ctr" eaLnBrk="1" fontAlgn="base" hangingPunct="1">
                <a:spcBef>
                  <a:spcPct val="0"/>
                </a:spcBef>
                <a:spcAft>
                  <a:spcPct val="0"/>
                </a:spcAft>
              </a:pPr>
              <a:r>
                <a:rPr lang="en-US" altLang="en-US" sz="800" dirty="0" smtClean="0">
                  <a:solidFill>
                    <a:srgbClr val="000000"/>
                  </a:solidFill>
                </a:rPr>
                <a:t>(GOME/SCIAMACHY)</a:t>
              </a:r>
              <a:endParaRPr lang="en-US" altLang="en-US" sz="800" dirty="0">
                <a:solidFill>
                  <a:srgbClr val="000000"/>
                </a:solidFill>
              </a:endParaRPr>
            </a:p>
          </p:txBody>
        </p:sp>
        <p:sp>
          <p:nvSpPr>
            <p:cNvPr id="42007" name="TextBox 43"/>
            <p:cNvSpPr txBox="1">
              <a:spLocks noChangeArrowheads="1"/>
            </p:cNvSpPr>
            <p:nvPr/>
          </p:nvSpPr>
          <p:spPr bwMode="auto">
            <a:xfrm>
              <a:off x="5635625" y="6564313"/>
              <a:ext cx="33131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en-US" sz="1200" b="1" dirty="0">
                  <a:solidFill>
                    <a:srgbClr val="000000"/>
                  </a:solidFill>
                </a:rPr>
                <a:t>1980           1990               2000            2010</a:t>
              </a:r>
            </a:p>
          </p:txBody>
        </p:sp>
      </p:grpSp>
      <p:sp>
        <p:nvSpPr>
          <p:cNvPr id="25" name="Rectangle 55"/>
          <p:cNvSpPr>
            <a:spLocks noChangeArrowheads="1"/>
          </p:cNvSpPr>
          <p:nvPr/>
        </p:nvSpPr>
        <p:spPr bwMode="auto">
          <a:xfrm>
            <a:off x="0" y="6539002"/>
            <a:ext cx="9132888" cy="340093"/>
          </a:xfrm>
          <a:prstGeom prst="rect">
            <a:avLst/>
          </a:prstGeom>
          <a:solidFill>
            <a:srgbClr val="008000"/>
          </a:solidFill>
          <a:ln>
            <a:noFill/>
          </a:ln>
          <a:effectLs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eaLnBrk="0" fontAlgn="base" hangingPunct="0">
              <a:lnSpc>
                <a:spcPct val="115000"/>
              </a:lnSpc>
              <a:spcBef>
                <a:spcPct val="0"/>
              </a:spcBef>
              <a:spcAft>
                <a:spcPct val="0"/>
              </a:spcAft>
              <a:buClr>
                <a:srgbClr val="3333FF"/>
              </a:buClr>
            </a:pPr>
            <a:r>
              <a:rPr lang="en-US" altLang="ja-JP" sz="1400" b="1" i="1" dirty="0" smtClean="0">
                <a:solidFill>
                  <a:schemeClr val="bg1"/>
                </a:solidFill>
              </a:rPr>
              <a:t>    Meiyun Lin, Larry Horowitz, Samuel </a:t>
            </a:r>
            <a:r>
              <a:rPr lang="en-US" altLang="ja-JP" sz="1400" b="1" i="1" dirty="0" err="1" smtClean="0">
                <a:solidFill>
                  <a:schemeClr val="bg1"/>
                </a:solidFill>
              </a:rPr>
              <a:t>Oltmans</a:t>
            </a:r>
            <a:r>
              <a:rPr lang="en-US" altLang="ja-JP" sz="1400" b="1" i="1" dirty="0" smtClean="0">
                <a:solidFill>
                  <a:schemeClr val="bg1"/>
                </a:solidFill>
              </a:rPr>
              <a:t>, Arlene Fiore, and </a:t>
            </a:r>
            <a:r>
              <a:rPr lang="en-US" altLang="ja-JP" sz="1400" b="1" i="1" dirty="0" err="1" smtClean="0">
                <a:solidFill>
                  <a:schemeClr val="bg1"/>
                </a:solidFill>
              </a:rPr>
              <a:t>Songmiao</a:t>
            </a:r>
            <a:r>
              <a:rPr lang="en-US" altLang="ja-JP" sz="1400" b="1" i="1" dirty="0" smtClean="0">
                <a:solidFill>
                  <a:schemeClr val="bg1"/>
                </a:solidFill>
              </a:rPr>
              <a:t> Fan (2014)</a:t>
            </a:r>
            <a:endParaRPr lang="en-US" altLang="zh-CN" sz="1400" b="1" i="1" dirty="0" smtClean="0">
              <a:solidFill>
                <a:schemeClr val="bg1"/>
              </a:solidFill>
            </a:endParaRPr>
          </a:p>
        </p:txBody>
      </p:sp>
      <p:sp>
        <p:nvSpPr>
          <p:cNvPr id="27" name="Rectangle 8"/>
          <p:cNvSpPr>
            <a:spLocks noChangeArrowheads="1"/>
          </p:cNvSpPr>
          <p:nvPr/>
        </p:nvSpPr>
        <p:spPr bwMode="auto">
          <a:xfrm>
            <a:off x="2284118" y="4187"/>
            <a:ext cx="6859882" cy="753626"/>
          </a:xfrm>
          <a:prstGeom prst="rect">
            <a:avLst/>
          </a:prstGeom>
          <a:solidFill>
            <a:srgbClr val="124D1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Arial" pitchFamily="34" charset="0"/>
                <a:ea typeface="宋体" pitchFamily="2" charset="-122"/>
              </a:defRPr>
            </a:lvl1pPr>
            <a:lvl2pPr marL="742950" indent="-285750" algn="l" eaLnBrk="0" hangingPunct="0">
              <a:spcBef>
                <a:spcPct val="20000"/>
              </a:spcBef>
              <a:buChar char="–"/>
              <a:defRPr sz="2800">
                <a:solidFill>
                  <a:schemeClr val="tx1"/>
                </a:solidFill>
                <a:latin typeface="Arial" pitchFamily="34" charset="0"/>
                <a:ea typeface="宋体" pitchFamily="2" charset="-122"/>
              </a:defRPr>
            </a:lvl2pPr>
            <a:lvl3pPr marL="1143000" indent="-228600" algn="l" eaLnBrk="0" hangingPunct="0">
              <a:spcBef>
                <a:spcPct val="20000"/>
              </a:spcBef>
              <a:buChar char="•"/>
              <a:defRPr sz="2400">
                <a:solidFill>
                  <a:schemeClr val="tx1"/>
                </a:solidFill>
                <a:latin typeface="Arial" pitchFamily="34" charset="0"/>
                <a:ea typeface="宋体" pitchFamily="2" charset="-122"/>
              </a:defRPr>
            </a:lvl3pPr>
            <a:lvl4pPr marL="1600200" indent="-228600" algn="l" eaLnBrk="0" hangingPunct="0">
              <a:spcBef>
                <a:spcPct val="20000"/>
              </a:spcBef>
              <a:buChar char="–"/>
              <a:defRPr sz="2000">
                <a:solidFill>
                  <a:schemeClr val="tx1"/>
                </a:solidFill>
                <a:latin typeface="Arial" pitchFamily="34" charset="0"/>
                <a:ea typeface="宋体" pitchFamily="2" charset="-122"/>
              </a:defRPr>
            </a:lvl4pPr>
            <a:lvl5pPr marL="2057400" indent="-228600" algn="l"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ja-JP" sz="2000" b="1" dirty="0">
                <a:solidFill>
                  <a:prstClr val="white"/>
                </a:solidFill>
              </a:rPr>
              <a:t>Tropospheric ozone trends at Mauna Loa Observatory </a:t>
            </a:r>
            <a:endParaRPr lang="en-US" altLang="ja-JP" sz="2000" b="1" dirty="0" smtClean="0">
              <a:solidFill>
                <a:prstClr val="white"/>
              </a:solidFill>
            </a:endParaRPr>
          </a:p>
          <a:p>
            <a:pPr algn="ctr" eaLnBrk="1" hangingPunct="1">
              <a:spcBef>
                <a:spcPct val="0"/>
              </a:spcBef>
              <a:buFontTx/>
              <a:buNone/>
            </a:pPr>
            <a:r>
              <a:rPr lang="en-US" altLang="ja-JP" sz="2000" b="1" dirty="0" smtClean="0">
                <a:solidFill>
                  <a:prstClr val="white"/>
                </a:solidFill>
              </a:rPr>
              <a:t>tied </a:t>
            </a:r>
            <a:r>
              <a:rPr lang="en-US" altLang="ja-JP" sz="2000" b="1" dirty="0">
                <a:solidFill>
                  <a:prstClr val="white"/>
                </a:solidFill>
              </a:rPr>
              <a:t>to decadal climate variability </a:t>
            </a:r>
            <a:endParaRPr lang="en-US" altLang="en-US" sz="2000" dirty="0">
              <a:solidFill>
                <a:prstClr val="white"/>
              </a:solidFill>
            </a:endParaRPr>
          </a:p>
        </p:txBody>
      </p:sp>
      <p:pic>
        <p:nvPicPr>
          <p:cNvPr id="41991" name="Picture 91"/>
          <p:cNvPicPr>
            <a:picLocks noChangeAspect="1" noChangeArrowheads="1"/>
          </p:cNvPicPr>
          <p:nvPr/>
        </p:nvPicPr>
        <p:blipFill>
          <a:blip r:embed="rId8">
            <a:extLst>
              <a:ext uri="{28A0092B-C50C-407E-A947-70E740481C1C}">
                <a14:useLocalDpi xmlns:a14="http://schemas.microsoft.com/office/drawing/2010/main" val="0"/>
              </a:ext>
            </a:extLst>
          </a:blip>
          <a:srcRect t="4106"/>
          <a:stretch>
            <a:fillRect/>
          </a:stretch>
        </p:blipFill>
        <p:spPr bwMode="auto">
          <a:xfrm>
            <a:off x="901700" y="838200"/>
            <a:ext cx="6228307" cy="3375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p:cNvSpPr>
          <p:nvPr/>
        </p:nvSpPr>
        <p:spPr bwMode="auto">
          <a:xfrm>
            <a:off x="6640512" y="1219200"/>
            <a:ext cx="2503488" cy="914400"/>
          </a:xfrm>
          <a:prstGeom prst="rect">
            <a:avLst/>
          </a:prstGeom>
          <a:noFill/>
          <a:ln>
            <a:noFill/>
          </a:ln>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defRPr/>
            </a:pPr>
            <a:r>
              <a:rPr lang="en-US" altLang="ja-JP" b="1" dirty="0" smtClean="0">
                <a:solidFill>
                  <a:srgbClr val="0000FF"/>
                </a:solidFill>
                <a:effectLst>
                  <a:outerShdw blurRad="38100" dist="38100" dir="2700000" algn="tl">
                    <a:srgbClr val="C0C0C0"/>
                  </a:outerShdw>
                </a:effectLst>
                <a:latin typeface="Helvetica" pitchFamily="34" charset="0"/>
              </a:rPr>
              <a:t>The puzzle</a:t>
            </a:r>
            <a:r>
              <a:rPr lang="en-US" altLang="ja-JP" b="1" dirty="0" smtClean="0">
                <a:solidFill>
                  <a:srgbClr val="0000FF"/>
                </a:solidFill>
                <a:latin typeface="Helvetica" pitchFamily="34" charset="0"/>
              </a:rPr>
              <a:t>: </a:t>
            </a:r>
          </a:p>
          <a:p>
            <a:pPr marL="285750" indent="-285750" eaLnBrk="1" fontAlgn="base" hangingPunct="1">
              <a:spcBef>
                <a:spcPct val="0"/>
              </a:spcBef>
              <a:spcAft>
                <a:spcPct val="0"/>
              </a:spcAft>
              <a:buFont typeface="Wingdings" panose="05000000000000000000" pitchFamily="2" charset="2"/>
              <a:buChar char="§"/>
              <a:defRPr/>
            </a:pPr>
            <a:r>
              <a:rPr lang="en-US" altLang="ja-JP" b="1" dirty="0" smtClean="0">
                <a:solidFill>
                  <a:srgbClr val="0000FF"/>
                </a:solidFill>
                <a:latin typeface="Helvetica" pitchFamily="34" charset="0"/>
              </a:rPr>
              <a:t>No trend </a:t>
            </a:r>
            <a:r>
              <a:rPr lang="en-US" altLang="ja-JP" b="1" dirty="0">
                <a:solidFill>
                  <a:srgbClr val="0000FF"/>
                </a:solidFill>
                <a:latin typeface="Helvetica" pitchFamily="34" charset="0"/>
              </a:rPr>
              <a:t>in </a:t>
            </a:r>
            <a:r>
              <a:rPr lang="en-US" altLang="ja-JP" b="1" dirty="0" smtClean="0">
                <a:solidFill>
                  <a:srgbClr val="0000FF"/>
                </a:solidFill>
                <a:latin typeface="Helvetica" pitchFamily="34" charset="0"/>
              </a:rPr>
              <a:t>spring</a:t>
            </a:r>
          </a:p>
          <a:p>
            <a:pPr eaLnBrk="1" fontAlgn="base" hangingPunct="1">
              <a:spcBef>
                <a:spcPct val="0"/>
              </a:spcBef>
              <a:spcAft>
                <a:spcPct val="0"/>
              </a:spcAft>
              <a:defRPr/>
            </a:pPr>
            <a:r>
              <a:rPr lang="en-US" altLang="zh-CN" b="1" dirty="0">
                <a:solidFill>
                  <a:srgbClr val="0000FF"/>
                </a:solidFill>
                <a:latin typeface="Helvetica" pitchFamily="34" charset="0"/>
              </a:rPr>
              <a:t> </a:t>
            </a:r>
            <a:r>
              <a:rPr lang="en-US" altLang="zh-CN" b="1" dirty="0" smtClean="0">
                <a:solidFill>
                  <a:srgbClr val="0000FF"/>
                </a:solidFill>
                <a:latin typeface="Helvetica" pitchFamily="34" charset="0"/>
              </a:rPr>
              <a:t>   </a:t>
            </a:r>
            <a:r>
              <a:rPr lang="en-US" altLang="zh-CN" dirty="0" smtClean="0">
                <a:solidFill>
                  <a:srgbClr val="0000FF"/>
                </a:solidFill>
                <a:latin typeface="Helvetica" pitchFamily="34" charset="0"/>
              </a:rPr>
              <a:t>(</a:t>
            </a:r>
            <a:r>
              <a:rPr lang="en-US" altLang="zh-CN" i="1" dirty="0" smtClean="0">
                <a:solidFill>
                  <a:srgbClr val="0000FF"/>
                </a:solidFill>
                <a:latin typeface="Helvetica" pitchFamily="34" charset="0"/>
              </a:rPr>
              <a:t>decrease in 25</a:t>
            </a:r>
            <a:r>
              <a:rPr lang="en-US" altLang="zh-CN" i="1" baseline="30000" dirty="0" smtClean="0">
                <a:solidFill>
                  <a:srgbClr val="0000FF"/>
                </a:solidFill>
                <a:latin typeface="Helvetica" pitchFamily="34" charset="0"/>
              </a:rPr>
              <a:t>th</a:t>
            </a:r>
            <a:r>
              <a:rPr lang="en-US" altLang="zh-CN" dirty="0" smtClean="0">
                <a:solidFill>
                  <a:srgbClr val="0000FF"/>
                </a:solidFill>
                <a:latin typeface="Helvetica" pitchFamily="34" charset="0"/>
              </a:rPr>
              <a:t>)</a:t>
            </a:r>
            <a:endParaRPr lang="en-US" altLang="zh-CN" dirty="0">
              <a:solidFill>
                <a:srgbClr val="0000FF"/>
              </a:solidFill>
              <a:latin typeface="Helvetica" pitchFamily="34" charset="0"/>
            </a:endParaRPr>
          </a:p>
          <a:p>
            <a:pPr marL="285750" indent="-285750" eaLnBrk="1" fontAlgn="base" hangingPunct="1">
              <a:spcBef>
                <a:spcPct val="0"/>
              </a:spcBef>
              <a:spcAft>
                <a:spcPct val="0"/>
              </a:spcAft>
              <a:buFont typeface="Wingdings" panose="05000000000000000000" pitchFamily="2" charset="2"/>
              <a:buChar char="§"/>
              <a:defRPr/>
            </a:pPr>
            <a:r>
              <a:rPr lang="en-US" altLang="zh-CN" b="1" dirty="0" smtClean="0">
                <a:solidFill>
                  <a:srgbClr val="0000FF"/>
                </a:solidFill>
                <a:latin typeface="Helvetica" pitchFamily="34" charset="0"/>
              </a:rPr>
              <a:t>Increase in fall</a:t>
            </a:r>
          </a:p>
        </p:txBody>
      </p:sp>
      <p:grpSp>
        <p:nvGrpSpPr>
          <p:cNvPr id="35" name="Group 34"/>
          <p:cNvGrpSpPr/>
          <p:nvPr/>
        </p:nvGrpSpPr>
        <p:grpSpPr>
          <a:xfrm>
            <a:off x="6856413" y="2667000"/>
            <a:ext cx="792163" cy="1024354"/>
            <a:chOff x="7543800" y="2743200"/>
            <a:chExt cx="792163" cy="1024354"/>
          </a:xfrm>
        </p:grpSpPr>
        <p:sp>
          <p:nvSpPr>
            <p:cNvPr id="38" name="Text Box 7"/>
            <p:cNvSpPr txBox="1">
              <a:spLocks noChangeArrowheads="1"/>
            </p:cNvSpPr>
            <p:nvPr/>
          </p:nvSpPr>
          <p:spPr bwMode="auto">
            <a:xfrm>
              <a:off x="7616825" y="2743200"/>
              <a:ext cx="7191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1600" b="1" dirty="0">
                  <a:solidFill>
                    <a:prstClr val="black"/>
                  </a:solidFill>
                  <a:latin typeface="Helvetica" pitchFamily="34" charset="0"/>
                </a:rPr>
                <a:t>75</a:t>
              </a:r>
              <a:r>
                <a:rPr lang="en-US" altLang="ja-JP" sz="1600" b="1" baseline="30000" dirty="0">
                  <a:solidFill>
                    <a:prstClr val="black"/>
                  </a:solidFill>
                  <a:latin typeface="Helvetica" pitchFamily="34" charset="0"/>
                </a:rPr>
                <a:t>th</a:t>
              </a:r>
              <a:endParaRPr lang="en-US" altLang="zh-CN" sz="1600" b="1" dirty="0">
                <a:solidFill>
                  <a:prstClr val="black"/>
                </a:solidFill>
                <a:latin typeface="Helvetica" pitchFamily="34" charset="0"/>
              </a:endParaRPr>
            </a:p>
          </p:txBody>
        </p:sp>
        <p:grpSp>
          <p:nvGrpSpPr>
            <p:cNvPr id="39" name="Group 38"/>
            <p:cNvGrpSpPr/>
            <p:nvPr/>
          </p:nvGrpSpPr>
          <p:grpSpPr>
            <a:xfrm>
              <a:off x="7543800" y="2895600"/>
              <a:ext cx="792163" cy="871954"/>
              <a:chOff x="7543800" y="2895600"/>
              <a:chExt cx="792163" cy="871954"/>
            </a:xfrm>
          </p:grpSpPr>
          <p:sp>
            <p:nvSpPr>
              <p:cNvPr id="40" name="Text Box 7"/>
              <p:cNvSpPr txBox="1">
                <a:spLocks noChangeArrowheads="1"/>
              </p:cNvSpPr>
              <p:nvPr/>
            </p:nvSpPr>
            <p:spPr bwMode="auto">
              <a:xfrm>
                <a:off x="7586662" y="3429000"/>
                <a:ext cx="7191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1600" b="1" dirty="0">
                    <a:solidFill>
                      <a:prstClr val="black"/>
                    </a:solidFill>
                    <a:latin typeface="Helvetica" pitchFamily="34" charset="0"/>
                  </a:rPr>
                  <a:t>25</a:t>
                </a:r>
                <a:r>
                  <a:rPr lang="en-US" altLang="ja-JP" sz="1600" b="1" baseline="30000" dirty="0">
                    <a:solidFill>
                      <a:prstClr val="black"/>
                    </a:solidFill>
                    <a:latin typeface="Helvetica" pitchFamily="34" charset="0"/>
                  </a:rPr>
                  <a:t>th</a:t>
                </a:r>
                <a:endParaRPr lang="en-US" altLang="zh-CN" sz="1600" b="1" dirty="0">
                  <a:solidFill>
                    <a:prstClr val="black"/>
                  </a:solidFill>
                  <a:latin typeface="Helvetica" pitchFamily="34" charset="0"/>
                </a:endParaRPr>
              </a:p>
            </p:txBody>
          </p:sp>
          <p:sp>
            <p:nvSpPr>
              <p:cNvPr id="41" name="Line 9"/>
              <p:cNvSpPr>
                <a:spLocks noChangeShapeType="1"/>
              </p:cNvSpPr>
              <p:nvPr/>
            </p:nvSpPr>
            <p:spPr bwMode="auto">
              <a:xfrm flipV="1">
                <a:off x="7616031" y="2895600"/>
                <a:ext cx="794" cy="7159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600">
                  <a:solidFill>
                    <a:prstClr val="black"/>
                  </a:solidFill>
                  <a:latin typeface="Arial" pitchFamily="34" charset="0"/>
                </a:endParaRPr>
              </a:p>
            </p:txBody>
          </p:sp>
          <p:sp>
            <p:nvSpPr>
              <p:cNvPr id="42" name="Oval 10"/>
              <p:cNvSpPr>
                <a:spLocks noChangeArrowheads="1"/>
              </p:cNvSpPr>
              <p:nvPr/>
            </p:nvSpPr>
            <p:spPr bwMode="auto">
              <a:xfrm>
                <a:off x="7543800" y="3173413"/>
                <a:ext cx="144463" cy="144462"/>
              </a:xfrm>
              <a:prstGeom prst="ellipse">
                <a:avLst/>
              </a:prstGeom>
              <a:solidFill>
                <a:schemeClr val="tx1"/>
              </a:solidFill>
              <a:ln>
                <a:noFill/>
              </a:ln>
              <a:effectLst/>
              <a:extLst/>
            </p:spPr>
            <p:txBody>
              <a:bodyPr wrap="none" anchor="ctr"/>
              <a:lstStyle/>
              <a:p>
                <a:pPr algn="ctr" fontAlgn="base">
                  <a:spcBef>
                    <a:spcPct val="0"/>
                  </a:spcBef>
                  <a:spcAft>
                    <a:spcPct val="0"/>
                  </a:spcAft>
                </a:pPr>
                <a:endParaRPr lang="en-US" sz="1600">
                  <a:solidFill>
                    <a:prstClr val="black"/>
                  </a:solidFill>
                  <a:latin typeface="Arial" pitchFamily="34" charset="0"/>
                </a:endParaRPr>
              </a:p>
            </p:txBody>
          </p:sp>
          <p:sp>
            <p:nvSpPr>
              <p:cNvPr id="43" name="Text Box 7"/>
              <p:cNvSpPr txBox="1">
                <a:spLocks noChangeArrowheads="1"/>
              </p:cNvSpPr>
              <p:nvPr/>
            </p:nvSpPr>
            <p:spPr bwMode="auto">
              <a:xfrm>
                <a:off x="7616825" y="3090446"/>
                <a:ext cx="7191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1600" b="1" dirty="0">
                    <a:solidFill>
                      <a:prstClr val="black"/>
                    </a:solidFill>
                    <a:latin typeface="Helvetica" pitchFamily="34" charset="0"/>
                  </a:rPr>
                  <a:t>50</a:t>
                </a:r>
                <a:r>
                  <a:rPr lang="en-US" altLang="ja-JP" sz="1600" b="1" baseline="30000" dirty="0">
                    <a:solidFill>
                      <a:prstClr val="black"/>
                    </a:solidFill>
                    <a:latin typeface="Helvetica" pitchFamily="34" charset="0"/>
                  </a:rPr>
                  <a:t>th</a:t>
                </a:r>
                <a:endParaRPr lang="en-US" altLang="zh-CN" sz="1600" b="1" dirty="0">
                  <a:solidFill>
                    <a:prstClr val="black"/>
                  </a:solidFill>
                  <a:latin typeface="Helvetica" pitchFamily="34" charset="0"/>
                </a:endParaRPr>
              </a:p>
            </p:txBody>
          </p:sp>
        </p:grpSp>
      </p:grpSp>
      <p:sp>
        <p:nvSpPr>
          <p:cNvPr id="41993" name="Rectangle 103"/>
          <p:cNvSpPr>
            <a:spLocks noChangeArrowheads="1"/>
          </p:cNvSpPr>
          <p:nvPr/>
        </p:nvSpPr>
        <p:spPr bwMode="auto">
          <a:xfrm>
            <a:off x="514350" y="838200"/>
            <a:ext cx="768350" cy="504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a:solidFill>
                <a:srgbClr val="000000"/>
              </a:solidFill>
            </a:endParaRPr>
          </a:p>
        </p:txBody>
      </p:sp>
      <p:sp>
        <p:nvSpPr>
          <p:cNvPr id="3" name="TextBox 2"/>
          <p:cNvSpPr txBox="1"/>
          <p:nvPr/>
        </p:nvSpPr>
        <p:spPr>
          <a:xfrm>
            <a:off x="1853406" y="926068"/>
            <a:ext cx="4532313" cy="369332"/>
          </a:xfrm>
          <a:prstGeom prst="rect">
            <a:avLst/>
          </a:prstGeom>
          <a:solidFill>
            <a:schemeClr val="bg1"/>
          </a:solidFill>
        </p:spPr>
        <p:txBody>
          <a:bodyPr wrap="square" rtlCol="0">
            <a:spAutoFit/>
          </a:bodyPr>
          <a:lstStyle/>
          <a:p>
            <a:r>
              <a:rPr lang="en-US" b="1" dirty="0">
                <a:solidFill>
                  <a:prstClr val="black"/>
                </a:solidFill>
              </a:rPr>
              <a:t>     Mauna Loa Observatory (3.4 km altitude) </a:t>
            </a:r>
          </a:p>
        </p:txBody>
      </p:sp>
      <p:sp>
        <p:nvSpPr>
          <p:cNvPr id="44" name="Slide Number Placeholder 3"/>
          <p:cNvSpPr txBox="1">
            <a:spLocks noGrp="1"/>
          </p:cNvSpPr>
          <p:nvPr/>
        </p:nvSpPr>
        <p:spPr>
          <a:xfrm>
            <a:off x="8752834" y="6515100"/>
            <a:ext cx="391166" cy="3429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4</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969060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3868" y="5562601"/>
            <a:ext cx="9194801"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p:cNvSpPr>
            <a:spLocks noGrp="1"/>
          </p:cNvSpPr>
          <p:nvPr>
            <p:ph type="ctrTitle"/>
          </p:nvPr>
        </p:nvSpPr>
        <p:spPr>
          <a:xfrm>
            <a:off x="35496" y="0"/>
            <a:ext cx="9108504" cy="838200"/>
          </a:xfrm>
        </p:spPr>
        <p:txBody>
          <a:bodyPr>
            <a:noAutofit/>
          </a:bodyPr>
          <a:lstStyle/>
          <a:p>
            <a:pPr algn="ctr"/>
            <a:r>
              <a:rPr lang="en-US" altLang="zh-CN"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Increasing ozone at </a:t>
            </a:r>
            <a:r>
              <a:rPr lang="en-US" altLang="zh-CN"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Mauna Loa </a:t>
            </a:r>
            <a:r>
              <a:rPr lang="en-US" altLang="zh-CN"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 </a:t>
            </a:r>
            <a:r>
              <a:rPr lang="en-US" altLang="zh-CN"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FALL</a:t>
            </a:r>
            <a:r>
              <a:rPr lang="en-US" altLang="zh-CN"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tied </a:t>
            </a:r>
            <a:r>
              <a:rPr lang="en-US" altLang="zh-CN"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to a </a:t>
            </a:r>
            <a:r>
              <a:rPr lang="en-US" altLang="zh-CN"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shift </a:t>
            </a:r>
            <a:r>
              <a:rPr lang="en-US" altLang="zh-CN"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 </a:t>
            </a:r>
            <a:r>
              <a:rPr lang="en-US" altLang="zh-CN"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circulation patterns since the mid-1990s</a:t>
            </a:r>
            <a:endPar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Rectangle 55"/>
          <p:cNvSpPr>
            <a:spLocks noChangeArrowheads="1"/>
          </p:cNvSpPr>
          <p:nvPr/>
        </p:nvSpPr>
        <p:spPr bwMode="auto">
          <a:xfrm>
            <a:off x="3124200" y="6324600"/>
            <a:ext cx="460851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eaLnBrk="0" fontAlgn="base" hangingPunct="0">
              <a:lnSpc>
                <a:spcPct val="115000"/>
              </a:lnSpc>
              <a:spcBef>
                <a:spcPct val="0"/>
              </a:spcBef>
              <a:spcAft>
                <a:spcPct val="0"/>
              </a:spcAft>
              <a:buClr>
                <a:srgbClr val="3333FF"/>
              </a:buClr>
            </a:pPr>
            <a:r>
              <a:rPr lang="en-US" altLang="ja-JP" sz="2000" b="1" i="1" dirty="0" smtClean="0">
                <a:solidFill>
                  <a:srgbClr val="FFFF66"/>
                </a:solidFill>
              </a:rPr>
              <a:t>Lin </a:t>
            </a:r>
            <a:r>
              <a:rPr lang="en-US" altLang="ja-JP" sz="2000" b="1" i="1" dirty="0">
                <a:solidFill>
                  <a:srgbClr val="FFFF66"/>
                </a:solidFill>
              </a:rPr>
              <a:t>M.Y. </a:t>
            </a:r>
            <a:r>
              <a:rPr lang="en-US" altLang="ja-JP" sz="2000" b="1" i="1" dirty="0" smtClean="0">
                <a:solidFill>
                  <a:srgbClr val="FFFF66"/>
                </a:solidFill>
              </a:rPr>
              <a:t>et al (Nature GeoSci., 2014)</a:t>
            </a:r>
            <a:endParaRPr lang="en-US" altLang="zh-CN" sz="2000" b="1" i="1" dirty="0" smtClean="0">
              <a:solidFill>
                <a:srgbClr val="FFFF66"/>
              </a:solidFill>
            </a:endParaRPr>
          </a:p>
        </p:txBody>
      </p:sp>
      <p:pic>
        <p:nvPicPr>
          <p:cNvPr id="44036" name="Picture 4" descr="LinMeiyun_NGEO2066_image_for_pres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87" t="26262" b="34917"/>
          <a:stretch/>
        </p:blipFill>
        <p:spPr bwMode="auto">
          <a:xfrm>
            <a:off x="0" y="914400"/>
            <a:ext cx="8915400" cy="46991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9" descr="pna_ml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145" t="27203" r="20975" b="59058"/>
          <a:stretch/>
        </p:blipFill>
        <p:spPr bwMode="auto">
          <a:xfrm>
            <a:off x="1447800" y="1447800"/>
            <a:ext cx="3472971" cy="10563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4"/>
          <p:cNvSpPr txBox="1">
            <a:spLocks noChangeArrowheads="1"/>
          </p:cNvSpPr>
          <p:nvPr/>
        </p:nvSpPr>
        <p:spPr bwMode="auto">
          <a:xfrm>
            <a:off x="1524000" y="2433935"/>
            <a:ext cx="3276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079500" eaLnBrk="0" hangingPunct="0">
              <a:defRPr>
                <a:solidFill>
                  <a:schemeClr val="tx1"/>
                </a:solidFill>
                <a:latin typeface="Arial" pitchFamily="34" charset="0"/>
                <a:ea typeface="宋体" pitchFamily="2" charset="-122"/>
              </a:defRPr>
            </a:lvl1pPr>
            <a:lvl2pPr defTabSz="1079500" eaLnBrk="0" hangingPunct="0">
              <a:defRPr>
                <a:solidFill>
                  <a:schemeClr val="tx1"/>
                </a:solidFill>
                <a:latin typeface="Arial" pitchFamily="34" charset="0"/>
                <a:ea typeface="宋体" pitchFamily="2" charset="-122"/>
              </a:defRPr>
            </a:lvl2pPr>
            <a:lvl3pPr defTabSz="1079500" eaLnBrk="0" hangingPunct="0">
              <a:defRPr>
                <a:solidFill>
                  <a:schemeClr val="tx1"/>
                </a:solidFill>
                <a:latin typeface="Arial" pitchFamily="34" charset="0"/>
                <a:ea typeface="宋体" pitchFamily="2" charset="-122"/>
              </a:defRPr>
            </a:lvl3pPr>
            <a:lvl4pPr defTabSz="1079500" eaLnBrk="0" hangingPunct="0">
              <a:defRPr>
                <a:solidFill>
                  <a:schemeClr val="tx1"/>
                </a:solidFill>
                <a:latin typeface="Arial" pitchFamily="34" charset="0"/>
                <a:ea typeface="宋体" pitchFamily="2" charset="-122"/>
              </a:defRPr>
            </a:lvl4pPr>
            <a:lvl5pPr defTabSz="1079500" eaLnBrk="0" hangingPunct="0">
              <a:defRPr>
                <a:solidFill>
                  <a:schemeClr val="tx1"/>
                </a:solidFill>
                <a:latin typeface="Arial" pitchFamily="34" charset="0"/>
                <a:ea typeface="宋体" pitchFamily="2" charset="-122"/>
              </a:defRPr>
            </a:lvl5pPr>
            <a:lvl6pPr algn="ctr" defTabSz="1079500" eaLnBrk="0" fontAlgn="base" hangingPunct="0">
              <a:spcBef>
                <a:spcPct val="0"/>
              </a:spcBef>
              <a:spcAft>
                <a:spcPct val="0"/>
              </a:spcAft>
              <a:defRPr>
                <a:solidFill>
                  <a:schemeClr val="tx1"/>
                </a:solidFill>
                <a:latin typeface="Arial" pitchFamily="34" charset="0"/>
                <a:ea typeface="宋体" pitchFamily="2" charset="-122"/>
              </a:defRPr>
            </a:lvl6pPr>
            <a:lvl7pPr algn="ctr" defTabSz="1079500" eaLnBrk="0" fontAlgn="base" hangingPunct="0">
              <a:spcBef>
                <a:spcPct val="0"/>
              </a:spcBef>
              <a:spcAft>
                <a:spcPct val="0"/>
              </a:spcAft>
              <a:defRPr>
                <a:solidFill>
                  <a:schemeClr val="tx1"/>
                </a:solidFill>
                <a:latin typeface="Arial" pitchFamily="34" charset="0"/>
                <a:ea typeface="宋体" pitchFamily="2" charset="-122"/>
              </a:defRPr>
            </a:lvl7pPr>
            <a:lvl8pPr algn="ctr" defTabSz="1079500" eaLnBrk="0" fontAlgn="base" hangingPunct="0">
              <a:spcBef>
                <a:spcPct val="0"/>
              </a:spcBef>
              <a:spcAft>
                <a:spcPct val="0"/>
              </a:spcAft>
              <a:defRPr>
                <a:solidFill>
                  <a:schemeClr val="tx1"/>
                </a:solidFill>
                <a:latin typeface="Arial" pitchFamily="34" charset="0"/>
                <a:ea typeface="宋体" pitchFamily="2" charset="-122"/>
              </a:defRPr>
            </a:lvl8pPr>
            <a:lvl9pPr algn="ctr" defTabSz="10795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50000"/>
              </a:spcBef>
              <a:spcAft>
                <a:spcPct val="0"/>
              </a:spcAft>
            </a:pPr>
            <a:r>
              <a:rPr lang="en-US" altLang="ja-JP" sz="1200" b="1" dirty="0">
                <a:solidFill>
                  <a:srgbClr val="000000"/>
                </a:solidFill>
                <a:ea typeface="MS PGothic" pitchFamily="34" charset="-128"/>
                <a:cs typeface="Arial" panose="020B0604020202020204" pitchFamily="34" charset="0"/>
              </a:rPr>
              <a:t>Changes in NCEP </a:t>
            </a:r>
            <a:r>
              <a:rPr lang="en-US" altLang="ja-JP" sz="1200" b="1" dirty="0" smtClean="0">
                <a:solidFill>
                  <a:srgbClr val="000000"/>
                </a:solidFill>
                <a:ea typeface="MS PGothic" pitchFamily="34" charset="-128"/>
                <a:cs typeface="Arial" panose="020B0604020202020204" pitchFamily="34" charset="0"/>
              </a:rPr>
              <a:t>500hPa height , PNA+</a:t>
            </a:r>
            <a:endParaRPr lang="en-US" altLang="ja-JP" sz="1200" b="1" dirty="0">
              <a:solidFill>
                <a:srgbClr val="000000"/>
              </a:solidFill>
              <a:ea typeface="MS PGothic" pitchFamily="34" charset="-128"/>
              <a:cs typeface="Arial" panose="020B0604020202020204" pitchFamily="34" charset="0"/>
            </a:endParaRPr>
          </a:p>
          <a:p>
            <a:pPr algn="ctr" eaLnBrk="1" fontAlgn="base" hangingPunct="1">
              <a:spcBef>
                <a:spcPct val="0"/>
              </a:spcBef>
              <a:spcAft>
                <a:spcPct val="0"/>
              </a:spcAft>
            </a:pPr>
            <a:r>
              <a:rPr lang="en-US" altLang="ja-JP" sz="1200" b="1" dirty="0">
                <a:solidFill>
                  <a:srgbClr val="000000"/>
                </a:solidFill>
                <a:ea typeface="MS PGothic" pitchFamily="34" charset="-128"/>
                <a:cs typeface="Arial" panose="020B0604020202020204" pitchFamily="34" charset="0"/>
              </a:rPr>
              <a:t>(1995-2011 minus 1980-1994)</a:t>
            </a:r>
            <a:endParaRPr lang="en-US" altLang="zh-CN" sz="1200" b="1" dirty="0">
              <a:solidFill>
                <a:srgbClr val="000000"/>
              </a:solidFill>
              <a:ea typeface="MS PGothic" pitchFamily="34" charset="-128"/>
              <a:cs typeface="Arial" panose="020B0604020202020204" pitchFamily="34" charset="0"/>
            </a:endParaRPr>
          </a:p>
        </p:txBody>
      </p:sp>
      <p:sp>
        <p:nvSpPr>
          <p:cNvPr id="5" name="Rectangle 4"/>
          <p:cNvSpPr/>
          <p:nvPr/>
        </p:nvSpPr>
        <p:spPr>
          <a:xfrm>
            <a:off x="76200" y="5581649"/>
            <a:ext cx="9067800" cy="514351"/>
          </a:xfrm>
          <a:prstGeom prst="rect">
            <a:avLst/>
          </a:prstGeom>
          <a:solidFill>
            <a:schemeClr val="bg1"/>
          </a:solidFill>
        </p:spPr>
        <p:txBody>
          <a:bodyPr wrap="square">
            <a:noAutofit/>
          </a:bodyPr>
          <a:lstStyle/>
          <a:p>
            <a:pPr marL="342900" indent="-342900" eaLnBrk="0" fontAlgn="base" hangingPunct="0">
              <a:lnSpc>
                <a:spcPct val="115000"/>
              </a:lnSpc>
              <a:spcAft>
                <a:spcPct val="0"/>
              </a:spcAft>
              <a:buClr>
                <a:srgbClr val="3333FF"/>
              </a:buClr>
              <a:buFont typeface="Arial" panose="020B0604020202020204" pitchFamily="34" charset="0"/>
              <a:buChar char="•"/>
            </a:pPr>
            <a:r>
              <a:rPr lang="en-US" dirty="0" smtClean="0">
                <a:solidFill>
                  <a:srgbClr val="FF0000"/>
                </a:solidFill>
                <a:latin typeface="Arial"/>
              </a:rPr>
              <a:t>Circulation </a:t>
            </a:r>
            <a:r>
              <a:rPr lang="en-US" dirty="0">
                <a:solidFill>
                  <a:srgbClr val="FF0000"/>
                </a:solidFill>
                <a:latin typeface="Arial"/>
              </a:rPr>
              <a:t>variability can pose </a:t>
            </a:r>
            <a:r>
              <a:rPr lang="en-US" dirty="0" smtClean="0">
                <a:solidFill>
                  <a:srgbClr val="FF0000"/>
                </a:solidFill>
                <a:latin typeface="Arial"/>
              </a:rPr>
              <a:t>a substantial challenge </a:t>
            </a:r>
            <a:r>
              <a:rPr lang="en-US" dirty="0">
                <a:solidFill>
                  <a:srgbClr val="FF0000"/>
                </a:solidFill>
                <a:latin typeface="Arial"/>
              </a:rPr>
              <a:t>to detecting ozone changes in short records and </a:t>
            </a:r>
            <a:r>
              <a:rPr lang="en-US" dirty="0" smtClean="0">
                <a:solidFill>
                  <a:srgbClr val="FF0000"/>
                </a:solidFill>
                <a:latin typeface="Arial"/>
              </a:rPr>
              <a:t>attributing </a:t>
            </a:r>
            <a:r>
              <a:rPr lang="en-US" dirty="0">
                <a:solidFill>
                  <a:srgbClr val="FF0000"/>
                </a:solidFill>
                <a:latin typeface="Arial"/>
              </a:rPr>
              <a:t>these changes to anthropogenic emission trends.</a:t>
            </a:r>
            <a:endParaRPr lang="en-US" altLang="ja-JP" b="1" dirty="0" smtClean="0">
              <a:solidFill>
                <a:srgbClr val="FF0000"/>
              </a:solidFill>
              <a:latin typeface="Arial" pitchFamily="34" charset="0"/>
              <a:ea typeface="MS PGothic" pitchFamily="34" charset="-128"/>
              <a:cs typeface="Arial" panose="020B0604020202020204" pitchFamily="34" charset="0"/>
            </a:endParaRPr>
          </a:p>
        </p:txBody>
      </p:sp>
      <p:sp>
        <p:nvSpPr>
          <p:cNvPr id="2" name="TextBox 1"/>
          <p:cNvSpPr txBox="1"/>
          <p:nvPr/>
        </p:nvSpPr>
        <p:spPr>
          <a:xfrm>
            <a:off x="5348602" y="1487269"/>
            <a:ext cx="3490598" cy="646331"/>
          </a:xfrm>
          <a:prstGeom prst="rect">
            <a:avLst/>
          </a:prstGeom>
          <a:solidFill>
            <a:schemeClr val="bg1"/>
          </a:solidFill>
        </p:spPr>
        <p:txBody>
          <a:bodyPr wrap="square" rtlCol="0">
            <a:spAutoFit/>
          </a:bodyPr>
          <a:lstStyle/>
          <a:p>
            <a:pPr algn="r"/>
            <a:r>
              <a:rPr lang="en-US" sz="1200" b="1" dirty="0" smtClean="0">
                <a:solidFill>
                  <a:srgbClr val="000000"/>
                </a:solidFill>
                <a:latin typeface="Arial" panose="020B0604020202020204" pitchFamily="34" charset="0"/>
                <a:cs typeface="Arial" panose="020B0604020202020204" pitchFamily="34" charset="0"/>
              </a:rPr>
              <a:t>  OBS:   11% decade</a:t>
            </a:r>
            <a:r>
              <a:rPr lang="en-US" sz="1200" b="1" baseline="30000" dirty="0" smtClean="0">
                <a:solidFill>
                  <a:srgbClr val="000000"/>
                </a:solidFill>
                <a:latin typeface="Arial" panose="020B0604020202020204" pitchFamily="34" charset="0"/>
                <a:cs typeface="Arial" panose="020B0604020202020204" pitchFamily="34" charset="0"/>
              </a:rPr>
              <a:t>-1</a:t>
            </a:r>
            <a:r>
              <a:rPr lang="en-US" sz="1200" b="1" dirty="0" smtClean="0">
                <a:solidFill>
                  <a:srgbClr val="000000"/>
                </a:solidFill>
                <a:latin typeface="Arial" panose="020B0604020202020204" pitchFamily="34" charset="0"/>
                <a:cs typeface="Arial" panose="020B0604020202020204" pitchFamily="34" charset="0"/>
              </a:rPr>
              <a:t> (p&lt;0.05)   </a:t>
            </a:r>
          </a:p>
          <a:p>
            <a:r>
              <a:rPr lang="en-US" sz="1200" b="1" dirty="0" smtClean="0">
                <a:solidFill>
                  <a:srgbClr val="000000"/>
                </a:solidFill>
                <a:latin typeface="Arial" panose="020B0604020202020204" pitchFamily="34" charset="0"/>
                <a:cs typeface="Arial" panose="020B0604020202020204" pitchFamily="34" charset="0"/>
              </a:rPr>
              <a:t>     </a:t>
            </a:r>
            <a:r>
              <a:rPr lang="en-US" sz="1200" b="1" dirty="0" smtClean="0">
                <a:solidFill>
                  <a:srgbClr val="FF0000"/>
                </a:solidFill>
                <a:latin typeface="Arial" panose="020B0604020202020204" pitchFamily="34" charset="0"/>
                <a:cs typeface="Arial" panose="020B0604020202020204" pitchFamily="34" charset="0"/>
              </a:rPr>
              <a:t>FIXEMIS (Nudged):   7% decade</a:t>
            </a:r>
            <a:r>
              <a:rPr lang="en-US" sz="1200" b="1" baseline="30000" dirty="0" smtClean="0">
                <a:solidFill>
                  <a:srgbClr val="FF0000"/>
                </a:solidFill>
                <a:latin typeface="Arial" panose="020B0604020202020204" pitchFamily="34" charset="0"/>
                <a:cs typeface="Arial" panose="020B0604020202020204" pitchFamily="34" charset="0"/>
              </a:rPr>
              <a:t>-1</a:t>
            </a:r>
            <a:r>
              <a:rPr lang="en-US" sz="1200" b="1" dirty="0" smtClean="0">
                <a:solidFill>
                  <a:srgbClr val="FF0000"/>
                </a:solidFill>
                <a:latin typeface="Arial" panose="020B0604020202020204" pitchFamily="34" charset="0"/>
                <a:cs typeface="Arial" panose="020B0604020202020204" pitchFamily="34" charset="0"/>
              </a:rPr>
              <a:t> (p&lt;0.05)</a:t>
            </a:r>
          </a:p>
          <a:p>
            <a:r>
              <a:rPr lang="en-US" sz="1200" b="1" dirty="0" smtClean="0">
                <a:solidFill>
                  <a:srgbClr val="000000"/>
                </a:solidFill>
                <a:latin typeface="Arial" panose="020B0604020202020204" pitchFamily="34" charset="0"/>
                <a:cs typeface="Arial" panose="020B0604020202020204" pitchFamily="34" charset="0"/>
              </a:rPr>
              <a:t>          </a:t>
            </a:r>
            <a:r>
              <a:rPr lang="en-US" sz="1200" b="1" dirty="0" smtClean="0">
                <a:solidFill>
                  <a:srgbClr val="7030A0"/>
                </a:solidFill>
                <a:latin typeface="Arial" panose="020B0604020202020204" pitchFamily="34" charset="0"/>
                <a:cs typeface="Arial" panose="020B0604020202020204" pitchFamily="34" charset="0"/>
              </a:rPr>
              <a:t>BASE (Nudged): 13% decade</a:t>
            </a:r>
            <a:r>
              <a:rPr lang="en-US" sz="1200" b="1" baseline="30000" dirty="0" smtClean="0">
                <a:solidFill>
                  <a:srgbClr val="7030A0"/>
                </a:solidFill>
                <a:latin typeface="Arial" panose="020B0604020202020204" pitchFamily="34" charset="0"/>
                <a:cs typeface="Arial" panose="020B0604020202020204" pitchFamily="34" charset="0"/>
              </a:rPr>
              <a:t>-1</a:t>
            </a:r>
            <a:r>
              <a:rPr lang="en-US" sz="1200" b="1" dirty="0" smtClean="0">
                <a:solidFill>
                  <a:srgbClr val="7030A0"/>
                </a:solidFill>
                <a:latin typeface="Arial" panose="020B0604020202020204" pitchFamily="34" charset="0"/>
                <a:cs typeface="Arial" panose="020B0604020202020204" pitchFamily="34" charset="0"/>
              </a:rPr>
              <a:t> (p&lt;0.05)</a:t>
            </a:r>
            <a:endParaRPr lang="en-US" sz="1200" b="1" dirty="0">
              <a:solidFill>
                <a:srgbClr val="7030A0"/>
              </a:solidFill>
              <a:latin typeface="Arial" panose="020B0604020202020204" pitchFamily="34" charset="0"/>
              <a:cs typeface="Arial" panose="020B0604020202020204" pitchFamily="34" charset="0"/>
            </a:endParaRPr>
          </a:p>
        </p:txBody>
      </p:sp>
      <p:pic>
        <p:nvPicPr>
          <p:cNvPr id="13" name="Picture 9" descr="pna_mlo"/>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1136" t="27203" r="10186" b="59058"/>
          <a:stretch/>
        </p:blipFill>
        <p:spPr bwMode="auto">
          <a:xfrm>
            <a:off x="4876800" y="1447800"/>
            <a:ext cx="471802" cy="10563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76800" y="2362200"/>
            <a:ext cx="530494" cy="369332"/>
          </a:xfrm>
          <a:prstGeom prst="rect">
            <a:avLst/>
          </a:prstGeom>
          <a:noFill/>
        </p:spPr>
        <p:txBody>
          <a:bodyPr wrap="square" rtlCol="0">
            <a:spAutoFit/>
          </a:bodyPr>
          <a:lstStyle/>
          <a:p>
            <a:r>
              <a:rPr lang="en-US" dirty="0" smtClean="0">
                <a:solidFill>
                  <a:srgbClr val="000000"/>
                </a:solidFill>
              </a:rPr>
              <a:t>[m]</a:t>
            </a:r>
            <a:endParaRPr lang="en-US" dirty="0">
              <a:solidFill>
                <a:srgbClr val="000000"/>
              </a:solidFill>
            </a:endParaRPr>
          </a:p>
        </p:txBody>
      </p:sp>
      <p:sp>
        <p:nvSpPr>
          <p:cNvPr id="6" name="TextBox 5"/>
          <p:cNvSpPr txBox="1"/>
          <p:nvPr/>
        </p:nvSpPr>
        <p:spPr>
          <a:xfrm rot="16200000">
            <a:off x="75789" y="3276600"/>
            <a:ext cx="979755" cy="369332"/>
          </a:xfrm>
          <a:prstGeom prst="rect">
            <a:avLst/>
          </a:prstGeom>
          <a:noFill/>
        </p:spPr>
        <p:txBody>
          <a:bodyPr wrap="none" rtlCol="0">
            <a:spAutoFit/>
          </a:bodyPr>
          <a:lstStyle/>
          <a:p>
            <a:r>
              <a:rPr lang="en-US" dirty="0" smtClean="0">
                <a:solidFill>
                  <a:srgbClr val="000000"/>
                </a:solidFill>
              </a:rPr>
              <a:t>Sep -Oct</a:t>
            </a:r>
            <a:endParaRPr lang="en-US" dirty="0">
              <a:solidFill>
                <a:srgbClr val="000000"/>
              </a:solidFill>
            </a:endParaRPr>
          </a:p>
        </p:txBody>
      </p:sp>
      <p:sp>
        <p:nvSpPr>
          <p:cNvPr id="15" name="Slide Number Placeholder 3"/>
          <p:cNvSpPr txBox="1">
            <a:spLocks noGrp="1"/>
          </p:cNvSpPr>
          <p:nvPr/>
        </p:nvSpPr>
        <p:spPr>
          <a:xfrm>
            <a:off x="8676635" y="6400800"/>
            <a:ext cx="391166"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5</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
        <p:nvSpPr>
          <p:cNvPr id="12" name="Rectangle 11"/>
          <p:cNvSpPr/>
          <p:nvPr/>
        </p:nvSpPr>
        <p:spPr>
          <a:xfrm>
            <a:off x="8839200" y="914400"/>
            <a:ext cx="304800" cy="4648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30915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4495800"/>
            <a:ext cx="3410790" cy="1835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908"/>
          <a:stretch/>
        </p:blipFill>
        <p:spPr bwMode="auto">
          <a:xfrm>
            <a:off x="533400" y="4495800"/>
            <a:ext cx="3428999" cy="186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t="50000" b="15436"/>
          <a:stretch/>
        </p:blipFill>
        <p:spPr>
          <a:xfrm>
            <a:off x="768350" y="1367619"/>
            <a:ext cx="6231760" cy="3048000"/>
          </a:xfrm>
          <a:prstGeom prst="rect">
            <a:avLst/>
          </a:prstGeom>
        </p:spPr>
      </p:pic>
      <p:sp>
        <p:nvSpPr>
          <p:cNvPr id="6" name="TextBox 5"/>
          <p:cNvSpPr txBox="1"/>
          <p:nvPr/>
        </p:nvSpPr>
        <p:spPr>
          <a:xfrm>
            <a:off x="1676400" y="1039031"/>
            <a:ext cx="990600" cy="338554"/>
          </a:xfrm>
          <a:prstGeom prst="rect">
            <a:avLst/>
          </a:prstGeom>
          <a:noFill/>
        </p:spPr>
        <p:txBody>
          <a:bodyPr wrap="square" rtlCol="0">
            <a:spAutoFit/>
          </a:bodyPr>
          <a:lstStyle/>
          <a:p>
            <a:r>
              <a:rPr lang="en-US" sz="1600" dirty="0" err="1" smtClean="0">
                <a:solidFill>
                  <a:srgbClr val="FF0000"/>
                </a:solidFill>
                <a:latin typeface="Arial" panose="020B0604020202020204" pitchFamily="34" charset="0"/>
                <a:cs typeface="Arial" panose="020B0604020202020204" pitchFamily="34" charset="0"/>
              </a:rPr>
              <a:t>ElNi</a:t>
            </a:r>
            <a:r>
              <a:rPr lang="en-US" altLang="zh-CN" sz="1600" dirty="0" err="1" smtClean="0">
                <a:solidFill>
                  <a:srgbClr val="FF0000"/>
                </a:solidFill>
                <a:latin typeface="Arial" panose="020B0604020202020204" pitchFamily="34" charset="0"/>
                <a:cs typeface="Arial" panose="020B0604020202020204" pitchFamily="34" charset="0"/>
              </a:rPr>
              <a:t>ñ</a:t>
            </a:r>
            <a:r>
              <a:rPr lang="en-US" sz="1600" dirty="0" err="1" smtClean="0">
                <a:solidFill>
                  <a:srgbClr val="FF0000"/>
                </a:solidFill>
                <a:latin typeface="Arial" panose="020B0604020202020204" pitchFamily="34" charset="0"/>
                <a:cs typeface="Arial" panose="020B0604020202020204" pitchFamily="34" charset="0"/>
              </a:rPr>
              <a:t>o</a:t>
            </a:r>
            <a:endParaRPr lang="en-US" sz="1600" dirty="0">
              <a:solidFill>
                <a:srgbClr val="FF0000"/>
              </a:solidFill>
              <a:latin typeface="Arial" panose="020B0604020202020204" pitchFamily="34" charset="0"/>
              <a:cs typeface="Arial" panose="020B0604020202020204" pitchFamily="34" charset="0"/>
            </a:endParaRPr>
          </a:p>
        </p:txBody>
      </p:sp>
      <p:sp>
        <p:nvSpPr>
          <p:cNvPr id="4" name="Rectangle 3"/>
          <p:cNvSpPr/>
          <p:nvPr/>
        </p:nvSpPr>
        <p:spPr>
          <a:xfrm>
            <a:off x="1447800" y="3837769"/>
            <a:ext cx="400050" cy="277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7" name="Slide Number Placeholder 3"/>
          <p:cNvSpPr txBox="1">
            <a:spLocks noGrp="1"/>
          </p:cNvSpPr>
          <p:nvPr/>
        </p:nvSpPr>
        <p:spPr>
          <a:xfrm>
            <a:off x="8153400" y="6400800"/>
            <a:ext cx="533400" cy="365125"/>
          </a:xfrm>
          <a:prstGeom prst="rect">
            <a:avLst/>
          </a:prstGeom>
          <a:noFill/>
        </p:spPr>
        <p:txBody>
          <a:bodyPr anchor="ctr"/>
          <a:lstStyle/>
          <a:p>
            <a:pPr algn="r">
              <a:defRPr/>
            </a:pPr>
            <a:fld id="{34006432-BFC8-4EFA-B0E0-3BAEE6952960}" type="slidenum">
              <a:rPr lang="en-US" sz="1200">
                <a:solidFill>
                  <a:srgbClr val="000000">
                    <a:tint val="75000"/>
                  </a:srgbClr>
                </a:solidFill>
              </a:rPr>
              <a:pPr algn="r">
                <a:defRPr/>
              </a:pPr>
              <a:t>6</a:t>
            </a:fld>
            <a:endParaRPr lang="en-US" sz="1200" dirty="0">
              <a:solidFill>
                <a:srgbClr val="000000">
                  <a:tint val="75000"/>
                </a:srgbClr>
              </a:solidFill>
            </a:endParaRPr>
          </a:p>
        </p:txBody>
      </p:sp>
      <p:sp>
        <p:nvSpPr>
          <p:cNvPr id="19" name="Rectangle 18"/>
          <p:cNvSpPr/>
          <p:nvPr/>
        </p:nvSpPr>
        <p:spPr>
          <a:xfrm>
            <a:off x="1600200" y="1295401"/>
            <a:ext cx="4974138" cy="182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8" name="TextBox 47"/>
          <p:cNvSpPr txBox="1"/>
          <p:nvPr/>
        </p:nvSpPr>
        <p:spPr>
          <a:xfrm rot="16200000">
            <a:off x="-718050" y="2385488"/>
            <a:ext cx="2770969" cy="646331"/>
          </a:xfrm>
          <a:prstGeom prst="rect">
            <a:avLst/>
          </a:prstGeom>
          <a:solidFill>
            <a:schemeClr val="bg1"/>
          </a:solidFill>
        </p:spPr>
        <p:txBody>
          <a:bodyPr wrap="square" rtlCol="0">
            <a:spAutoFit/>
          </a:bodyPr>
          <a:lstStyle/>
          <a:p>
            <a:pPr algn="ctr"/>
            <a:r>
              <a:rPr lang="en-US" b="1" dirty="0" smtClean="0">
                <a:solidFill>
                  <a:srgbClr val="000000"/>
                </a:solidFill>
              </a:rPr>
              <a:t>Ozone Anomaly , ppb</a:t>
            </a:r>
          </a:p>
          <a:p>
            <a:pPr algn="ctr"/>
            <a:r>
              <a:rPr lang="en-US" b="1" dirty="0" smtClean="0">
                <a:solidFill>
                  <a:srgbClr val="000000"/>
                </a:solidFill>
              </a:rPr>
              <a:t>     (25</a:t>
            </a:r>
            <a:r>
              <a:rPr lang="en-US" b="1" baseline="30000" dirty="0" smtClean="0">
                <a:solidFill>
                  <a:srgbClr val="000000"/>
                </a:solidFill>
              </a:rPr>
              <a:t>th</a:t>
            </a:r>
            <a:r>
              <a:rPr lang="en-US" b="1" dirty="0" smtClean="0">
                <a:solidFill>
                  <a:srgbClr val="000000"/>
                </a:solidFill>
              </a:rPr>
              <a:t> percentile)</a:t>
            </a:r>
            <a:endParaRPr lang="en-US" b="1" dirty="0">
              <a:solidFill>
                <a:srgbClr val="000000"/>
              </a:solidFill>
            </a:endParaRPr>
          </a:p>
        </p:txBody>
      </p:sp>
      <p:cxnSp>
        <p:nvCxnSpPr>
          <p:cNvPr id="5" name="Straight Arrow Connector 4"/>
          <p:cNvCxnSpPr/>
          <p:nvPr/>
        </p:nvCxnSpPr>
        <p:spPr>
          <a:xfrm flipV="1">
            <a:off x="2743200" y="1295400"/>
            <a:ext cx="0" cy="365760"/>
          </a:xfrm>
          <a:prstGeom prst="straightConnector1">
            <a:avLst/>
          </a:prstGeom>
          <a:ln w="19050">
            <a:solidFill>
              <a:srgbClr val="0000FF"/>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075255" y="1295400"/>
            <a:ext cx="0" cy="36576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939902" y="1310640"/>
            <a:ext cx="0" cy="365760"/>
          </a:xfrm>
          <a:prstGeom prst="straightConnector1">
            <a:avLst/>
          </a:prstGeom>
          <a:ln w="19050">
            <a:solidFill>
              <a:srgbClr val="0000FF"/>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4216400" y="1305025"/>
            <a:ext cx="0" cy="365760"/>
          </a:xfrm>
          <a:prstGeom prst="straightConnector1">
            <a:avLst/>
          </a:prstGeom>
          <a:ln w="19050">
            <a:solidFill>
              <a:srgbClr val="0000FF"/>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257800" y="1310640"/>
            <a:ext cx="0" cy="365760"/>
          </a:xfrm>
          <a:prstGeom prst="straightConnector1">
            <a:avLst/>
          </a:prstGeom>
          <a:ln w="19050">
            <a:solidFill>
              <a:srgbClr val="0000FF"/>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096000" y="1306033"/>
            <a:ext cx="0" cy="365760"/>
          </a:xfrm>
          <a:prstGeom prst="straightConnector1">
            <a:avLst/>
          </a:prstGeom>
          <a:ln w="19050">
            <a:solidFill>
              <a:srgbClr val="0000FF"/>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6400800" y="1310640"/>
            <a:ext cx="0" cy="365760"/>
          </a:xfrm>
          <a:prstGeom prst="straightConnector1">
            <a:avLst/>
          </a:prstGeom>
          <a:ln w="19050">
            <a:solidFill>
              <a:srgbClr val="0000FF"/>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626806" y="1295400"/>
            <a:ext cx="0" cy="36576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3581400" y="1295400"/>
            <a:ext cx="0" cy="36576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495800" y="1295400"/>
            <a:ext cx="0" cy="36576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6248400" y="1295400"/>
            <a:ext cx="0" cy="36576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410200" y="863025"/>
            <a:ext cx="3886200" cy="584775"/>
          </a:xfrm>
          <a:prstGeom prst="rect">
            <a:avLst/>
          </a:prstGeom>
          <a:noFill/>
        </p:spPr>
        <p:txBody>
          <a:bodyPr wrap="square" rtlCol="0">
            <a:spAutoFit/>
          </a:bodyPr>
          <a:lstStyle/>
          <a:p>
            <a:pPr fontAlgn="base">
              <a:spcBef>
                <a:spcPct val="0"/>
              </a:spcBef>
              <a:spcAft>
                <a:spcPct val="0"/>
              </a:spcAft>
            </a:pPr>
            <a:r>
              <a:rPr lang="en-US" sz="1600" b="1" dirty="0" smtClean="0">
                <a:solidFill>
                  <a:srgbClr val="0000FF"/>
                </a:solidFill>
                <a:latin typeface="Arial" panose="020B0604020202020204" pitchFamily="34" charset="0"/>
                <a:cs typeface="Arial" panose="020B0604020202020204" pitchFamily="34" charset="0"/>
              </a:rPr>
              <a:t>   </a:t>
            </a:r>
            <a:r>
              <a:rPr lang="en-US" sz="1600" b="1" dirty="0" err="1" smtClean="0">
                <a:solidFill>
                  <a:srgbClr val="0000FF"/>
                </a:solidFill>
                <a:latin typeface="Arial" panose="020B0604020202020204" pitchFamily="34" charset="0"/>
                <a:cs typeface="Arial" panose="020B0604020202020204" pitchFamily="34" charset="0"/>
              </a:rPr>
              <a:t>LaNi</a:t>
            </a:r>
            <a:r>
              <a:rPr lang="en-US" altLang="zh-CN" sz="1600" b="1" dirty="0" err="1" smtClean="0">
                <a:solidFill>
                  <a:srgbClr val="0000FF"/>
                </a:solidFill>
                <a:latin typeface="Arial" panose="020B0604020202020204" pitchFamily="34" charset="0"/>
                <a:cs typeface="Arial" panose="020B0604020202020204" pitchFamily="34" charset="0"/>
              </a:rPr>
              <a:t>ña</a:t>
            </a:r>
            <a:r>
              <a:rPr lang="en-US" altLang="zh-CN" sz="1600" b="1" dirty="0" smtClean="0">
                <a:solidFill>
                  <a:srgbClr val="0000FF"/>
                </a:solidFill>
                <a:latin typeface="Arial" panose="020B0604020202020204" pitchFamily="34" charset="0"/>
                <a:cs typeface="Arial" panose="020B0604020202020204" pitchFamily="34" charset="0"/>
              </a:rPr>
              <a:t>-like decadal cooling </a:t>
            </a:r>
            <a:r>
              <a:rPr lang="en-US" altLang="zh-CN" sz="1600" b="1" dirty="0" smtClean="0">
                <a:solidFill>
                  <a:srgbClr val="0000FF"/>
                </a:solidFill>
                <a:latin typeface="Arial" panose="020B0604020202020204" pitchFamily="34" charset="0"/>
                <a:cs typeface="Arial" panose="020B0604020202020204" pitchFamily="34" charset="0"/>
              </a:rPr>
              <a:t>(PDO-)</a:t>
            </a:r>
            <a:endParaRPr lang="en-US" altLang="zh-CN" sz="1600" b="1" dirty="0" smtClean="0">
              <a:solidFill>
                <a:srgbClr val="0000FF"/>
              </a:solidFill>
              <a:latin typeface="Arial" panose="020B0604020202020204" pitchFamily="34" charset="0"/>
              <a:cs typeface="Arial" panose="020B0604020202020204" pitchFamily="34" charset="0"/>
            </a:endParaRPr>
          </a:p>
          <a:p>
            <a:pPr fontAlgn="base">
              <a:spcBef>
                <a:spcPct val="0"/>
              </a:spcBef>
              <a:spcAft>
                <a:spcPct val="0"/>
              </a:spcAft>
            </a:pPr>
            <a:r>
              <a:rPr lang="en-US" altLang="ja-JP" sz="1600" b="1" dirty="0">
                <a:solidFill>
                  <a:srgbClr val="0000FF"/>
                </a:solidFill>
                <a:latin typeface="Arial" panose="020B0604020202020204" pitchFamily="34" charset="0"/>
                <a:ea typeface="MS PGothic" pitchFamily="34" charset="-128"/>
                <a:cs typeface="Arial" panose="020B0604020202020204" pitchFamily="34" charset="0"/>
              </a:rPr>
              <a:t> </a:t>
            </a:r>
            <a:r>
              <a:rPr lang="en-US" altLang="ja-JP" sz="1600" b="1" dirty="0" smtClean="0">
                <a:solidFill>
                  <a:srgbClr val="0000FF"/>
                </a:solidFill>
                <a:latin typeface="Arial" panose="020B0604020202020204" pitchFamily="34" charset="0"/>
                <a:ea typeface="MS PGothic" pitchFamily="34" charset="-128"/>
                <a:cs typeface="Arial" panose="020B0604020202020204" pitchFamily="34" charset="0"/>
              </a:rPr>
              <a:t>                          </a:t>
            </a:r>
            <a:r>
              <a:rPr lang="en-US" altLang="ja-JP" sz="1600" dirty="0" smtClean="0">
                <a:solidFill>
                  <a:srgbClr val="000000"/>
                </a:solidFill>
                <a:latin typeface="Arial Narrow" pitchFamily="34" charset="0"/>
                <a:ea typeface="MS PGothic" pitchFamily="34" charset="-128"/>
              </a:rPr>
              <a:t>[</a:t>
            </a:r>
            <a:r>
              <a:rPr lang="en-US" altLang="ja-JP" sz="1000" dirty="0" smtClean="0">
                <a:solidFill>
                  <a:srgbClr val="000000"/>
                </a:solidFill>
                <a:latin typeface="Arial Narrow" pitchFamily="34" charset="0"/>
                <a:ea typeface="MS PGothic" pitchFamily="34" charset="-128"/>
              </a:rPr>
              <a:t>Chavez2003</a:t>
            </a:r>
            <a:r>
              <a:rPr lang="en-US" altLang="ja-JP" sz="1000" dirty="0">
                <a:solidFill>
                  <a:srgbClr val="000000"/>
                </a:solidFill>
                <a:latin typeface="Arial Narrow" pitchFamily="34" charset="0"/>
                <a:ea typeface="MS PGothic" pitchFamily="34" charset="-128"/>
              </a:rPr>
              <a:t>; Meehl2013; Kosaka2013</a:t>
            </a:r>
            <a:r>
              <a:rPr lang="en-US" altLang="ja-JP" sz="1600" dirty="0" smtClean="0">
                <a:solidFill>
                  <a:srgbClr val="000000"/>
                </a:solidFill>
                <a:latin typeface="Arial Narrow" pitchFamily="34" charset="0"/>
                <a:ea typeface="MS PGothic" pitchFamily="34" charset="-128"/>
              </a:rPr>
              <a:t>]</a:t>
            </a:r>
            <a:endParaRPr lang="en-US" altLang="zh-CN" sz="1600" dirty="0">
              <a:solidFill>
                <a:srgbClr val="000000"/>
              </a:solidFill>
              <a:latin typeface="Arial Narrow" pitchFamily="34" charset="0"/>
              <a:ea typeface="MS PGothic" pitchFamily="34" charset="-128"/>
            </a:endParaRPr>
          </a:p>
        </p:txBody>
      </p:sp>
      <p:sp>
        <p:nvSpPr>
          <p:cNvPr id="9" name="Right Brace 8"/>
          <p:cNvSpPr/>
          <p:nvPr/>
        </p:nvSpPr>
        <p:spPr>
          <a:xfrm rot="16200000">
            <a:off x="5725569" y="495063"/>
            <a:ext cx="304800" cy="139273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cxnSp>
        <p:nvCxnSpPr>
          <p:cNvPr id="29" name="Straight Arrow Connector 28"/>
          <p:cNvCxnSpPr/>
          <p:nvPr/>
        </p:nvCxnSpPr>
        <p:spPr>
          <a:xfrm flipV="1">
            <a:off x="1905000" y="1295400"/>
            <a:ext cx="0" cy="36576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533749" y="1507320"/>
            <a:ext cx="0" cy="266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3962400" y="1323169"/>
            <a:ext cx="0" cy="36576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2053" name="TextBox 2052"/>
          <p:cNvSpPr txBox="1"/>
          <p:nvPr/>
        </p:nvSpPr>
        <p:spPr>
          <a:xfrm>
            <a:off x="3505200" y="3865570"/>
            <a:ext cx="685800" cy="276999"/>
          </a:xfrm>
          <a:prstGeom prst="rect">
            <a:avLst/>
          </a:prstGeom>
          <a:solidFill>
            <a:schemeClr val="bg1"/>
          </a:solidFill>
        </p:spPr>
        <p:txBody>
          <a:bodyPr wrap="square" rtlCol="0">
            <a:spAutoFit/>
          </a:bodyPr>
          <a:lstStyle/>
          <a:p>
            <a:r>
              <a:rPr lang="en-US" sz="1200" b="1" dirty="0" smtClean="0">
                <a:solidFill>
                  <a:srgbClr val="FF0000"/>
                </a:solidFill>
                <a:latin typeface="Helvetica" panose="020B0604020202020204" pitchFamily="34" charset="0"/>
                <a:cs typeface="Helvetica" panose="020B0604020202020204" pitchFamily="34" charset="0"/>
              </a:rPr>
              <a:t>P&lt;0.01</a:t>
            </a:r>
            <a:endParaRPr lang="en-US" sz="1200" b="1" dirty="0">
              <a:solidFill>
                <a:srgbClr val="FF0000"/>
              </a:solidFill>
              <a:latin typeface="Helvetica" panose="020B0604020202020204" pitchFamily="34" charset="0"/>
              <a:cs typeface="Helvetica" panose="020B0604020202020204" pitchFamily="34" charset="0"/>
            </a:endParaRPr>
          </a:p>
        </p:txBody>
      </p:sp>
      <p:sp>
        <p:nvSpPr>
          <p:cNvPr id="11" name="TextBox 10"/>
          <p:cNvSpPr txBox="1"/>
          <p:nvPr/>
        </p:nvSpPr>
        <p:spPr>
          <a:xfrm>
            <a:off x="6792090" y="5543490"/>
            <a:ext cx="2351910" cy="461665"/>
          </a:xfrm>
          <a:prstGeom prst="rect">
            <a:avLst/>
          </a:prstGeom>
          <a:solidFill>
            <a:schemeClr val="bg1"/>
          </a:solid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Western US? </a:t>
            </a:r>
            <a:endParaRPr lang="en-US" sz="2400" b="1" dirty="0">
              <a:solidFill>
                <a:srgbClr val="0000FF"/>
              </a:solidFill>
              <a:latin typeface="Arial" panose="020B0604020202020204" pitchFamily="34" charset="0"/>
              <a:cs typeface="Arial" panose="020B0604020202020204" pitchFamily="34" charset="0"/>
            </a:endParaRPr>
          </a:p>
        </p:txBody>
      </p:sp>
      <p:sp>
        <p:nvSpPr>
          <p:cNvPr id="14" name="TextBox 13"/>
          <p:cNvSpPr txBox="1"/>
          <p:nvPr/>
        </p:nvSpPr>
        <p:spPr>
          <a:xfrm>
            <a:off x="1447506" y="3803902"/>
            <a:ext cx="4533082" cy="292388"/>
          </a:xfrm>
          <a:prstGeom prst="rect">
            <a:avLst/>
          </a:prstGeom>
          <a:solidFill>
            <a:schemeClr val="bg1"/>
          </a:solidFill>
        </p:spPr>
        <p:txBody>
          <a:bodyPr wrap="square" lIns="0" tIns="0" rIns="0" rtlCol="0">
            <a:spAutoFit/>
          </a:bodyPr>
          <a:lstStyle/>
          <a:p>
            <a:r>
              <a:rPr lang="en-US" sz="1600" dirty="0">
                <a:solidFill>
                  <a:srgbClr val="000000"/>
                </a:solidFill>
                <a:latin typeface="Arial Narrow" panose="020B0606020202030204" pitchFamily="34" charset="0"/>
              </a:rPr>
              <a:t>r</a:t>
            </a:r>
            <a:r>
              <a:rPr lang="en-US" sz="1600" baseline="30000" dirty="0" smtClean="0">
                <a:solidFill>
                  <a:srgbClr val="000000"/>
                </a:solidFill>
                <a:latin typeface="Arial Narrow" panose="020B0606020202030204" pitchFamily="34" charset="0"/>
              </a:rPr>
              <a:t>2</a:t>
            </a:r>
            <a:r>
              <a:rPr lang="en-US" sz="1600" dirty="0" smtClean="0">
                <a:solidFill>
                  <a:srgbClr val="000000"/>
                </a:solidFill>
                <a:latin typeface="Arial Narrow" panose="020B0606020202030204" pitchFamily="34" charset="0"/>
              </a:rPr>
              <a:t>(OBS</a:t>
            </a:r>
            <a:r>
              <a:rPr lang="en-US" sz="1600" dirty="0" smtClean="0">
                <a:solidFill>
                  <a:srgbClr val="FF0000"/>
                </a:solidFill>
                <a:latin typeface="Arial Narrow" panose="020B0606020202030204" pitchFamily="34" charset="0"/>
              </a:rPr>
              <a:t>, AMIP</a:t>
            </a:r>
            <a:r>
              <a:rPr lang="en-US" sz="1600" dirty="0" smtClean="0">
                <a:solidFill>
                  <a:srgbClr val="000000"/>
                </a:solidFill>
                <a:latin typeface="Arial Narrow" panose="020B0606020202030204" pitchFamily="34" charset="0"/>
              </a:rPr>
              <a:t>) = 0.39;</a:t>
            </a:r>
            <a:r>
              <a:rPr lang="en-US" sz="1600" dirty="0" smtClean="0">
                <a:solidFill>
                  <a:srgbClr val="FF0000"/>
                </a:solidFill>
                <a:latin typeface="Arial Narrow" panose="020B0606020202030204" pitchFamily="34" charset="0"/>
              </a:rPr>
              <a:t>  Fixed </a:t>
            </a:r>
            <a:r>
              <a:rPr lang="en-US" sz="1600" dirty="0" err="1" smtClean="0">
                <a:solidFill>
                  <a:srgbClr val="FF0000"/>
                </a:solidFill>
                <a:latin typeface="Arial Narrow" panose="020B0606020202030204" pitchFamily="34" charset="0"/>
              </a:rPr>
              <a:t>anthrop</a:t>
            </a:r>
            <a:r>
              <a:rPr lang="en-US" sz="1600" dirty="0" smtClean="0">
                <a:solidFill>
                  <a:srgbClr val="FF0000"/>
                </a:solidFill>
                <a:latin typeface="Arial Narrow" panose="020B0606020202030204" pitchFamily="34" charset="0"/>
              </a:rPr>
              <a:t> &amp;  fire emissions</a:t>
            </a:r>
            <a:endParaRPr lang="en-US" sz="1600" dirty="0">
              <a:solidFill>
                <a:srgbClr val="FF0000"/>
              </a:solidFill>
              <a:latin typeface="Arial Narrow" panose="020B0606020202030204" pitchFamily="34" charset="0"/>
            </a:endParaRPr>
          </a:p>
        </p:txBody>
      </p:sp>
      <p:cxnSp>
        <p:nvCxnSpPr>
          <p:cNvPr id="2048" name="Straight Arrow Connector 2047"/>
          <p:cNvCxnSpPr/>
          <p:nvPr/>
        </p:nvCxnSpPr>
        <p:spPr>
          <a:xfrm flipV="1">
            <a:off x="5257800" y="6131580"/>
            <a:ext cx="152400" cy="2692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1" name="5-Point Star 60"/>
          <p:cNvSpPr/>
          <p:nvPr/>
        </p:nvSpPr>
        <p:spPr>
          <a:xfrm>
            <a:off x="1676400" y="5867400"/>
            <a:ext cx="304800" cy="230665"/>
          </a:xfrm>
          <a:prstGeom prst="star5">
            <a:avLst/>
          </a:prstGeom>
          <a:solidFill>
            <a:srgbClr val="FFFF99">
              <a:lumMod val="75000"/>
            </a:srgbClr>
          </a:solidFill>
          <a:ln w="12700" cap="flat" cmpd="sng" algn="ctr">
            <a:solidFill>
              <a:srgbClr val="000000"/>
            </a:solidFill>
            <a:prstDash val="solid"/>
          </a:ln>
          <a:effectLst/>
        </p:spPr>
        <p:txBody>
          <a:bodyPr rtlCol="0" anchor="ctr"/>
          <a:lstStyle/>
          <a:p>
            <a:pPr algn="ctr">
              <a:defRPr/>
            </a:pPr>
            <a:endParaRPr lang="en-US" kern="0" smtClean="0">
              <a:solidFill>
                <a:srgbClr val="FFFFFF"/>
              </a:solidFill>
            </a:endParaRPr>
          </a:p>
        </p:txBody>
      </p:sp>
      <p:sp>
        <p:nvSpPr>
          <p:cNvPr id="62" name="5-Point Star 61"/>
          <p:cNvSpPr/>
          <p:nvPr/>
        </p:nvSpPr>
        <p:spPr>
          <a:xfrm>
            <a:off x="5334000" y="5867400"/>
            <a:ext cx="304800" cy="230665"/>
          </a:xfrm>
          <a:prstGeom prst="star5">
            <a:avLst/>
          </a:prstGeom>
          <a:solidFill>
            <a:srgbClr val="FFFF99">
              <a:lumMod val="75000"/>
            </a:srgbClr>
          </a:solidFill>
          <a:ln w="12700" cap="flat" cmpd="sng" algn="ctr">
            <a:solidFill>
              <a:srgbClr val="000000"/>
            </a:solidFill>
            <a:prstDash val="solid"/>
          </a:ln>
          <a:effectLst/>
        </p:spPr>
        <p:txBody>
          <a:bodyPr rtlCol="0" anchor="ctr"/>
          <a:lstStyle/>
          <a:p>
            <a:pPr algn="ctr">
              <a:defRPr/>
            </a:pPr>
            <a:endParaRPr lang="en-US" kern="0" smtClean="0">
              <a:solidFill>
                <a:srgbClr val="FFFFFF"/>
              </a:solidFill>
            </a:endParaRPr>
          </a:p>
        </p:txBody>
      </p:sp>
      <p:sp>
        <p:nvSpPr>
          <p:cNvPr id="66" name="Rectangle 65"/>
          <p:cNvSpPr/>
          <p:nvPr/>
        </p:nvSpPr>
        <p:spPr>
          <a:xfrm>
            <a:off x="609600" y="4572000"/>
            <a:ext cx="891591" cy="338554"/>
          </a:xfrm>
          <a:prstGeom prst="rect">
            <a:avLst/>
          </a:prstGeom>
          <a:solidFill>
            <a:srgbClr val="FFFFFF"/>
          </a:solidFill>
          <a:ln>
            <a:noFill/>
          </a:ln>
        </p:spPr>
        <p:txBody>
          <a:bodyPr wrap="none">
            <a:spAutoFit/>
          </a:bodyPr>
          <a:lstStyle/>
          <a:p>
            <a:pPr>
              <a:defRPr/>
            </a:pPr>
            <a:r>
              <a:rPr lang="en-US" altLang="zh-CN" sz="1600" b="1" kern="0" dirty="0" err="1" smtClean="0">
                <a:solidFill>
                  <a:srgbClr val="000000"/>
                </a:solidFill>
                <a:latin typeface="Helvetica" pitchFamily="34" charset="0"/>
              </a:rPr>
              <a:t>ElNiño</a:t>
            </a:r>
            <a:r>
              <a:rPr lang="en-US" altLang="zh-CN" sz="1600" b="1" kern="0" dirty="0" smtClean="0">
                <a:solidFill>
                  <a:srgbClr val="000000"/>
                </a:solidFill>
                <a:latin typeface="Helvetica" pitchFamily="34" charset="0"/>
              </a:rPr>
              <a:t> </a:t>
            </a:r>
            <a:endParaRPr lang="en-US" sz="1600" kern="0" dirty="0" smtClean="0">
              <a:solidFill>
                <a:srgbClr val="000000"/>
              </a:solidFill>
            </a:endParaRPr>
          </a:p>
        </p:txBody>
      </p:sp>
      <p:sp>
        <p:nvSpPr>
          <p:cNvPr id="67" name="Rectangle 66"/>
          <p:cNvSpPr/>
          <p:nvPr/>
        </p:nvSpPr>
        <p:spPr>
          <a:xfrm>
            <a:off x="4267200" y="4572000"/>
            <a:ext cx="762000" cy="338554"/>
          </a:xfrm>
          <a:prstGeom prst="rect">
            <a:avLst/>
          </a:prstGeom>
          <a:solidFill>
            <a:srgbClr val="FFFFFF"/>
          </a:solidFill>
          <a:ln>
            <a:noFill/>
          </a:ln>
        </p:spPr>
        <p:txBody>
          <a:bodyPr wrap="square" lIns="0" rIns="0">
            <a:spAutoFit/>
          </a:bodyPr>
          <a:lstStyle/>
          <a:p>
            <a:pPr>
              <a:defRPr/>
            </a:pPr>
            <a:r>
              <a:rPr lang="en-US" altLang="zh-CN" sz="1600" b="1" kern="0" dirty="0" smtClean="0">
                <a:solidFill>
                  <a:srgbClr val="000000"/>
                </a:solidFill>
                <a:latin typeface="Helvetica" pitchFamily="34" charset="0"/>
              </a:rPr>
              <a:t>LaNiña </a:t>
            </a:r>
            <a:endParaRPr lang="en-US" sz="1600" kern="0" dirty="0" smtClean="0">
              <a:solidFill>
                <a:srgbClr val="000000"/>
              </a:solidFill>
            </a:endParaRPr>
          </a:p>
        </p:txBody>
      </p:sp>
      <p:sp>
        <p:nvSpPr>
          <p:cNvPr id="37" name="Title 1"/>
          <p:cNvSpPr>
            <a:spLocks/>
          </p:cNvSpPr>
          <p:nvPr/>
        </p:nvSpPr>
        <p:spPr bwMode="auto">
          <a:xfrm>
            <a:off x="0" y="50800"/>
            <a:ext cx="9356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defRPr/>
            </a:pPr>
            <a:r>
              <a:rPr lang="en-US" altLang="zh-CN" sz="2400" b="1" dirty="0" smtClean="0">
                <a:solidFill>
                  <a:srgbClr val="FFFF00"/>
                </a:solidFill>
                <a:effectLst>
                  <a:outerShdw blurRad="38100" dist="38100" dir="2700000" algn="tl">
                    <a:srgbClr val="C0C0C0"/>
                  </a:outerShdw>
                </a:effectLst>
                <a:latin typeface="Helvetica" pitchFamily="34" charset="0"/>
              </a:rPr>
              <a:t>Springtime </a:t>
            </a:r>
            <a:r>
              <a:rPr lang="en-US" altLang="zh-CN" sz="2400" b="1" dirty="0" smtClean="0">
                <a:solidFill>
                  <a:srgbClr val="FFFFFF"/>
                </a:solidFill>
                <a:latin typeface="Helvetica" pitchFamily="34" charset="0"/>
              </a:rPr>
              <a:t>airflow from Eurasia towards the NE Pacific weakens in 2000s, offsetting rising O</a:t>
            </a:r>
            <a:r>
              <a:rPr lang="en-US" altLang="zh-CN" sz="2400" b="1" baseline="-25000" dirty="0" smtClean="0">
                <a:solidFill>
                  <a:srgbClr val="FFFFFF"/>
                </a:solidFill>
                <a:latin typeface="Helvetica" pitchFamily="34" charset="0"/>
              </a:rPr>
              <a:t>3</a:t>
            </a:r>
            <a:r>
              <a:rPr lang="en-US" altLang="zh-CN" sz="2400" b="1" dirty="0" smtClean="0">
                <a:solidFill>
                  <a:srgbClr val="FFFFFF"/>
                </a:solidFill>
                <a:latin typeface="Helvetica" pitchFamily="34" charset="0"/>
              </a:rPr>
              <a:t> from Asian emissions</a:t>
            </a:r>
          </a:p>
        </p:txBody>
      </p:sp>
      <p:sp>
        <p:nvSpPr>
          <p:cNvPr id="38" name="Slide Number Placeholder 3"/>
          <p:cNvSpPr txBox="1">
            <a:spLocks noGrp="1"/>
          </p:cNvSpPr>
          <p:nvPr/>
        </p:nvSpPr>
        <p:spPr>
          <a:xfrm>
            <a:off x="8676635" y="6400800"/>
            <a:ext cx="391166"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6</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
        <p:nvSpPr>
          <p:cNvPr id="39" name="TextBox 38"/>
          <p:cNvSpPr txBox="1"/>
          <p:nvPr/>
        </p:nvSpPr>
        <p:spPr>
          <a:xfrm>
            <a:off x="6629400" y="2257961"/>
            <a:ext cx="2667000" cy="707886"/>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solidFill>
                  <a:schemeClr val="tx1">
                    <a:lumMod val="95000"/>
                    <a:lumOff val="5000"/>
                  </a:schemeClr>
                </a:solidFill>
                <a:latin typeface="Arial" panose="020B0604020202020204" pitchFamily="34" charset="0"/>
                <a:cs typeface="Arial" panose="020B0604020202020204" pitchFamily="34" charset="0"/>
              </a:rPr>
              <a:t>Minor influence from fires</a:t>
            </a:r>
            <a:endParaRPr lang="en-US" sz="20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4" name="Rectangle 55"/>
          <p:cNvSpPr>
            <a:spLocks noChangeArrowheads="1"/>
          </p:cNvSpPr>
          <p:nvPr/>
        </p:nvSpPr>
        <p:spPr bwMode="auto">
          <a:xfrm>
            <a:off x="0" y="6381750"/>
            <a:ext cx="8676635" cy="410882"/>
          </a:xfrm>
          <a:prstGeom prst="rect">
            <a:avLst/>
          </a:prstGeom>
          <a:solidFill>
            <a:schemeClr val="tx2"/>
          </a:solidFill>
          <a:ln>
            <a:noFill/>
          </a:ln>
          <a:effectLs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eaLnBrk="0" fontAlgn="base" hangingPunct="0">
              <a:lnSpc>
                <a:spcPct val="115000"/>
              </a:lnSpc>
              <a:spcBef>
                <a:spcPct val="0"/>
              </a:spcBef>
              <a:spcAft>
                <a:spcPct val="0"/>
              </a:spcAft>
              <a:buClr>
                <a:srgbClr val="3333FF"/>
              </a:buClr>
            </a:pPr>
            <a:r>
              <a:rPr lang="en-US" altLang="ja-JP" b="1" i="1" dirty="0" smtClean="0">
                <a:solidFill>
                  <a:srgbClr val="FFFFCC"/>
                </a:solidFill>
              </a:rPr>
              <a:t>Lin </a:t>
            </a:r>
            <a:r>
              <a:rPr lang="en-US" altLang="ja-JP" b="1" i="1" dirty="0">
                <a:solidFill>
                  <a:srgbClr val="FFFFCC"/>
                </a:solidFill>
              </a:rPr>
              <a:t>M.Y. </a:t>
            </a:r>
            <a:r>
              <a:rPr lang="en-US" altLang="ja-JP" b="1" i="1" dirty="0" smtClean="0">
                <a:solidFill>
                  <a:srgbClr val="FFFFCC"/>
                </a:solidFill>
              </a:rPr>
              <a:t>et al (Nature GeoSci., 2014)</a:t>
            </a:r>
            <a:endParaRPr lang="en-US" altLang="zh-CN" b="1" i="1" dirty="0" smtClean="0">
              <a:solidFill>
                <a:srgbClr val="FFFFCC"/>
              </a:solidFill>
            </a:endParaRPr>
          </a:p>
        </p:txBody>
      </p:sp>
    </p:spTree>
    <p:extLst>
      <p:ext uri="{BB962C8B-B14F-4D97-AF65-F5344CB8AC3E}">
        <p14:creationId xmlns:p14="http://schemas.microsoft.com/office/powerpoint/2010/main" val="267908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94"/>
          <a:stretch/>
        </p:blipFill>
        <p:spPr bwMode="auto">
          <a:xfrm>
            <a:off x="0" y="0"/>
            <a:ext cx="8696965" cy="991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283708"/>
            <a:ext cx="8422958" cy="4599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30"/>
          <p:cNvSpPr>
            <a:spLocks noChangeArrowheads="1"/>
          </p:cNvSpPr>
          <p:nvPr/>
        </p:nvSpPr>
        <p:spPr bwMode="auto">
          <a:xfrm>
            <a:off x="0" y="6397823"/>
            <a:ext cx="8699689" cy="307777"/>
          </a:xfrm>
          <a:prstGeom prst="rect">
            <a:avLst/>
          </a:prstGeom>
          <a:solidFill>
            <a:srgbClr val="002060"/>
          </a:solidFill>
          <a:ln>
            <a:noFill/>
          </a:ln>
          <a:effectLs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ja-JP" sz="1400" b="1" i="1" dirty="0" smtClean="0">
                <a:solidFill>
                  <a:schemeClr val="bg1"/>
                </a:solidFill>
              </a:rPr>
              <a:t>Meiyun Lin, </a:t>
            </a:r>
            <a:r>
              <a:rPr lang="en-US" altLang="ja-JP" sz="1200" b="1" i="1" dirty="0" smtClean="0">
                <a:solidFill>
                  <a:schemeClr val="bg1"/>
                </a:solidFill>
              </a:rPr>
              <a:t>Fiore AM, Horowitz LW, Langford AO, </a:t>
            </a:r>
            <a:r>
              <a:rPr lang="en-US" altLang="ja-JP" sz="1200" b="1" i="1" dirty="0" err="1" smtClean="0">
                <a:solidFill>
                  <a:schemeClr val="bg1"/>
                </a:solidFill>
              </a:rPr>
              <a:t>Oltmans</a:t>
            </a:r>
            <a:r>
              <a:rPr lang="en-US" altLang="ja-JP" sz="1200" b="1" i="1" dirty="0">
                <a:solidFill>
                  <a:schemeClr val="bg1"/>
                </a:solidFill>
              </a:rPr>
              <a:t> </a:t>
            </a:r>
            <a:r>
              <a:rPr lang="en-US" altLang="ja-JP" sz="1200" b="1" i="1" dirty="0" smtClean="0">
                <a:solidFill>
                  <a:schemeClr val="bg1"/>
                </a:solidFill>
              </a:rPr>
              <a:t>SJ, </a:t>
            </a:r>
            <a:r>
              <a:rPr lang="en-US" altLang="ja-JP" sz="1200" b="1" i="1" dirty="0" err="1" smtClean="0">
                <a:solidFill>
                  <a:schemeClr val="bg1"/>
                </a:solidFill>
              </a:rPr>
              <a:t>Tarasick</a:t>
            </a:r>
            <a:r>
              <a:rPr lang="en-US" altLang="ja-JP" sz="1200" b="1" i="1" dirty="0" smtClean="0">
                <a:solidFill>
                  <a:schemeClr val="bg1"/>
                </a:solidFill>
              </a:rPr>
              <a:t> D, </a:t>
            </a:r>
            <a:r>
              <a:rPr lang="en-US" altLang="ja-JP" sz="1200" b="1" i="1" dirty="0" err="1" smtClean="0">
                <a:solidFill>
                  <a:schemeClr val="bg1"/>
                </a:solidFill>
              </a:rPr>
              <a:t>Rieder</a:t>
            </a:r>
            <a:r>
              <a:rPr lang="en-US" altLang="ja-JP" sz="1200" b="1" i="1" dirty="0" smtClean="0">
                <a:solidFill>
                  <a:schemeClr val="bg1"/>
                </a:solidFill>
              </a:rPr>
              <a:t> H </a:t>
            </a:r>
            <a:r>
              <a:rPr lang="en-US" altLang="ja-JP" sz="1400" b="1" dirty="0" smtClean="0">
                <a:solidFill>
                  <a:srgbClr val="FFFFCC"/>
                </a:solidFill>
              </a:rPr>
              <a:t>(</a:t>
            </a:r>
            <a:r>
              <a:rPr lang="en-US" altLang="ja-JP" sz="1400" b="1" dirty="0" smtClean="0">
                <a:solidFill>
                  <a:srgbClr val="FFFF00"/>
                </a:solidFill>
              </a:rPr>
              <a:t>Published 12th-May-2015</a:t>
            </a:r>
            <a:r>
              <a:rPr lang="en-US" altLang="ja-JP" sz="1400" b="1" dirty="0" smtClean="0">
                <a:solidFill>
                  <a:srgbClr val="FFFFCC"/>
                </a:solidFill>
              </a:rPr>
              <a:t>)</a:t>
            </a:r>
            <a:endParaRPr lang="zh-CN" altLang="en-US" sz="1400" b="1" dirty="0">
              <a:solidFill>
                <a:srgbClr val="FFFFCC"/>
              </a:solidFill>
            </a:endParaRPr>
          </a:p>
        </p:txBody>
      </p:sp>
      <p:sp>
        <p:nvSpPr>
          <p:cNvPr id="4" name="Rounded Rectangle 3"/>
          <p:cNvSpPr/>
          <p:nvPr/>
        </p:nvSpPr>
        <p:spPr>
          <a:xfrm>
            <a:off x="304800" y="1616075"/>
            <a:ext cx="228600" cy="4402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2566" name="Text Box 7"/>
          <p:cNvSpPr txBox="1">
            <a:spLocks noChangeArrowheads="1"/>
          </p:cNvSpPr>
          <p:nvPr/>
        </p:nvSpPr>
        <p:spPr bwMode="auto">
          <a:xfrm>
            <a:off x="8607425" y="1127125"/>
            <a:ext cx="719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2000" b="1" dirty="0">
                <a:solidFill>
                  <a:srgbClr val="000000"/>
                </a:solidFill>
                <a:latin typeface="Helvetica" pitchFamily="34" charset="0"/>
              </a:rPr>
              <a:t>75</a:t>
            </a:r>
            <a:r>
              <a:rPr lang="en-US" altLang="ja-JP" sz="2000" b="1" baseline="30000" dirty="0">
                <a:solidFill>
                  <a:srgbClr val="000000"/>
                </a:solidFill>
                <a:latin typeface="Helvetica" pitchFamily="34" charset="0"/>
              </a:rPr>
              <a:t>th</a:t>
            </a:r>
            <a:endParaRPr lang="en-US" altLang="zh-CN" sz="2000" b="1" dirty="0">
              <a:solidFill>
                <a:srgbClr val="000000"/>
              </a:solidFill>
              <a:latin typeface="Helvetica" pitchFamily="34" charset="0"/>
            </a:endParaRPr>
          </a:p>
        </p:txBody>
      </p:sp>
      <p:sp>
        <p:nvSpPr>
          <p:cNvPr id="322567" name="Text Box 7"/>
          <p:cNvSpPr txBox="1">
            <a:spLocks noChangeArrowheads="1"/>
          </p:cNvSpPr>
          <p:nvPr/>
        </p:nvSpPr>
        <p:spPr bwMode="auto">
          <a:xfrm>
            <a:off x="8577262" y="2041525"/>
            <a:ext cx="719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2000" b="1" dirty="0">
                <a:solidFill>
                  <a:srgbClr val="000000"/>
                </a:solidFill>
                <a:latin typeface="Helvetica" pitchFamily="34" charset="0"/>
              </a:rPr>
              <a:t>25</a:t>
            </a:r>
            <a:r>
              <a:rPr lang="en-US" altLang="ja-JP" sz="2000" b="1" baseline="30000" dirty="0">
                <a:solidFill>
                  <a:srgbClr val="000000"/>
                </a:solidFill>
                <a:latin typeface="Helvetica" pitchFamily="34" charset="0"/>
              </a:rPr>
              <a:t>th</a:t>
            </a:r>
            <a:endParaRPr lang="en-US" altLang="zh-CN" sz="2000" b="1" dirty="0">
              <a:solidFill>
                <a:srgbClr val="000000"/>
              </a:solidFill>
              <a:latin typeface="Helvetica" pitchFamily="34" charset="0"/>
            </a:endParaRPr>
          </a:p>
        </p:txBody>
      </p:sp>
      <p:sp>
        <p:nvSpPr>
          <p:cNvPr id="322569" name="Line 9"/>
          <p:cNvSpPr>
            <a:spLocks noChangeShapeType="1"/>
          </p:cNvSpPr>
          <p:nvPr/>
        </p:nvSpPr>
        <p:spPr bwMode="auto">
          <a:xfrm flipV="1">
            <a:off x="8607425" y="1246014"/>
            <a:ext cx="0" cy="103998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itchFamily="34" charset="0"/>
            </a:endParaRPr>
          </a:p>
        </p:txBody>
      </p:sp>
      <p:sp>
        <p:nvSpPr>
          <p:cNvPr id="322570" name="Oval 10"/>
          <p:cNvSpPr>
            <a:spLocks noChangeArrowheads="1"/>
          </p:cNvSpPr>
          <p:nvPr/>
        </p:nvSpPr>
        <p:spPr bwMode="auto">
          <a:xfrm>
            <a:off x="8534400" y="1709738"/>
            <a:ext cx="144463" cy="144462"/>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itchFamily="34" charset="0"/>
            </a:endParaRPr>
          </a:p>
        </p:txBody>
      </p:sp>
      <p:sp>
        <p:nvSpPr>
          <p:cNvPr id="322571" name="Text Box 7"/>
          <p:cNvSpPr txBox="1">
            <a:spLocks noChangeArrowheads="1"/>
          </p:cNvSpPr>
          <p:nvPr/>
        </p:nvSpPr>
        <p:spPr bwMode="auto">
          <a:xfrm>
            <a:off x="8607425" y="1601788"/>
            <a:ext cx="719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2000" b="1">
                <a:solidFill>
                  <a:srgbClr val="000000"/>
                </a:solidFill>
                <a:latin typeface="Helvetica" pitchFamily="34" charset="0"/>
              </a:rPr>
              <a:t>50</a:t>
            </a:r>
            <a:r>
              <a:rPr lang="en-US" altLang="ja-JP" sz="2000" b="1" baseline="30000">
                <a:solidFill>
                  <a:srgbClr val="000000"/>
                </a:solidFill>
                <a:latin typeface="Helvetica" pitchFamily="34" charset="0"/>
              </a:rPr>
              <a:t>th</a:t>
            </a:r>
            <a:endParaRPr lang="en-US" altLang="zh-CN" sz="2000" b="1">
              <a:solidFill>
                <a:srgbClr val="000000"/>
              </a:solidFill>
              <a:latin typeface="Helvetica" pitchFamily="34" charset="0"/>
            </a:endParaRPr>
          </a:p>
        </p:txBody>
      </p:sp>
      <p:sp>
        <p:nvSpPr>
          <p:cNvPr id="5" name="TextBox 4"/>
          <p:cNvSpPr txBox="1"/>
          <p:nvPr/>
        </p:nvSpPr>
        <p:spPr>
          <a:xfrm>
            <a:off x="5791200" y="2149475"/>
            <a:ext cx="914400" cy="338554"/>
          </a:xfrm>
          <a:prstGeom prst="rect">
            <a:avLst/>
          </a:prstGeom>
          <a:noFill/>
        </p:spPr>
        <p:txBody>
          <a:bodyPr wrap="square" rtlCol="0">
            <a:spAutoFit/>
          </a:bodyPr>
          <a:lstStyle/>
          <a:p>
            <a:r>
              <a:rPr lang="en-US" sz="1600" b="1" dirty="0">
                <a:solidFill>
                  <a:srgbClr val="0000FF"/>
                </a:solidFill>
              </a:rPr>
              <a:t>O</a:t>
            </a:r>
            <a:r>
              <a:rPr lang="en-US" sz="1600" b="1" baseline="-25000" dirty="0">
                <a:solidFill>
                  <a:srgbClr val="0000FF"/>
                </a:solidFill>
              </a:rPr>
              <a:t>3</a:t>
            </a:r>
            <a:r>
              <a:rPr lang="en-US" sz="1600" b="1" dirty="0">
                <a:solidFill>
                  <a:srgbClr val="0000FF"/>
                </a:solidFill>
              </a:rPr>
              <a:t>Strat</a:t>
            </a:r>
          </a:p>
        </p:txBody>
      </p:sp>
      <p:sp>
        <p:nvSpPr>
          <p:cNvPr id="6" name="TextBox 5"/>
          <p:cNvSpPr txBox="1"/>
          <p:nvPr/>
        </p:nvSpPr>
        <p:spPr>
          <a:xfrm>
            <a:off x="685800" y="5574268"/>
            <a:ext cx="762000" cy="369332"/>
          </a:xfrm>
          <a:prstGeom prst="rect">
            <a:avLst/>
          </a:prstGeom>
          <a:noFill/>
        </p:spPr>
        <p:txBody>
          <a:bodyPr wrap="square" rtlCol="0">
            <a:spAutoFit/>
          </a:bodyPr>
          <a:lstStyle/>
          <a:p>
            <a:r>
              <a:rPr lang="en-US" dirty="0">
                <a:solidFill>
                  <a:srgbClr val="000000"/>
                </a:solidFill>
              </a:rPr>
              <a:t>1990</a:t>
            </a:r>
          </a:p>
        </p:txBody>
      </p:sp>
      <p:sp>
        <p:nvSpPr>
          <p:cNvPr id="8" name="TextBox 7"/>
          <p:cNvSpPr txBox="1"/>
          <p:nvPr/>
        </p:nvSpPr>
        <p:spPr>
          <a:xfrm>
            <a:off x="1524000" y="2514600"/>
            <a:ext cx="2362200" cy="523220"/>
          </a:xfrm>
          <a:prstGeom prst="rect">
            <a:avLst/>
          </a:prstGeom>
          <a:noFill/>
        </p:spPr>
        <p:txBody>
          <a:bodyPr wrap="square" rtlCol="0">
            <a:spAutoFit/>
          </a:bodyPr>
          <a:lstStyle/>
          <a:p>
            <a:r>
              <a:rPr lang="en-US" sz="1400" b="1" dirty="0">
                <a:solidFill>
                  <a:srgbClr val="FF0000"/>
                </a:solidFill>
              </a:rPr>
              <a:t>Emissions held constant</a:t>
            </a:r>
          </a:p>
          <a:p>
            <a:r>
              <a:rPr lang="en-US" sz="1400" b="1" dirty="0">
                <a:solidFill>
                  <a:srgbClr val="FF0000"/>
                </a:solidFill>
              </a:rPr>
              <a:t>Nudged to “real” winds</a:t>
            </a:r>
          </a:p>
        </p:txBody>
      </p:sp>
      <p:sp>
        <p:nvSpPr>
          <p:cNvPr id="3" name="Left Brace 2"/>
          <p:cNvSpPr/>
          <p:nvPr/>
        </p:nvSpPr>
        <p:spPr>
          <a:xfrm>
            <a:off x="1447800" y="2606675"/>
            <a:ext cx="152400" cy="288925"/>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cxnSp>
        <p:nvCxnSpPr>
          <p:cNvPr id="10" name="Straight Connector 9"/>
          <p:cNvCxnSpPr>
            <a:endCxn id="3" idx="1"/>
          </p:cNvCxnSpPr>
          <p:nvPr/>
        </p:nvCxnSpPr>
        <p:spPr>
          <a:xfrm>
            <a:off x="1447800" y="2488029"/>
            <a:ext cx="0" cy="2631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6200000">
            <a:off x="6689710" y="3685158"/>
            <a:ext cx="3320048" cy="369332"/>
          </a:xfrm>
          <a:prstGeom prst="rect">
            <a:avLst/>
          </a:prstGeom>
          <a:solidFill>
            <a:schemeClr val="bg1"/>
          </a:solidFill>
        </p:spPr>
        <p:txBody>
          <a:bodyPr wrap="square" rtlCol="0">
            <a:spAutoFit/>
          </a:bodyPr>
          <a:lstStyle/>
          <a:p>
            <a:r>
              <a:rPr lang="en-US" b="1" dirty="0">
                <a:solidFill>
                  <a:srgbClr val="0000FF"/>
                </a:solidFill>
              </a:rPr>
              <a:t>Stratospheric  Contribution (ppb)</a:t>
            </a:r>
          </a:p>
        </p:txBody>
      </p:sp>
      <p:sp>
        <p:nvSpPr>
          <p:cNvPr id="19" name="Slide Number Placeholder 3"/>
          <p:cNvSpPr txBox="1">
            <a:spLocks noGrp="1"/>
          </p:cNvSpPr>
          <p:nvPr/>
        </p:nvSpPr>
        <p:spPr>
          <a:xfrm>
            <a:off x="8676635" y="6400800"/>
            <a:ext cx="391166"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7</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pic>
        <p:nvPicPr>
          <p:cNvPr id="2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4894"/>
          <a:stretch/>
        </p:blipFill>
        <p:spPr bwMode="auto">
          <a:xfrm>
            <a:off x="8676635" y="-935"/>
            <a:ext cx="467365" cy="991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p:cNvSpPr>
          <p:nvPr/>
        </p:nvSpPr>
        <p:spPr bwMode="auto">
          <a:xfrm>
            <a:off x="2286000" y="76200"/>
            <a:ext cx="6858000" cy="863601"/>
          </a:xfrm>
          <a:prstGeom prst="rect">
            <a:avLst/>
          </a:prstGeom>
          <a:noFill/>
          <a:ln>
            <a:noFill/>
          </a:ln>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r" fontAlgn="base">
              <a:spcBef>
                <a:spcPct val="0"/>
              </a:spcBef>
              <a:spcAft>
                <a:spcPct val="0"/>
              </a:spcAft>
            </a:pPr>
            <a:r>
              <a:rPr lang="en-US" altLang="zh-CN" sz="2200" b="1" dirty="0" smtClean="0">
                <a:solidFill>
                  <a:srgbClr val="000000">
                    <a:lumMod val="95000"/>
                    <a:lumOff val="5000"/>
                  </a:srgbClr>
                </a:solidFill>
                <a:latin typeface="Helvetica" panose="020B0604020202020204" pitchFamily="34" charset="0"/>
                <a:cs typeface="Helvetica" panose="020B0604020202020204" pitchFamily="34" charset="0"/>
              </a:rPr>
              <a:t>Climate variability modulates western U.S. ozone air quality via deep stratospheric intrusions</a:t>
            </a:r>
            <a:endParaRPr lang="en-US" altLang="zh-CN" sz="2200" b="1" dirty="0">
              <a:solidFill>
                <a:srgbClr val="000000">
                  <a:lumMod val="95000"/>
                  <a:lumOff val="5000"/>
                </a:srgbClr>
              </a:solidFill>
              <a:latin typeface="Helvetica" panose="020B0604020202020204" pitchFamily="34" charset="0"/>
              <a:cs typeface="Helvetica" panose="020B0604020202020204" pitchFamily="34" charset="0"/>
            </a:endParaRPr>
          </a:p>
        </p:txBody>
      </p:sp>
      <p:sp>
        <p:nvSpPr>
          <p:cNvPr id="23" name="TextBox 22"/>
          <p:cNvSpPr txBox="1"/>
          <p:nvPr/>
        </p:nvSpPr>
        <p:spPr>
          <a:xfrm>
            <a:off x="3581400" y="5867400"/>
            <a:ext cx="1828800" cy="461665"/>
          </a:xfrm>
          <a:prstGeom prst="rect">
            <a:avLst/>
          </a:prstGeom>
          <a:noFill/>
        </p:spPr>
        <p:txBody>
          <a:bodyPr wrap="square" rtlCol="0">
            <a:spAutoFit/>
          </a:bodyPr>
          <a:lstStyle/>
          <a:p>
            <a:pPr algn="ctr"/>
            <a:r>
              <a:rPr lang="en-US" sz="2400" b="1" dirty="0" smtClean="0">
                <a:solidFill>
                  <a:srgbClr val="000000">
                    <a:lumMod val="95000"/>
                    <a:lumOff val="5000"/>
                  </a:srgbClr>
                </a:solidFill>
              </a:rPr>
              <a:t>April-May</a:t>
            </a:r>
            <a:endParaRPr lang="en-US" sz="2400" b="1" dirty="0">
              <a:solidFill>
                <a:srgbClr val="000000">
                  <a:lumMod val="95000"/>
                  <a:lumOff val="5000"/>
                </a:srgbClr>
              </a:solidFill>
            </a:endParaRPr>
          </a:p>
        </p:txBody>
      </p:sp>
    </p:spTree>
    <p:extLst>
      <p:ext uri="{BB962C8B-B14F-4D97-AF65-F5344CB8AC3E}">
        <p14:creationId xmlns:p14="http://schemas.microsoft.com/office/powerpoint/2010/main" val="1089741414"/>
      </p:ext>
    </p:extLst>
  </p:cSld>
  <p:clrMapOvr>
    <a:masterClrMapping/>
  </p:clrMapOvr>
  <mc:AlternateContent xmlns:mc="http://schemas.openxmlformats.org/markup-compatibility/2006" xmlns:p14="http://schemas.microsoft.com/office/powerpoint/2010/main">
    <mc:Choice Requires="p14">
      <p:transition spd="slow" p14:dur="2000" advTm="93538"/>
    </mc:Choice>
    <mc:Fallback xmlns="">
      <p:transition spd="slow" advTm="93538"/>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1073149"/>
            <a:ext cx="9144000" cy="516678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en-US" altLang="ja-JP" b="1"/>
          </a:p>
        </p:txBody>
      </p:sp>
      <p:sp>
        <p:nvSpPr>
          <p:cNvPr id="48131" name="Rectangle 28"/>
          <p:cNvSpPr>
            <a:spLocks noChangeArrowheads="1"/>
          </p:cNvSpPr>
          <p:nvPr/>
        </p:nvSpPr>
        <p:spPr bwMode="auto">
          <a:xfrm>
            <a:off x="1371600" y="269557"/>
            <a:ext cx="76327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ja-JP" sz="2600" b="1" dirty="0" smtClean="0"/>
              <a:t>AM3 captures a deep STT event over California</a:t>
            </a:r>
            <a:endParaRPr lang="en-US" altLang="zh-CN" sz="2600" b="1" dirty="0"/>
          </a:p>
        </p:txBody>
      </p:sp>
      <p:pic>
        <p:nvPicPr>
          <p:cNvPr id="48132" name="Picture 6" descr="may23_lidar"/>
          <p:cNvPicPr>
            <a:picLocks noChangeAspect="1" noChangeArrowheads="1"/>
          </p:cNvPicPr>
          <p:nvPr/>
        </p:nvPicPr>
        <p:blipFill>
          <a:blip r:embed="rId3" cstate="print">
            <a:extLst>
              <a:ext uri="{28A0092B-C50C-407E-A947-70E740481C1C}">
                <a14:useLocalDpi xmlns:a14="http://schemas.microsoft.com/office/drawing/2010/main" val="0"/>
              </a:ext>
            </a:extLst>
          </a:blip>
          <a:srcRect l="28958" t="72745" r="17735" b="23820"/>
          <a:stretch>
            <a:fillRect/>
          </a:stretch>
        </p:blipFill>
        <p:spPr bwMode="auto">
          <a:xfrm>
            <a:off x="533400" y="5257800"/>
            <a:ext cx="39592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7"/>
          <p:cNvSpPr txBox="1">
            <a:spLocks noChangeArrowheads="1"/>
          </p:cNvSpPr>
          <p:nvPr/>
        </p:nvSpPr>
        <p:spPr bwMode="auto">
          <a:xfrm>
            <a:off x="604837" y="5527675"/>
            <a:ext cx="57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pPr>
            <a:r>
              <a:rPr lang="en-US" altLang="ja-JP" sz="1600" b="1">
                <a:solidFill>
                  <a:srgbClr val="000000"/>
                </a:solidFill>
              </a:rPr>
              <a:t>30</a:t>
            </a:r>
          </a:p>
        </p:txBody>
      </p:sp>
      <p:sp>
        <p:nvSpPr>
          <p:cNvPr id="48134" name="Text Box 11"/>
          <p:cNvSpPr txBox="1">
            <a:spLocks noChangeArrowheads="1"/>
          </p:cNvSpPr>
          <p:nvPr/>
        </p:nvSpPr>
        <p:spPr bwMode="auto">
          <a:xfrm>
            <a:off x="1109662" y="5538787"/>
            <a:ext cx="57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pPr>
            <a:r>
              <a:rPr lang="en-US" altLang="ja-JP" sz="1600" b="1">
                <a:solidFill>
                  <a:srgbClr val="000000"/>
                </a:solidFill>
              </a:rPr>
              <a:t>50</a:t>
            </a:r>
          </a:p>
        </p:txBody>
      </p:sp>
      <p:pic>
        <p:nvPicPr>
          <p:cNvPr id="48135" name="Picture 4" descr="Intrusion0528_Sonde_TH2SN"/>
          <p:cNvPicPr>
            <a:picLocks noChangeAspect="1" noChangeArrowheads="1"/>
          </p:cNvPicPr>
          <p:nvPr/>
        </p:nvPicPr>
        <p:blipFill>
          <a:blip r:embed="rId4" cstate="print">
            <a:extLst>
              <a:ext uri="{28A0092B-C50C-407E-A947-70E740481C1C}">
                <a14:useLocalDpi xmlns:a14="http://schemas.microsoft.com/office/drawing/2010/main" val="0"/>
              </a:ext>
            </a:extLst>
          </a:blip>
          <a:srcRect l="3575" t="23932" r="65004" b="33374"/>
          <a:stretch>
            <a:fillRect/>
          </a:stretch>
        </p:blipFill>
        <p:spPr bwMode="auto">
          <a:xfrm>
            <a:off x="950913" y="1524000"/>
            <a:ext cx="3240087"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TextBox 5"/>
          <p:cNvSpPr txBox="1">
            <a:spLocks noChangeArrowheads="1"/>
          </p:cNvSpPr>
          <p:nvPr/>
        </p:nvSpPr>
        <p:spPr bwMode="auto">
          <a:xfrm rot="-5400000">
            <a:off x="144462" y="3267045"/>
            <a:ext cx="1905000"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r>
              <a:rPr lang="en-US" altLang="zh-CN" sz="2000" b="1" dirty="0">
                <a:solidFill>
                  <a:srgbClr val="000000"/>
                </a:solidFill>
              </a:rPr>
              <a:t>Altitude (</a:t>
            </a:r>
            <a:r>
              <a:rPr lang="en-US" altLang="zh-CN" sz="2000" b="1" dirty="0" smtClean="0">
                <a:solidFill>
                  <a:srgbClr val="000000"/>
                </a:solidFill>
              </a:rPr>
              <a:t>km)</a:t>
            </a:r>
            <a:endParaRPr lang="en-US" altLang="zh-CN" sz="2000" b="1" dirty="0">
              <a:solidFill>
                <a:srgbClr val="000000"/>
              </a:solidFill>
            </a:endParaRPr>
          </a:p>
        </p:txBody>
      </p:sp>
      <p:sp>
        <p:nvSpPr>
          <p:cNvPr id="48137" name="Text Box 8"/>
          <p:cNvSpPr txBox="1">
            <a:spLocks noChangeArrowheads="1"/>
          </p:cNvSpPr>
          <p:nvPr/>
        </p:nvSpPr>
        <p:spPr bwMode="auto">
          <a:xfrm>
            <a:off x="1612900" y="5538787"/>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pPr>
            <a:r>
              <a:rPr lang="en-US" altLang="ja-JP" sz="1600" b="1">
                <a:solidFill>
                  <a:srgbClr val="000000"/>
                </a:solidFill>
              </a:rPr>
              <a:t>70</a:t>
            </a:r>
          </a:p>
        </p:txBody>
      </p:sp>
      <p:sp>
        <p:nvSpPr>
          <p:cNvPr id="48138" name="Text Box 9"/>
          <p:cNvSpPr txBox="1">
            <a:spLocks noChangeArrowheads="1"/>
          </p:cNvSpPr>
          <p:nvPr/>
        </p:nvSpPr>
        <p:spPr bwMode="auto">
          <a:xfrm>
            <a:off x="2622550" y="5527675"/>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pPr>
            <a:r>
              <a:rPr lang="en-US" altLang="ja-JP" sz="1600" b="1">
                <a:solidFill>
                  <a:srgbClr val="000000"/>
                </a:solidFill>
              </a:rPr>
              <a:t>110</a:t>
            </a:r>
          </a:p>
        </p:txBody>
      </p:sp>
      <p:sp>
        <p:nvSpPr>
          <p:cNvPr id="48139" name="Text Box 10"/>
          <p:cNvSpPr txBox="1">
            <a:spLocks noChangeArrowheads="1"/>
          </p:cNvSpPr>
          <p:nvPr/>
        </p:nvSpPr>
        <p:spPr bwMode="auto">
          <a:xfrm>
            <a:off x="3844925" y="5527675"/>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pPr>
            <a:r>
              <a:rPr lang="en-US" altLang="ja-JP" sz="1600" b="1">
                <a:solidFill>
                  <a:srgbClr val="000000"/>
                </a:solidFill>
              </a:rPr>
              <a:t>150</a:t>
            </a:r>
          </a:p>
        </p:txBody>
      </p:sp>
      <p:sp>
        <p:nvSpPr>
          <p:cNvPr id="48140" name="Text Box 12"/>
          <p:cNvSpPr txBox="1">
            <a:spLocks noChangeArrowheads="1"/>
          </p:cNvSpPr>
          <p:nvPr/>
        </p:nvSpPr>
        <p:spPr bwMode="auto">
          <a:xfrm>
            <a:off x="2189162" y="5527675"/>
            <a:ext cx="57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pPr>
            <a:r>
              <a:rPr lang="en-US" altLang="ja-JP" sz="1600" b="1">
                <a:solidFill>
                  <a:srgbClr val="000000"/>
                </a:solidFill>
              </a:rPr>
              <a:t>90</a:t>
            </a:r>
          </a:p>
        </p:txBody>
      </p:sp>
      <p:sp>
        <p:nvSpPr>
          <p:cNvPr id="48141" name="Text Box 13"/>
          <p:cNvSpPr txBox="1">
            <a:spLocks noChangeArrowheads="1"/>
          </p:cNvSpPr>
          <p:nvPr/>
        </p:nvSpPr>
        <p:spPr bwMode="auto">
          <a:xfrm>
            <a:off x="3197225" y="5527675"/>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pPr>
            <a:r>
              <a:rPr lang="en-US" altLang="ja-JP" sz="1600" b="1">
                <a:solidFill>
                  <a:srgbClr val="000000"/>
                </a:solidFill>
              </a:rPr>
              <a:t>130</a:t>
            </a:r>
          </a:p>
        </p:txBody>
      </p:sp>
      <p:sp>
        <p:nvSpPr>
          <p:cNvPr id="48142" name="Text Box 14"/>
          <p:cNvSpPr txBox="1">
            <a:spLocks noChangeArrowheads="1"/>
          </p:cNvSpPr>
          <p:nvPr/>
        </p:nvSpPr>
        <p:spPr bwMode="auto">
          <a:xfrm>
            <a:off x="1463675" y="4953000"/>
            <a:ext cx="2346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ja-JP" b="1" dirty="0">
                <a:solidFill>
                  <a:srgbClr val="000000"/>
                </a:solidFill>
              </a:rPr>
              <a:t>North </a:t>
            </a:r>
            <a:r>
              <a:rPr lang="en-US" altLang="ja-JP" b="1" dirty="0">
                <a:solidFill>
                  <a:srgbClr val="000000"/>
                </a:solidFill>
                <a:sym typeface="Wingdings" pitchFamily="2" charset="2"/>
              </a:rPr>
              <a:t> South </a:t>
            </a:r>
            <a:endParaRPr lang="en-US" altLang="zh-CN" b="1" dirty="0">
              <a:solidFill>
                <a:srgbClr val="000000"/>
              </a:solidFill>
            </a:endParaRPr>
          </a:p>
        </p:txBody>
      </p:sp>
      <p:sp>
        <p:nvSpPr>
          <p:cNvPr id="48144" name="Text Box 16"/>
          <p:cNvSpPr txBox="1">
            <a:spLocks noChangeArrowheads="1"/>
          </p:cNvSpPr>
          <p:nvPr/>
        </p:nvSpPr>
        <p:spPr bwMode="auto">
          <a:xfrm>
            <a:off x="5538787" y="4648200"/>
            <a:ext cx="36052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ja-JP" sz="2000" b="1" dirty="0" smtClean="0">
                <a:solidFill>
                  <a:srgbClr val="000000"/>
                </a:solidFill>
              </a:rPr>
              <a:t>O</a:t>
            </a:r>
            <a:r>
              <a:rPr lang="en-US" altLang="ja-JP" sz="2000" b="1" baseline="-25000" dirty="0" smtClean="0">
                <a:solidFill>
                  <a:srgbClr val="000000"/>
                </a:solidFill>
              </a:rPr>
              <a:t>3</a:t>
            </a:r>
            <a:r>
              <a:rPr lang="en-US" altLang="ja-JP" sz="2000" b="1" dirty="0" smtClean="0">
                <a:solidFill>
                  <a:srgbClr val="000000"/>
                </a:solidFill>
              </a:rPr>
              <a:t> </a:t>
            </a:r>
            <a:r>
              <a:rPr lang="en-US" altLang="ja-JP" sz="2000" dirty="0">
                <a:solidFill>
                  <a:srgbClr val="000000"/>
                </a:solidFill>
              </a:rPr>
              <a:t>[</a:t>
            </a:r>
            <a:r>
              <a:rPr lang="en-US" altLang="ja-JP" sz="2000" dirty="0" smtClean="0">
                <a:solidFill>
                  <a:srgbClr val="000000"/>
                </a:solidFill>
              </a:rPr>
              <a:t>ppb],  </a:t>
            </a:r>
            <a:r>
              <a:rPr lang="en-US" altLang="ja-JP" sz="2000" b="1" dirty="0" smtClean="0">
                <a:solidFill>
                  <a:srgbClr val="000000"/>
                </a:solidFill>
              </a:rPr>
              <a:t>Joshua Tree (JT)</a:t>
            </a:r>
            <a:endParaRPr lang="en-US" altLang="zh-CN" sz="2000" b="1" dirty="0">
              <a:solidFill>
                <a:srgbClr val="000000"/>
              </a:solidFill>
            </a:endParaRPr>
          </a:p>
        </p:txBody>
      </p:sp>
      <p:sp>
        <p:nvSpPr>
          <p:cNvPr id="54313" name="Oval 41"/>
          <p:cNvSpPr>
            <a:spLocks noChangeArrowheads="1"/>
          </p:cNvSpPr>
          <p:nvPr/>
        </p:nvSpPr>
        <p:spPr bwMode="auto">
          <a:xfrm>
            <a:off x="3352800" y="4572000"/>
            <a:ext cx="431800" cy="5048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ja-JP" altLang="en-US" b="1"/>
          </a:p>
        </p:txBody>
      </p:sp>
      <p:pic>
        <p:nvPicPr>
          <p:cNvPr id="48151" name="Picture 5" descr="Figure1"/>
          <p:cNvPicPr>
            <a:picLocks noChangeAspect="1" noChangeArrowheads="1"/>
          </p:cNvPicPr>
          <p:nvPr/>
        </p:nvPicPr>
        <p:blipFill>
          <a:blip r:embed="rId5" cstate="print">
            <a:extLst>
              <a:ext uri="{28A0092B-C50C-407E-A947-70E740481C1C}">
                <a14:useLocalDpi xmlns:a14="http://schemas.microsoft.com/office/drawing/2010/main" val="0"/>
              </a:ext>
            </a:extLst>
          </a:blip>
          <a:srcRect t="77750" r="91777" b="6297"/>
          <a:stretch>
            <a:fillRect/>
          </a:stretch>
        </p:blipFill>
        <p:spPr bwMode="auto">
          <a:xfrm>
            <a:off x="4191000" y="1885890"/>
            <a:ext cx="977388" cy="245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3" name="Picture 42"/>
          <p:cNvPicPr>
            <a:picLocks noChangeAspect="1" noChangeArrowheads="1"/>
          </p:cNvPicPr>
          <p:nvPr/>
        </p:nvPicPr>
        <p:blipFill rotWithShape="1">
          <a:blip r:embed="rId6">
            <a:extLst>
              <a:ext uri="{28A0092B-C50C-407E-A947-70E740481C1C}">
                <a14:useLocalDpi xmlns:a14="http://schemas.microsoft.com/office/drawing/2010/main" val="0"/>
              </a:ext>
            </a:extLst>
          </a:blip>
          <a:srcRect l="20069" t="20956" b="71608"/>
          <a:stretch/>
        </p:blipFill>
        <p:spPr bwMode="auto">
          <a:xfrm>
            <a:off x="5033527" y="1759267"/>
            <a:ext cx="3967598" cy="279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54" name="Picture 5" descr="Figure1"/>
          <p:cNvPicPr>
            <a:picLocks noChangeAspect="1" noChangeArrowheads="1"/>
          </p:cNvPicPr>
          <p:nvPr/>
        </p:nvPicPr>
        <p:blipFill>
          <a:blip r:embed="rId5" cstate="print">
            <a:extLst>
              <a:ext uri="{28A0092B-C50C-407E-A947-70E740481C1C}">
                <a14:useLocalDpi xmlns:a14="http://schemas.microsoft.com/office/drawing/2010/main" val="0"/>
              </a:ext>
            </a:extLst>
          </a:blip>
          <a:srcRect l="38058" t="79738" r="31154" b="4350"/>
          <a:stretch>
            <a:fillRect/>
          </a:stretch>
        </p:blipFill>
        <p:spPr bwMode="auto">
          <a:xfrm>
            <a:off x="5105400" y="2051179"/>
            <a:ext cx="398721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14"/>
          <p:cNvSpPr>
            <a:spLocks noChangeArrowheads="1"/>
          </p:cNvSpPr>
          <p:nvPr/>
        </p:nvSpPr>
        <p:spPr bwMode="auto">
          <a:xfrm>
            <a:off x="7772400" y="2378204"/>
            <a:ext cx="1352550" cy="1577975"/>
          </a:xfrm>
          <a:prstGeom prst="rect">
            <a:avLst/>
          </a:prstGeom>
          <a:solidFill>
            <a:schemeClr val="tx1"/>
          </a:solidFill>
          <a:ln w="9525">
            <a:solidFill>
              <a:schemeClr val="accent4">
                <a:lumMod val="2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b="1"/>
          </a:p>
        </p:txBody>
      </p:sp>
      <p:sp>
        <p:nvSpPr>
          <p:cNvPr id="48156" name="Rectangle 16"/>
          <p:cNvSpPr>
            <a:spLocks noChangeArrowheads="1"/>
          </p:cNvSpPr>
          <p:nvPr/>
        </p:nvSpPr>
        <p:spPr bwMode="auto">
          <a:xfrm>
            <a:off x="8043863" y="2881442"/>
            <a:ext cx="114935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lnSpc>
                <a:spcPct val="80000"/>
              </a:lnSpc>
            </a:pPr>
            <a:r>
              <a:rPr lang="en-US" altLang="ja-JP" b="1" dirty="0" smtClean="0">
                <a:solidFill>
                  <a:srgbClr val="FF0000"/>
                </a:solidFill>
              </a:rPr>
              <a:t>AM3 total</a:t>
            </a:r>
            <a:endParaRPr lang="en-US" altLang="zh-CN" b="1" dirty="0">
              <a:solidFill>
                <a:srgbClr val="FF0000"/>
              </a:solidFill>
            </a:endParaRPr>
          </a:p>
        </p:txBody>
      </p:sp>
      <p:sp>
        <p:nvSpPr>
          <p:cNvPr id="48157" name="Rectangle 17"/>
          <p:cNvSpPr>
            <a:spLocks noChangeArrowheads="1"/>
          </p:cNvSpPr>
          <p:nvPr/>
        </p:nvSpPr>
        <p:spPr bwMode="auto">
          <a:xfrm>
            <a:off x="8043863" y="3202117"/>
            <a:ext cx="11144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lnSpc>
                <a:spcPct val="80000"/>
              </a:lnSpc>
            </a:pPr>
            <a:r>
              <a:rPr lang="en-US" altLang="zh-CN" b="1" dirty="0" smtClean="0">
                <a:solidFill>
                  <a:srgbClr val="33CC33"/>
                </a:solidFill>
              </a:rPr>
              <a:t>BGO</a:t>
            </a:r>
            <a:r>
              <a:rPr lang="en-US" altLang="zh-CN" b="1" baseline="-25000" dirty="0" smtClean="0">
                <a:solidFill>
                  <a:srgbClr val="33CC33"/>
                </a:solidFill>
              </a:rPr>
              <a:t>3</a:t>
            </a:r>
            <a:endParaRPr lang="en-US" altLang="zh-CN" b="1" baseline="-25000" dirty="0">
              <a:solidFill>
                <a:srgbClr val="33CC33"/>
              </a:solidFill>
            </a:endParaRPr>
          </a:p>
        </p:txBody>
      </p:sp>
      <p:sp>
        <p:nvSpPr>
          <p:cNvPr id="48158" name="Rectangle 18"/>
          <p:cNvSpPr>
            <a:spLocks noChangeArrowheads="1"/>
          </p:cNvSpPr>
          <p:nvPr/>
        </p:nvSpPr>
        <p:spPr bwMode="auto">
          <a:xfrm>
            <a:off x="7969250" y="2522667"/>
            <a:ext cx="1079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r>
              <a:rPr lang="en-US" altLang="zh-CN" b="1" dirty="0" smtClean="0">
                <a:solidFill>
                  <a:srgbClr val="000000"/>
                </a:solidFill>
              </a:rPr>
              <a:t>OBS O</a:t>
            </a:r>
            <a:r>
              <a:rPr lang="en-US" altLang="zh-CN" b="1" baseline="-25000" dirty="0" smtClean="0">
                <a:solidFill>
                  <a:srgbClr val="000000"/>
                </a:solidFill>
              </a:rPr>
              <a:t>3</a:t>
            </a:r>
            <a:endParaRPr lang="en-US" altLang="zh-CN" b="1" baseline="-25000" dirty="0">
              <a:solidFill>
                <a:srgbClr val="000000"/>
              </a:solidFill>
            </a:endParaRPr>
          </a:p>
        </p:txBody>
      </p:sp>
      <p:sp>
        <p:nvSpPr>
          <p:cNvPr id="48159" name="Oval 19"/>
          <p:cNvSpPr>
            <a:spLocks noChangeArrowheads="1"/>
          </p:cNvSpPr>
          <p:nvPr/>
        </p:nvSpPr>
        <p:spPr bwMode="auto">
          <a:xfrm>
            <a:off x="7823200" y="2622679"/>
            <a:ext cx="144463" cy="144462"/>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en-US" altLang="ja-JP" b="1"/>
          </a:p>
        </p:txBody>
      </p:sp>
      <p:sp>
        <p:nvSpPr>
          <p:cNvPr id="48160" name="Rectangle 23"/>
          <p:cNvSpPr>
            <a:spLocks noChangeArrowheads="1"/>
          </p:cNvSpPr>
          <p:nvPr/>
        </p:nvSpPr>
        <p:spPr bwMode="auto">
          <a:xfrm>
            <a:off x="8039100" y="3610104"/>
            <a:ext cx="133350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lnSpc>
                <a:spcPct val="80000"/>
              </a:lnSpc>
            </a:pPr>
            <a:r>
              <a:rPr lang="en-US" altLang="ja-JP" b="1" dirty="0" smtClean="0">
                <a:solidFill>
                  <a:srgbClr val="0000CC"/>
                </a:solidFill>
              </a:rPr>
              <a:t>O</a:t>
            </a:r>
            <a:r>
              <a:rPr lang="en-US" altLang="ja-JP" b="1" baseline="-25000" dirty="0" smtClean="0">
                <a:solidFill>
                  <a:srgbClr val="0000CC"/>
                </a:solidFill>
              </a:rPr>
              <a:t>3</a:t>
            </a:r>
            <a:r>
              <a:rPr lang="en-US" altLang="ja-JP" b="1" dirty="0">
                <a:solidFill>
                  <a:srgbClr val="0000CC"/>
                </a:solidFill>
              </a:rPr>
              <a:t>S</a:t>
            </a:r>
            <a:r>
              <a:rPr lang="en-US" altLang="ja-JP" b="1" dirty="0" smtClean="0">
                <a:solidFill>
                  <a:srgbClr val="0000CC"/>
                </a:solidFill>
              </a:rPr>
              <a:t>trat</a:t>
            </a:r>
            <a:endParaRPr lang="en-US" altLang="zh-CN" b="1" dirty="0">
              <a:solidFill>
                <a:srgbClr val="0000CC"/>
              </a:solidFill>
            </a:endParaRPr>
          </a:p>
        </p:txBody>
      </p:sp>
      <p:sp>
        <p:nvSpPr>
          <p:cNvPr id="48161" name="Rectangle 24"/>
          <p:cNvSpPr>
            <a:spLocks noChangeArrowheads="1"/>
          </p:cNvSpPr>
          <p:nvPr/>
        </p:nvSpPr>
        <p:spPr bwMode="auto">
          <a:xfrm>
            <a:off x="7824788" y="2956054"/>
            <a:ext cx="144463" cy="14446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en-US" altLang="ja-JP" b="1"/>
          </a:p>
        </p:txBody>
      </p:sp>
      <p:sp>
        <p:nvSpPr>
          <p:cNvPr id="48162" name="AutoShape 25"/>
          <p:cNvSpPr>
            <a:spLocks noChangeArrowheads="1"/>
          </p:cNvSpPr>
          <p:nvPr/>
        </p:nvSpPr>
        <p:spPr bwMode="auto">
          <a:xfrm>
            <a:off x="7823200" y="3275142"/>
            <a:ext cx="144463" cy="144462"/>
          </a:xfrm>
          <a:prstGeom prst="triangle">
            <a:avLst>
              <a:gd name="adj" fmla="val 50000"/>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en-US" altLang="ja-JP" b="1"/>
          </a:p>
        </p:txBody>
      </p:sp>
      <p:sp>
        <p:nvSpPr>
          <p:cNvPr id="48163" name="AutoShape 26"/>
          <p:cNvSpPr>
            <a:spLocks noChangeArrowheads="1"/>
          </p:cNvSpPr>
          <p:nvPr/>
        </p:nvSpPr>
        <p:spPr bwMode="auto">
          <a:xfrm>
            <a:off x="7823200" y="3681542"/>
            <a:ext cx="144463" cy="144462"/>
          </a:xfrm>
          <a:prstGeom prst="triangle">
            <a:avLst>
              <a:gd name="adj" fmla="val 50000"/>
            </a:avLst>
          </a:prstGeom>
          <a:solidFill>
            <a:srgbClr val="00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en-US" altLang="ja-JP" b="1"/>
          </a:p>
        </p:txBody>
      </p:sp>
      <p:sp>
        <p:nvSpPr>
          <p:cNvPr id="2" name="TextBox 1"/>
          <p:cNvSpPr txBox="1"/>
          <p:nvPr/>
        </p:nvSpPr>
        <p:spPr bwMode="auto">
          <a:xfrm>
            <a:off x="5943600" y="1352490"/>
            <a:ext cx="2268538" cy="368300"/>
          </a:xfrm>
          <a:prstGeom prst="rect">
            <a:avLst/>
          </a:prstGeom>
          <a:solidFill>
            <a:schemeClr val="tx1"/>
          </a:solidFill>
        </p:spPr>
        <p:txBody>
          <a:bodyPr>
            <a:spAutoFit/>
          </a:bodyPr>
          <a:lstStyle/>
          <a:p>
            <a:pPr algn="ctr">
              <a:defRPr/>
            </a:pPr>
            <a:r>
              <a:rPr lang="en-US" b="1" dirty="0" smtClean="0">
                <a:solidFill>
                  <a:schemeClr val="accent4">
                    <a:lumMod val="75000"/>
                  </a:schemeClr>
                </a:solidFill>
                <a:latin typeface="Arial" panose="020B0604020202020204" pitchFamily="34" charset="0"/>
                <a:cs typeface="Arial" panose="020B0604020202020204" pitchFamily="34" charset="0"/>
              </a:rPr>
              <a:t>Observed RH </a:t>
            </a:r>
            <a:r>
              <a:rPr lang="en-US" b="1" dirty="0">
                <a:solidFill>
                  <a:schemeClr val="accent4">
                    <a:lumMod val="75000"/>
                  </a:schemeClr>
                </a:solidFill>
                <a:latin typeface="Arial" panose="020B0604020202020204" pitchFamily="34" charset="0"/>
                <a:cs typeface="Arial" panose="020B0604020202020204" pitchFamily="34" charset="0"/>
              </a:rPr>
              <a:t>(%)</a:t>
            </a:r>
          </a:p>
        </p:txBody>
      </p:sp>
      <p:sp>
        <p:nvSpPr>
          <p:cNvPr id="48166" name="Line 44"/>
          <p:cNvSpPr>
            <a:spLocks noChangeShapeType="1"/>
          </p:cNvSpPr>
          <p:nvPr/>
        </p:nvSpPr>
        <p:spPr bwMode="auto">
          <a:xfrm>
            <a:off x="6763831" y="1759267"/>
            <a:ext cx="389443" cy="53531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1" name="Group 15"/>
          <p:cNvGrpSpPr>
            <a:grpSpLocks/>
          </p:cNvGrpSpPr>
          <p:nvPr/>
        </p:nvGrpSpPr>
        <p:grpSpPr bwMode="auto">
          <a:xfrm>
            <a:off x="68380" y="821215"/>
            <a:ext cx="1227020" cy="1769585"/>
            <a:chOff x="-144" y="1200"/>
            <a:chExt cx="1968" cy="2448"/>
          </a:xfrm>
        </p:grpSpPr>
        <p:cxnSp>
          <p:nvCxnSpPr>
            <p:cNvPr id="44" name="Straight Arrow Connector 43"/>
            <p:cNvCxnSpPr/>
            <p:nvPr/>
          </p:nvCxnSpPr>
          <p:spPr>
            <a:xfrm flipV="1">
              <a:off x="-69" y="2540"/>
              <a:ext cx="164" cy="303"/>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45" name="Picture 17" descr="california"/>
            <p:cNvPicPr>
              <a:picLocks noChangeAspect="1" noChangeArrowheads="1"/>
            </p:cNvPicPr>
            <p:nvPr/>
          </p:nvPicPr>
          <p:blipFill>
            <a:blip r:embed="rId7" cstate="print">
              <a:extLst>
                <a:ext uri="{28A0092B-C50C-407E-A947-70E740481C1C}">
                  <a14:useLocalDpi xmlns:a14="http://schemas.microsoft.com/office/drawing/2010/main" val="0"/>
                </a:ext>
              </a:extLst>
            </a:blip>
            <a:srcRect l="9091" t="13725" r="49242" b="19608"/>
            <a:stretch>
              <a:fillRect/>
            </a:stretch>
          </p:blipFill>
          <p:spPr bwMode="auto">
            <a:xfrm>
              <a:off x="-144" y="1301"/>
              <a:ext cx="1899" cy="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18"/>
            <p:cNvSpPr>
              <a:spLocks noChangeArrowheads="1"/>
            </p:cNvSpPr>
            <p:nvPr/>
          </p:nvSpPr>
          <p:spPr bwMode="auto">
            <a:xfrm rot="10800000">
              <a:off x="555" y="1200"/>
              <a:ext cx="1269" cy="2064"/>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l" eaLnBrk="1" hangingPunct="1"/>
              <a:endParaRPr lang="ja-JP" altLang="en-US" b="0">
                <a:ea typeface="MS PGothic" pitchFamily="34" charset="-128"/>
              </a:endParaRPr>
            </a:p>
          </p:txBody>
        </p:sp>
      </p:grpSp>
      <p:pic>
        <p:nvPicPr>
          <p:cNvPr id="48145" name="Picture 6" descr="img_launching_sonde_hilo_3"/>
          <p:cNvPicPr>
            <a:picLocks noChangeAspect="1" noChangeArrowheads="1"/>
          </p:cNvPicPr>
          <p:nvPr/>
        </p:nvPicPr>
        <p:blipFill>
          <a:blip r:embed="rId8" cstate="print">
            <a:extLst>
              <a:ext uri="{28A0092B-C50C-407E-A947-70E740481C1C}">
                <a14:useLocalDpi xmlns:a14="http://schemas.microsoft.com/office/drawing/2010/main" val="0"/>
              </a:ext>
            </a:extLst>
          </a:blip>
          <a:srcRect l="25858" r="13321" b="40732"/>
          <a:stretch>
            <a:fillRect/>
          </a:stretch>
        </p:blipFill>
        <p:spPr bwMode="auto">
          <a:xfrm>
            <a:off x="1" y="152400"/>
            <a:ext cx="1323654"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46"/>
          <p:cNvSpPr>
            <a:spLocks noChangeArrowheads="1"/>
          </p:cNvSpPr>
          <p:nvPr/>
        </p:nvSpPr>
        <p:spPr bwMode="auto">
          <a:xfrm>
            <a:off x="2045573" y="5810805"/>
            <a:ext cx="6976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b="0" dirty="0" smtClean="0">
                <a:solidFill>
                  <a:srgbClr val="000000"/>
                </a:solidFill>
              </a:rPr>
              <a:t>[ppb]</a:t>
            </a:r>
            <a:endParaRPr lang="en-US" altLang="zh-CN" b="0" dirty="0" smtClean="0">
              <a:solidFill>
                <a:srgbClr val="000000"/>
              </a:solidFill>
            </a:endParaRPr>
          </a:p>
        </p:txBody>
      </p:sp>
      <p:sp>
        <p:nvSpPr>
          <p:cNvPr id="48143" name="Text Box 15"/>
          <p:cNvSpPr txBox="1">
            <a:spLocks noChangeArrowheads="1"/>
          </p:cNvSpPr>
          <p:nvPr/>
        </p:nvSpPr>
        <p:spPr bwMode="auto">
          <a:xfrm>
            <a:off x="1295400" y="1127125"/>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ja-JP" sz="2000" b="1" dirty="0" err="1" smtClean="0">
                <a:solidFill>
                  <a:srgbClr val="000000"/>
                </a:solidFill>
              </a:rPr>
              <a:t>Sondes</a:t>
            </a:r>
            <a:r>
              <a:rPr lang="en-US" altLang="ja-JP" sz="2000" b="1" dirty="0" smtClean="0">
                <a:solidFill>
                  <a:srgbClr val="000000"/>
                </a:solidFill>
              </a:rPr>
              <a:t> </a:t>
            </a:r>
            <a:r>
              <a:rPr lang="en-US" altLang="ja-JP" sz="2000" b="1" dirty="0">
                <a:solidFill>
                  <a:srgbClr val="000000"/>
                </a:solidFill>
              </a:rPr>
              <a:t>over </a:t>
            </a:r>
            <a:r>
              <a:rPr lang="en-US" altLang="ja-JP" sz="2000" b="1" dirty="0" smtClean="0">
                <a:solidFill>
                  <a:srgbClr val="000000"/>
                </a:solidFill>
              </a:rPr>
              <a:t>California</a:t>
            </a:r>
            <a:endParaRPr lang="en-US" altLang="zh-CN" sz="2000" b="1" dirty="0">
              <a:solidFill>
                <a:srgbClr val="000000"/>
              </a:solidFill>
            </a:endParaRPr>
          </a:p>
        </p:txBody>
      </p:sp>
      <p:sp>
        <p:nvSpPr>
          <p:cNvPr id="53" name="Text Box 15"/>
          <p:cNvSpPr txBox="1">
            <a:spLocks noChangeArrowheads="1"/>
          </p:cNvSpPr>
          <p:nvPr/>
        </p:nvSpPr>
        <p:spPr bwMode="auto">
          <a:xfrm>
            <a:off x="4495800" y="5218093"/>
            <a:ext cx="472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marL="285750" indent="-285750" eaLnBrk="1" hangingPunct="1">
              <a:spcBef>
                <a:spcPct val="50000"/>
              </a:spcBef>
              <a:buFont typeface="Arial" panose="020B0604020202020204" pitchFamily="34" charset="0"/>
              <a:buChar char="•"/>
            </a:pPr>
            <a:r>
              <a:rPr lang="en-US" altLang="ja-JP" sz="1600" b="1" dirty="0" smtClean="0">
                <a:solidFill>
                  <a:srgbClr val="0000FF"/>
                </a:solidFill>
              </a:rPr>
              <a:t>Simulated enhancements of O</a:t>
            </a:r>
            <a:r>
              <a:rPr lang="en-US" altLang="ja-JP" sz="1600" b="1" baseline="-25000" dirty="0" smtClean="0">
                <a:solidFill>
                  <a:srgbClr val="0000FF"/>
                </a:solidFill>
              </a:rPr>
              <a:t>3</a:t>
            </a:r>
            <a:r>
              <a:rPr lang="en-US" altLang="ja-JP" sz="1600" b="1" dirty="0" smtClean="0">
                <a:solidFill>
                  <a:srgbClr val="0000FF"/>
                </a:solidFill>
              </a:rPr>
              <a:t>Strat consistent with </a:t>
            </a:r>
            <a:r>
              <a:rPr lang="en-US" altLang="ja-JP" sz="1600" b="1" dirty="0" smtClean="0">
                <a:solidFill>
                  <a:schemeClr val="accent4">
                    <a:lumMod val="50000"/>
                  </a:schemeClr>
                </a:solidFill>
              </a:rPr>
              <a:t>observed low RH</a:t>
            </a:r>
          </a:p>
          <a:p>
            <a:pPr marL="285750" indent="-285750" eaLnBrk="1" hangingPunct="1">
              <a:spcBef>
                <a:spcPct val="50000"/>
              </a:spcBef>
              <a:buFont typeface="Arial" panose="020B0604020202020204" pitchFamily="34" charset="0"/>
              <a:buChar char="•"/>
            </a:pPr>
            <a:r>
              <a:rPr lang="en-US" altLang="zh-CN" sz="1600" b="1" dirty="0" smtClean="0">
                <a:solidFill>
                  <a:srgbClr val="0000FF"/>
                </a:solidFill>
              </a:rPr>
              <a:t>Reaching surface sites on May 29</a:t>
            </a:r>
            <a:endParaRPr lang="en-US" altLang="zh-CN" sz="1600" b="1" dirty="0">
              <a:solidFill>
                <a:srgbClr val="0000FF"/>
              </a:solidFill>
            </a:endParaRPr>
          </a:p>
        </p:txBody>
      </p:sp>
      <p:sp>
        <p:nvSpPr>
          <p:cNvPr id="54" name="Line 44"/>
          <p:cNvSpPr>
            <a:spLocks noChangeShapeType="1"/>
          </p:cNvSpPr>
          <p:nvPr/>
        </p:nvSpPr>
        <p:spPr bwMode="auto">
          <a:xfrm flipH="1" flipV="1">
            <a:off x="6248398" y="3826003"/>
            <a:ext cx="609601" cy="1493710"/>
          </a:xfrm>
          <a:prstGeom prst="line">
            <a:avLst/>
          </a:prstGeom>
          <a:noFill/>
          <a:ln w="9525">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Slide Number Placeholder 3"/>
          <p:cNvSpPr txBox="1">
            <a:spLocks noGrp="1"/>
          </p:cNvSpPr>
          <p:nvPr/>
        </p:nvSpPr>
        <p:spPr>
          <a:xfrm>
            <a:off x="8763000" y="6400800"/>
            <a:ext cx="381000"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r">
              <a:defRPr/>
            </a:pPr>
            <a:fld id="{4A7B5DD3-59DB-4EC6-8EAD-56AB16186139}" type="slidenum">
              <a:rPr lang="en-US" sz="2000" b="1">
                <a:solidFill>
                  <a:schemeClr val="accent4">
                    <a:lumMod val="10000"/>
                  </a:schemeClr>
                </a:solidFill>
                <a:latin typeface="Arial" panose="020B0604020202020204" pitchFamily="34" charset="0"/>
                <a:cs typeface="Arial" panose="020B0604020202020204" pitchFamily="34" charset="0"/>
              </a:rPr>
              <a:pPr algn="r">
                <a:defRPr/>
              </a:pPr>
              <a:t>8</a:t>
            </a:fld>
            <a:endParaRPr lang="en-US" sz="2000" b="1" dirty="0">
              <a:solidFill>
                <a:schemeClr val="accent4">
                  <a:lumMod val="10000"/>
                </a:schemeClr>
              </a:solidFill>
              <a:latin typeface="Arial" panose="020B0604020202020204" pitchFamily="34" charset="0"/>
              <a:cs typeface="Arial" panose="020B0604020202020204" pitchFamily="34" charset="0"/>
            </a:endParaRPr>
          </a:p>
        </p:txBody>
      </p:sp>
      <p:sp>
        <p:nvSpPr>
          <p:cNvPr id="43" name="Rectangle 42"/>
          <p:cNvSpPr>
            <a:spLocks noChangeArrowheads="1"/>
          </p:cNvSpPr>
          <p:nvPr/>
        </p:nvSpPr>
        <p:spPr bwMode="auto">
          <a:xfrm>
            <a:off x="93445" y="6248400"/>
            <a:ext cx="835677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ja-JP" b="1" i="1" dirty="0" smtClean="0">
                <a:solidFill>
                  <a:srgbClr val="FFFFCC"/>
                </a:solidFill>
              </a:rPr>
              <a:t>Meiyun Lin et </a:t>
            </a:r>
            <a:r>
              <a:rPr lang="en-US" altLang="ja-JP" b="1" i="1" dirty="0">
                <a:solidFill>
                  <a:srgbClr val="FFFFCC"/>
                </a:solidFill>
              </a:rPr>
              <a:t>al </a:t>
            </a:r>
            <a:r>
              <a:rPr lang="en-US" altLang="ja-JP" b="1" i="1" dirty="0" smtClean="0">
                <a:solidFill>
                  <a:srgbClr val="FFFFCC"/>
                </a:solidFill>
              </a:rPr>
              <a:t>(JGR, 2012b): </a:t>
            </a:r>
            <a:r>
              <a:rPr lang="en-US" altLang="ja-JP" sz="1600" i="1" dirty="0" smtClean="0">
                <a:solidFill>
                  <a:srgbClr val="FFFFCC"/>
                </a:solidFill>
              </a:rPr>
              <a:t>Springtime high surface ozone events over the WUS </a:t>
            </a:r>
          </a:p>
          <a:p>
            <a:pPr eaLnBrk="1" fontAlgn="base" hangingPunct="1">
              <a:spcBef>
                <a:spcPct val="0"/>
              </a:spcBef>
              <a:spcAft>
                <a:spcPct val="0"/>
              </a:spcAft>
            </a:pPr>
            <a:r>
              <a:rPr lang="en-US" altLang="ja-JP" sz="1600" i="1" dirty="0" smtClean="0">
                <a:solidFill>
                  <a:srgbClr val="FFFFCC"/>
                </a:solidFill>
              </a:rPr>
              <a:t>                                                          Quantifying the role of stratospheric intrusions</a:t>
            </a:r>
            <a:endParaRPr lang="zh-CN" altLang="en-US" sz="1600" i="1" dirty="0">
              <a:solidFill>
                <a:srgbClr val="FFFFCC"/>
              </a:solidFill>
            </a:endParaRPr>
          </a:p>
        </p:txBody>
      </p:sp>
      <p:sp>
        <p:nvSpPr>
          <p:cNvPr id="3" name="TextBox 2"/>
          <p:cNvSpPr txBox="1"/>
          <p:nvPr/>
        </p:nvSpPr>
        <p:spPr>
          <a:xfrm>
            <a:off x="-137797" y="2542401"/>
            <a:ext cx="899797" cy="276999"/>
          </a:xfrm>
          <a:prstGeom prst="rect">
            <a:avLst/>
          </a:prstGeom>
          <a:noFill/>
        </p:spPr>
        <p:txBody>
          <a:bodyPr wrap="square" rtlCol="0">
            <a:spAutoFit/>
          </a:bodyPr>
          <a:lstStyle/>
          <a:p>
            <a:r>
              <a:rPr lang="en-US" sz="1200" dirty="0">
                <a:solidFill>
                  <a:schemeClr val="accent4">
                    <a:lumMod val="10000"/>
                  </a:schemeClr>
                </a:solidFill>
              </a:rPr>
              <a:t> </a:t>
            </a:r>
            <a:r>
              <a:rPr lang="en-US" sz="1200" dirty="0" smtClean="0">
                <a:solidFill>
                  <a:schemeClr val="accent4">
                    <a:lumMod val="10000"/>
                  </a:schemeClr>
                </a:solidFill>
              </a:rPr>
              <a:t>(Cooper)</a:t>
            </a:r>
            <a:endParaRPr lang="en-US" sz="1200" dirty="0">
              <a:solidFill>
                <a:schemeClr val="accent4">
                  <a:lumMod val="10000"/>
                </a:schemeClr>
              </a:solidFill>
            </a:endParaRPr>
          </a:p>
        </p:txBody>
      </p:sp>
    </p:spTree>
    <p:extLst>
      <p:ext uri="{BB962C8B-B14F-4D97-AF65-F5344CB8AC3E}">
        <p14:creationId xmlns:p14="http://schemas.microsoft.com/office/powerpoint/2010/main" val="2729527480"/>
      </p:ext>
    </p:extLst>
  </p:cSld>
  <p:clrMapOvr>
    <a:masterClrMapping/>
  </p:clrMapOvr>
  <p:transition spd="slow" advTm="2302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564"/>
            <a:ext cx="9144000" cy="914400"/>
          </a:xfrm>
          <a:solidFill>
            <a:schemeClr val="accent4">
              <a:lumMod val="90000"/>
            </a:schemeClr>
          </a:solidFill>
        </p:spPr>
        <p:txBody>
          <a:bodyPr/>
          <a:lstStyle/>
          <a:p>
            <a:pPr algn="l"/>
            <a:r>
              <a:rPr lang="en-US" sz="2400" b="1" dirty="0" smtClean="0">
                <a:solidFill>
                  <a:schemeClr val="accent4">
                    <a:lumMod val="10000"/>
                  </a:schemeClr>
                </a:solidFill>
                <a:latin typeface="Arial" panose="020B0604020202020204" pitchFamily="34" charset="0"/>
                <a:cs typeface="Arial" panose="020B0604020202020204" pitchFamily="34" charset="0"/>
              </a:rPr>
              <a:t>Observed evidence of high </a:t>
            </a:r>
            <a:r>
              <a:rPr lang="en-US" sz="2400" b="1" dirty="0">
                <a:solidFill>
                  <a:schemeClr val="accent4">
                    <a:lumMod val="10000"/>
                  </a:schemeClr>
                </a:solidFill>
                <a:latin typeface="Arial" panose="020B0604020202020204" pitchFamily="34" charset="0"/>
                <a:cs typeface="Arial" panose="020B0604020202020204" pitchFamily="34" charset="0"/>
              </a:rPr>
              <a:t>surface ozone </a:t>
            </a:r>
            <a:r>
              <a:rPr lang="en-US" sz="2400" b="1" dirty="0" smtClean="0">
                <a:solidFill>
                  <a:schemeClr val="accent4">
                    <a:lumMod val="10000"/>
                  </a:schemeClr>
                </a:solidFill>
                <a:latin typeface="Arial" panose="020B0604020202020204" pitchFamily="34" charset="0"/>
                <a:cs typeface="Arial" panose="020B0604020202020204" pitchFamily="34" charset="0"/>
              </a:rPr>
              <a:t>events </a:t>
            </a:r>
            <a:br>
              <a:rPr lang="en-US" sz="2400" b="1" dirty="0" smtClean="0">
                <a:solidFill>
                  <a:schemeClr val="accent4">
                    <a:lumMod val="10000"/>
                  </a:schemeClr>
                </a:solidFill>
                <a:latin typeface="Arial" panose="020B0604020202020204" pitchFamily="34" charset="0"/>
                <a:cs typeface="Arial" panose="020B0604020202020204" pitchFamily="34" charset="0"/>
              </a:rPr>
            </a:br>
            <a:r>
              <a:rPr lang="en-US" sz="2400" b="1" dirty="0" smtClean="0">
                <a:solidFill>
                  <a:schemeClr val="accent4">
                    <a:lumMod val="10000"/>
                  </a:schemeClr>
                </a:solidFill>
                <a:latin typeface="Arial" panose="020B0604020202020204" pitchFamily="34" charset="0"/>
                <a:cs typeface="Arial" panose="020B0604020202020204" pitchFamily="34" charset="0"/>
              </a:rPr>
              <a:t>from </a:t>
            </a:r>
            <a:r>
              <a:rPr lang="en-US" sz="2400" b="1" dirty="0" smtClean="0">
                <a:solidFill>
                  <a:srgbClr val="FF0000"/>
                </a:solidFill>
                <a:latin typeface="Arial" panose="020B0604020202020204" pitchFamily="34" charset="0"/>
                <a:cs typeface="Arial" panose="020B0604020202020204" pitchFamily="34" charset="0"/>
              </a:rPr>
              <a:t>regional pollution </a:t>
            </a:r>
            <a:r>
              <a:rPr lang="en-US" sz="2400" b="1" dirty="0" smtClean="0">
                <a:solidFill>
                  <a:schemeClr val="accent4">
                    <a:lumMod val="10000"/>
                  </a:schemeClr>
                </a:solidFill>
                <a:latin typeface="Arial" panose="020B0604020202020204" pitchFamily="34" charset="0"/>
                <a:cs typeface="Arial" panose="020B0604020202020204" pitchFamily="34" charset="0"/>
              </a:rPr>
              <a:t>vs </a:t>
            </a:r>
            <a:r>
              <a:rPr lang="en-US" sz="2400" b="1" dirty="0" smtClean="0">
                <a:solidFill>
                  <a:srgbClr val="3399FF"/>
                </a:solidFill>
                <a:latin typeface="Arial" panose="020B0604020202020204" pitchFamily="34" charset="0"/>
                <a:cs typeface="Arial" panose="020B0604020202020204" pitchFamily="34" charset="0"/>
              </a:rPr>
              <a:t>stratospheric intrusions</a:t>
            </a:r>
            <a:endParaRPr lang="en-US" sz="2400" b="1" dirty="0">
              <a:solidFill>
                <a:srgbClr val="3399FF"/>
              </a:solidFill>
              <a:latin typeface="Arial" panose="020B0604020202020204" pitchFamily="34" charset="0"/>
              <a:cs typeface="Arial" panose="020B0604020202020204" pitchFamily="34" charset="0"/>
            </a:endParaRPr>
          </a:p>
        </p:txBody>
      </p:sp>
      <p:sp>
        <p:nvSpPr>
          <p:cNvPr id="4" name="Rectangle 2"/>
          <p:cNvSpPr>
            <a:spLocks noChangeArrowheads="1"/>
          </p:cNvSpPr>
          <p:nvPr/>
        </p:nvSpPr>
        <p:spPr bwMode="auto">
          <a:xfrm>
            <a:off x="0" y="838200"/>
            <a:ext cx="9144000" cy="552013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en-US" altLang="ja-JP" b="1">
              <a:solidFill>
                <a:srgbClr val="FFFFFF"/>
              </a:solidFill>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370"/>
          <a:stretch/>
        </p:blipFill>
        <p:spPr bwMode="auto">
          <a:xfrm>
            <a:off x="392666" y="1117600"/>
            <a:ext cx="7284310" cy="307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44"/>
          <p:cNvSpPr txBox="1">
            <a:spLocks noChangeArrowheads="1"/>
          </p:cNvSpPr>
          <p:nvPr/>
        </p:nvSpPr>
        <p:spPr bwMode="auto">
          <a:xfrm rot="16200000">
            <a:off x="-483957" y="2250140"/>
            <a:ext cx="2274983" cy="369332"/>
          </a:xfrm>
          <a:prstGeom prst="rect">
            <a:avLst/>
          </a:prstGeom>
          <a:solidFill>
            <a:schemeClr val="tx1"/>
          </a:solidFill>
          <a:ln>
            <a:noFill/>
          </a:ln>
          <a:effec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zh-CN" dirty="0" smtClean="0">
                <a:solidFill>
                  <a:srgbClr val="000000"/>
                </a:solidFill>
              </a:rPr>
              <a:t>Ozone (ppb), 5-min</a:t>
            </a:r>
          </a:p>
        </p:txBody>
      </p:sp>
      <p:sp>
        <p:nvSpPr>
          <p:cNvPr id="9" name="Text Box 44"/>
          <p:cNvSpPr txBox="1">
            <a:spLocks noChangeArrowheads="1"/>
          </p:cNvSpPr>
          <p:nvPr/>
        </p:nvSpPr>
        <p:spPr bwMode="auto">
          <a:xfrm rot="16200000">
            <a:off x="6553860" y="2297008"/>
            <a:ext cx="2067746" cy="369332"/>
          </a:xfrm>
          <a:prstGeom prst="rect">
            <a:avLst/>
          </a:prstGeom>
          <a:solidFill>
            <a:schemeClr val="tx1"/>
          </a:solidFill>
          <a:ln>
            <a:noFill/>
          </a:ln>
          <a:effec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zh-CN" dirty="0" smtClean="0">
                <a:solidFill>
                  <a:srgbClr val="00B050"/>
                </a:solidFill>
              </a:rPr>
              <a:t>Wind gust  (mph)</a:t>
            </a:r>
          </a:p>
        </p:txBody>
      </p:sp>
      <p:sp>
        <p:nvSpPr>
          <p:cNvPr id="5" name="Rectangle 4"/>
          <p:cNvSpPr>
            <a:spLocks noChangeArrowheads="1"/>
          </p:cNvSpPr>
          <p:nvPr/>
        </p:nvSpPr>
        <p:spPr bwMode="auto">
          <a:xfrm>
            <a:off x="6400800" y="4459069"/>
            <a:ext cx="261001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en-US" altLang="zh-CN" sz="1200" i="1" dirty="0" smtClean="0">
              <a:solidFill>
                <a:srgbClr val="DADADA">
                  <a:lumMod val="10000"/>
                </a:srgbClr>
              </a:solidFill>
            </a:endParaRPr>
          </a:p>
          <a:p>
            <a:pPr marL="171450" indent="-171450" eaLnBrk="1" fontAlgn="base" hangingPunct="1">
              <a:spcBef>
                <a:spcPct val="0"/>
              </a:spcBef>
              <a:spcAft>
                <a:spcPct val="0"/>
              </a:spcAft>
              <a:buFontTx/>
              <a:buChar char="-"/>
            </a:pPr>
            <a:r>
              <a:rPr lang="en-US" altLang="zh-CN" sz="1200" i="1" dirty="0" smtClean="0">
                <a:solidFill>
                  <a:srgbClr val="DADADA">
                    <a:lumMod val="10000"/>
                  </a:srgbClr>
                </a:solidFill>
              </a:rPr>
              <a:t>O</a:t>
            </a:r>
            <a:r>
              <a:rPr lang="en-US" altLang="zh-CN" sz="1200" i="1" baseline="-25000" dirty="0" smtClean="0">
                <a:solidFill>
                  <a:srgbClr val="DADADA">
                    <a:lumMod val="10000"/>
                  </a:srgbClr>
                </a:solidFill>
              </a:rPr>
              <a:t>3</a:t>
            </a:r>
            <a:r>
              <a:rPr lang="en-US" altLang="zh-CN" sz="1200" i="1" dirty="0" smtClean="0">
                <a:solidFill>
                  <a:srgbClr val="DADADA">
                    <a:lumMod val="10000"/>
                  </a:srgbClr>
                </a:solidFill>
              </a:rPr>
              <a:t> data </a:t>
            </a:r>
            <a:r>
              <a:rPr lang="en-US" altLang="zh-CN" sz="1200" i="1" dirty="0">
                <a:solidFill>
                  <a:srgbClr val="DADADA">
                    <a:lumMod val="10000"/>
                  </a:srgbClr>
                </a:solidFill>
              </a:rPr>
              <a:t>(</a:t>
            </a:r>
            <a:r>
              <a:rPr lang="en-US" altLang="zh-CN" sz="1200" i="1" dirty="0" smtClean="0">
                <a:solidFill>
                  <a:srgbClr val="DADADA">
                    <a:lumMod val="10000"/>
                  </a:srgbClr>
                </a:solidFill>
              </a:rPr>
              <a:t>Zheng Li, Nevada DAQ)</a:t>
            </a:r>
          </a:p>
          <a:p>
            <a:pPr eaLnBrk="1" fontAlgn="base" hangingPunct="1">
              <a:spcBef>
                <a:spcPct val="0"/>
              </a:spcBef>
              <a:spcAft>
                <a:spcPct val="0"/>
              </a:spcAft>
            </a:pPr>
            <a:r>
              <a:rPr lang="en-US" altLang="zh-CN" sz="1200" i="1" dirty="0" smtClean="0">
                <a:solidFill>
                  <a:srgbClr val="DADADA">
                    <a:lumMod val="10000"/>
                  </a:srgbClr>
                </a:solidFill>
              </a:rPr>
              <a:t>-   Met data </a:t>
            </a:r>
            <a:r>
              <a:rPr lang="en-US" altLang="zh-CN" sz="1200" i="1" dirty="0">
                <a:solidFill>
                  <a:srgbClr val="DADADA">
                    <a:lumMod val="10000"/>
                  </a:srgbClr>
                </a:solidFill>
              </a:rPr>
              <a:t>(</a:t>
            </a:r>
            <a:r>
              <a:rPr lang="en-US" altLang="zh-CN" sz="1200" i="1" dirty="0" smtClean="0">
                <a:solidFill>
                  <a:srgbClr val="DADADA">
                    <a:lumMod val="10000"/>
                  </a:srgbClr>
                </a:solidFill>
              </a:rPr>
              <a:t>NOAA </a:t>
            </a:r>
            <a:r>
              <a:rPr lang="en-US" altLang="zh-CN" sz="1200" i="1" dirty="0" smtClean="0">
                <a:solidFill>
                  <a:srgbClr val="DADADA">
                    <a:lumMod val="10000"/>
                  </a:srgbClr>
                </a:solidFill>
              </a:rPr>
              <a:t>DRI</a:t>
            </a:r>
            <a:r>
              <a:rPr lang="en-US" altLang="zh-CN" sz="1200" i="1" dirty="0" smtClean="0">
                <a:solidFill>
                  <a:srgbClr val="DADADA">
                    <a:lumMod val="10000"/>
                  </a:srgbClr>
                </a:solidFill>
              </a:rPr>
              <a:t>)</a:t>
            </a:r>
            <a:endParaRPr lang="en-US" altLang="zh-CN" sz="1200" i="1" dirty="0" smtClean="0">
              <a:solidFill>
                <a:srgbClr val="DADADA">
                  <a:lumMod val="10000"/>
                </a:srgbClr>
              </a:solidFill>
            </a:endParaRPr>
          </a:p>
        </p:txBody>
      </p:sp>
      <p:cxnSp>
        <p:nvCxnSpPr>
          <p:cNvPr id="13" name="Straight Connector 12"/>
          <p:cNvCxnSpPr/>
          <p:nvPr/>
        </p:nvCxnSpPr>
        <p:spPr bwMode="auto">
          <a:xfrm>
            <a:off x="990599" y="2514600"/>
            <a:ext cx="609600"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Box 23"/>
          <p:cNvSpPr txBox="1"/>
          <p:nvPr/>
        </p:nvSpPr>
        <p:spPr>
          <a:xfrm>
            <a:off x="1002904" y="2450068"/>
            <a:ext cx="902095" cy="246221"/>
          </a:xfrm>
          <a:prstGeom prst="rect">
            <a:avLst/>
          </a:prstGeom>
          <a:noFill/>
        </p:spPr>
        <p:txBody>
          <a:bodyPr wrap="square" rtlCol="0">
            <a:spAutoFit/>
          </a:bodyPr>
          <a:lstStyle/>
          <a:p>
            <a:r>
              <a:rPr lang="en-US" sz="1000" b="1" dirty="0" smtClean="0">
                <a:solidFill>
                  <a:srgbClr val="FF0000"/>
                </a:solidFill>
                <a:latin typeface="Arial" panose="020B0604020202020204" pitchFamily="34" charset="0"/>
                <a:cs typeface="Arial" panose="020B0604020202020204" pitchFamily="34" charset="0"/>
              </a:rPr>
              <a:t>NAAQS</a:t>
            </a:r>
            <a:endParaRPr lang="en-US" sz="1000" b="1" dirty="0">
              <a:solidFill>
                <a:srgbClr val="FF0000"/>
              </a:solidFill>
              <a:latin typeface="Arial" panose="020B0604020202020204" pitchFamily="34" charset="0"/>
              <a:cs typeface="Arial" panose="020B0604020202020204" pitchFamily="34" charset="0"/>
            </a:endParaRPr>
          </a:p>
        </p:txBody>
      </p:sp>
      <p:sp>
        <p:nvSpPr>
          <p:cNvPr id="10" name="TextBox 9"/>
          <p:cNvSpPr txBox="1"/>
          <p:nvPr/>
        </p:nvSpPr>
        <p:spPr>
          <a:xfrm>
            <a:off x="1143000" y="849868"/>
            <a:ext cx="5937778" cy="369332"/>
          </a:xfrm>
          <a:prstGeom prst="rect">
            <a:avLst/>
          </a:prstGeom>
          <a:noFill/>
        </p:spPr>
        <p:txBody>
          <a:bodyPr wrap="square" rtlCol="0">
            <a:spAutoFit/>
          </a:bodyPr>
          <a:lstStyle/>
          <a:p>
            <a:r>
              <a:rPr lang="en-US" b="1" dirty="0" smtClean="0">
                <a:solidFill>
                  <a:schemeClr val="accent5">
                    <a:lumMod val="50000"/>
                  </a:schemeClr>
                </a:solidFill>
                <a:latin typeface="Arial" panose="020B0604020202020204" pitchFamily="34" charset="0"/>
                <a:cs typeface="Arial" panose="020B0604020202020204" pitchFamily="34" charset="0"/>
              </a:rPr>
              <a:t>Spring </a:t>
            </a:r>
            <a:r>
              <a:rPr lang="en-US" b="1" dirty="0" err="1" smtClean="0">
                <a:solidFill>
                  <a:schemeClr val="accent5">
                    <a:lumMod val="50000"/>
                  </a:schemeClr>
                </a:solidFill>
                <a:latin typeface="Arial" panose="020B0604020202020204" pitchFamily="34" charset="0"/>
                <a:cs typeface="Arial" panose="020B0604020202020204" pitchFamily="34" charset="0"/>
              </a:rPr>
              <a:t>Mtn</a:t>
            </a:r>
            <a:r>
              <a:rPr lang="en-US" b="1" dirty="0" smtClean="0">
                <a:solidFill>
                  <a:schemeClr val="accent5">
                    <a:lumMod val="50000"/>
                  </a:schemeClr>
                </a:solidFill>
                <a:latin typeface="Arial" panose="020B0604020202020204" pitchFamily="34" charset="0"/>
                <a:cs typeface="Arial" panose="020B0604020202020204" pitchFamily="34" charset="0"/>
              </a:rPr>
              <a:t> Youth Camp, Nevada (2.6 km altitude)</a:t>
            </a:r>
            <a:endParaRPr lang="en-US" b="1" dirty="0">
              <a:solidFill>
                <a:schemeClr val="accent5">
                  <a:lumMod val="50000"/>
                </a:schemeClr>
              </a:solidFill>
              <a:latin typeface="Arial" panose="020B0604020202020204" pitchFamily="34" charset="0"/>
              <a:cs typeface="Arial" panose="020B0604020202020204" pitchFamily="34" charset="0"/>
            </a:endParaRPr>
          </a:p>
        </p:txBody>
      </p:sp>
      <p:sp>
        <p:nvSpPr>
          <p:cNvPr id="25" name="Line 44"/>
          <p:cNvSpPr>
            <a:spLocks noChangeShapeType="1"/>
          </p:cNvSpPr>
          <p:nvPr/>
        </p:nvSpPr>
        <p:spPr bwMode="auto">
          <a:xfrm flipH="1" flipV="1">
            <a:off x="7238999" y="3962400"/>
            <a:ext cx="0" cy="648840"/>
          </a:xfrm>
          <a:prstGeom prst="line">
            <a:avLst/>
          </a:prstGeom>
          <a:noFill/>
          <a:ln w="9525">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 name="Group 2"/>
          <p:cNvGrpSpPr/>
          <p:nvPr/>
        </p:nvGrpSpPr>
        <p:grpSpPr>
          <a:xfrm>
            <a:off x="93445" y="4267200"/>
            <a:ext cx="8284640" cy="2529503"/>
            <a:chOff x="93445" y="4267200"/>
            <a:chExt cx="8284640" cy="2529503"/>
          </a:xfrm>
        </p:grpSpPr>
        <p:sp>
          <p:nvSpPr>
            <p:cNvPr id="11" name="Rectangle 10"/>
            <p:cNvSpPr/>
            <p:nvPr/>
          </p:nvSpPr>
          <p:spPr>
            <a:xfrm>
              <a:off x="4826266" y="5791200"/>
              <a:ext cx="3327134" cy="369332"/>
            </a:xfrm>
            <a:prstGeom prst="rect">
              <a:avLst/>
            </a:prstGeom>
          </p:spPr>
          <p:txBody>
            <a:bodyPr wrap="square">
              <a:spAutoFit/>
            </a:bodyPr>
            <a:lstStyle/>
            <a:p>
              <a:r>
                <a:rPr lang="en-US" dirty="0" smtClean="0">
                  <a:solidFill>
                    <a:srgbClr val="DADADA">
                      <a:lumMod val="10000"/>
                    </a:srgbClr>
                  </a:solidFill>
                  <a:latin typeface="Helvetica" panose="020B0604020202020204" pitchFamily="34" charset="0"/>
                  <a:cs typeface="Helvetica" panose="020B0604020202020204" pitchFamily="34" charset="0"/>
                  <a:sym typeface="Wingdings" panose="05000000000000000000" pitchFamily="2" charset="2"/>
                </a:rPr>
                <a:t>AM3 </a:t>
              </a:r>
              <a:r>
                <a:rPr lang="en-US" dirty="0">
                  <a:solidFill>
                    <a:srgbClr val="DADADA">
                      <a:lumMod val="10000"/>
                    </a:srgbClr>
                  </a:solidFill>
                  <a:latin typeface="Helvetica" panose="020B0604020202020204" pitchFamily="34" charset="0"/>
                  <a:cs typeface="Helvetica" panose="020B0604020202020204" pitchFamily="34" charset="0"/>
                  <a:sym typeface="Wingdings" panose="05000000000000000000" pitchFamily="2" charset="2"/>
                </a:rPr>
                <a:t>O</a:t>
              </a:r>
              <a:r>
                <a:rPr lang="en-US" baseline="-25000" dirty="0">
                  <a:solidFill>
                    <a:srgbClr val="DADADA">
                      <a:lumMod val="10000"/>
                    </a:srgbClr>
                  </a:solidFill>
                  <a:latin typeface="Helvetica" panose="020B0604020202020204" pitchFamily="34" charset="0"/>
                  <a:cs typeface="Helvetica" panose="020B0604020202020204" pitchFamily="34" charset="0"/>
                  <a:sym typeface="Wingdings" panose="05000000000000000000" pitchFamily="2" charset="2"/>
                </a:rPr>
                <a:t>3</a:t>
              </a:r>
              <a:r>
                <a:rPr lang="en-US" dirty="0">
                  <a:solidFill>
                    <a:srgbClr val="DADADA">
                      <a:lumMod val="10000"/>
                    </a:srgbClr>
                  </a:solidFill>
                  <a:latin typeface="Helvetica" panose="020B0604020202020204" pitchFamily="34" charset="0"/>
                  <a:cs typeface="Helvetica" panose="020B0604020202020204" pitchFamily="34" charset="0"/>
                  <a:sym typeface="Wingdings" panose="05000000000000000000" pitchFamily="2" charset="2"/>
                </a:rPr>
                <a:t>Strat </a:t>
              </a:r>
              <a:r>
                <a:rPr lang="en-US" sz="1600" dirty="0">
                  <a:solidFill>
                    <a:srgbClr val="DADADA">
                      <a:lumMod val="10000"/>
                    </a:srgbClr>
                  </a:solidFill>
                  <a:latin typeface="Helvetica" panose="020B0604020202020204" pitchFamily="34" charset="0"/>
                  <a:cs typeface="Helvetica" panose="020B0604020202020204" pitchFamily="34" charset="0"/>
                  <a:sym typeface="Wingdings" panose="05000000000000000000" pitchFamily="2" charset="2"/>
                </a:rPr>
                <a:t>(ppb, 8-h average</a:t>
              </a:r>
              <a:r>
                <a:rPr lang="en-US" sz="1600" dirty="0" smtClean="0">
                  <a:solidFill>
                    <a:srgbClr val="DADADA">
                      <a:lumMod val="10000"/>
                    </a:srgbClr>
                  </a:solidFill>
                  <a:latin typeface="Helvetica" panose="020B0604020202020204" pitchFamily="34" charset="0"/>
                  <a:cs typeface="Helvetica" panose="020B0604020202020204" pitchFamily="34" charset="0"/>
                  <a:sym typeface="Wingdings" panose="05000000000000000000" pitchFamily="2" charset="2"/>
                </a:rPr>
                <a:t>)</a:t>
              </a:r>
              <a:endParaRPr lang="en-US" sz="1600" dirty="0">
                <a:solidFill>
                  <a:srgbClr val="DADADA">
                    <a:lumMod val="10000"/>
                  </a:srgbClr>
                </a:solidFill>
                <a:latin typeface="Helvetica" panose="020B0604020202020204" pitchFamily="34" charset="0"/>
                <a:cs typeface="Helvetica" panose="020B0604020202020204" pitchFamily="34" charset="0"/>
                <a:sym typeface="Wingdings" panose="05000000000000000000" pitchFamily="2" charset="2"/>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4267200"/>
              <a:ext cx="2212980" cy="1517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0" y="4308328"/>
              <a:ext cx="2209800" cy="1528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057400" y="4340939"/>
              <a:ext cx="792362" cy="276999"/>
            </a:xfrm>
            <a:prstGeom prst="rect">
              <a:avLst/>
            </a:prstGeom>
            <a:solidFill>
              <a:schemeClr val="tx1"/>
            </a:solidFill>
          </p:spPr>
          <p:txBody>
            <a:bodyPr wrap="square" lIns="0" tIns="0" rIns="0" bIns="0" rtlCol="0">
              <a:spAutoFit/>
            </a:bodyPr>
            <a:lstStyle/>
            <a:p>
              <a:r>
                <a:rPr lang="en-US" b="1" dirty="0">
                  <a:solidFill>
                    <a:srgbClr val="FF9999"/>
                  </a:solidFill>
                  <a:latin typeface="Arial" panose="020B0604020202020204" pitchFamily="34" charset="0"/>
                  <a:cs typeface="Arial" panose="020B0604020202020204" pitchFamily="34" charset="0"/>
                </a:rPr>
                <a:t>June 3</a:t>
              </a:r>
            </a:p>
          </p:txBody>
        </p:sp>
        <p:sp>
          <p:nvSpPr>
            <p:cNvPr id="12" name="TextBox 11"/>
            <p:cNvSpPr txBox="1"/>
            <p:nvPr/>
          </p:nvSpPr>
          <p:spPr>
            <a:xfrm>
              <a:off x="3861334" y="4340939"/>
              <a:ext cx="786866" cy="276999"/>
            </a:xfrm>
            <a:prstGeom prst="rect">
              <a:avLst/>
            </a:prstGeom>
            <a:solidFill>
              <a:schemeClr val="tx1"/>
            </a:solidFill>
          </p:spPr>
          <p:txBody>
            <a:bodyPr wrap="square" lIns="0" tIns="0" rIns="0" bIns="0" rtlCol="0">
              <a:spAutoFit/>
            </a:bodyPr>
            <a:lstStyle>
              <a:defPPr>
                <a:defRPr lang="en-US"/>
              </a:defPPr>
              <a:lvl1pPr>
                <a:defRPr b="1">
                  <a:solidFill>
                    <a:srgbClr val="FF9999"/>
                  </a:solidFill>
                  <a:latin typeface="Arial" panose="020B0604020202020204" pitchFamily="34" charset="0"/>
                  <a:cs typeface="Arial" panose="020B0604020202020204" pitchFamily="34" charset="0"/>
                </a:defRPr>
              </a:lvl1pPr>
            </a:lstStyle>
            <a:p>
              <a:r>
                <a:rPr lang="en-US" dirty="0">
                  <a:solidFill>
                    <a:srgbClr val="0070C0"/>
                  </a:solidFill>
                </a:rPr>
                <a:t>June 5</a:t>
              </a:r>
            </a:p>
          </p:txBody>
        </p:sp>
        <p:pic>
          <p:nvPicPr>
            <p:cNvPr id="410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t="25698"/>
            <a:stretch/>
          </p:blipFill>
          <p:spPr bwMode="auto">
            <a:xfrm>
              <a:off x="1066800" y="5879922"/>
              <a:ext cx="3812381" cy="392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Oval 19"/>
            <p:cNvSpPr/>
            <p:nvPr/>
          </p:nvSpPr>
          <p:spPr>
            <a:xfrm>
              <a:off x="1752600" y="5225133"/>
              <a:ext cx="228600" cy="231005"/>
            </a:xfrm>
            <a:prstGeom prst="ellipse">
              <a:avLst/>
            </a:prstGeom>
            <a:no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Oval 20"/>
            <p:cNvSpPr/>
            <p:nvPr/>
          </p:nvSpPr>
          <p:spPr>
            <a:xfrm>
              <a:off x="4267200" y="5225133"/>
              <a:ext cx="228600" cy="231005"/>
            </a:xfrm>
            <a:prstGeom prst="ellipse">
              <a:avLst/>
            </a:prstGeom>
            <a:no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p:cNvSpPr/>
            <p:nvPr/>
          </p:nvSpPr>
          <p:spPr>
            <a:xfrm>
              <a:off x="956275" y="5476736"/>
              <a:ext cx="1757212" cy="338554"/>
            </a:xfrm>
            <a:prstGeom prst="rect">
              <a:avLst/>
            </a:prstGeom>
          </p:spPr>
          <p:txBody>
            <a:bodyPr wrap="none">
              <a:spAutoFit/>
            </a:bodyPr>
            <a:lstStyle/>
            <a:p>
              <a:r>
                <a:rPr lang="en-US" sz="1600" dirty="0" smtClean="0">
                  <a:solidFill>
                    <a:srgbClr val="FFFFCC"/>
                  </a:solidFill>
                  <a:latin typeface="Arial Narrow" panose="020B0606020202030204" pitchFamily="34" charset="0"/>
                  <a:cs typeface="Helvetica" panose="020B0604020202020204" pitchFamily="34" charset="0"/>
                  <a:sym typeface="Wingdings" panose="05000000000000000000" pitchFamily="2" charset="2"/>
                </a:rPr>
                <a:t>Baseline (upper </a:t>
              </a:r>
              <a:r>
                <a:rPr lang="en-US" sz="1600" dirty="0">
                  <a:solidFill>
                    <a:srgbClr val="FFFFCC"/>
                  </a:solidFill>
                  <a:latin typeface="Arial Narrow" panose="020B0606020202030204" pitchFamily="34" charset="0"/>
                  <a:cs typeface="Helvetica" panose="020B0604020202020204" pitchFamily="34" charset="0"/>
                  <a:sym typeface="Wingdings" panose="05000000000000000000" pitchFamily="2" charset="2"/>
                </a:rPr>
                <a:t>limit)</a:t>
              </a:r>
              <a:endParaRPr lang="en-US" sz="1600" dirty="0">
                <a:solidFill>
                  <a:srgbClr val="FFFFCC"/>
                </a:solidFill>
                <a:latin typeface="Arial Narrow" panose="020B0606020202030204" pitchFamily="34" charset="0"/>
                <a:cs typeface="Helvetica" panose="020B0604020202020204" pitchFamily="34" charset="0"/>
              </a:endParaRPr>
            </a:p>
          </p:txBody>
        </p:sp>
        <p:sp>
          <p:nvSpPr>
            <p:cNvPr id="27" name="Rectangle 26"/>
            <p:cNvSpPr>
              <a:spLocks noChangeArrowheads="1"/>
            </p:cNvSpPr>
            <p:nvPr/>
          </p:nvSpPr>
          <p:spPr bwMode="auto">
            <a:xfrm>
              <a:off x="93445" y="6396593"/>
              <a:ext cx="82846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zh-CN" sz="1600" b="1" i="1" dirty="0" smtClean="0">
                  <a:solidFill>
                    <a:srgbClr val="FFFFCC"/>
                  </a:solidFill>
                </a:rPr>
                <a:t>AM3 O</a:t>
              </a:r>
              <a:r>
                <a:rPr lang="en-US" altLang="zh-CN" sz="1600" b="1" i="1" baseline="-25000" dirty="0" smtClean="0">
                  <a:solidFill>
                    <a:srgbClr val="FFFFCC"/>
                  </a:solidFill>
                </a:rPr>
                <a:t>3</a:t>
              </a:r>
              <a:r>
                <a:rPr lang="en-US" altLang="zh-CN" sz="1600" b="1" i="1" dirty="0" smtClean="0">
                  <a:solidFill>
                    <a:srgbClr val="FFFFCC"/>
                  </a:solidFill>
                </a:rPr>
                <a:t>Strat: </a:t>
              </a:r>
              <a:r>
                <a:rPr lang="en-US" altLang="zh-CN" sz="1600" b="1" dirty="0" smtClean="0">
                  <a:solidFill>
                    <a:srgbClr val="FFFFCC"/>
                  </a:solidFill>
                </a:rPr>
                <a:t>Deep STT can </a:t>
              </a:r>
              <a:r>
                <a:rPr lang="en-US" altLang="zh-CN" sz="2000" b="1" dirty="0" smtClean="0">
                  <a:solidFill>
                    <a:srgbClr val="FFC000"/>
                  </a:solidFill>
                  <a:effectLst>
                    <a:outerShdw blurRad="38100" dist="38100" dir="2700000" algn="tl">
                      <a:srgbClr val="000000">
                        <a:alpha val="43137"/>
                      </a:srgbClr>
                    </a:outerShdw>
                  </a:effectLst>
                </a:rPr>
                <a:t>elevate</a:t>
              </a:r>
              <a:r>
                <a:rPr lang="en-US" altLang="zh-CN" sz="1600" b="1" dirty="0" smtClean="0">
                  <a:solidFill>
                    <a:srgbClr val="FFFFCC"/>
                  </a:solidFill>
                </a:rPr>
                <a:t> surface MDA8 O</a:t>
              </a:r>
              <a:r>
                <a:rPr lang="en-US" altLang="zh-CN" sz="1600" b="1" baseline="-25000" dirty="0" smtClean="0">
                  <a:solidFill>
                    <a:srgbClr val="FFFFCC"/>
                  </a:solidFill>
                </a:rPr>
                <a:t>3</a:t>
              </a:r>
              <a:r>
                <a:rPr lang="en-US" altLang="zh-CN" sz="1600" b="1" dirty="0" smtClean="0">
                  <a:solidFill>
                    <a:srgbClr val="FFFFCC"/>
                  </a:solidFill>
                </a:rPr>
                <a:t> by </a:t>
              </a:r>
              <a:r>
                <a:rPr lang="en-US" altLang="zh-CN" sz="2000" b="1" dirty="0" smtClean="0">
                  <a:solidFill>
                    <a:srgbClr val="FFC000"/>
                  </a:solidFill>
                  <a:effectLst>
                    <a:outerShdw blurRad="38100" dist="38100" dir="2700000" algn="tl">
                      <a:srgbClr val="000000">
                        <a:alpha val="43137"/>
                      </a:srgbClr>
                    </a:outerShdw>
                  </a:effectLst>
                </a:rPr>
                <a:t>20-40</a:t>
              </a:r>
              <a:r>
                <a:rPr lang="en-US" altLang="zh-CN" sz="1600" b="1" dirty="0" smtClean="0">
                  <a:solidFill>
                    <a:srgbClr val="FFFFCC"/>
                  </a:solidFill>
                </a:rPr>
                <a:t> ppb (</a:t>
              </a:r>
              <a:r>
                <a:rPr lang="en-US" altLang="zh-CN" sz="2000" b="1" dirty="0" smtClean="0">
                  <a:solidFill>
                    <a:srgbClr val="FFC000"/>
                  </a:solidFill>
                </a:rPr>
                <a:t>Robust</a:t>
              </a:r>
              <a:r>
                <a:rPr lang="en-US" altLang="zh-CN" sz="2000" b="1" dirty="0" smtClean="0">
                  <a:solidFill>
                    <a:srgbClr val="FFFFCC"/>
                  </a:solidFill>
                </a:rPr>
                <a:t>!</a:t>
              </a:r>
              <a:r>
                <a:rPr lang="en-US" altLang="zh-CN" sz="1600" b="1" dirty="0" smtClean="0">
                  <a:solidFill>
                    <a:srgbClr val="FFFFCC"/>
                  </a:solidFill>
                </a:rPr>
                <a:t>) </a:t>
              </a:r>
              <a:endParaRPr lang="zh-CN" altLang="en-US" sz="1600" b="1" dirty="0">
                <a:solidFill>
                  <a:srgbClr val="FFFFCC"/>
                </a:solidFill>
              </a:endParaRPr>
            </a:p>
          </p:txBody>
        </p:sp>
      </p:grpSp>
      <p:sp>
        <p:nvSpPr>
          <p:cNvPr id="28" name="Slide Number Placeholder 3"/>
          <p:cNvSpPr txBox="1">
            <a:spLocks noGrp="1"/>
          </p:cNvSpPr>
          <p:nvPr/>
        </p:nvSpPr>
        <p:spPr>
          <a:xfrm>
            <a:off x="8763000" y="6400800"/>
            <a:ext cx="381000"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r">
              <a:defRPr/>
            </a:pPr>
            <a:fld id="{4A7B5DD3-59DB-4EC6-8EAD-56AB16186139}" type="slidenum">
              <a:rPr lang="en-US" sz="2000" b="1">
                <a:solidFill>
                  <a:schemeClr val="accent4">
                    <a:lumMod val="10000"/>
                  </a:schemeClr>
                </a:solidFill>
                <a:latin typeface="Arial" panose="020B0604020202020204" pitchFamily="34" charset="0"/>
                <a:cs typeface="Arial" panose="020B0604020202020204" pitchFamily="34" charset="0"/>
              </a:rPr>
              <a:pPr algn="r">
                <a:defRPr/>
              </a:pPr>
              <a:t>9</a:t>
            </a:fld>
            <a:endParaRPr lang="en-US" sz="2000" b="1" dirty="0">
              <a:solidFill>
                <a:schemeClr val="accent4">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550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4"/>
</p:tagLst>
</file>

<file path=ppt/tags/tag2.xml><?xml version="1.0" encoding="utf-8"?>
<p:tagLst xmlns:a="http://schemas.openxmlformats.org/drawingml/2006/main" xmlns:r="http://schemas.openxmlformats.org/officeDocument/2006/relationships" xmlns:p="http://schemas.openxmlformats.org/presentationml/2006/main">
  <p:tag name="TIMING" val="|68.5"/>
</p:tagLst>
</file>

<file path=ppt/tags/tag3.xml><?xml version="1.0" encoding="utf-8"?>
<p:tagLst xmlns:a="http://schemas.openxmlformats.org/drawingml/2006/main" xmlns:r="http://schemas.openxmlformats.org/officeDocument/2006/relationships" xmlns:p="http://schemas.openxmlformats.org/presentationml/2006/main">
  <p:tag name="TIMING" val="|26.6|0.7"/>
</p:tagLst>
</file>

<file path=ppt/tags/tag4.xml><?xml version="1.0" encoding="utf-8"?>
<p:tagLst xmlns:a="http://schemas.openxmlformats.org/drawingml/2006/main" xmlns:r="http://schemas.openxmlformats.org/officeDocument/2006/relationships" xmlns:p="http://schemas.openxmlformats.org/presentationml/2006/main">
  <p:tag name="TIMING" val="|26.6|0.7"/>
</p:tagLst>
</file>

<file path=ppt/tags/tag5.xml><?xml version="1.0" encoding="utf-8"?>
<p:tagLst xmlns:a="http://schemas.openxmlformats.org/drawingml/2006/main" xmlns:r="http://schemas.openxmlformats.org/officeDocument/2006/relationships" xmlns:p="http://schemas.openxmlformats.org/presentationml/2006/main">
  <p:tag name="TIMING" val="|26.6|0.7"/>
</p:tagLst>
</file>

<file path=ppt/tags/tag6.xml><?xml version="1.0" encoding="utf-8"?>
<p:tagLst xmlns:a="http://schemas.openxmlformats.org/drawingml/2006/main" xmlns:r="http://schemas.openxmlformats.org/officeDocument/2006/relationships" xmlns:p="http://schemas.openxmlformats.org/presentationml/2006/main">
  <p:tag name="TIMING" val="|26.6|0.7"/>
</p:tagLst>
</file>

<file path=ppt/tags/tag7.xml><?xml version="1.0" encoding="utf-8"?>
<p:tagLst xmlns:a="http://schemas.openxmlformats.org/drawingml/2006/main" xmlns:r="http://schemas.openxmlformats.org/officeDocument/2006/relationships" xmlns:p="http://schemas.openxmlformats.org/presentationml/2006/main">
  <p:tag name="TIMING" val="|26.6|0.7"/>
</p:tagLst>
</file>

<file path=ppt/tags/tag8.xml><?xml version="1.0" encoding="utf-8"?>
<p:tagLst xmlns:a="http://schemas.openxmlformats.org/drawingml/2006/main" xmlns:r="http://schemas.openxmlformats.org/officeDocument/2006/relationships" xmlns:p="http://schemas.openxmlformats.org/presentationml/2006/main">
  <p:tag name="TIMING" val="|34.3"/>
</p:tagLst>
</file>

<file path=ppt/theme/theme1.xml><?xml version="1.0" encoding="utf-8"?>
<a:theme xmlns:a="http://schemas.openxmlformats.org/drawingml/2006/main" name="Ppt0000000">
  <a:themeElements>
    <a:clrScheme name="Ppt000000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Ppt0000000">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Ppt000000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Presentation">
  <a:themeElements>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Blank Presentation">
      <a:majorFont>
        <a:latin typeface="Gill Sans Light"/>
        <a:ea typeface="宋体"/>
        <a:cs typeface=""/>
      </a:majorFont>
      <a:minorFont>
        <a:latin typeface="Gill Sans Light"/>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3_Content slide">
  <a:themeElements>
    <a:clrScheme name="3_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Content slide">
  <a:themeElements>
    <a:clrScheme name="3_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52441</TotalTime>
  <Words>2034</Words>
  <Application>Microsoft Office PowerPoint</Application>
  <PresentationFormat>On-screen Show (4:3)</PresentationFormat>
  <Paragraphs>354</Paragraphs>
  <Slides>23</Slides>
  <Notes>23</Notes>
  <HiddenSlides>0</HiddenSlides>
  <MMClips>0</MMClips>
  <ScaleCrop>false</ScaleCrop>
  <HeadingPairs>
    <vt:vector size="4" baseType="variant">
      <vt:variant>
        <vt:lpstr>Theme</vt:lpstr>
      </vt:variant>
      <vt:variant>
        <vt:i4>17</vt:i4>
      </vt:variant>
      <vt:variant>
        <vt:lpstr>Slide Titles</vt:lpstr>
      </vt:variant>
      <vt:variant>
        <vt:i4>23</vt:i4>
      </vt:variant>
    </vt:vector>
  </HeadingPairs>
  <TitlesOfParts>
    <vt:vector size="40" baseType="lpstr">
      <vt:lpstr>Ppt0000000</vt:lpstr>
      <vt:lpstr>3_Content slide</vt:lpstr>
      <vt:lpstr>Content slide</vt:lpstr>
      <vt:lpstr>4_Content slide</vt:lpstr>
      <vt:lpstr>1_Content slide</vt:lpstr>
      <vt:lpstr>2_Content slide</vt:lpstr>
      <vt:lpstr>5_Content slide</vt:lpstr>
      <vt:lpstr>6_Content slide</vt:lpstr>
      <vt:lpstr>7_Content slide</vt:lpstr>
      <vt:lpstr>8_Content slide</vt:lpstr>
      <vt:lpstr>9_Content slide</vt:lpstr>
      <vt:lpstr>10_Content slide</vt:lpstr>
      <vt:lpstr>11_Content slide</vt:lpstr>
      <vt:lpstr>12_Content slide</vt:lpstr>
      <vt:lpstr>Blank Presentation</vt:lpstr>
      <vt:lpstr>2_Office Theme</vt:lpstr>
      <vt:lpstr>13_Content slide</vt:lpstr>
      <vt:lpstr>Key drivers of western US surface O3 variability over recent decades: Stratospheric intrusions, Asian pollution, and Climate Variability</vt:lpstr>
      <vt:lpstr>PowerPoint Presentation</vt:lpstr>
      <vt:lpstr>PowerPoint Presentation</vt:lpstr>
      <vt:lpstr>PowerPoint Presentation</vt:lpstr>
      <vt:lpstr>Increasing ozone at Mauna Loa in FALL tied to a shift in circulation patterns since the mid-1990s</vt:lpstr>
      <vt:lpstr>PowerPoint Presentation</vt:lpstr>
      <vt:lpstr>PowerPoint Presentation</vt:lpstr>
      <vt:lpstr>PowerPoint Presentation</vt:lpstr>
      <vt:lpstr>Observed evidence of high surface ozone events  from regional pollution vs stratospheric intrusions</vt:lpstr>
      <vt:lpstr>More frequent deep STT          Increase in the high tail of observed O3 distribution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Slides for Discussions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Influence of decadal climate shifts on  hemispheric pollution transport</dc:title>
  <dc:creator>Meiyun Lin</dc:creator>
  <cp:lastModifiedBy>Meiyun Lin</cp:lastModifiedBy>
  <cp:revision>1736</cp:revision>
  <cp:lastPrinted>2015-02-18T20:52:09Z</cp:lastPrinted>
  <dcterms:created xsi:type="dcterms:W3CDTF">2014-05-14T14:13:50Z</dcterms:created>
  <dcterms:modified xsi:type="dcterms:W3CDTF">2015-05-15T18:29:12Z</dcterms:modified>
</cp:coreProperties>
</file>