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1" r:id="rId3"/>
    <p:sldId id="307" r:id="rId4"/>
    <p:sldId id="292" r:id="rId5"/>
    <p:sldId id="306" r:id="rId6"/>
    <p:sldId id="314" r:id="rId7"/>
    <p:sldId id="272" r:id="rId8"/>
    <p:sldId id="304" r:id="rId9"/>
    <p:sldId id="309" r:id="rId10"/>
    <p:sldId id="315" r:id="rId11"/>
    <p:sldId id="316" r:id="rId12"/>
    <p:sldId id="308" r:id="rId13"/>
    <p:sldId id="310" r:id="rId14"/>
    <p:sldId id="311" r:id="rId15"/>
  </p:sldIdLst>
  <p:sldSz cx="9144000" cy="6858000" type="screen4x3"/>
  <p:notesSz cx="6997700" cy="9283700"/>
  <p:custDataLst>
    <p:tags r:id="rId1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00"/>
    <a:srgbClr val="0000FF"/>
    <a:srgbClr val="339933"/>
    <a:srgbClr val="FF0000"/>
    <a:srgbClr val="00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198" autoAdjust="0"/>
    <p:restoredTop sz="90925" autoAdjust="0"/>
  </p:normalViewPr>
  <p:slideViewPr>
    <p:cSldViewPr snapToObjects="1">
      <p:cViewPr>
        <p:scale>
          <a:sx n="84" d="100"/>
          <a:sy n="84" d="100"/>
        </p:scale>
        <p:origin x="-142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744" y="0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B112A89-D090-4813-8275-D7DB712A5DF0}" type="datetime1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7904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744" y="8817904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880F62C-4FDF-4741-9603-B029F215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1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0C6432C-1689-4BC7-B476-CFB0A966C05D}" type="datetime1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031" tIns="46516" rIns="93031" bIns="465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5E09D261-CD90-4146-945B-9631A4F0B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27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877" indent="-29072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2888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8043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3199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8354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3509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8665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3820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998BCF7-4CE4-4750-9463-6DE5FCB9768F}" type="slidenum">
              <a:rPr lang="en-US">
                <a:latin typeface="Calibri" pitchFamily="34" charset="0"/>
              </a:rPr>
              <a:pPr eaLnBrk="1" hangingPunct="1"/>
              <a:t>2</a:t>
            </a:fld>
            <a:endParaRPr lang="en-US">
              <a:latin typeface="Calibr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r>
              <a:rPr lang="en-US" baseline="0" dirty="0" smtClean="0"/>
              <a:t> with different chemical schemes, met fields and emissions </a:t>
            </a:r>
          </a:p>
          <a:p>
            <a:r>
              <a:rPr lang="en-US" baseline="0" dirty="0" smtClean="0"/>
              <a:t>However, models agree that there has been a large scale redistribution of OH from preindustrial to present day.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9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IPCC</a:t>
            </a:r>
            <a:r>
              <a:rPr lang="en-US" baseline="0" dirty="0" smtClean="0">
                <a:ea typeface="ＭＳ Ｐゴシック" pitchFamily="34" charset="-128"/>
              </a:rPr>
              <a:t> 2001 </a:t>
            </a:r>
            <a:r>
              <a:rPr lang="en-US" baseline="0" dirty="0" err="1" smtClean="0">
                <a:ea typeface="ＭＳ Ｐゴシック" pitchFamily="34" charset="-128"/>
              </a:rPr>
              <a:t>tMCF</a:t>
            </a:r>
            <a:r>
              <a:rPr lang="en-US" baseline="0" dirty="0" smtClean="0">
                <a:ea typeface="ＭＳ Ｐゴシック" pitchFamily="34" charset="-128"/>
              </a:rPr>
              <a:t> = 5.7</a:t>
            </a:r>
          </a:p>
          <a:p>
            <a:r>
              <a:rPr lang="en-US" baseline="0" dirty="0" err="1" smtClean="0">
                <a:ea typeface="ＭＳ Ｐゴシック" pitchFamily="34" charset="-128"/>
              </a:rPr>
              <a:t>Montzka</a:t>
            </a:r>
            <a:r>
              <a:rPr lang="en-US" baseline="0" dirty="0" smtClean="0">
                <a:ea typeface="ＭＳ Ｐゴシック" pitchFamily="34" charset="-128"/>
              </a:rPr>
              <a:t> et al 2001 = 6.3</a:t>
            </a:r>
          </a:p>
          <a:p>
            <a:r>
              <a:rPr lang="en-US" baseline="0" dirty="0" smtClean="0">
                <a:ea typeface="ＭＳ Ｐゴシック" pitchFamily="34" charset="-128"/>
              </a:rPr>
              <a:t>Prather et al., 2012 = 6.9+-0.414</a:t>
            </a:r>
          </a:p>
          <a:p>
            <a:endParaRPr lang="en-US" baseline="0" dirty="0" smtClean="0">
              <a:ea typeface="ＭＳ Ｐゴシック" pitchFamily="34" charset="-128"/>
            </a:endParaRPr>
          </a:p>
          <a:p>
            <a:r>
              <a:rPr lang="en-US" baseline="0" dirty="0" smtClean="0">
                <a:ea typeface="ＭＳ Ｐゴシック" pitchFamily="34" charset="-128"/>
              </a:rPr>
              <a:t>Remind that </a:t>
            </a:r>
            <a:r>
              <a:rPr lang="en-US" baseline="0" dirty="0" err="1" smtClean="0">
                <a:ea typeface="ＭＳ Ｐゴシック" pitchFamily="34" charset="-128"/>
              </a:rPr>
              <a:t>obs</a:t>
            </a:r>
            <a:r>
              <a:rPr lang="en-US" baseline="0" dirty="0" smtClean="0">
                <a:ea typeface="ＭＳ Ｐゴシック" pitchFamily="34" charset="-128"/>
              </a:rPr>
              <a:t>-based NH/SH coming from </a:t>
            </a:r>
            <a:r>
              <a:rPr lang="en-US" baseline="0" dirty="0" err="1" smtClean="0">
                <a:ea typeface="ＭＳ Ｐゴシック" pitchFamily="34" charset="-128"/>
              </a:rPr>
              <a:t>Montzka</a:t>
            </a:r>
            <a:r>
              <a:rPr lang="en-US" baseline="0" dirty="0" smtClean="0">
                <a:ea typeface="ＭＳ Ｐゴシック" pitchFamily="34" charset="-128"/>
              </a:rPr>
              <a:t>, </a:t>
            </a:r>
            <a:r>
              <a:rPr lang="en-US" baseline="0" dirty="0" err="1" smtClean="0">
                <a:ea typeface="ＭＳ Ｐゴシック" pitchFamily="34" charset="-128"/>
              </a:rPr>
              <a:t>Krol</a:t>
            </a:r>
            <a:r>
              <a:rPr lang="en-US" baseline="0" dirty="0" smtClean="0">
                <a:ea typeface="ＭＳ Ｐゴシック" pitchFamily="34" charset="-128"/>
              </a:rPr>
              <a:t>, </a:t>
            </a:r>
            <a:r>
              <a:rPr lang="en-US" baseline="0" dirty="0" err="1" smtClean="0">
                <a:ea typeface="ＭＳ Ｐゴシック" pitchFamily="34" charset="-128"/>
              </a:rPr>
              <a:t>Prinn</a:t>
            </a:r>
            <a:r>
              <a:rPr lang="en-US" baseline="0" dirty="0" smtClean="0">
                <a:ea typeface="ＭＳ Ｐゴシック" pitchFamily="34" charset="-128"/>
              </a:rPr>
              <a:t> work </a:t>
            </a:r>
          </a:p>
          <a:p>
            <a:endParaRPr lang="en-US" baseline="0" dirty="0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877" indent="-29072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2888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8043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3199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8354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3509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8665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3820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A752C29-5BE8-47F0-ACB7-92E2F3F54BD9}" type="slidenum">
              <a:rPr lang="en-US">
                <a:latin typeface="Calibri" pitchFamily="34" charset="0"/>
              </a:rPr>
              <a:pPr eaLnBrk="1" hangingPunct="1"/>
              <a:t>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Vertical and horizontal gradients do not</a:t>
            </a:r>
            <a:r>
              <a:rPr lang="en-US" baseline="0" dirty="0" smtClean="0"/>
              <a:t> match</a:t>
            </a:r>
            <a:endParaRPr lang="en-US" dirty="0" smtClean="0"/>
          </a:p>
          <a:p>
            <a:r>
              <a:rPr lang="en-US" dirty="0" smtClean="0"/>
              <a:t>in slide 5 there's a clearly large gradient pretty much all through the </a:t>
            </a:r>
            <a:r>
              <a:rPr lang="en-US" dirty="0" err="1" smtClean="0"/>
              <a:t>tropsphere</a:t>
            </a:r>
            <a:r>
              <a:rPr lang="en-US" dirty="0" smtClean="0"/>
              <a:t> in the middle 2 boxes in ACCMIP models, but not in </a:t>
            </a:r>
            <a:r>
              <a:rPr lang="en-US" dirty="0" err="1" smtClean="0"/>
              <a:t>Spivakovsky</a:t>
            </a:r>
            <a:r>
              <a:rPr lang="en-US" dirty="0" smtClean="0"/>
              <a:t> -that actually reverses in upper trop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1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E3F99-F30B-4E53-99F3-98C9C4C21414}" type="datetime1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AD13C-C46A-43F0-A529-94B8AF648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2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EB79-7961-4780-A5B4-1FB1C759E275}" type="datetime1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96D23-331C-4BD4-BAD9-0E8E1E6FF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ECE63-42A0-428B-8F9E-C843A801D3F9}" type="datetime1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C77A-0128-472D-BC78-5EAC3D2B1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4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96157-806B-4B64-99EF-6A10D8FE835C}" type="datetime1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597D-D4A7-413C-AB50-5B97789FA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5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A590-F081-4A50-8D88-B04EF9F42459}" type="datetime1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54F70-F727-482C-90C4-8FC61A75B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6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ACB6-F197-4464-B314-8A9E88AB487F}" type="datetime1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210E-0B30-4D03-BBA4-74630790A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922E-40C9-4453-94EC-55CDE76B99CE}" type="datetime1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55142-D7AE-4445-BF35-B8D9878DB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2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A0B20-FC52-4490-99F4-419ADCB51D32}" type="datetime1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4657-0AE7-40ED-A252-C3E23CD53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5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A227-EEE6-4428-8A17-81E33D049049}" type="datetime1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80FF-E8CE-4259-914C-2BB5C6A1A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31D93-CDD7-46A5-9278-0FAC12AE9E63}" type="datetime1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F53D-61C8-4EBE-BC8F-261F17175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9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BD35B-8366-4A9C-AE01-CE254B7DB046}" type="datetime1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22E4E-C4AA-472B-A476-F6ABAE99A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1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35A0FD4-9334-483A-9C8E-117E67A66D00}" type="datetime1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60BFA41-4B40-401B-8A9F-9A592887F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 bwMode="auto">
          <a:xfrm>
            <a:off x="35719" y="3048000"/>
            <a:ext cx="91139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600" b="1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Vaishali</a:t>
            </a:r>
            <a:r>
              <a:rPr lang="en-US" sz="26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Naik</a:t>
            </a:r>
            <a:endParaRPr lang="en-US" sz="2600" b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</a:pPr>
            <a:endParaRPr lang="en-US" sz="2600" b="1" i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Apostolos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Voulgarakis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(GISS)</a:t>
            </a:r>
          </a:p>
          <a:p>
            <a:pPr eaLnBrk="1" hangingPunct="1">
              <a:spcBef>
                <a:spcPts val="600"/>
              </a:spcBef>
            </a:pP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and the ACCMIP Modeling Team</a:t>
            </a:r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-1" y="762000"/>
            <a:ext cx="9129713" cy="18510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Preindustrial to  Present-day Changes in OH and Methane lifetime – Preliminary Results</a:t>
            </a:r>
            <a:endParaRPr lang="en-US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2743200"/>
            <a:ext cx="12620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0"/>
            <a:ext cx="29575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0"/>
            <a:ext cx="911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ACCMIP 2</a:t>
            </a:r>
            <a:r>
              <a:rPr lang="en-US" baseline="30000" dirty="0" smtClean="0">
                <a:solidFill>
                  <a:srgbClr val="C00000"/>
                </a:solidFill>
              </a:rPr>
              <a:t>nd</a:t>
            </a:r>
            <a:r>
              <a:rPr lang="en-US" dirty="0" smtClean="0">
                <a:solidFill>
                  <a:srgbClr val="C00000"/>
                </a:solidFill>
              </a:rPr>
              <a:t> Meeting, Pasadena, CA, Jan 30, 2012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-3" y="5410200"/>
            <a:ext cx="91139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Acknowledgments: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Jasmin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John, Larry Horowitz (GFDL), Arlene Fiore (LDEO/Columbia), Michael Prather (UCI)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94"/>
            <a:ext cx="9144000" cy="747006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Historical Evolution of CH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4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Burden and CO/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NO</a:t>
            </a:r>
            <a:r>
              <a:rPr lang="en-US" sz="2800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x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/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LNO</a:t>
            </a:r>
            <a:r>
              <a:rPr lang="en-US" sz="2800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x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Emissions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563" y="762000"/>
            <a:ext cx="9144563" cy="5715000"/>
            <a:chOff x="-563" y="762000"/>
            <a:chExt cx="9144563" cy="5715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8" t="19757" r="23198" b="57967"/>
            <a:stretch/>
          </p:blipFill>
          <p:spPr>
            <a:xfrm>
              <a:off x="4800600" y="838200"/>
              <a:ext cx="4343400" cy="23763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20" t="19757" r="24133" b="57980"/>
            <a:stretch/>
          </p:blipFill>
          <p:spPr>
            <a:xfrm>
              <a:off x="0" y="4088212"/>
              <a:ext cx="4385732" cy="23887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12" t="19494" r="23038" b="57411"/>
            <a:stretch/>
          </p:blipFill>
          <p:spPr>
            <a:xfrm>
              <a:off x="0" y="762000"/>
              <a:ext cx="4343400" cy="24525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667000" y="3039070"/>
              <a:ext cx="3962400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Growth from PI to PD, rapid from mid-20</a:t>
              </a:r>
              <a:r>
                <a:rPr lang="en-US" b="1" baseline="30000" dirty="0" smtClean="0"/>
                <a:t>th</a:t>
              </a:r>
              <a:r>
                <a:rPr lang="en-US" b="1" dirty="0" smtClean="0"/>
                <a:t> century, slower in the last 2 decades </a:t>
              </a:r>
              <a:endParaRPr lang="en-US" b="1" dirty="0"/>
            </a:p>
          </p:txBody>
        </p:sp>
        <p:cxnSp>
          <p:nvCxnSpPr>
            <p:cNvPr id="25" name="Straight Arrow Connector 24"/>
            <p:cNvCxnSpPr>
              <a:endCxn id="20" idx="0"/>
            </p:cNvCxnSpPr>
            <p:nvPr/>
          </p:nvCxnSpPr>
          <p:spPr>
            <a:xfrm flipH="1">
              <a:off x="4648200" y="2595265"/>
              <a:ext cx="304800" cy="44380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158545" y="3962400"/>
              <a:ext cx="184855" cy="2286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293305" y="2595265"/>
              <a:ext cx="184855" cy="44380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04" t="42469" r="26369" b="48090"/>
            <a:stretch/>
          </p:blipFill>
          <p:spPr>
            <a:xfrm>
              <a:off x="-563" y="3124200"/>
              <a:ext cx="2515163" cy="982596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4800600" y="3962400"/>
            <a:ext cx="4343401" cy="2895600"/>
            <a:chOff x="5181601" y="4021667"/>
            <a:chExt cx="3962399" cy="28956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83" t="19753" r="24635" b="57860"/>
            <a:stretch/>
          </p:blipFill>
          <p:spPr>
            <a:xfrm>
              <a:off x="5181601" y="4021667"/>
              <a:ext cx="3962399" cy="25146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334000" y="6547935"/>
              <a:ext cx="381000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Models simulate different trends 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702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05"/>
            <a:ext cx="9144000" cy="75829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Historical Evolution of Stratospheric O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3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and Tropospheric O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3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Photolysis Rate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9" t="19876" r="23166" b="57572"/>
          <a:stretch/>
        </p:blipFill>
        <p:spPr>
          <a:xfrm>
            <a:off x="1" y="793044"/>
            <a:ext cx="4572000" cy="3104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6" t="19346" r="23357" b="48391"/>
          <a:stretch/>
        </p:blipFill>
        <p:spPr>
          <a:xfrm>
            <a:off x="4495800" y="793044"/>
            <a:ext cx="4648200" cy="4312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412902"/>
            <a:ext cx="4953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100" b="1" dirty="0" smtClean="0"/>
              <a:t>Models simulate 1980s/1990s Stratospheric  O</a:t>
            </a:r>
            <a:r>
              <a:rPr lang="en-US" sz="2100" b="1" baseline="-25000" dirty="0" smtClean="0"/>
              <a:t>3</a:t>
            </a:r>
            <a:r>
              <a:rPr lang="en-US" sz="2100" b="1" dirty="0" smtClean="0"/>
              <a:t> loss 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→"/>
            </a:pPr>
            <a:r>
              <a:rPr lang="en-US" sz="2100" b="1" dirty="0" smtClean="0"/>
              <a:t>Increased O</a:t>
            </a:r>
            <a:r>
              <a:rPr lang="en-US" sz="2100" b="1" baseline="-25000" dirty="0" smtClean="0"/>
              <a:t>3</a:t>
            </a:r>
            <a:r>
              <a:rPr lang="en-US" sz="2100" b="1" dirty="0" smtClean="0"/>
              <a:t> photolysis rate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→"/>
            </a:pPr>
            <a:r>
              <a:rPr lang="en-US" sz="2100" b="1" dirty="0">
                <a:solidFill>
                  <a:srgbClr val="FF0000"/>
                </a:solidFill>
                <a:sym typeface="Wingdings" pitchFamily="2" charset="2"/>
              </a:rPr>
              <a:t>possible driver </a:t>
            </a:r>
            <a:r>
              <a:rPr lang="en-US" sz="2100" b="1" dirty="0">
                <a:sym typeface="Wingdings" pitchFamily="2" charset="2"/>
              </a:rPr>
              <a:t>of </a:t>
            </a:r>
            <a:r>
              <a:rPr lang="en-US" sz="2100" b="1" dirty="0" smtClean="0">
                <a:sym typeface="Wingdings" pitchFamily="2" charset="2"/>
              </a:rPr>
              <a:t>1980 to 2000 changes in OH/CH</a:t>
            </a:r>
            <a:r>
              <a:rPr lang="en-US" sz="2100" b="1" baseline="-25000" dirty="0" smtClean="0">
                <a:sym typeface="Wingdings" pitchFamily="2" charset="2"/>
              </a:rPr>
              <a:t>4</a:t>
            </a:r>
            <a:r>
              <a:rPr lang="en-US" sz="2100" b="1" dirty="0" smtClean="0">
                <a:sym typeface="Wingdings" pitchFamily="2" charset="2"/>
              </a:rPr>
              <a:t> lifetime</a:t>
            </a:r>
            <a:endParaRPr lang="en-US" sz="2100" b="1" dirty="0" smtClean="0"/>
          </a:p>
        </p:txBody>
      </p:sp>
      <p:sp>
        <p:nvSpPr>
          <p:cNvPr id="6" name="Oval 5"/>
          <p:cNvSpPr/>
          <p:nvPr/>
        </p:nvSpPr>
        <p:spPr>
          <a:xfrm>
            <a:off x="3429000" y="1524000"/>
            <a:ext cx="1295400" cy="1752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19937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What is the contribution of Ozone Depleting Substances (ODS) to 1980 to 2000 changes in OH and CH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4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lifetime in the GFDL-AM3?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219200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2000 – 1980 %</a:t>
            </a:r>
            <a:endParaRPr lang="en-US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7387" r="1231" b="778"/>
          <a:stretch/>
        </p:blipFill>
        <p:spPr bwMode="auto">
          <a:xfrm>
            <a:off x="36689" y="1524000"/>
            <a:ext cx="4505464" cy="36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" t="7566" r="971" b="2180"/>
          <a:stretch/>
        </p:blipFill>
        <p:spPr bwMode="auto">
          <a:xfrm>
            <a:off x="4542153" y="1524000"/>
            <a:ext cx="4440979" cy="356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62600" y="1219200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1950ODS – 1980 %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50292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alibri"/>
                <a:cs typeface="Calibri"/>
              </a:rPr>
              <a:t>Δ</a:t>
            </a:r>
            <a:r>
              <a:rPr lang="en-US" sz="2400" b="1" dirty="0" err="1" smtClean="0">
                <a:latin typeface="Calibri"/>
                <a:cs typeface="Calibri"/>
              </a:rPr>
              <a:t>NO</a:t>
            </a:r>
            <a:r>
              <a:rPr lang="en-US" sz="2400" b="1" baseline="-25000" dirty="0" err="1" smtClean="0">
                <a:latin typeface="Calibri"/>
                <a:cs typeface="Calibri"/>
              </a:rPr>
              <a:t>x</a:t>
            </a:r>
            <a:r>
              <a:rPr lang="en-US" sz="2400" b="1" dirty="0" smtClean="0">
                <a:latin typeface="Calibri"/>
                <a:cs typeface="Calibri"/>
              </a:rPr>
              <a:t>=+14%, </a:t>
            </a:r>
            <a:r>
              <a:rPr lang="el-GR" sz="2400" b="1" dirty="0" smtClean="0">
                <a:latin typeface="Calibri"/>
                <a:cs typeface="Calibri"/>
              </a:rPr>
              <a:t>Δ</a:t>
            </a:r>
            <a:r>
              <a:rPr lang="en-US" sz="2400" b="1" dirty="0" smtClean="0">
                <a:latin typeface="Calibri"/>
                <a:cs typeface="Calibri"/>
              </a:rPr>
              <a:t>CO=+9%, </a:t>
            </a:r>
            <a:r>
              <a:rPr lang="el-GR" sz="2400" b="1" dirty="0" smtClean="0">
                <a:latin typeface="Calibri"/>
                <a:cs typeface="Calibri"/>
              </a:rPr>
              <a:t>Δ</a:t>
            </a:r>
            <a:r>
              <a:rPr lang="en-US" sz="2400" b="1" dirty="0" smtClean="0">
                <a:latin typeface="Calibri"/>
                <a:cs typeface="Calibri"/>
              </a:rPr>
              <a:t>CH</a:t>
            </a:r>
            <a:r>
              <a:rPr lang="en-US" sz="2400" b="1" baseline="-25000" dirty="0" smtClean="0">
                <a:latin typeface="Calibri"/>
                <a:cs typeface="Calibri"/>
              </a:rPr>
              <a:t>4</a:t>
            </a:r>
            <a:r>
              <a:rPr lang="en-US" sz="2400" b="1" dirty="0" smtClean="0">
                <a:latin typeface="Calibri"/>
                <a:cs typeface="Calibri"/>
              </a:rPr>
              <a:t>=+13.5%, </a:t>
            </a:r>
            <a:r>
              <a:rPr lang="el-GR" sz="2400" b="1" dirty="0" smtClean="0">
                <a:latin typeface="Calibri"/>
                <a:cs typeface="Calibri"/>
              </a:rPr>
              <a:t>Δ</a:t>
            </a:r>
            <a:r>
              <a:rPr lang="en-US" sz="2400" b="1" dirty="0" smtClean="0">
                <a:latin typeface="Calibri"/>
                <a:cs typeface="Calibri"/>
              </a:rPr>
              <a:t>TropO</a:t>
            </a:r>
            <a:r>
              <a:rPr lang="en-US" sz="2400" b="1" baseline="-25000" dirty="0" smtClean="0">
                <a:latin typeface="Calibri"/>
                <a:cs typeface="Calibri"/>
              </a:rPr>
              <a:t>3</a:t>
            </a:r>
            <a:r>
              <a:rPr lang="en-US" sz="2400" b="1" dirty="0" smtClean="0">
                <a:latin typeface="Calibri"/>
                <a:cs typeface="Calibri"/>
              </a:rPr>
              <a:t>=+1.5%,</a:t>
            </a:r>
            <a:r>
              <a:rPr lang="el-GR" sz="2400" b="1" dirty="0">
                <a:latin typeface="Calibri"/>
                <a:cs typeface="Calibri"/>
              </a:rPr>
              <a:t> </a:t>
            </a:r>
            <a:r>
              <a:rPr lang="el-GR" sz="2400" b="1" dirty="0" smtClean="0">
                <a:latin typeface="Calibri"/>
                <a:cs typeface="Calibri"/>
              </a:rPr>
              <a:t>Δ</a:t>
            </a:r>
            <a:r>
              <a:rPr lang="en-US" sz="2400" b="1" dirty="0" smtClean="0">
                <a:latin typeface="Calibri"/>
                <a:cs typeface="Calibri"/>
              </a:rPr>
              <a:t>H</a:t>
            </a:r>
            <a:r>
              <a:rPr lang="en-US" sz="2400" b="1" baseline="-25000" dirty="0" smtClean="0">
                <a:latin typeface="Calibri"/>
                <a:cs typeface="Calibri"/>
              </a:rPr>
              <a:t>2</a:t>
            </a:r>
            <a:r>
              <a:rPr lang="en-US" sz="2400" b="1" dirty="0" smtClean="0">
                <a:latin typeface="Calibri"/>
                <a:cs typeface="Calibri"/>
              </a:rPr>
              <a:t>O=+3.2%,</a:t>
            </a:r>
            <a:r>
              <a:rPr lang="el-GR" sz="2400" b="1" dirty="0" smtClean="0">
                <a:latin typeface="Calibri"/>
                <a:cs typeface="Calibri"/>
              </a:rPr>
              <a:t> Δ</a:t>
            </a:r>
            <a:r>
              <a:rPr lang="en-US" sz="2400" b="1" dirty="0" err="1" smtClean="0">
                <a:latin typeface="Calibri"/>
                <a:cs typeface="Calibri"/>
              </a:rPr>
              <a:t>LNO</a:t>
            </a:r>
            <a:r>
              <a:rPr lang="en-US" sz="2400" b="1" baseline="-25000" dirty="0" err="1" smtClean="0">
                <a:latin typeface="Calibri"/>
                <a:cs typeface="Calibri"/>
              </a:rPr>
              <a:t>x</a:t>
            </a:r>
            <a:r>
              <a:rPr lang="en-US" sz="2400" b="1" dirty="0" smtClean="0">
                <a:latin typeface="Calibri"/>
                <a:cs typeface="Calibri"/>
              </a:rPr>
              <a:t>=-0.1%</a:t>
            </a:r>
            <a:r>
              <a:rPr lang="el-GR" sz="2400" b="1" dirty="0" smtClean="0">
                <a:latin typeface="Calibri"/>
                <a:cs typeface="Calibri"/>
              </a:rPr>
              <a:t> </a:t>
            </a:r>
            <a:r>
              <a:rPr lang="el-GR" sz="2400" b="1" dirty="0" smtClean="0">
                <a:solidFill>
                  <a:srgbClr val="009900"/>
                </a:solidFill>
                <a:latin typeface="Calibri"/>
                <a:cs typeface="Calibri"/>
              </a:rPr>
              <a:t>Δ</a:t>
            </a:r>
            <a:r>
              <a:rPr lang="en-US" sz="2400" b="1" dirty="0" smtClean="0">
                <a:solidFill>
                  <a:srgbClr val="009900"/>
                </a:solidFill>
                <a:latin typeface="Calibri"/>
                <a:cs typeface="Calibri"/>
              </a:rPr>
              <a:t>StratO</a:t>
            </a:r>
            <a:r>
              <a:rPr lang="en-US" sz="2400" b="1" baseline="-25000" dirty="0" smtClean="0">
                <a:solidFill>
                  <a:srgbClr val="009900"/>
                </a:solidFill>
                <a:latin typeface="Calibri"/>
                <a:cs typeface="Calibri"/>
              </a:rPr>
              <a:t>3</a:t>
            </a:r>
            <a:r>
              <a:rPr lang="en-US" sz="2400" b="1" dirty="0" smtClean="0">
                <a:solidFill>
                  <a:srgbClr val="009900"/>
                </a:solidFill>
                <a:latin typeface="+mj-lt"/>
                <a:cs typeface="Calibri"/>
              </a:rPr>
              <a:t> = -</a:t>
            </a:r>
            <a:r>
              <a:rPr lang="en-US" sz="2400" b="1" dirty="0" smtClean="0">
                <a:solidFill>
                  <a:srgbClr val="009900"/>
                </a:solidFill>
                <a:latin typeface="+mj-lt"/>
              </a:rPr>
              <a:t>5%</a:t>
            </a:r>
            <a:r>
              <a:rPr lang="el-GR" sz="2400" b="1" dirty="0" smtClean="0">
                <a:solidFill>
                  <a:srgbClr val="009900"/>
                </a:solidFill>
                <a:latin typeface="Calibri"/>
                <a:cs typeface="Calibri"/>
              </a:rPr>
              <a:t> Δ</a:t>
            </a:r>
            <a:r>
              <a:rPr lang="en-US" sz="2400" b="1" dirty="0" smtClean="0">
                <a:solidFill>
                  <a:srgbClr val="009900"/>
                </a:solidFill>
                <a:latin typeface="Calibri"/>
                <a:cs typeface="Calibri"/>
              </a:rPr>
              <a:t>J(O</a:t>
            </a:r>
            <a:r>
              <a:rPr lang="en-US" sz="2400" b="1" baseline="30000" dirty="0" smtClean="0">
                <a:solidFill>
                  <a:srgbClr val="009900"/>
                </a:solidFill>
                <a:latin typeface="Calibri"/>
                <a:cs typeface="Calibri"/>
              </a:rPr>
              <a:t>1</a:t>
            </a:r>
            <a:r>
              <a:rPr lang="en-US" sz="2400" b="1" dirty="0" smtClean="0">
                <a:solidFill>
                  <a:srgbClr val="009900"/>
                </a:solidFill>
                <a:latin typeface="Calibri"/>
                <a:cs typeface="Calibri"/>
              </a:rPr>
              <a:t>D) = +5%,</a:t>
            </a:r>
            <a:r>
              <a:rPr lang="en-US" sz="2400" b="1" dirty="0" smtClean="0">
                <a:solidFill>
                  <a:srgbClr val="009900"/>
                </a:solidFill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l-GR" sz="2400" b="1" dirty="0" smtClean="0">
                <a:solidFill>
                  <a:srgbClr val="009900"/>
                </a:solidFill>
                <a:latin typeface="Calibri"/>
                <a:cs typeface="Calibri"/>
              </a:rPr>
              <a:t>Δ</a:t>
            </a:r>
            <a:r>
              <a:rPr lang="en-US" sz="2400" b="1" dirty="0" smtClean="0">
                <a:solidFill>
                  <a:srgbClr val="009900"/>
                </a:solidFill>
                <a:latin typeface="Calibri"/>
                <a:cs typeface="Calibri"/>
              </a:rPr>
              <a:t>OH = +2.5%</a:t>
            </a:r>
            <a:endParaRPr lang="en-US" sz="2400" b="1" dirty="0">
              <a:solidFill>
                <a:srgbClr val="00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7156" y="50292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Calibri" pitchFamily="34" charset="0"/>
                <a:cs typeface="Calibri" pitchFamily="34" charset="0"/>
              </a:rPr>
              <a:t>Δ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NO</a:t>
            </a:r>
            <a:r>
              <a:rPr lang="en-US" sz="2400" b="1" baseline="-25000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=+14%, 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Δ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CO=+9%, 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Δ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CH</a:t>
            </a:r>
            <a:r>
              <a:rPr lang="en-US" sz="2400" b="1" baseline="-25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=+14%, 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Δ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TropO</a:t>
            </a:r>
            <a:r>
              <a:rPr lang="en-US" sz="2400" b="1" baseline="-25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=+7%,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Δ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sz="2400" b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O=+3%, </a:t>
            </a:r>
            <a:r>
              <a:rPr lang="el-G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LNO</a:t>
            </a:r>
            <a:r>
              <a:rPr lang="en-US" sz="2400" b="1" i="1" baseline="-25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= -2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%,</a:t>
            </a:r>
          </a:p>
          <a:p>
            <a:pPr algn="ctr"/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StratO</a:t>
            </a:r>
            <a:r>
              <a:rPr lang="en-US" sz="2400" b="1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= +5%,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J(O</a:t>
            </a:r>
            <a:r>
              <a:rPr lang="en-US" sz="2400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 = -1%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OH = &lt;-1%</a:t>
            </a:r>
          </a:p>
        </p:txBody>
      </p:sp>
    </p:spTree>
    <p:extLst>
      <p:ext uri="{BB962C8B-B14F-4D97-AF65-F5344CB8AC3E}">
        <p14:creationId xmlns:p14="http://schemas.microsoft.com/office/powerpoint/2010/main" val="4165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Preliminary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1"/>
            <a:ext cx="8991600" cy="602262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How do the models compare with present-day observational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estimates of OH and CH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lifetime ?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Simulate diverse </a:t>
            </a:r>
            <a:r>
              <a:rPr lang="en-US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present-day OH concentrations/CH</a:t>
            </a:r>
            <a:r>
              <a:rPr lang="en-US" sz="1800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lifetimes, with a tendency to 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overestimate/underestimate </a:t>
            </a:r>
            <a:r>
              <a:rPr lang="en-US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observational 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estimates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Simulate higher OH in NH vs. SH in contrast to 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observations</a:t>
            </a:r>
            <a:endParaRPr lang="en-US" sz="1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Have we reached a consensus on the sign of PD-PI change in OH?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No, however the picture is more complicated now, as most ACCMIP models (except 2) simulate positive changes disagreeing with the negative change in the published literature in the last 2 decades.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Which factor(s) can explain the model to model differences in PD-PI OH?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Differences in the balance between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1800" i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CO/VOC/CH</a:t>
            </a:r>
            <a:r>
              <a:rPr lang="en-US" sz="18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plus sensitivity to 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LNO</a:t>
            </a:r>
            <a:r>
              <a:rPr lang="en-US" sz="1800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1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Do models capture the observed decreasing trend in OH from 1980 to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2000 ?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No, but agree with past modeling 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studies (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Dentener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et al., 2003;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Dalsoren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Lelieveld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2006) </a:t>
            </a:r>
            <a:endParaRPr lang="en-US" sz="1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09601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Next Steps…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609601"/>
            <a:ext cx="8763000" cy="60226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Further examine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PI to PD changes in the drivers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of OH/CH</a:t>
            </a:r>
            <a:r>
              <a:rPr lang="en-US" sz="22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lifetime,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focusing on the: 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he balance between </a:t>
            </a:r>
            <a:r>
              <a:rPr lang="en-US" sz="20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2000" b="1" i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CO/NMVOCs/CH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over different regions, for e.g., oceans vs. continents, tropics vs. mid-latitudes.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ensitivity to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LNO</a:t>
            </a:r>
            <a:r>
              <a:rPr lang="en-US" sz="2000" b="1" i="1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emissions.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role of photolysis (stratospheric O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clouds, albedo). </a:t>
            </a:r>
          </a:p>
          <a:p>
            <a:pPr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Additional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sensitivity experiments with a subset of models to isolate the impact of individual drivers (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e.g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stratospheric ozone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hole,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LNO</a:t>
            </a:r>
            <a:r>
              <a:rPr lang="en-US" sz="2200" b="1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).  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Include data from more models.</a:t>
            </a:r>
          </a:p>
          <a:p>
            <a:pPr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Write manuscript.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7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b="1" dirty="0" smtClean="0">
                <a:ea typeface="ＭＳ Ｐゴシック" pitchFamily="34" charset="-128"/>
              </a:rPr>
              <a:t>What Determines Hydroxyl radical (OH) and Methane lifetime?</a:t>
            </a:r>
          </a:p>
        </p:txBody>
      </p:sp>
      <p:sp>
        <p:nvSpPr>
          <p:cNvPr id="3" name="Sun 2"/>
          <p:cNvSpPr/>
          <p:nvPr/>
        </p:nvSpPr>
        <p:spPr>
          <a:xfrm>
            <a:off x="381000" y="772136"/>
            <a:ext cx="914400" cy="914400"/>
          </a:xfrm>
          <a:prstGeom prst="su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3355464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 + </a:t>
            </a:r>
            <a:r>
              <a:rPr lang="en-US" sz="2800" dirty="0" smtClean="0"/>
              <a:t>h</a:t>
            </a:r>
            <a:r>
              <a:rPr lang="el-GR" sz="2800" dirty="0" smtClean="0"/>
              <a:t>ν</a:t>
            </a:r>
            <a:r>
              <a:rPr lang="en-US" sz="2800" b="1" dirty="0" smtClean="0"/>
              <a:t> </a:t>
            </a:r>
            <a:endParaRPr lang="en-US" sz="2800" b="1" baseline="-25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540358" y="3648985"/>
            <a:ext cx="66944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0" y="2127766"/>
            <a:ext cx="9144000" cy="583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59667" y="17642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Stratosphere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459667" y="2069068"/>
            <a:ext cx="15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Troposphere</a:t>
            </a:r>
            <a:endParaRPr lang="en-US" b="1" dirty="0"/>
          </a:p>
        </p:txBody>
      </p:sp>
      <p:sp>
        <p:nvSpPr>
          <p:cNvPr id="40" name="Double Wave 39"/>
          <p:cNvSpPr/>
          <p:nvPr/>
        </p:nvSpPr>
        <p:spPr>
          <a:xfrm rot="4776152">
            <a:off x="497324" y="2127442"/>
            <a:ext cx="1280160" cy="252584"/>
          </a:xfrm>
          <a:prstGeom prst="doubleWave">
            <a:avLst>
              <a:gd name="adj1" fmla="val 12500"/>
              <a:gd name="adj2" fmla="val -10000"/>
            </a:avLst>
          </a:prstGeom>
          <a:pattFill prst="pct90">
            <a:fgClr>
              <a:schemeClr val="accent6">
                <a:lumMod val="75000"/>
              </a:schemeClr>
            </a:fgClr>
            <a:bgClr>
              <a:srgbClr val="FFFF00"/>
            </a:bgClr>
          </a:patt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uble Wave 42"/>
          <p:cNvSpPr/>
          <p:nvPr/>
        </p:nvSpPr>
        <p:spPr>
          <a:xfrm rot="4776152">
            <a:off x="895057" y="1942775"/>
            <a:ext cx="1280160" cy="252584"/>
          </a:xfrm>
          <a:prstGeom prst="doubleWave">
            <a:avLst>
              <a:gd name="adj1" fmla="val 12500"/>
              <a:gd name="adj2" fmla="val -10000"/>
            </a:avLst>
          </a:prstGeom>
          <a:pattFill prst="pct90">
            <a:fgClr>
              <a:schemeClr val="accent6">
                <a:lumMod val="75000"/>
              </a:schemeClr>
            </a:fgClr>
            <a:bgClr>
              <a:srgbClr val="FFFF00"/>
            </a:bgClr>
          </a:patt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uble Wave 43"/>
          <p:cNvSpPr/>
          <p:nvPr/>
        </p:nvSpPr>
        <p:spPr>
          <a:xfrm rot="4776152">
            <a:off x="133058" y="2212607"/>
            <a:ext cx="1280160" cy="252584"/>
          </a:xfrm>
          <a:prstGeom prst="doubleWave">
            <a:avLst>
              <a:gd name="adj1" fmla="val 12500"/>
              <a:gd name="adj2" fmla="val -10000"/>
            </a:avLst>
          </a:prstGeom>
          <a:pattFill prst="pct90">
            <a:fgClr>
              <a:schemeClr val="accent6">
                <a:lumMod val="75000"/>
              </a:schemeClr>
            </a:fgClr>
            <a:bgClr>
              <a:srgbClr val="FFFF00"/>
            </a:bgClr>
          </a:patt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133600" y="3387375"/>
            <a:ext cx="20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D + 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 </a:t>
            </a:r>
            <a:endParaRPr lang="en-US" sz="2800" b="1" baseline="-250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038600" y="3648985"/>
            <a:ext cx="685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20761" y="335546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OH</a:t>
            </a:r>
            <a:endParaRPr lang="en-US" sz="2800" b="1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7315200" y="3355464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+H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 </a:t>
            </a:r>
            <a:endParaRPr lang="en-US" sz="2800" b="1" baseline="-250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629400" y="3617074"/>
            <a:ext cx="685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81200" y="1545731"/>
            <a:ext cx="2606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Stratospheric O</a:t>
            </a:r>
            <a:r>
              <a:rPr lang="en-US" sz="2400" b="1" baseline="-25000" dirty="0" smtClean="0"/>
              <a:t>3</a:t>
            </a:r>
            <a:endParaRPr lang="en-US" sz="2400" b="1" dirty="0"/>
          </a:p>
        </p:txBody>
      </p:sp>
      <p:sp>
        <p:nvSpPr>
          <p:cNvPr id="38" name="Oval 37"/>
          <p:cNvSpPr/>
          <p:nvPr/>
        </p:nvSpPr>
        <p:spPr>
          <a:xfrm>
            <a:off x="152400" y="3355464"/>
            <a:ext cx="620738" cy="55513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6200" y="4925332"/>
            <a:ext cx="6585981" cy="1856468"/>
            <a:chOff x="76200" y="5001532"/>
            <a:chExt cx="6585981" cy="1856468"/>
          </a:xfrm>
        </p:grpSpPr>
        <p:pic>
          <p:nvPicPr>
            <p:cNvPr id="53" name="Picture 3" descr="C:\Documents and Settings\van\Local Settings\Temporary Internet Files\Content.IE5\C0PHYFCA\MC90001453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5715000"/>
              <a:ext cx="1373204" cy="1066800"/>
            </a:xfrm>
            <a:prstGeom prst="rect">
              <a:avLst/>
            </a:prstGeom>
            <a:noFill/>
          </p:spPr>
        </p:pic>
        <p:pic>
          <p:nvPicPr>
            <p:cNvPr id="54" name="Picture 4" descr="C:\Documents and Settings\van\Local Settings\Temporary Internet Files\Content.IE5\7LUBJ8TO\MC90003643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600" y="5708650"/>
              <a:ext cx="990600" cy="1073150"/>
            </a:xfrm>
            <a:prstGeom prst="rect">
              <a:avLst/>
            </a:prstGeom>
            <a:noFill/>
          </p:spPr>
        </p:pic>
        <p:pic>
          <p:nvPicPr>
            <p:cNvPr id="55" name="Picture 8" descr="C:\Documents and Settings\van\Local Settings\Temporary Internet Files\Content.IE5\QTHIMGPI\MP900422613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8200" y="5715000"/>
              <a:ext cx="955495" cy="1066800"/>
            </a:xfrm>
            <a:prstGeom prst="rect">
              <a:avLst/>
            </a:prstGeom>
            <a:noFill/>
          </p:spPr>
        </p:pic>
        <p:pic>
          <p:nvPicPr>
            <p:cNvPr id="56" name="Picture 12" descr="C:\Documents and Settings\van\Local Settings\Temporary Internet Files\Content.IE5\7LUBJ8TO\MP900442354[1]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9404" y="5715000"/>
              <a:ext cx="1065196" cy="1066800"/>
            </a:xfrm>
            <a:prstGeom prst="rect">
              <a:avLst/>
            </a:prstGeom>
            <a:noFill/>
          </p:spPr>
        </p:pic>
        <p:pic>
          <p:nvPicPr>
            <p:cNvPr id="57" name="Picture 3" descr="C:\Documents and Settings\van\Local Settings\Temporary Internet Files\Content.IE5\K01ACT0P\MC900282924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4600" y="5715000"/>
              <a:ext cx="1135685" cy="1066800"/>
            </a:xfrm>
            <a:prstGeom prst="rect">
              <a:avLst/>
            </a:prstGeom>
            <a:noFill/>
          </p:spPr>
        </p:pic>
        <p:pic>
          <p:nvPicPr>
            <p:cNvPr id="61" name="Picture 55" descr="MCj00787830000[1]"/>
            <p:cNvPicPr>
              <a:picLocks noChangeArrowheads="1"/>
            </p:cNvPicPr>
            <p:nvPr/>
          </p:nvPicPr>
          <p:blipFill>
            <a:blip r:embed="rId8" cstate="print"/>
            <a:srcRect l="61803" r="9357" b="65468"/>
            <a:stretch>
              <a:fillRect/>
            </a:stretch>
          </p:blipFill>
          <p:spPr bwMode="auto">
            <a:xfrm>
              <a:off x="3520440" y="5001532"/>
              <a:ext cx="822960" cy="685800"/>
            </a:xfrm>
            <a:prstGeom prst="rect">
              <a:avLst/>
            </a:prstGeom>
            <a:noFill/>
          </p:spPr>
        </p:pic>
        <p:pic>
          <p:nvPicPr>
            <p:cNvPr id="3079" name="Picture 7" descr="C:\Documents and Settings\van\Local Settings\Temporary Internet Files\Content.IE5\UUFFCPWQ\MC900231014[1].wm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5638800"/>
              <a:ext cx="1099581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5029200" y="2165511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67" name="Oval 66"/>
          <p:cNvSpPr/>
          <p:nvPr/>
        </p:nvSpPr>
        <p:spPr>
          <a:xfrm>
            <a:off x="925538" y="3347844"/>
            <a:ext cx="620738" cy="55513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244570" y="3385108"/>
            <a:ext cx="794030" cy="55513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787237" y="3407822"/>
            <a:ext cx="780147" cy="555131"/>
          </a:xfrm>
          <a:prstGeom prst="ellipse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04800" y="5007469"/>
            <a:ext cx="832604" cy="55513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137405" y="4903601"/>
            <a:ext cx="2469686" cy="658999"/>
          </a:xfrm>
          <a:prstGeom prst="ellipse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loud 62"/>
          <p:cNvSpPr/>
          <p:nvPr/>
        </p:nvSpPr>
        <p:spPr>
          <a:xfrm>
            <a:off x="1774874" y="2133600"/>
            <a:ext cx="2606625" cy="714710"/>
          </a:xfrm>
          <a:prstGeom prst="cloud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Aerosols, Clouds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87908" y="32852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k</a:t>
            </a:r>
            <a:endParaRPr lang="en-US" sz="2000" b="1" dirty="0"/>
          </a:p>
        </p:txBody>
      </p:sp>
      <p:sp>
        <p:nvSpPr>
          <p:cNvPr id="94" name="Oval 93"/>
          <p:cNvSpPr/>
          <p:nvPr/>
        </p:nvSpPr>
        <p:spPr>
          <a:xfrm>
            <a:off x="4834324" y="2133600"/>
            <a:ext cx="794030" cy="555131"/>
          </a:xfrm>
          <a:prstGeom prst="ellipse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959368" y="1447800"/>
            <a:ext cx="2765032" cy="631331"/>
          </a:xfrm>
          <a:prstGeom prst="ellipse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own Arrow 89"/>
          <p:cNvSpPr/>
          <p:nvPr/>
        </p:nvSpPr>
        <p:spPr>
          <a:xfrm rot="2340000">
            <a:off x="1496531" y="2694463"/>
            <a:ext cx="381000" cy="774119"/>
          </a:xfrm>
          <a:prstGeom prst="downArrow">
            <a:avLst>
              <a:gd name="adj1" fmla="val 50000"/>
              <a:gd name="adj2" fmla="val 4767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Down Arrow 98"/>
          <p:cNvSpPr/>
          <p:nvPr/>
        </p:nvSpPr>
        <p:spPr>
          <a:xfrm rot="2983335">
            <a:off x="4246975" y="2480697"/>
            <a:ext cx="381000" cy="1207107"/>
          </a:xfrm>
          <a:prstGeom prst="downArrow">
            <a:avLst>
              <a:gd name="adj1" fmla="val 50000"/>
              <a:gd name="adj2" fmla="val 4767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wn Arrow 99"/>
          <p:cNvSpPr/>
          <p:nvPr/>
        </p:nvSpPr>
        <p:spPr>
          <a:xfrm rot="17962519">
            <a:off x="6063578" y="2329236"/>
            <a:ext cx="344090" cy="1316220"/>
          </a:xfrm>
          <a:prstGeom prst="downArrow">
            <a:avLst>
              <a:gd name="adj1" fmla="val 50000"/>
              <a:gd name="adj2" fmla="val 4767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487862" y="4085620"/>
                <a:ext cx="5732338" cy="1442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𝐶𝐻</m:t>
                          </m:r>
                          <m:r>
                            <a:rPr lang="en-US" sz="2800" b="0" i="1" baseline="-25000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𝑓𝑐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𝑇𝑂𝐴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𝐶𝐻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𝑓𝑐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𝑇𝑟𝑜𝑝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(200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𝑚𝑏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𝑂𝐻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𝐶𝐻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862" y="4085620"/>
                <a:ext cx="5732338" cy="144289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7260" y="5094489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NO</a:t>
            </a:r>
            <a:r>
              <a:rPr lang="en-US" sz="2400" b="1" i="1" baseline="-25000" dirty="0" err="1" smtClean="0"/>
              <a:t>x</a:t>
            </a:r>
            <a:endParaRPr lang="en-US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079204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CO, NMVOCs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67345" y="343767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712280" y="3349810"/>
            <a:ext cx="93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CH</a:t>
            </a:r>
            <a:r>
              <a:rPr lang="en-US" sz="3200" b="1" baseline="-25000" dirty="0" smtClean="0"/>
              <a:t>4</a:t>
            </a:r>
            <a:endParaRPr lang="en-US" sz="2800" b="1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38" grpId="1" animBg="1"/>
      <p:bldP spid="42" grpId="0"/>
      <p:bldP spid="67" grpId="1" animBg="1"/>
      <p:bldP spid="68" grpId="1" animBg="1"/>
      <p:bldP spid="69" grpId="0" animBg="1"/>
      <p:bldP spid="70" grpId="1" animBg="1"/>
      <p:bldP spid="70" grpId="2" animBg="1"/>
      <p:bldP spid="71" grpId="0" animBg="1"/>
      <p:bldP spid="63" grpId="0" animBg="1"/>
      <p:bldP spid="73" grpId="0"/>
      <p:bldP spid="94" grpId="0" animBg="1"/>
      <p:bldP spid="97" grpId="0" animBg="1"/>
      <p:bldP spid="90" grpId="0" animBg="1"/>
      <p:bldP spid="99" grpId="0" animBg="1"/>
      <p:bldP spid="100" grpId="0" animBg="1"/>
      <p:bldP spid="100" grpId="1" animBg="1"/>
      <p:bldP spid="91" grpId="0"/>
      <p:bldP spid="4" grpId="0"/>
      <p:bldP spid="5" grpId="0"/>
      <p:bldP spid="6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1426" r="6627" b="28090"/>
          <a:stretch/>
        </p:blipFill>
        <p:spPr bwMode="auto">
          <a:xfrm>
            <a:off x="279400" y="1333244"/>
            <a:ext cx="8255000" cy="468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No consensus in the Preindustrial to Present day Changes in Tropospheric Mean OH in </a:t>
            </a:r>
            <a:r>
              <a:rPr lang="en-US" sz="2800" dirty="0"/>
              <a:t>P</a:t>
            </a:r>
            <a:r>
              <a:rPr lang="en-US" sz="2800" dirty="0" smtClean="0"/>
              <a:t>ublished </a:t>
            </a:r>
            <a:r>
              <a:rPr lang="en-US" sz="2800" dirty="0"/>
              <a:t>L</a:t>
            </a:r>
            <a:r>
              <a:rPr lang="en-US" sz="2800" dirty="0" smtClean="0"/>
              <a:t>iterature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1066800" y="2819400"/>
            <a:ext cx="533400" cy="2514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86004" y="526946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OBS-based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6746" y="6019800"/>
            <a:ext cx="469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OH decreases – CO, VOC emissions, CH</a:t>
            </a:r>
            <a:r>
              <a:rPr lang="en-US" b="1" baseline="-25000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963912"/>
            <a:ext cx="544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OH increases – </a:t>
            </a:r>
            <a:r>
              <a:rPr lang="en-US" b="1" dirty="0" err="1" smtClean="0">
                <a:solidFill>
                  <a:srgbClr val="009900"/>
                </a:solidFill>
              </a:rPr>
              <a:t>NO</a:t>
            </a:r>
            <a:r>
              <a:rPr lang="en-US" b="1" i="1" baseline="-25000" dirty="0" err="1" smtClean="0">
                <a:solidFill>
                  <a:srgbClr val="009900"/>
                </a:solidFill>
              </a:rPr>
              <a:t>x</a:t>
            </a:r>
            <a:r>
              <a:rPr lang="en-US" b="1" dirty="0" smtClean="0">
                <a:solidFill>
                  <a:srgbClr val="009900"/>
                </a:solidFill>
              </a:rPr>
              <a:t> emissions, H</a:t>
            </a:r>
            <a:r>
              <a:rPr lang="en-US" b="1" baseline="-25000" dirty="0" smtClean="0">
                <a:solidFill>
                  <a:srgbClr val="009900"/>
                </a:solidFill>
              </a:rPr>
              <a:t>2</a:t>
            </a:r>
            <a:r>
              <a:rPr lang="en-US" b="1" dirty="0" smtClean="0">
                <a:solidFill>
                  <a:srgbClr val="009900"/>
                </a:solidFill>
              </a:rPr>
              <a:t>O, photolysis</a:t>
            </a:r>
            <a:endParaRPr lang="en-US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How well do ACCMIP Models Simulate Present day (2000) OH?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7" t="19753" r="50000" b="50946"/>
          <a:stretch/>
        </p:blipFill>
        <p:spPr>
          <a:xfrm>
            <a:off x="228600" y="1219200"/>
            <a:ext cx="4001912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914400"/>
            <a:ext cx="46482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[CH</a:t>
            </a:r>
            <a:r>
              <a:rPr lang="en-US" baseline="-25000" dirty="0" smtClean="0">
                <a:latin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</a:rPr>
              <a:t>CCl</a:t>
            </a:r>
            <a:r>
              <a:rPr lang="en-US" baseline="-25000" dirty="0" smtClean="0">
                <a:latin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</a:rPr>
              <a:t>] = 50 </a:t>
            </a:r>
            <a:r>
              <a:rPr lang="en-US" dirty="0" err="1">
                <a:latin typeface="Calibri" pitchFamily="34" charset="0"/>
              </a:rPr>
              <a:t>pptv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&amp; k = 1.64e-12 </a:t>
            </a:r>
            <a:r>
              <a:rPr lang="en-US" dirty="0" err="1" smtClean="0">
                <a:latin typeface="Calibri" pitchFamily="34" charset="0"/>
              </a:rPr>
              <a:t>exp</a:t>
            </a:r>
            <a:r>
              <a:rPr lang="en-US" dirty="0" smtClean="0">
                <a:latin typeface="Calibri" pitchFamily="34" charset="0"/>
              </a:rPr>
              <a:t>(-1520/T)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9" t="50664" r="29988" b="17531"/>
          <a:stretch/>
        </p:blipFill>
        <p:spPr>
          <a:xfrm>
            <a:off x="265288" y="3200400"/>
            <a:ext cx="4001912" cy="3657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7200" y="1752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Caveat – </a:t>
            </a:r>
            <a:r>
              <a:rPr lang="en-US" b="1" dirty="0" err="1" smtClean="0">
                <a:solidFill>
                  <a:srgbClr val="C00000"/>
                </a:solidFill>
              </a:rPr>
              <a:t>Obs</a:t>
            </a:r>
            <a:r>
              <a:rPr lang="en-US" b="1" dirty="0" smtClean="0">
                <a:solidFill>
                  <a:srgbClr val="C00000"/>
                </a:solidFill>
              </a:rPr>
              <a:t>-based lifetimes based on 2006-2010 (Prather et al., 2012)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0300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Most models overestimate observation-based present day OH  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67200" y="2514600"/>
            <a:ext cx="4800600" cy="4267200"/>
            <a:chOff x="4267200" y="2514600"/>
            <a:chExt cx="4800600" cy="4267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9918" r="10807" b="51300"/>
            <a:stretch/>
          </p:blipFill>
          <p:spPr>
            <a:xfrm>
              <a:off x="4648200" y="2514600"/>
              <a:ext cx="4261556" cy="375807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267200" y="6135469"/>
              <a:ext cx="480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All models overestimate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obs</a:t>
              </a:r>
              <a:r>
                <a:rPr lang="en-US" b="1" dirty="0" smtClean="0">
                  <a:solidFill>
                    <a:srgbClr val="0000FF"/>
                  </a:solidFill>
                </a:rPr>
                <a:t>-based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interhemispheric</a:t>
              </a:r>
              <a:r>
                <a:rPr lang="en-US" b="1" dirty="0" smtClean="0">
                  <a:solidFill>
                    <a:srgbClr val="0000FF"/>
                  </a:solidFill>
                </a:rPr>
                <a:t> OH gradient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315200" y="5449669"/>
            <a:ext cx="180904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Hemisphere divided at ITCZ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Multi-model Mean OH vs. Climatological OH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6584" r="3928" b="6667"/>
          <a:stretch/>
        </p:blipFill>
        <p:spPr>
          <a:xfrm>
            <a:off x="4535239" y="1752600"/>
            <a:ext cx="4608761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t="14951" r="30909" b="35309"/>
          <a:stretch/>
        </p:blipFill>
        <p:spPr>
          <a:xfrm>
            <a:off x="76199" y="1896532"/>
            <a:ext cx="4459040" cy="35330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571276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Large differences in horizontal and vertical gradients!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8612" y="1066799"/>
            <a:ext cx="471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Global mean OH agrees well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38200" y="4191000"/>
            <a:ext cx="34290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57800" y="4800600"/>
            <a:ext cx="36576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1611868"/>
            <a:ext cx="165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ACCMIP 2000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685800" y="1981200"/>
            <a:ext cx="2057400" cy="4572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83901" y="1981200"/>
            <a:ext cx="2057400" cy="4572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2667000"/>
            <a:ext cx="9144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 smtClean="0"/>
              <a:t>How have OH and its driving factors changed from Preindustrial to Present-day?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PD-PI % change in regional </a:t>
            </a:r>
            <a:r>
              <a:rPr lang="en-US" dirty="0" err="1">
                <a:ea typeface="ＭＳ Ｐゴシック" pitchFamily="34" charset="-128"/>
              </a:rPr>
              <a:t>a</a:t>
            </a:r>
            <a:r>
              <a:rPr lang="en-US" dirty="0" err="1" smtClean="0">
                <a:ea typeface="ＭＳ Ｐゴシック" pitchFamily="34" charset="-128"/>
              </a:rPr>
              <a:t>irmass</a:t>
            </a:r>
            <a:r>
              <a:rPr lang="en-US" dirty="0" smtClean="0">
                <a:ea typeface="ＭＳ Ｐゴシック" pitchFamily="34" charset="-128"/>
              </a:rPr>
              <a:t>-weighted OH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r="7108"/>
          <a:stretch/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85800" y="762000"/>
            <a:ext cx="6858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81800" y="2895600"/>
            <a:ext cx="6858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5800" y="2895600"/>
            <a:ext cx="685800" cy="3048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33800" y="2895600"/>
            <a:ext cx="685800" cy="3048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36644" y="838200"/>
            <a:ext cx="685800" cy="3048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33800" y="762000"/>
            <a:ext cx="685800" cy="3048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62022" y="5029200"/>
            <a:ext cx="685800" cy="3048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5164667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Most models simulate PD-PI decreases in SH troposphere – CH</a:t>
            </a:r>
            <a:r>
              <a:rPr lang="en-US" b="1" baseline="-25000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5164667"/>
            <a:ext cx="3354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All models simulate PD-PI increases in NH lower troposphere – </a:t>
            </a:r>
            <a:r>
              <a:rPr lang="en-US" b="1" dirty="0" err="1" smtClean="0">
                <a:solidFill>
                  <a:srgbClr val="009900"/>
                </a:solidFill>
              </a:rPr>
              <a:t>NO</a:t>
            </a:r>
            <a:r>
              <a:rPr lang="en-US" b="1" i="1" baseline="-25000" dirty="0" err="1" smtClean="0">
                <a:solidFill>
                  <a:srgbClr val="009900"/>
                </a:solidFill>
              </a:rPr>
              <a:t>x</a:t>
            </a:r>
            <a:r>
              <a:rPr lang="en-US" b="1" dirty="0" smtClean="0">
                <a:solidFill>
                  <a:srgbClr val="009900"/>
                </a:solidFill>
              </a:rPr>
              <a:t> emissions outweighing CO/CH</a:t>
            </a:r>
            <a:r>
              <a:rPr lang="en-US" b="1" baseline="-25000" dirty="0" smtClean="0">
                <a:solidFill>
                  <a:srgbClr val="009900"/>
                </a:solidFill>
              </a:rPr>
              <a:t>4</a:t>
            </a:r>
            <a:r>
              <a:rPr lang="en-US" b="1" dirty="0" smtClean="0">
                <a:solidFill>
                  <a:srgbClr val="009900"/>
                </a:solidFill>
              </a:rPr>
              <a:t> </a:t>
            </a:r>
            <a:endParaRPr lang="en-US" b="1" dirty="0">
              <a:solidFill>
                <a:srgbClr val="0099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39618" y="1905000"/>
            <a:ext cx="7351103" cy="4993396"/>
            <a:chOff x="1639618" y="1905000"/>
            <a:chExt cx="7351103" cy="4993396"/>
          </a:xfrm>
        </p:grpSpPr>
        <p:sp>
          <p:nvSpPr>
            <p:cNvPr id="11" name="Oval 10"/>
            <p:cNvSpPr/>
            <p:nvPr/>
          </p:nvSpPr>
          <p:spPr>
            <a:xfrm>
              <a:off x="1753479" y="1905000"/>
              <a:ext cx="1142121" cy="533400"/>
            </a:xfrm>
            <a:prstGeom prst="ellipse">
              <a:avLst/>
            </a:prstGeom>
            <a:noFill/>
            <a:ln w="381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724400" y="4191000"/>
              <a:ext cx="1142121" cy="533400"/>
            </a:xfrm>
            <a:prstGeom prst="ellipse">
              <a:avLst/>
            </a:prstGeom>
            <a:noFill/>
            <a:ln w="381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800600" y="6364996"/>
              <a:ext cx="1142121" cy="533400"/>
            </a:xfrm>
            <a:prstGeom prst="ellipse">
              <a:avLst/>
            </a:prstGeom>
            <a:noFill/>
            <a:ln w="381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848600" y="4038600"/>
              <a:ext cx="1142121" cy="533400"/>
            </a:xfrm>
            <a:prstGeom prst="ellipse">
              <a:avLst/>
            </a:prstGeom>
            <a:noFill/>
            <a:ln w="381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724400" y="2171699"/>
              <a:ext cx="1142121" cy="474133"/>
            </a:xfrm>
            <a:prstGeom prst="ellipse">
              <a:avLst/>
            </a:prstGeom>
            <a:noFill/>
            <a:ln w="381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639618" y="4191000"/>
              <a:ext cx="1142121" cy="533400"/>
            </a:xfrm>
            <a:prstGeom prst="ellipse">
              <a:avLst/>
            </a:prstGeom>
            <a:noFill/>
            <a:ln w="381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772400" y="2142065"/>
              <a:ext cx="1142121" cy="533400"/>
            </a:xfrm>
            <a:prstGeom prst="ellipse">
              <a:avLst/>
            </a:prstGeom>
            <a:noFill/>
            <a:ln w="381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5799" y="1143000"/>
            <a:ext cx="7163240" cy="3592689"/>
            <a:chOff x="685799" y="1143000"/>
            <a:chExt cx="7163240" cy="3592689"/>
          </a:xfrm>
        </p:grpSpPr>
        <p:sp>
          <p:nvSpPr>
            <p:cNvPr id="21" name="Oval 20"/>
            <p:cNvSpPr/>
            <p:nvPr/>
          </p:nvSpPr>
          <p:spPr>
            <a:xfrm>
              <a:off x="685799" y="1143000"/>
              <a:ext cx="1067679" cy="1371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629400" y="3276600"/>
              <a:ext cx="1219639" cy="1371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85800" y="3364089"/>
              <a:ext cx="1067679" cy="1371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3657600" y="5486400"/>
            <a:ext cx="1143000" cy="1371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2" name="Group 7181"/>
          <p:cNvGrpSpPr/>
          <p:nvPr/>
        </p:nvGrpSpPr>
        <p:grpSpPr>
          <a:xfrm>
            <a:off x="6248400" y="685800"/>
            <a:ext cx="2895599" cy="2641600"/>
            <a:chOff x="6248400" y="685800"/>
            <a:chExt cx="2895599" cy="2641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7" t="23751" r="6204" b="27030"/>
            <a:stretch/>
          </p:blipFill>
          <p:spPr>
            <a:xfrm>
              <a:off x="6248400" y="685800"/>
              <a:ext cx="2895599" cy="2641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20100000">
              <a:off x="6676294" y="751465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177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20100000">
              <a:off x="7819294" y="771919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122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20100000">
              <a:off x="8257038" y="733184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82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12589" y="2057400"/>
              <a:ext cx="902811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CMAM</a:t>
              </a:r>
              <a:endParaRPr lang="en-US" b="1" dirty="0"/>
            </a:p>
          </p:txBody>
        </p:sp>
      </p:grpSp>
      <p:grpSp>
        <p:nvGrpSpPr>
          <p:cNvPr id="7183" name="Group 7182"/>
          <p:cNvGrpSpPr/>
          <p:nvPr/>
        </p:nvGrpSpPr>
        <p:grpSpPr>
          <a:xfrm>
            <a:off x="6248400" y="2422999"/>
            <a:ext cx="2895599" cy="2682401"/>
            <a:chOff x="6248400" y="2422999"/>
            <a:chExt cx="2895599" cy="26824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9" t="23821" r="5657" b="27125"/>
            <a:stretch/>
          </p:blipFill>
          <p:spPr>
            <a:xfrm>
              <a:off x="6248400" y="2438400"/>
              <a:ext cx="2895599" cy="2667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20100000">
              <a:off x="6676294" y="249350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350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0100000">
              <a:off x="7824969" y="2461734"/>
              <a:ext cx="5147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117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0100000">
              <a:off x="8205806" y="2422999"/>
              <a:ext cx="5147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119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14300" y="3897868"/>
              <a:ext cx="1377300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GFDL-AM3</a:t>
              </a:r>
              <a:endParaRPr lang="en-US" b="1" dirty="0"/>
            </a:p>
          </p:txBody>
        </p:sp>
      </p:grpSp>
      <p:grpSp>
        <p:nvGrpSpPr>
          <p:cNvPr id="7177" name="Group 7176"/>
          <p:cNvGrpSpPr/>
          <p:nvPr/>
        </p:nvGrpSpPr>
        <p:grpSpPr>
          <a:xfrm>
            <a:off x="3048000" y="637277"/>
            <a:ext cx="3200400" cy="2791723"/>
            <a:chOff x="3048000" y="637277"/>
            <a:chExt cx="3200400" cy="27917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4" t="23415" r="5344" b="26261"/>
            <a:stretch/>
          </p:blipFill>
          <p:spPr>
            <a:xfrm>
              <a:off x="3048000" y="637277"/>
              <a:ext cx="3200400" cy="279172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100000">
              <a:off x="3628294" y="702943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206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0100000">
              <a:off x="4853169" y="736811"/>
              <a:ext cx="5147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119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0100000">
              <a:off x="5228331" y="698076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177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57600" y="2057400"/>
              <a:ext cx="1338828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GISS-E2-R</a:t>
              </a:r>
              <a:endParaRPr lang="en-US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663494"/>
            <a:ext cx="3047999" cy="2635411"/>
            <a:chOff x="0" y="663494"/>
            <a:chExt cx="3047999" cy="263541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41" t="23461" r="5870" b="27156"/>
            <a:stretch/>
          </p:blipFill>
          <p:spPr>
            <a:xfrm>
              <a:off x="0" y="663494"/>
              <a:ext cx="3047999" cy="263541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0100000">
              <a:off x="427894" y="709134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409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0100000">
              <a:off x="1688538" y="71959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124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20100000">
              <a:off x="2069375" y="680862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121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1866" y="2057400"/>
              <a:ext cx="2569934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CESM-CAM-superfast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2438400"/>
            <a:ext cx="3047999" cy="2667000"/>
            <a:chOff x="0" y="2438400"/>
            <a:chExt cx="3047999" cy="2667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5" t="23843" r="5657" b="26938"/>
            <a:stretch/>
          </p:blipFill>
          <p:spPr>
            <a:xfrm>
              <a:off x="0" y="2438400"/>
              <a:ext cx="3047999" cy="2667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20100000">
              <a:off x="504094" y="2457512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419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20100000">
              <a:off x="1723294" y="2537934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122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20100000">
              <a:off x="2104131" y="2499199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121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4266" y="3745468"/>
              <a:ext cx="1774845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/>
                <a:t>NCAR-CAM3.5</a:t>
              </a:r>
            </a:p>
          </p:txBody>
        </p: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3494"/>
          </a:xfrm>
        </p:spPr>
        <p:txBody>
          <a:bodyPr/>
          <a:lstStyle/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PD-PI % change in factors driving OH change – surface to 200 </a:t>
            </a:r>
            <a:r>
              <a:rPr lang="en-US" sz="2600" dirty="0" err="1" smtClean="0">
                <a:ea typeface="ＭＳ Ｐゴシック" pitchFamily="34" charset="-128"/>
              </a:rPr>
              <a:t>mb</a:t>
            </a:r>
            <a:endParaRPr lang="en-US" sz="2600" dirty="0" smtClean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8112" y="5221069"/>
            <a:ext cx="5655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+ </a:t>
            </a:r>
            <a:r>
              <a:rPr lang="el-GR" sz="2000" b="1" dirty="0" smtClean="0">
                <a:latin typeface="Calibri"/>
                <a:cs typeface="Calibri"/>
              </a:rPr>
              <a:t>Δ</a:t>
            </a:r>
            <a:r>
              <a:rPr lang="en-US" sz="2000" b="1" dirty="0" smtClean="0">
                <a:latin typeface="Calibri"/>
                <a:cs typeface="Calibri"/>
              </a:rPr>
              <a:t>OH</a:t>
            </a:r>
            <a:r>
              <a:rPr lang="en-US" sz="2000" b="1" baseline="-25000" dirty="0" smtClean="0">
                <a:latin typeface="Calibri"/>
                <a:cs typeface="Calibri"/>
              </a:rPr>
              <a:t>(</a:t>
            </a:r>
            <a:r>
              <a:rPr lang="en-US" sz="2000" b="1" baseline="-25000" dirty="0" smtClean="0"/>
              <a:t>PD-PI)</a:t>
            </a:r>
            <a:r>
              <a:rPr lang="en-US" sz="2000" b="1" dirty="0" smtClean="0"/>
              <a:t>%: </a:t>
            </a:r>
            <a:r>
              <a:rPr lang="en-US" sz="2000" b="1" dirty="0" err="1" smtClean="0">
                <a:solidFill>
                  <a:srgbClr val="339933"/>
                </a:solidFill>
              </a:rPr>
              <a:t>NO</a:t>
            </a:r>
            <a:r>
              <a:rPr lang="en-US" sz="2000" b="1" i="1" baseline="-25000" dirty="0" err="1" smtClean="0">
                <a:solidFill>
                  <a:srgbClr val="339933"/>
                </a:solidFill>
              </a:rPr>
              <a:t>x</a:t>
            </a:r>
            <a:r>
              <a:rPr lang="en-US" sz="2000" b="1" dirty="0" smtClean="0">
                <a:solidFill>
                  <a:srgbClr val="339933"/>
                </a:solidFill>
              </a:rPr>
              <a:t>/H</a:t>
            </a:r>
            <a:r>
              <a:rPr lang="en-US" sz="2000" b="1" baseline="-25000" dirty="0" smtClean="0">
                <a:solidFill>
                  <a:srgbClr val="339933"/>
                </a:solidFill>
              </a:rPr>
              <a:t>2</a:t>
            </a:r>
            <a:r>
              <a:rPr lang="en-US" sz="2000" b="1" dirty="0" smtClean="0">
                <a:solidFill>
                  <a:srgbClr val="339933"/>
                </a:solidFill>
              </a:rPr>
              <a:t>O/J(O</a:t>
            </a:r>
            <a:r>
              <a:rPr lang="en-US" sz="2000" b="1" baseline="30000" dirty="0" smtClean="0">
                <a:solidFill>
                  <a:srgbClr val="339933"/>
                </a:solidFill>
              </a:rPr>
              <a:t>1</a:t>
            </a:r>
            <a:r>
              <a:rPr lang="en-US" sz="2000" b="1" dirty="0" smtClean="0">
                <a:solidFill>
                  <a:srgbClr val="339933"/>
                </a:solidFill>
              </a:rPr>
              <a:t>D) increases </a:t>
            </a:r>
            <a:r>
              <a:rPr lang="en-US" sz="2000" b="1" dirty="0" smtClean="0"/>
              <a:t>outweigh </a:t>
            </a:r>
            <a:r>
              <a:rPr lang="en-US" sz="2000" b="1" dirty="0" smtClean="0">
                <a:solidFill>
                  <a:srgbClr val="FF0000"/>
                </a:solidFill>
              </a:rPr>
              <a:t>CO/CH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</a:rPr>
              <a:t>/VOC increases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7184" name="Group 7183"/>
          <p:cNvGrpSpPr/>
          <p:nvPr/>
        </p:nvGrpSpPr>
        <p:grpSpPr>
          <a:xfrm>
            <a:off x="3496823" y="1981200"/>
            <a:ext cx="5418578" cy="4709755"/>
            <a:chOff x="3496823" y="1981200"/>
            <a:chExt cx="5418578" cy="4709755"/>
          </a:xfrm>
        </p:grpSpPr>
        <p:sp>
          <p:nvSpPr>
            <p:cNvPr id="13" name="TextBox 12"/>
            <p:cNvSpPr txBox="1"/>
            <p:nvPr/>
          </p:nvSpPr>
          <p:spPr>
            <a:xfrm>
              <a:off x="3496823" y="5983069"/>
              <a:ext cx="54185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-</a:t>
              </a:r>
              <a:r>
                <a:rPr lang="en-US" sz="2000" b="1" dirty="0" smtClean="0"/>
                <a:t> </a:t>
              </a:r>
              <a:r>
                <a:rPr lang="el-GR" sz="2000" b="1" dirty="0" smtClean="0">
                  <a:latin typeface="Calibri"/>
                  <a:cs typeface="Calibri"/>
                </a:rPr>
                <a:t>Δ</a:t>
              </a:r>
              <a:r>
                <a:rPr lang="en-US" sz="2000" b="1" dirty="0">
                  <a:latin typeface="Calibri"/>
                  <a:cs typeface="Calibri"/>
                </a:rPr>
                <a:t>OH</a:t>
              </a:r>
              <a:r>
                <a:rPr lang="en-US" sz="2000" b="1" baseline="-25000" dirty="0">
                  <a:latin typeface="Calibri"/>
                  <a:cs typeface="Calibri"/>
                </a:rPr>
                <a:t>(</a:t>
              </a:r>
              <a:r>
                <a:rPr lang="en-US" sz="2000" b="1" baseline="-25000" dirty="0"/>
                <a:t>PD-PI)</a:t>
              </a:r>
              <a:r>
                <a:rPr lang="en-US" sz="2000" b="1" dirty="0" smtClean="0"/>
                <a:t>%: Are small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reductions in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LNO</a:t>
              </a:r>
              <a:r>
                <a:rPr lang="en-US" sz="2000" b="1" i="1" baseline="-25000" dirty="0" err="1" smtClean="0">
                  <a:solidFill>
                    <a:srgbClr val="FF0000"/>
                  </a:solidFill>
                </a:rPr>
                <a:t>x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smtClean="0"/>
                <a:t>having a big impact?</a:t>
              </a:r>
              <a:endParaRPr lang="en-US" sz="2000" b="1" dirty="0"/>
            </a:p>
          </p:txBody>
        </p:sp>
        <p:grpSp>
          <p:nvGrpSpPr>
            <p:cNvPr id="7179" name="Group 7178"/>
            <p:cNvGrpSpPr/>
            <p:nvPr/>
          </p:nvGrpSpPr>
          <p:grpSpPr>
            <a:xfrm>
              <a:off x="7086600" y="1981200"/>
              <a:ext cx="0" cy="1835421"/>
              <a:chOff x="7239000" y="1981200"/>
              <a:chExt cx="0" cy="1835421"/>
            </a:xfrm>
          </p:grpSpPr>
          <p:cxnSp>
            <p:nvCxnSpPr>
              <p:cNvPr id="7168" name="Straight Arrow Connector 7167"/>
              <p:cNvCxnSpPr/>
              <p:nvPr/>
            </p:nvCxnSpPr>
            <p:spPr>
              <a:xfrm rot="-10800000">
                <a:off x="7239000" y="1981200"/>
                <a:ext cx="0" cy="311421"/>
              </a:xfrm>
              <a:prstGeom prst="straightConnector1">
                <a:avLst/>
              </a:prstGeom>
              <a:ln w="44450"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rot="-10800000">
                <a:off x="7239000" y="3505200"/>
                <a:ext cx="0" cy="311421"/>
              </a:xfrm>
              <a:prstGeom prst="straightConnector1">
                <a:avLst/>
              </a:prstGeom>
              <a:ln w="44450"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76" name="Group 7175"/>
          <p:cNvGrpSpPr/>
          <p:nvPr/>
        </p:nvGrpSpPr>
        <p:grpSpPr>
          <a:xfrm>
            <a:off x="0" y="4191000"/>
            <a:ext cx="3048000" cy="2667000"/>
            <a:chOff x="0" y="4191000"/>
            <a:chExt cx="3048000" cy="2667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83" t="23439" r="5657" b="27056"/>
            <a:stretch/>
          </p:blipFill>
          <p:spPr>
            <a:xfrm>
              <a:off x="0" y="4191000"/>
              <a:ext cx="3048000" cy="2667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</p:pic>
        <p:sp>
          <p:nvSpPr>
            <p:cNvPr id="16" name="TextBox 15"/>
            <p:cNvSpPr txBox="1"/>
            <p:nvPr/>
          </p:nvSpPr>
          <p:spPr>
            <a:xfrm rot="20100000">
              <a:off x="427894" y="4214333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183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20100000">
              <a:off x="1647094" y="430099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121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20100000">
              <a:off x="2027931" y="4262262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139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2332" y="5562600"/>
              <a:ext cx="1146468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UM-CAM</a:t>
              </a:r>
            </a:p>
          </p:txBody>
        </p:sp>
      </p:grpSp>
      <p:grpSp>
        <p:nvGrpSpPr>
          <p:cNvPr id="7181" name="Group 7180"/>
          <p:cNvGrpSpPr/>
          <p:nvPr/>
        </p:nvGrpSpPr>
        <p:grpSpPr>
          <a:xfrm>
            <a:off x="3048000" y="2438400"/>
            <a:ext cx="3200400" cy="2667000"/>
            <a:chOff x="3048000" y="2438400"/>
            <a:chExt cx="3200400" cy="2667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91" t="23280" r="5657" b="26844"/>
            <a:stretch/>
          </p:blipFill>
          <p:spPr>
            <a:xfrm>
              <a:off x="3048000" y="2438400"/>
              <a:ext cx="3200400" cy="2667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20100000">
              <a:off x="3628294" y="2533712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222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0100000">
              <a:off x="4847494" y="2537934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120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20100000">
              <a:off x="5228331" y="2499199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140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29588" y="3821668"/>
              <a:ext cx="1223412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MOCAGE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3663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Historical Evolution of Global Mean CH</a:t>
            </a:r>
            <a:r>
              <a:rPr 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4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Lifetime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and Tropospheric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OH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7" t="19753" r="24528" b="48313"/>
          <a:stretch/>
        </p:blipFill>
        <p:spPr>
          <a:xfrm>
            <a:off x="4648200" y="1035990"/>
            <a:ext cx="4495800" cy="35360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990600"/>
            <a:ext cx="4648200" cy="3810000"/>
            <a:chOff x="0" y="990600"/>
            <a:chExt cx="4492978" cy="3810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98" t="19753" r="24369" b="48313"/>
            <a:stretch/>
          </p:blipFill>
          <p:spPr>
            <a:xfrm>
              <a:off x="0" y="990600"/>
              <a:ext cx="4492978" cy="358698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30928" y="4462046"/>
              <a:ext cx="11833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rebuchet MS" pitchFamily="34" charset="0"/>
                </a:rPr>
                <a:t>OBS-based</a:t>
              </a:r>
              <a:endParaRPr lang="en-US" sz="1600" dirty="0">
                <a:latin typeface="Trebuchet MS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362200" y="4580918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2400" y="4814207"/>
            <a:ext cx="3930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Models simulate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trends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over the historical period, but agree in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late 20</a:t>
            </a:r>
            <a:r>
              <a:rPr lang="en-US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century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1065" y="4592207"/>
            <a:ext cx="39300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Models simulate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in OH from 1980 to 2000,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disagreeing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with observational estimates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Prinn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et al., 2001;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Krol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Lelieveld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2003;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Lelieveld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et al., 2004;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Bousquet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et al., 2005)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724400" y="3505200"/>
            <a:ext cx="4419600" cy="3286830"/>
            <a:chOff x="4724400" y="3715822"/>
            <a:chExt cx="4419600" cy="307620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715822"/>
              <a:ext cx="4419600" cy="3076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019800" y="5791200"/>
              <a:ext cx="2492990" cy="33783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Lelieveld</a:t>
              </a:r>
              <a:r>
                <a:rPr lang="en-US" b="1" dirty="0" smtClean="0"/>
                <a:t> et al. [2004]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2022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VAN@AQDORHNFUVWYY5H6" val="37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6241</TotalTime>
  <Words>962</Words>
  <Application>Microsoft Office PowerPoint</Application>
  <PresentationFormat>On-screen Show (4:3)</PresentationFormat>
  <Paragraphs>121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Preindustrial to  Present-day Changes in OH and Methane lifetime – Preliminary Results</vt:lpstr>
      <vt:lpstr>What Determines Hydroxyl radical (OH) and Methane lifetime?</vt:lpstr>
      <vt:lpstr>No consensus in the Preindustrial to Present day Changes in Tropospheric Mean OH in Published Literature</vt:lpstr>
      <vt:lpstr>How well do ACCMIP Models Simulate Present day (2000) OH? </vt:lpstr>
      <vt:lpstr>Multi-model Mean OH vs. Climatological OH</vt:lpstr>
      <vt:lpstr>PowerPoint Presentation</vt:lpstr>
      <vt:lpstr>PD-PI % change in regional airmass-weighted OH</vt:lpstr>
      <vt:lpstr>PD-PI % change in factors driving OH change – surface to 200 mb</vt:lpstr>
      <vt:lpstr>Historical Evolution of Global Mean CH4 Lifetime and Tropospheric OH </vt:lpstr>
      <vt:lpstr>Historical Evolution of CH4 Burden and CO/NOx/LNOx Emissions</vt:lpstr>
      <vt:lpstr>Historical Evolution of Stratospheric O3 and Tropospheric O3 Photolysis Rate</vt:lpstr>
      <vt:lpstr>What is the contribution of Ozone Depleting Substances (ODS) to 1980 to 2000 changes in OH and CH4 lifetime in the GFDL-AM3?</vt:lpstr>
      <vt:lpstr>Preliminary Conclusions</vt:lpstr>
      <vt:lpstr>Next Steps…</vt:lpstr>
    </vt:vector>
  </TitlesOfParts>
  <Company>GFDL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Preindustrial to present day changes in OH and CH4 lifetime</dc:title>
  <dc:creator>Vaishali Naik</dc:creator>
  <cp:lastModifiedBy>administrator</cp:lastModifiedBy>
  <cp:revision>781</cp:revision>
  <cp:lastPrinted>2012-01-27T14:36:04Z</cp:lastPrinted>
  <dcterms:created xsi:type="dcterms:W3CDTF">2011-04-14T18:48:17Z</dcterms:created>
  <dcterms:modified xsi:type="dcterms:W3CDTF">2012-02-06T17:07:04Z</dcterms:modified>
</cp:coreProperties>
</file>