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26" r:id="rId3"/>
    <p:sldId id="318" r:id="rId4"/>
    <p:sldId id="324" r:id="rId5"/>
    <p:sldId id="320" r:id="rId6"/>
    <p:sldId id="325" r:id="rId7"/>
    <p:sldId id="307" r:id="rId8"/>
    <p:sldId id="319" r:id="rId9"/>
    <p:sldId id="317" r:id="rId10"/>
    <p:sldId id="321" r:id="rId11"/>
    <p:sldId id="323" r:id="rId12"/>
    <p:sldId id="292" r:id="rId13"/>
    <p:sldId id="306" r:id="rId14"/>
    <p:sldId id="330" r:id="rId15"/>
    <p:sldId id="322" r:id="rId16"/>
    <p:sldId id="329" r:id="rId17"/>
    <p:sldId id="327" r:id="rId18"/>
    <p:sldId id="331" r:id="rId19"/>
    <p:sldId id="314" r:id="rId20"/>
    <p:sldId id="272" r:id="rId21"/>
    <p:sldId id="304" r:id="rId22"/>
    <p:sldId id="333" r:id="rId23"/>
    <p:sldId id="316" r:id="rId24"/>
    <p:sldId id="309" r:id="rId25"/>
    <p:sldId id="338" r:id="rId26"/>
    <p:sldId id="315" r:id="rId27"/>
    <p:sldId id="339" r:id="rId28"/>
    <p:sldId id="310" r:id="rId29"/>
    <p:sldId id="328" r:id="rId30"/>
    <p:sldId id="337" r:id="rId31"/>
    <p:sldId id="334" r:id="rId32"/>
    <p:sldId id="336" r:id="rId33"/>
    <p:sldId id="332" r:id="rId34"/>
  </p:sldIdLst>
  <p:sldSz cx="9144000" cy="6858000" type="screen4x3"/>
  <p:notesSz cx="6997700" cy="9283700"/>
  <p:custDataLst>
    <p:tags r:id="rId37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9933"/>
    <a:srgbClr val="0000FF"/>
    <a:srgbClr val="009900"/>
    <a:srgbClr val="FF0000"/>
    <a:srgbClr val="0000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6" autoAdjust="0"/>
    <p:restoredTop sz="88395" autoAdjust="0"/>
  </p:normalViewPr>
  <p:slideViewPr>
    <p:cSldViewPr snapToObjects="1">
      <p:cViewPr>
        <p:scale>
          <a:sx n="79" d="100"/>
          <a:sy n="79" d="100"/>
        </p:scale>
        <p:origin x="-154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32"/>
    </p:cViewPr>
  </p:sorterViewPr>
  <p:notesViewPr>
    <p:cSldViewPr snapToObjects="1">
      <p:cViewPr varScale="1">
        <p:scale>
          <a:sx n="66" d="100"/>
          <a:sy n="66" d="100"/>
        </p:scale>
        <p:origin x="-2928" y="-108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2337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745" y="1"/>
            <a:ext cx="3032337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1B112A89-D090-4813-8275-D7DB712A5DF0}" type="datetime1">
              <a:rPr lang="en-US"/>
              <a:pPr>
                <a:defRPr/>
              </a:pPr>
              <a:t>7/23/2013</a:t>
            </a:fld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905"/>
            <a:ext cx="3032337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745" y="8817905"/>
            <a:ext cx="3032337" cy="46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F880F62C-4FDF-4741-9603-B029F215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15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2337" cy="464185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5" y="1"/>
            <a:ext cx="3032337" cy="464185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0C6432C-1689-4BC7-B476-CFB0A966C05D}" type="datetime1">
              <a:rPr lang="en-US"/>
              <a:pPr>
                <a:defRPr/>
              </a:pPr>
              <a:t>7/23/2013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031" tIns="46516" rIns="93031" bIns="465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9"/>
            <a:ext cx="5598160" cy="4177665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5"/>
            <a:ext cx="3032337" cy="464185"/>
          </a:xfrm>
          <a:prstGeom prst="rect">
            <a:avLst/>
          </a:prstGeom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5" y="8817905"/>
            <a:ext cx="3032337" cy="464185"/>
          </a:xfrm>
          <a:prstGeom prst="rect">
            <a:avLst/>
          </a:prstGeom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5E09D261-CD90-4146-945B-9631A4F0B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27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9D261-CD90-4146-945B-9631A4F0BB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77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9D261-CD90-4146-945B-9631A4F0BB6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31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9D261-CD90-4146-945B-9631A4F0BB6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31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 smtClean="0">
              <a:ea typeface="ＭＳ Ｐゴシック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5877" indent="-29072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2888" indent="-23257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8043" indent="-23257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3199" indent="-23257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8354" indent="-232578" defTabSz="465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3509" indent="-232578" defTabSz="465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8665" indent="-232578" defTabSz="465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53820" indent="-232578" defTabSz="465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A752C29-5BE8-47F0-ACB7-92E2F3F54BD9}" type="slidenum">
              <a:rPr lang="en-US">
                <a:latin typeface="Calibri" pitchFamily="34" charset="0"/>
              </a:rPr>
              <a:pPr eaLnBrk="1" hangingPunct="1"/>
              <a:t>12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9D261-CD90-4146-945B-9631A4F0BB6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16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9D261-CD90-4146-945B-9631A4F0BB6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16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 smtClean="0">
              <a:ea typeface="ＭＳ Ｐゴシック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5877" indent="-29072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2888" indent="-23257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8043" indent="-23257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3199" indent="-23257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8354" indent="-232578" defTabSz="465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3509" indent="-232578" defTabSz="465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8665" indent="-232578" defTabSz="465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53820" indent="-232578" defTabSz="465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A752C29-5BE8-47F0-ACB7-92E2F3F54BD9}" type="slidenum">
              <a:rPr lang="en-US">
                <a:latin typeface="Calibri" pitchFamily="34" charset="0"/>
              </a:rPr>
              <a:pPr eaLnBrk="1" hangingPunct="1"/>
              <a:t>15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 smtClean="0">
              <a:ea typeface="ＭＳ Ｐゴシック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5877" indent="-29072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2888" indent="-23257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8043" indent="-23257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3199" indent="-23257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8354" indent="-232578" defTabSz="465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3509" indent="-232578" defTabSz="465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8665" indent="-232578" defTabSz="465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53820" indent="-232578" defTabSz="465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A752C29-5BE8-47F0-ACB7-92E2F3F54BD9}" type="slidenum">
              <a:rPr lang="en-US">
                <a:latin typeface="Calibri" pitchFamily="34" charset="0"/>
              </a:rPr>
              <a:pPr eaLnBrk="1" hangingPunct="1"/>
              <a:t>16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 smtClean="0">
              <a:ea typeface="ＭＳ Ｐゴシック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5877" indent="-29072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2888" indent="-23257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8043" indent="-23257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3199" indent="-23257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8354" indent="-232578" defTabSz="465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3509" indent="-232578" defTabSz="465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8665" indent="-232578" defTabSz="465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53820" indent="-232578" defTabSz="465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A752C29-5BE8-47F0-ACB7-92E2F3F54BD9}" type="slidenum">
              <a:rPr lang="en-US">
                <a:latin typeface="Calibri" pitchFamily="34" charset="0"/>
              </a:rPr>
              <a:pPr eaLnBrk="1" hangingPunct="1"/>
              <a:t>17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 smtClean="0">
              <a:ea typeface="ＭＳ Ｐゴシック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5877" indent="-29072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2888" indent="-23257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8043" indent="-23257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3199" indent="-23257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8354" indent="-232578" defTabSz="465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3509" indent="-232578" defTabSz="465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8665" indent="-232578" defTabSz="465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53820" indent="-232578" defTabSz="465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A752C29-5BE8-47F0-ACB7-92E2F3F54BD9}" type="slidenum">
              <a:rPr lang="en-US">
                <a:latin typeface="Calibri" pitchFamily="34" charset="0"/>
              </a:rPr>
              <a:pPr eaLnBrk="1" hangingPunct="1"/>
              <a:t>18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9D261-CD90-4146-945B-9631A4F0BB6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63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9D261-CD90-4146-945B-9631A4F0BB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47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9D261-CD90-4146-945B-9631A4F0BB6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904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9D261-CD90-4146-945B-9631A4F0BB6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00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9D261-CD90-4146-945B-9631A4F0BB6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88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9D261-CD90-4146-945B-9631A4F0BB6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041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9D261-CD90-4146-945B-9631A4F0BB6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049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5877" indent="-29072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2888" indent="-23257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8043" indent="-23257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3199" indent="-23257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8354" indent="-232578" defTabSz="465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3509" indent="-232578" defTabSz="465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8665" indent="-232578" defTabSz="465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53820" indent="-232578" defTabSz="465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998BCF7-4CE4-4750-9463-6DE5FCB9768F}" type="slidenum">
              <a:rPr lang="en-US">
                <a:latin typeface="Calibri" pitchFamily="34" charset="0"/>
              </a:rPr>
              <a:pPr eaLnBrk="1" hangingPunct="1"/>
              <a:t>25</a:t>
            </a:fld>
            <a:endParaRPr lang="en-US">
              <a:latin typeface="Calibri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8" y="4409759"/>
            <a:ext cx="5131647" cy="4177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en-GB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9D261-CD90-4146-945B-9631A4F0BB6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680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9D261-CD90-4146-945B-9631A4F0BB6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080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9D261-CD90-4146-945B-9631A4F0BB6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89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9D261-CD90-4146-945B-9631A4F0BB6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90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9D261-CD90-4146-945B-9631A4F0BB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476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9D261-CD90-4146-945B-9631A4F0BB6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433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9D261-CD90-4146-945B-9631A4F0BB6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442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9D261-CD90-4146-945B-9631A4F0BB6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95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9D261-CD90-4146-945B-9631A4F0BB6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7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5877" indent="-290722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2888" indent="-23257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8043" indent="-23257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3199" indent="-23257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8354" indent="-232578" defTabSz="465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3509" indent="-232578" defTabSz="465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8665" indent="-232578" defTabSz="465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53820" indent="-232578" defTabSz="4651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998BCF7-4CE4-4750-9463-6DE5FCB9768F}" type="slidenum">
              <a:rPr lang="en-US">
                <a:latin typeface="Calibri" pitchFamily="34" charset="0"/>
              </a:rPr>
              <a:pPr eaLnBrk="1" hangingPunct="1"/>
              <a:t>4</a:t>
            </a:fld>
            <a:endParaRPr lang="en-US">
              <a:latin typeface="Calibri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8" y="4409759"/>
            <a:ext cx="5131647" cy="4177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en-GB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9D261-CD90-4146-945B-9631A4F0BB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52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9D261-CD90-4146-945B-9631A4F0BB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93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9D261-CD90-4146-945B-9631A4F0BB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93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9D261-CD90-4146-945B-9631A4F0BB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93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9D261-CD90-4146-945B-9631A4F0BB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72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E3F99-F30B-4E53-99F3-98C9C4C21414}" type="datetime1">
              <a:rPr lang="en-US"/>
              <a:pPr>
                <a:defRPr/>
              </a:pPr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AD13C-C46A-43F0-A529-94B8AF648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21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8EB79-7961-4780-A5B4-1FB1C759E275}" type="datetime1">
              <a:rPr lang="en-US"/>
              <a:pPr>
                <a:defRPr/>
              </a:pPr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96D23-331C-4BD4-BAD9-0E8E1E6FF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ECE63-42A0-428B-8F9E-C843A801D3F9}" type="datetime1">
              <a:rPr lang="en-US"/>
              <a:pPr>
                <a:defRPr/>
              </a:pPr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1C77A-0128-472D-BC78-5EAC3D2B1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4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96157-806B-4B64-99EF-6A10D8FE835C}" type="datetime1">
              <a:rPr lang="en-US"/>
              <a:pPr>
                <a:defRPr/>
              </a:pPr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4597D-D4A7-413C-AB50-5B97789FA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5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9A590-F081-4A50-8D88-B04EF9F42459}" type="datetime1">
              <a:rPr lang="en-US"/>
              <a:pPr>
                <a:defRPr/>
              </a:pPr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54F70-F727-482C-90C4-8FC61A75B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6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7ACB6-F197-4464-B314-8A9E88AB487F}" type="datetime1">
              <a:rPr lang="en-US"/>
              <a:pPr>
                <a:defRPr/>
              </a:pPr>
              <a:t>7/23/2013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210E-0B30-4D03-BBA4-74630790A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D922E-40C9-4453-94EC-55CDE76B99CE}" type="datetime1">
              <a:rPr lang="en-US"/>
              <a:pPr>
                <a:defRPr/>
              </a:pPr>
              <a:t>7/23/2013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55142-D7AE-4445-BF35-B8D9878DB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2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A0B20-FC52-4490-99F4-419ADCB51D32}" type="datetime1">
              <a:rPr lang="en-US"/>
              <a:pPr>
                <a:defRPr/>
              </a:pPr>
              <a:t>7/23/2013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F4657-0AE7-40ED-A252-C3E23CD53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5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FA227-EEE6-4428-8A17-81E33D049049}" type="datetime1">
              <a:rPr lang="en-US"/>
              <a:pPr>
                <a:defRPr/>
              </a:pPr>
              <a:t>7/23/2013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180FF-E8CE-4259-914C-2BB5C6A1A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31D93-CDD7-46A5-9278-0FAC12AE9E63}" type="datetime1">
              <a:rPr lang="en-US"/>
              <a:pPr>
                <a:defRPr/>
              </a:pPr>
              <a:t>7/23/2013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0F53D-61C8-4EBE-BC8F-261F17175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9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BD35B-8366-4A9C-AE01-CE254B7DB046}" type="datetime1">
              <a:rPr lang="en-US"/>
              <a:pPr>
                <a:defRPr/>
              </a:pPr>
              <a:t>7/23/2013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22E4E-C4AA-472B-A476-F6ABAE99A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1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35A0FD4-9334-483A-9C8E-117E67A66D00}" type="datetime1">
              <a:rPr lang="en-US"/>
              <a:pPr>
                <a:defRPr/>
              </a:pPr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60BFA41-4B40-401B-8A9F-9A592887F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jpeg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 bwMode="auto">
          <a:xfrm>
            <a:off x="0" y="2613025"/>
            <a:ext cx="918573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Vaishali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Naik</a:t>
            </a: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Bef>
                <a:spcPts val="600"/>
              </a:spcBef>
            </a:pPr>
            <a:endParaRPr lang="en-US" sz="2600" b="1" i="1" dirty="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Apostolos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Voulgarakis</a:t>
            </a: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, Arlene Fiore, Larry Horowitz, and  Coauthors, including the ACCMIP Modeling Team</a:t>
            </a:r>
          </a:p>
        </p:txBody>
      </p:sp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-12160" y="454985"/>
            <a:ext cx="9129713" cy="18510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Preindustrial to Present-day Changes in Tropospheric Hydroxyl Radical (OH) and Methane Lifetime from the ACCMIP</a:t>
            </a:r>
            <a:endParaRPr lang="en-US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205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13025"/>
            <a:ext cx="295751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4265" y="6488668"/>
            <a:ext cx="9113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GFDL Wednesday Seminar, July 17, 2013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0075" y="4572000"/>
            <a:ext cx="91139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Acknowledgments: </a:t>
            </a:r>
            <a:r>
              <a:rPr lang="en-US" sz="2200" b="1" dirty="0" err="1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Jasmin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John, </a:t>
            </a:r>
            <a:r>
              <a:rPr lang="en-US" sz="2200" b="1" dirty="0" err="1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Jingqiu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Mao, Chip 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Levy, </a:t>
            </a:r>
            <a:endParaRPr lang="en-US" sz="2200" b="1" dirty="0" smtClean="0">
              <a:solidFill>
                <a:srgbClr val="C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Modeling Services (Kyle </a:t>
            </a:r>
            <a:r>
              <a:rPr lang="en-US" sz="2200" b="1" dirty="0" err="1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Olivo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Aparna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Radhakrishnan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), 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GFDL Computing 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Resources and British Atmospheric Data Center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764" y="2369983"/>
            <a:ext cx="1116013" cy="105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3000" dirty="0" smtClean="0"/>
              <a:t>Atmospheric Chemistry &amp; Climate Model </a:t>
            </a:r>
            <a:r>
              <a:rPr lang="en-US" sz="3000" dirty="0" err="1" smtClean="0"/>
              <a:t>Intercomparison</a:t>
            </a:r>
            <a:r>
              <a:rPr lang="en-US" sz="3000" dirty="0" smtClean="0"/>
              <a:t> Project (ACCMIP)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2" y="1785684"/>
            <a:ext cx="9115925" cy="4691316"/>
          </a:xfrm>
        </p:spPr>
        <p:txBody>
          <a:bodyPr/>
          <a:lstStyle/>
          <a:p>
            <a:r>
              <a:rPr lang="en-US" sz="2400" b="1" dirty="0" smtClean="0"/>
              <a:t>ACCMIP Models</a:t>
            </a:r>
          </a:p>
          <a:p>
            <a:pPr lvl="1"/>
            <a:r>
              <a:rPr lang="en-US" sz="2000" b="1" dirty="0" smtClean="0"/>
              <a:t>16 global models, of which 3 are chemistry-transport models</a:t>
            </a:r>
          </a:p>
          <a:p>
            <a:pPr lvl="1"/>
            <a:r>
              <a:rPr lang="en-US" sz="2000" b="1" dirty="0" smtClean="0"/>
              <a:t>CCMs mostly driven by SST/SIC from parent coupled models </a:t>
            </a:r>
          </a:p>
          <a:p>
            <a:pPr lvl="1"/>
            <a:r>
              <a:rPr lang="en-US" sz="2000" b="1" dirty="0" smtClean="0">
                <a:solidFill>
                  <a:srgbClr val="C00000"/>
                </a:solidFill>
              </a:rPr>
              <a:t>Anthropogenic emissions from </a:t>
            </a:r>
            <a:r>
              <a:rPr lang="en-US" sz="2000" b="1" dirty="0" err="1" smtClean="0">
                <a:solidFill>
                  <a:srgbClr val="C00000"/>
                </a:solidFill>
              </a:rPr>
              <a:t>Lamarque</a:t>
            </a:r>
            <a:r>
              <a:rPr lang="en-US" sz="2000" b="1" dirty="0" smtClean="0">
                <a:solidFill>
                  <a:srgbClr val="C00000"/>
                </a:solidFill>
              </a:rPr>
              <a:t> et al. [2010], diverse natural emissions</a:t>
            </a:r>
          </a:p>
          <a:p>
            <a:pPr lvl="1"/>
            <a:r>
              <a:rPr lang="en-US" sz="2000" b="1" dirty="0" smtClean="0"/>
              <a:t>WMGGs mostly from </a:t>
            </a:r>
            <a:r>
              <a:rPr lang="en-US" sz="2000" b="1" dirty="0" err="1" smtClean="0"/>
              <a:t>Meinshausen</a:t>
            </a:r>
            <a:r>
              <a:rPr lang="en-US" sz="2000" b="1" dirty="0" smtClean="0"/>
              <a:t> et al. [2011],  CH</a:t>
            </a:r>
            <a:r>
              <a:rPr lang="en-US" sz="2000" b="1" baseline="-25000" dirty="0" smtClean="0"/>
              <a:t>4</a:t>
            </a:r>
            <a:r>
              <a:rPr lang="en-US" sz="2000" b="1" dirty="0" smtClean="0"/>
              <a:t> concentrations specified at the surface in most models</a:t>
            </a:r>
            <a:endParaRPr lang="en-US" sz="2000" b="1" dirty="0"/>
          </a:p>
          <a:p>
            <a:pPr lvl="1"/>
            <a:r>
              <a:rPr lang="en-US" sz="2000" b="1" dirty="0" smtClean="0">
                <a:solidFill>
                  <a:srgbClr val="C00000"/>
                </a:solidFill>
              </a:rPr>
              <a:t>Diverse representation of stratospheric O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000" b="1" dirty="0" smtClean="0">
                <a:solidFill>
                  <a:srgbClr val="C00000"/>
                </a:solidFill>
              </a:rPr>
              <a:t> and its influence on photolysis, and </a:t>
            </a:r>
            <a:r>
              <a:rPr lang="en-US" sz="2000" b="1" dirty="0">
                <a:solidFill>
                  <a:srgbClr val="C00000"/>
                </a:solidFill>
              </a:rPr>
              <a:t>tropospheric chemistry </a:t>
            </a:r>
            <a:r>
              <a:rPr lang="en-US" sz="2000" b="1" dirty="0" smtClean="0">
                <a:solidFill>
                  <a:srgbClr val="C00000"/>
                </a:solidFill>
              </a:rPr>
              <a:t>mechanisms </a:t>
            </a:r>
          </a:p>
          <a:p>
            <a:r>
              <a:rPr lang="en-US" sz="2400" b="1" dirty="0" smtClean="0"/>
              <a:t>Time slice </a:t>
            </a:r>
            <a:r>
              <a:rPr lang="en-US" sz="2400" b="1" dirty="0"/>
              <a:t>simulations </a:t>
            </a:r>
            <a:r>
              <a:rPr lang="en-US" sz="2400" b="1" dirty="0" smtClean="0"/>
              <a:t>(run </a:t>
            </a:r>
            <a:r>
              <a:rPr lang="en-US" sz="2400" b="1" dirty="0"/>
              <a:t>for </a:t>
            </a:r>
            <a:r>
              <a:rPr lang="en-US" sz="2400" b="1" dirty="0" smtClean="0"/>
              <a:t>~4 </a:t>
            </a:r>
            <a:r>
              <a:rPr lang="en-US" sz="2400" b="1" dirty="0"/>
              <a:t>to 10 </a:t>
            </a:r>
            <a:r>
              <a:rPr lang="en-US" sz="2400" b="1" dirty="0" smtClean="0"/>
              <a:t>years): </a:t>
            </a:r>
          </a:p>
          <a:p>
            <a:pPr lvl="1"/>
            <a:r>
              <a:rPr lang="en-US" sz="2000" b="1" dirty="0" smtClean="0"/>
              <a:t>1850, 1980, 2000 </a:t>
            </a:r>
          </a:p>
          <a:p>
            <a:pPr lvl="1"/>
            <a:r>
              <a:rPr lang="en-US" sz="2000" b="1" dirty="0" smtClean="0"/>
              <a:t>Fixed 2000 emission and 1850 climate</a:t>
            </a:r>
          </a:p>
          <a:p>
            <a:pPr lvl="1"/>
            <a:r>
              <a:rPr lang="en-US" sz="2000" b="1" dirty="0" smtClean="0"/>
              <a:t>Fixed 2000 climate with CH</a:t>
            </a:r>
            <a:r>
              <a:rPr lang="en-US" sz="2000" b="1" baseline="-25000" dirty="0" smtClean="0"/>
              <a:t>4</a:t>
            </a:r>
            <a:r>
              <a:rPr lang="en-US" sz="2000" b="1" dirty="0" smtClean="0"/>
              <a:t> conc. and </a:t>
            </a:r>
            <a:r>
              <a:rPr lang="en-US" sz="2000" b="1" dirty="0" err="1" smtClean="0"/>
              <a:t>NOx</a:t>
            </a:r>
            <a:r>
              <a:rPr lang="en-US" sz="2000" b="1" dirty="0"/>
              <a:t>, CO, </a:t>
            </a:r>
            <a:r>
              <a:rPr lang="en-US" sz="2000" b="1" dirty="0" smtClean="0"/>
              <a:t>NMVOCs</a:t>
            </a:r>
            <a:r>
              <a:rPr lang="en-US" sz="2000" b="1" dirty="0"/>
              <a:t> </a:t>
            </a:r>
            <a:r>
              <a:rPr lang="en-US" sz="2000" b="1" dirty="0" smtClean="0"/>
              <a:t>emissions </a:t>
            </a:r>
            <a:r>
              <a:rPr lang="en-US" sz="2000" b="1" dirty="0"/>
              <a:t>set to </a:t>
            </a:r>
            <a:r>
              <a:rPr lang="en-US" sz="2000" b="1" dirty="0" smtClean="0"/>
              <a:t>1850 individually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0"/>
            <a:ext cx="978568" cy="942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" y="0"/>
            <a:ext cx="1050758" cy="9545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42" y="998621"/>
            <a:ext cx="9127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“ACCMIP consists of numerical </a:t>
            </a:r>
            <a:r>
              <a:rPr lang="en-US" sz="2000" dirty="0"/>
              <a:t>experiments designed to </a:t>
            </a:r>
            <a:r>
              <a:rPr lang="en-US" sz="2000" dirty="0" smtClean="0"/>
              <a:t>provide </a:t>
            </a:r>
            <a:r>
              <a:rPr lang="en-US" sz="2000" dirty="0"/>
              <a:t>insight into atmospheric chemistry driven changes </a:t>
            </a:r>
            <a:r>
              <a:rPr lang="en-US" sz="2000" dirty="0" smtClean="0"/>
              <a:t>in CMIP5 simulations…”</a:t>
            </a:r>
          </a:p>
          <a:p>
            <a:pPr algn="r"/>
            <a:r>
              <a:rPr lang="en-US" sz="2000" dirty="0" err="1" smtClean="0"/>
              <a:t>Lamarque</a:t>
            </a:r>
            <a:r>
              <a:rPr lang="en-US" sz="2000" dirty="0" smtClean="0"/>
              <a:t> et al. [2013]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32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87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/>
              <a:t>Data averaged over the numbers of simulation years for each model for each time slice </a:t>
            </a:r>
            <a:endParaRPr lang="en-US" sz="3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/>
              <a:t>Global mean OH weighted by mass of air in each grid cell from surface to 200 </a:t>
            </a:r>
            <a:r>
              <a:rPr lang="en-US" sz="3000" dirty="0" err="1" smtClean="0"/>
              <a:t>mb</a:t>
            </a:r>
            <a:r>
              <a:rPr lang="en-US" sz="3000" dirty="0" smtClean="0"/>
              <a:t> (troposphere)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/>
              <a:t>CH</a:t>
            </a:r>
            <a:r>
              <a:rPr lang="en-US" sz="3000" baseline="-25000" dirty="0" smtClean="0"/>
              <a:t>4</a:t>
            </a:r>
            <a:r>
              <a:rPr lang="en-US" sz="3000" dirty="0" smtClean="0"/>
              <a:t> Lifetime </a:t>
            </a:r>
            <a:endParaRPr lang="en-US" sz="3000" dirty="0" smtClean="0">
              <a:sym typeface="Wingdings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000" dirty="0">
              <a:sym typeface="Wingdings" pitchFamily="2" charset="2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000" dirty="0" smtClean="0">
              <a:sym typeface="Wingdings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>
                <a:sym typeface="Wingdings" pitchFamily="2" charset="2"/>
              </a:rPr>
              <a:t>CH</a:t>
            </a:r>
            <a:r>
              <a:rPr lang="en-US" sz="3000" baseline="-25000" dirty="0" smtClean="0">
                <a:sym typeface="Wingdings" pitchFamily="2" charset="2"/>
              </a:rPr>
              <a:t>3</a:t>
            </a:r>
            <a:r>
              <a:rPr lang="en-US" sz="3000" dirty="0" smtClean="0">
                <a:sym typeface="Wingdings" pitchFamily="2" charset="2"/>
              </a:rPr>
              <a:t>CCl</a:t>
            </a:r>
            <a:r>
              <a:rPr lang="en-US" sz="3000" baseline="-25000" dirty="0" smtClean="0">
                <a:sym typeface="Wingdings" pitchFamily="2" charset="2"/>
              </a:rPr>
              <a:t>3</a:t>
            </a:r>
            <a:r>
              <a:rPr lang="en-US" sz="3000" dirty="0" smtClean="0">
                <a:sym typeface="Wingdings" pitchFamily="2" charset="2"/>
              </a:rPr>
              <a:t> Lifetime </a:t>
            </a:r>
            <a:endParaRPr lang="en-US" sz="3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384884" y="4953000"/>
                <a:ext cx="5791200" cy="1341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𝛕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𝐂𝐇</m:t>
                          </m:r>
                          <m:r>
                            <a:rPr lang="en-US" sz="2800" i="1" baseline="-2500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𝐂𝐂𝐥</m:t>
                          </m:r>
                          <m:r>
                            <a:rPr lang="en-US" sz="2800" i="1" baseline="-25000">
                              <a:latin typeface="Cambria Math"/>
                              <a:ea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𝛕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𝐂𝐇</m:t>
                          </m:r>
                          <m:r>
                            <a:rPr lang="en-US" sz="2800" i="1" baseline="-25000">
                              <a:latin typeface="Cambria Math"/>
                              <a:ea typeface="Cambria Math"/>
                            </a:rPr>
                            <m:t>𝟒</m:t>
                          </m:r>
                        </m:sub>
                      </m:sSub>
                      <m:f>
                        <m:f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nary>
                            <m:naryPr>
                              <m:limLoc m:val="subSup"/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𝐬𝐟𝐜</m:t>
                              </m:r>
                            </m:sub>
                            <m:sup>
                              <m:r>
                                <a:rPr lang="en-US" sz="2800" b="1" i="0" smtClean="0">
                                  <a:latin typeface="Cambria Math"/>
                                  <a:ea typeface="Cambria Math"/>
                                </a:rPr>
                                <m:t>𝐓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𝐫𝐨𝐩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𝑪𝑯</m:t>
                                  </m:r>
                                  <m:r>
                                    <a:rPr lang="en-US" sz="2800" i="1" baseline="-25000">
                                      <a:latin typeface="Cambria Math"/>
                                      <a:ea typeface="Cambria Math"/>
                                    </a:rPr>
                                    <m:t>𝟒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𝑶𝑯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𝐓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subSup"/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𝐬𝐟𝐜</m:t>
                              </m:r>
                            </m:sub>
                            <m:sup>
                              <m:r>
                                <a:rPr lang="en-US" sz="2800" b="1" i="0" smtClean="0">
                                  <a:latin typeface="Cambria Math"/>
                                  <a:ea typeface="Cambria Math"/>
                                </a:rPr>
                                <m:t>𝐓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𝐫𝐨𝐩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𝑪𝑯</m:t>
                                  </m:r>
                                  <m:r>
                                    <a:rPr lang="en-US" sz="2800" i="1" baseline="-25000" smtClean="0"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  <m:r>
                                    <a:rPr lang="en-US" sz="2800" i="1" smtClean="0">
                                      <a:latin typeface="Cambria Math"/>
                                      <a:ea typeface="Cambria Math"/>
                                    </a:rPr>
                                    <m:t>𝑪𝑪𝒍</m:t>
                                  </m:r>
                                  <m:r>
                                    <a:rPr lang="en-US" sz="2800" i="1" baseline="-25000" smtClean="0"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𝑶𝑯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𝐓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80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84" y="4953000"/>
                <a:ext cx="5791200" cy="13412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24200" y="3076284"/>
                <a:ext cx="5907002" cy="13433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800" i="1">
                    <a:latin typeface="Cambria Math"/>
                    <a:ea typeface="Cambria Math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>
                              <a:latin typeface="Cambria Math"/>
                            </a:rPr>
                            <m:t>𝛕</m:t>
                          </m:r>
                        </m:e>
                        <m:sub>
                          <m:r>
                            <a:rPr lang="en-US" b="1" i="0">
                              <a:latin typeface="Cambria Math"/>
                            </a:rPr>
                            <m:t>𝐂𝐇</m:t>
                          </m:r>
                          <m:r>
                            <a:rPr lang="en-US" b="1" i="0" baseline="-25000"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b="1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1" i="0">
                                  <a:latin typeface="Cambria Math"/>
                                </a:rPr>
                                <m:t>𝐬</m:t>
                              </m:r>
                              <m:r>
                                <a:rPr lang="en-US" b="1" i="0">
                                  <a:latin typeface="Cambria Math"/>
                                </a:rPr>
                                <m:t>𝐟𝐜</m:t>
                              </m:r>
                            </m:sub>
                            <m:sup>
                              <m:r>
                                <a:rPr lang="en-US" b="1" i="0">
                                  <a:latin typeface="Cambria Math"/>
                                </a:rPr>
                                <m:t>𝐓𝐎𝐀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0">
                                          <a:latin typeface="Cambria Math"/>
                                        </a:rPr>
                                        <m:t>𝐂𝐇</m:t>
                                      </m:r>
                                    </m:e>
                                    <m:sub>
                                      <m:r>
                                        <a:rPr lang="en-US" b="1" i="0">
                                          <a:latin typeface="Cambria Math"/>
                                        </a:rPr>
                                        <m:t>𝟒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1" i="0">
                                  <a:latin typeface="Cambria Math"/>
                                </a:rPr>
                                <m:t>𝐬</m:t>
                              </m:r>
                              <m:r>
                                <a:rPr lang="en-US" b="1" i="0">
                                  <a:latin typeface="Cambria Math"/>
                                </a:rPr>
                                <m:t>𝐟𝐜</m:t>
                              </m:r>
                            </m:sub>
                            <m:sup>
                              <m:r>
                                <a:rPr lang="en-US" b="1" i="0">
                                  <a:latin typeface="Cambria Math"/>
                                </a:rPr>
                                <m:t>𝐓𝐫𝐨</m:t>
                              </m:r>
                              <m:r>
                                <a:rPr lang="en-US" b="1" i="0" smtClean="0">
                                  <a:latin typeface="Cambria Math"/>
                                </a:rPr>
                                <m:t>𝐩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latin typeface="Cambria Math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/>
                                    </a:rPr>
                                    <m:t>𝑪𝑯</m:t>
                                  </m:r>
                                  <m:r>
                                    <a:rPr lang="en-US" baseline="-25000">
                                      <a:latin typeface="Cambria Math"/>
                                    </a:rPr>
                                    <m:t>𝟒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𝑶𝑯</m:t>
                                  </m:r>
                                </m:sub>
                              </m:sSub>
                              <m:r>
                                <a:rPr lang="en-US" b="1" i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1" i="0">
                                  <a:latin typeface="Cambria Math"/>
                                </a:rPr>
                                <m:t>𝐓</m:t>
                              </m:r>
                              <m:r>
                                <a:rPr lang="en-US" b="1" i="0">
                                  <a:latin typeface="Cambria Math"/>
                                </a:rPr>
                                <m:t>)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>
                                      <a:latin typeface="Cambria Math"/>
                                    </a:rPr>
                                    <m:t>𝐎𝐇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0">
                                          <a:latin typeface="Cambria Math"/>
                                        </a:rPr>
                                        <m:t>𝐂𝐇</m:t>
                                      </m:r>
                                    </m:e>
                                    <m:sub>
                                      <m:r>
                                        <a:rPr lang="en-US" b="1" i="0">
                                          <a:latin typeface="Cambria Math"/>
                                        </a:rPr>
                                        <m:t>𝟒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b="1" i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076284"/>
                <a:ext cx="5907002" cy="13433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257800" y="3707485"/>
            <a:ext cx="1937084" cy="83540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70404" y="4595336"/>
            <a:ext cx="6660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Impact of variation in simulated T across models is minimal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6136" y="6292334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based on Prather and </a:t>
            </a:r>
            <a:r>
              <a:rPr lang="en-US" dirty="0" err="1" smtClean="0"/>
              <a:t>Spivakovsky</a:t>
            </a:r>
            <a:r>
              <a:rPr lang="en-US" dirty="0" smtClean="0"/>
              <a:t> [1990]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7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t="1581" r="18434" b="4924"/>
          <a:stretch/>
        </p:blipFill>
        <p:spPr bwMode="auto">
          <a:xfrm>
            <a:off x="-43257" y="1371600"/>
            <a:ext cx="5377257" cy="498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3000" dirty="0" smtClean="0">
                <a:ea typeface="ＭＳ Ｐゴシック" pitchFamily="34" charset="-128"/>
              </a:rPr>
              <a:t>2000 Multi-model Mean (MMM) </a:t>
            </a:r>
            <a:r>
              <a:rPr lang="el-GR" sz="3000" dirty="0" smtClean="0">
                <a:ea typeface="ＭＳ Ｐゴシック" pitchFamily="34" charset="-128"/>
              </a:rPr>
              <a:t>τ</a:t>
            </a:r>
            <a:r>
              <a:rPr lang="en-US" baseline="-25000" dirty="0" smtClean="0">
                <a:ea typeface="ＭＳ Ｐゴシック" pitchFamily="34" charset="-128"/>
              </a:rPr>
              <a:t>CH4</a:t>
            </a:r>
            <a:r>
              <a:rPr lang="en-US" sz="3000" dirty="0" smtClean="0">
                <a:ea typeface="ＭＳ Ｐゴシック" pitchFamily="34" charset="-128"/>
              </a:rPr>
              <a:t> and </a:t>
            </a:r>
            <a:r>
              <a:rPr lang="el-GR" sz="3000" dirty="0" smtClean="0">
                <a:ea typeface="ＭＳ Ｐゴシック" pitchFamily="34" charset="-128"/>
              </a:rPr>
              <a:t>τ</a:t>
            </a:r>
            <a:r>
              <a:rPr lang="en-US" baseline="-25000" dirty="0" smtClean="0">
                <a:ea typeface="ＭＳ Ｐゴシック" pitchFamily="34" charset="-128"/>
              </a:rPr>
              <a:t>CH3CCl3</a:t>
            </a:r>
            <a:r>
              <a:rPr lang="en-US" sz="3000" dirty="0" smtClean="0">
                <a:ea typeface="ＭＳ Ｐゴシック" pitchFamily="34" charset="-128"/>
              </a:rPr>
              <a:t>:</a:t>
            </a:r>
            <a:br>
              <a:rPr lang="en-US" sz="3000" dirty="0" smtClean="0">
                <a:ea typeface="ＭＳ Ｐゴシック" pitchFamily="34" charset="-128"/>
              </a:rPr>
            </a:br>
            <a:r>
              <a:rPr lang="en-US" sz="3000" dirty="0" smtClean="0">
                <a:solidFill>
                  <a:srgbClr val="0000FF"/>
                </a:solidFill>
                <a:ea typeface="ＭＳ Ｐゴシック" pitchFamily="34" charset="-128"/>
              </a:rPr>
              <a:t>5-10% lower than </a:t>
            </a:r>
            <a:r>
              <a:rPr lang="en-US" sz="3000" dirty="0" err="1" smtClean="0">
                <a:solidFill>
                  <a:srgbClr val="0000FF"/>
                </a:solidFill>
                <a:ea typeface="ＭＳ Ｐゴシック" pitchFamily="34" charset="-128"/>
              </a:rPr>
              <a:t>Obs</a:t>
            </a:r>
            <a:r>
              <a:rPr lang="en-US" sz="3000" dirty="0" smtClean="0">
                <a:solidFill>
                  <a:srgbClr val="0000FF"/>
                </a:solidFill>
                <a:ea typeface="ＭＳ Ｐゴシック" pitchFamily="34" charset="-128"/>
              </a:rPr>
              <a:t>-based estimates but within the uncertainty range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98404" y="5181600"/>
            <a:ext cx="3910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MMM [OH] = </a:t>
            </a:r>
            <a:r>
              <a:rPr lang="en-US" b="1" dirty="0">
                <a:solidFill>
                  <a:srgbClr val="0000FF"/>
                </a:solidFill>
              </a:rPr>
              <a:t>11.1±1.6 x 10</a:t>
            </a:r>
            <a:r>
              <a:rPr lang="en-US" b="1" baseline="30000" dirty="0">
                <a:solidFill>
                  <a:srgbClr val="0000FF"/>
                </a:solidFill>
              </a:rPr>
              <a:t>5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molec</a:t>
            </a:r>
            <a:r>
              <a:rPr lang="en-US" b="1" dirty="0">
                <a:solidFill>
                  <a:srgbClr val="0000FF"/>
                </a:solidFill>
              </a:rPr>
              <a:t> cm</a:t>
            </a:r>
            <a:r>
              <a:rPr lang="en-US" b="1" baseline="30000" dirty="0">
                <a:solidFill>
                  <a:srgbClr val="0000FF"/>
                </a:solidFill>
              </a:rPr>
              <a:t>-3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is overestimated by 5-10% but is within the range of uncertainties</a:t>
            </a:r>
            <a:r>
              <a:rPr lang="en-US" dirty="0" smtClean="0"/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29200" y="1637544"/>
            <a:ext cx="4172937" cy="1105656"/>
            <a:chOff x="5029200" y="1561344"/>
            <a:chExt cx="4172937" cy="11056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5352280" y="1561344"/>
                  <a:ext cx="29674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accent1">
                          <a:lumMod val="75000"/>
                        </a:schemeClr>
                      </a:solidFill>
                      <a:ea typeface="Cambria Math"/>
                    </a:rPr>
                    <a:t>MMM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1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𝛕</m:t>
                          </m:r>
                        </m:e>
                        <m:sub>
                          <m:r>
                            <a:rPr lang="en-US" b="1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𝐂</m:t>
                          </m:r>
                          <m:r>
                            <a:rPr lang="en-US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𝐇</m:t>
                          </m:r>
                          <m:r>
                            <a:rPr lang="en-US" b="1" i="0" baseline="-25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sub>
                      </m:sSub>
                    </m:oMath>
                  </a14:m>
                  <a:r>
                    <a:rPr lang="en-US" b="1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= 9.7±1.5 years</a:t>
                  </a:r>
                  <a:endParaRPr lang="en-US" b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2280" y="1561344"/>
                  <a:ext cx="2967415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848" t="-11667" r="-616" b="-2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257800" y="1890571"/>
                  <a:ext cx="3627788" cy="3954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accent1">
                          <a:lumMod val="75000"/>
                        </a:schemeClr>
                      </a:solidFill>
                      <a:ea typeface="Cambria Math"/>
                    </a:rPr>
                    <a:t>Prinn et al. [2005]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𝛕</m:t>
                          </m:r>
                        </m:e>
                        <m:sub>
                          <m:r>
                            <a:rPr lang="en-US" b="1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𝐂</m:t>
                          </m:r>
                          <m:r>
                            <a:rPr lang="en-US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𝐇</m:t>
                          </m:r>
                          <m:r>
                            <a:rPr lang="en-US" b="1" i="0" baseline="-25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sub>
                      </m:sSub>
                    </m:oMath>
                  </a14:m>
                  <a:r>
                    <a:rPr lang="en-US" b="1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=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𝟏𝟎</m:t>
                          </m:r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𝟕</m:t>
                          </m:r>
                        </m:sub>
                        <m:sup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𝟗</m:t>
                          </m:r>
                        </m:sup>
                      </m:sSubSup>
                    </m:oMath>
                  </a14:m>
                  <a:endParaRPr lang="en-US" b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1890571"/>
                  <a:ext cx="3627788" cy="39542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513" b="-2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029200" y="2297668"/>
                  <a:ext cx="41729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accent1">
                          <a:lumMod val="75000"/>
                        </a:schemeClr>
                      </a:solidFill>
                      <a:ea typeface="Cambria Math"/>
                    </a:rPr>
                    <a:t>Prather et al. [2012]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𝛕</m:t>
                          </m:r>
                        </m:e>
                        <m:sub>
                          <m:r>
                            <a:rPr lang="en-US" b="1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𝐂</m:t>
                          </m:r>
                          <m:r>
                            <a:rPr lang="en-US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𝐇</m:t>
                          </m:r>
                          <m:r>
                            <a:rPr lang="en-US" b="1" i="0" baseline="-25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sub>
                      </m:sSub>
                    </m:oMath>
                  </a14:m>
                  <a:r>
                    <a:rPr lang="en-US" b="1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= 11.2 ± 1.3 </a:t>
                  </a:r>
                  <a:endParaRPr lang="en-US" b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9200" y="2297668"/>
                  <a:ext cx="4172937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168" t="-11475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5029200" y="3124200"/>
            <a:ext cx="4301114" cy="1152723"/>
            <a:chOff x="5029200" y="2863697"/>
            <a:chExt cx="4301114" cy="11527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378116" y="2863697"/>
                  <a:ext cx="32880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C00000"/>
                      </a:solidFill>
                      <a:ea typeface="Cambria Math"/>
                    </a:rPr>
                    <a:t>MMM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1" i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𝛕</m:t>
                          </m:r>
                        </m:e>
                        <m:sub>
                          <m:r>
                            <a:rPr lang="en-US" b="1" i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𝐂</m:t>
                          </m:r>
                          <m:r>
                            <a:rPr lang="en-US" b="1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𝐇</m:t>
                          </m:r>
                          <m:r>
                            <a:rPr lang="en-US" b="1" i="0" baseline="-2500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b="1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𝐂𝐂𝐥</m:t>
                          </m:r>
                          <m:r>
                            <a:rPr lang="en-US" b="1" i="0" baseline="-2500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sub>
                      </m:sSub>
                    </m:oMath>
                  </a14:m>
                  <a:r>
                    <a:rPr lang="en-US" b="1" dirty="0" smtClean="0">
                      <a:solidFill>
                        <a:srgbClr val="C00000"/>
                      </a:solidFill>
                    </a:rPr>
                    <a:t>= 5.7±0.9 years</a:t>
                  </a:r>
                  <a:endParaRPr lang="en-US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8116" y="2863697"/>
                  <a:ext cx="3288016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481" t="-11667" r="-55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272556" y="3219967"/>
                  <a:ext cx="3871444" cy="3995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err="1" smtClean="0">
                      <a:solidFill>
                        <a:srgbClr val="C00000"/>
                      </a:solidFill>
                      <a:ea typeface="Cambria Math"/>
                    </a:rPr>
                    <a:t>Prinn</a:t>
                  </a:r>
                  <a:r>
                    <a:rPr lang="en-US" b="1" dirty="0" smtClean="0">
                      <a:solidFill>
                        <a:srgbClr val="C00000"/>
                      </a:solidFill>
                      <a:ea typeface="Cambria Math"/>
                    </a:rPr>
                    <a:t> et al. [2005]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𝛕</m:t>
                          </m:r>
                        </m:e>
                        <m:sub>
                          <m:r>
                            <a:rPr lang="en-US" b="1" i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𝐂</m:t>
                          </m:r>
                          <m:r>
                            <a:rPr lang="en-US" b="1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𝐇</m:t>
                          </m:r>
                          <m:r>
                            <a:rPr lang="en-US" b="1" i="0" baseline="-2500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b="1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𝐂𝐂𝐥</m:t>
                          </m:r>
                          <m:r>
                            <a:rPr lang="en-US" b="1" i="0" baseline="-2500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sub>
                      </m:sSub>
                    </m:oMath>
                  </a14:m>
                  <a:r>
                    <a:rPr lang="en-US" b="1" dirty="0" smtClean="0">
                      <a:solidFill>
                        <a:srgbClr val="C00000"/>
                      </a:solidFill>
                    </a:rPr>
                    <a:t>=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𝟔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</m:sSubSup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2556" y="3219967"/>
                  <a:ext cx="3871444" cy="39953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417" b="-2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029200" y="3647088"/>
                  <a:ext cx="43011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C00000"/>
                      </a:solidFill>
                      <a:ea typeface="Cambria Math"/>
                    </a:rPr>
                    <a:t>Prather et al. [2012]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𝛕</m:t>
                          </m:r>
                        </m:e>
                        <m:sub>
                          <m:r>
                            <a:rPr lang="en-US" b="1" i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𝐂</m:t>
                          </m:r>
                          <m:r>
                            <a:rPr lang="en-US" b="1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𝐇</m:t>
                          </m:r>
                          <m:r>
                            <a:rPr lang="en-US" b="1" i="0" baseline="-2500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b="1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𝐂𝐂𝐥</m:t>
                          </m:r>
                          <m:r>
                            <a:rPr lang="en-US" b="1" i="0" baseline="-2500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sub>
                      </m:sSub>
                    </m:oMath>
                  </a14:m>
                  <a:r>
                    <a:rPr lang="en-US" b="1" dirty="0" smtClean="0">
                      <a:solidFill>
                        <a:srgbClr val="C00000"/>
                      </a:solidFill>
                    </a:rPr>
                    <a:t>= 6.3±0.4</a:t>
                  </a:r>
                  <a:endParaRPr lang="en-US" b="1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9200" y="3647088"/>
                  <a:ext cx="4301114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133" t="-11475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Down Arrow 12"/>
          <p:cNvSpPr/>
          <p:nvPr/>
        </p:nvSpPr>
        <p:spPr>
          <a:xfrm>
            <a:off x="6934200" y="4419600"/>
            <a:ext cx="137494" cy="6096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3000" dirty="0" smtClean="0"/>
              <a:t>Regional Distribution of Tropospheric </a:t>
            </a:r>
            <a:r>
              <a:rPr lang="en-US" sz="3000" dirty="0"/>
              <a:t>OH: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>
                <a:solidFill>
                  <a:srgbClr val="0000FF"/>
                </a:solidFill>
              </a:rPr>
              <a:t>Models capture general characteristics</a:t>
            </a:r>
            <a:endParaRPr lang="en-US" sz="30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" t="8947" r="4016" b="9123"/>
          <a:stretch/>
        </p:blipFill>
        <p:spPr>
          <a:xfrm>
            <a:off x="120799" y="914400"/>
            <a:ext cx="9023201" cy="591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9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3000" dirty="0" smtClean="0"/>
              <a:t>Regional Distribution of Tropospheric </a:t>
            </a:r>
            <a:r>
              <a:rPr lang="en-US" sz="3000" dirty="0"/>
              <a:t>OH: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>
                <a:solidFill>
                  <a:srgbClr val="0000FF"/>
                </a:solidFill>
              </a:rPr>
              <a:t>Large </a:t>
            </a:r>
            <a:r>
              <a:rPr lang="en-US" sz="3000" dirty="0">
                <a:solidFill>
                  <a:srgbClr val="0000FF"/>
                </a:solidFill>
              </a:rPr>
              <a:t>Inter-model </a:t>
            </a:r>
            <a:r>
              <a:rPr lang="en-US" sz="3000" dirty="0" smtClean="0">
                <a:solidFill>
                  <a:srgbClr val="0000FF"/>
                </a:solidFill>
              </a:rPr>
              <a:t>Variability</a:t>
            </a:r>
            <a:endParaRPr lang="en-US" sz="3000" dirty="0">
              <a:solidFill>
                <a:srgbClr val="0000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6998" y="990600"/>
            <a:ext cx="8980802" cy="5444192"/>
            <a:chOff x="86998" y="990600"/>
            <a:chExt cx="8980802" cy="54441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31053" r="4278" b="25614"/>
            <a:stretch/>
          </p:blipFill>
          <p:spPr>
            <a:xfrm>
              <a:off x="86998" y="990600"/>
              <a:ext cx="8980802" cy="342900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3" name="TextBox 12"/>
            <p:cNvSpPr txBox="1"/>
            <p:nvPr/>
          </p:nvSpPr>
          <p:spPr>
            <a:xfrm>
              <a:off x="625401" y="4495800"/>
              <a:ext cx="7908999" cy="19389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Inter-model Diversity </a:t>
              </a:r>
            </a:p>
            <a:p>
              <a:pPr algn="ctr"/>
              <a:r>
                <a:rPr lang="en-US" sz="2400" dirty="0" smtClean="0"/>
                <a:t>Upper Troposphere &gt; Lower and mid Troposphere</a:t>
              </a:r>
            </a:p>
            <a:p>
              <a:pPr algn="ctr"/>
              <a:r>
                <a:rPr lang="en-US" sz="2400" dirty="0" smtClean="0">
                  <a:solidFill>
                    <a:srgbClr val="C00000"/>
                  </a:solidFill>
                </a:rPr>
                <a:t>water </a:t>
              </a:r>
              <a:r>
                <a:rPr lang="en-US" sz="2400" dirty="0" err="1" smtClean="0">
                  <a:solidFill>
                    <a:srgbClr val="C00000"/>
                  </a:solidFill>
                </a:rPr>
                <a:t>vapour</a:t>
              </a:r>
              <a:r>
                <a:rPr lang="en-US" sz="2400" dirty="0" smtClean="0">
                  <a:solidFill>
                    <a:srgbClr val="C00000"/>
                  </a:solidFill>
                </a:rPr>
                <a:t>, clouds</a:t>
              </a:r>
            </a:p>
            <a:p>
              <a:pPr algn="ctr"/>
              <a:r>
                <a:rPr lang="en-US" sz="2400" dirty="0" smtClean="0"/>
                <a:t>Southern Hemisphere (SH) &gt; Northern Hemisphere (NH)</a:t>
              </a:r>
            </a:p>
            <a:p>
              <a:pPr algn="ctr"/>
              <a:r>
                <a:rPr lang="en-US" sz="2400" dirty="0" smtClean="0">
                  <a:solidFill>
                    <a:srgbClr val="C00000"/>
                  </a:solidFill>
                  <a:sym typeface="Wingdings" pitchFamily="2" charset="2"/>
                </a:rPr>
                <a:t>S</a:t>
              </a:r>
              <a:r>
                <a:rPr lang="en-US" sz="2400" dirty="0" smtClean="0">
                  <a:solidFill>
                    <a:srgbClr val="C00000"/>
                  </a:solidFill>
                </a:rPr>
                <a:t>tratospheric O</a:t>
              </a:r>
              <a:r>
                <a:rPr lang="en-US" sz="2400" baseline="-25000" dirty="0" smtClean="0">
                  <a:solidFill>
                    <a:srgbClr val="C00000"/>
                  </a:solidFill>
                </a:rPr>
                <a:t>3</a:t>
              </a:r>
              <a:r>
                <a:rPr lang="en-US" sz="2400" dirty="0" smtClean="0">
                  <a:solidFill>
                    <a:srgbClr val="C00000"/>
                  </a:solidFill>
                </a:rPr>
                <a:t> and its influence on photolysis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0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Present Day OH Inter-hemispheric (N/S) ratio: 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All models have more OH in NH than SH (N/S &gt; 1)</a:t>
            </a:r>
            <a:r>
              <a:rPr lang="en-US" dirty="0" smtClean="0">
                <a:ea typeface="ＭＳ Ｐゴシック" pitchFamily="34" charset="-128"/>
              </a:rPr>
              <a:t> 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" t="2271" r="1318" b="2271"/>
          <a:stretch/>
        </p:blipFill>
        <p:spPr bwMode="auto">
          <a:xfrm>
            <a:off x="228600" y="990600"/>
            <a:ext cx="8458200" cy="412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52578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2"/>
                </a:solidFill>
              </a:rPr>
              <a:t>Obs</a:t>
            </a:r>
            <a:r>
              <a:rPr lang="en-US" sz="2400" b="1" dirty="0" smtClean="0">
                <a:solidFill>
                  <a:schemeClr val="tx2"/>
                </a:solidFill>
              </a:rPr>
              <a:t>-based estimates indicate N/S &lt; 1 with 15-30% uncertainties</a:t>
            </a:r>
          </a:p>
        </p:txBody>
      </p:sp>
    </p:spTree>
    <p:extLst>
      <p:ext uri="{BB962C8B-B14F-4D97-AF65-F5344CB8AC3E}">
        <p14:creationId xmlns:p14="http://schemas.microsoft.com/office/powerpoint/2010/main" val="1160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z="3000" dirty="0" smtClean="0">
                <a:ea typeface="ＭＳ Ｐゴシック" pitchFamily="34" charset="-128"/>
              </a:rPr>
              <a:t>Present day Tropospheric Ozone (OH source): </a:t>
            </a:r>
            <a:br>
              <a:rPr lang="en-US" sz="3000" dirty="0" smtClean="0">
                <a:ea typeface="ＭＳ Ｐゴシック" pitchFamily="34" charset="-128"/>
              </a:rPr>
            </a:br>
            <a:r>
              <a:rPr lang="en-US" sz="3000" dirty="0" smtClean="0">
                <a:solidFill>
                  <a:srgbClr val="0000FF"/>
                </a:solidFill>
                <a:ea typeface="ＭＳ Ｐゴシック" pitchFamily="34" charset="-128"/>
              </a:rPr>
              <a:t>Models are generally biased high in the NH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3" y="1905000"/>
            <a:ext cx="455181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18" y="914400"/>
            <a:ext cx="4439782" cy="596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388" y="1197114"/>
            <a:ext cx="4567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Comparison with Ozonesonde measurements (1995-2009)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9736" y="4800600"/>
            <a:ext cx="220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Young et al. [2013]</a:t>
            </a:r>
          </a:p>
        </p:txBody>
      </p:sp>
    </p:spTree>
    <p:extLst>
      <p:ext uri="{BB962C8B-B14F-4D97-AF65-F5344CB8AC3E}">
        <p14:creationId xmlns:p14="http://schemas.microsoft.com/office/powerpoint/2010/main" val="272757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z="3000" dirty="0" smtClean="0">
                <a:ea typeface="ＭＳ Ｐゴシック" pitchFamily="34" charset="-128"/>
              </a:rPr>
              <a:t>Present day Annual Mean Carbon Monoxide (OH sink):</a:t>
            </a:r>
            <a:br>
              <a:rPr lang="en-US" sz="3000" dirty="0" smtClean="0">
                <a:ea typeface="ＭＳ Ｐゴシック" pitchFamily="34" charset="-128"/>
              </a:rPr>
            </a:br>
            <a:r>
              <a:rPr lang="en-US" sz="3000" dirty="0" smtClean="0">
                <a:solidFill>
                  <a:srgbClr val="0000FF"/>
                </a:solidFill>
                <a:ea typeface="ＭＳ Ｐゴシック" pitchFamily="34" charset="-128"/>
              </a:rPr>
              <a:t>Models generally biased low </a:t>
            </a:r>
            <a:r>
              <a:rPr lang="en-US" sz="3000" dirty="0">
                <a:solidFill>
                  <a:srgbClr val="0000FF"/>
                </a:solidFill>
                <a:ea typeface="ＭＳ Ｐゴシック" pitchFamily="34" charset="-128"/>
              </a:rPr>
              <a:t>in the </a:t>
            </a:r>
            <a:r>
              <a:rPr lang="en-US" sz="3000" dirty="0" smtClean="0">
                <a:solidFill>
                  <a:srgbClr val="0000FF"/>
                </a:solidFill>
                <a:ea typeface="ＭＳ Ｐゴシック" pitchFamily="34" charset="-128"/>
              </a:rPr>
              <a:t>NH</a:t>
            </a:r>
            <a:endParaRPr lang="en-US" sz="3000" dirty="0" smtClean="0">
              <a:ea typeface="ＭＳ Ｐゴシック" pitchFamily="34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671" y="849868"/>
            <a:ext cx="8905998" cy="5911879"/>
            <a:chOff x="70671" y="849868"/>
            <a:chExt cx="8905998" cy="591187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9" t="13276" r="4015" b="12454"/>
            <a:stretch/>
          </p:blipFill>
          <p:spPr>
            <a:xfrm>
              <a:off x="152400" y="1219200"/>
              <a:ext cx="8824269" cy="554254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0671" y="849868"/>
              <a:ext cx="4348306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Model – MOPITT at 500 </a:t>
              </a:r>
              <a:r>
                <a:rPr lang="en-US" dirty="0" err="1" smtClean="0"/>
                <a:t>mb</a:t>
              </a:r>
              <a:r>
                <a:rPr lang="en-US" dirty="0" smtClean="0"/>
                <a:t> (2000-2006)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149389" y="63246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ppbv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2339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z="3000" dirty="0" smtClean="0">
                <a:ea typeface="ＭＳ Ｐゴシック" pitchFamily="34" charset="-128"/>
              </a:rPr>
              <a:t>Present day Annual Mean Carbon Monoxide (OH sink):</a:t>
            </a:r>
            <a:br>
              <a:rPr lang="en-US" sz="3000" dirty="0" smtClean="0">
                <a:ea typeface="ＭＳ Ｐゴシック" pitchFamily="34" charset="-128"/>
              </a:rPr>
            </a:br>
            <a:r>
              <a:rPr lang="en-US" sz="3000" dirty="0" smtClean="0">
                <a:solidFill>
                  <a:srgbClr val="0000FF"/>
                </a:solidFill>
                <a:ea typeface="ＭＳ Ｐゴシック" pitchFamily="34" charset="-128"/>
              </a:rPr>
              <a:t>Models generally biased low </a:t>
            </a:r>
            <a:r>
              <a:rPr lang="en-US" sz="3000" dirty="0">
                <a:solidFill>
                  <a:srgbClr val="0000FF"/>
                </a:solidFill>
                <a:ea typeface="ＭＳ Ｐゴシック" pitchFamily="34" charset="-128"/>
              </a:rPr>
              <a:t>in the </a:t>
            </a:r>
            <a:r>
              <a:rPr lang="en-US" sz="3000" dirty="0" smtClean="0">
                <a:solidFill>
                  <a:srgbClr val="0000FF"/>
                </a:solidFill>
                <a:ea typeface="ＭＳ Ｐゴシック" pitchFamily="34" charset="-128"/>
              </a:rPr>
              <a:t>NH</a:t>
            </a:r>
            <a:endParaRPr lang="en-US" sz="3000" dirty="0" smtClean="0">
              <a:ea typeface="ＭＳ Ｐゴシック" pitchFamily="34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4011" y="914400"/>
            <a:ext cx="8390022" cy="5943601"/>
            <a:chOff x="-4011" y="914400"/>
            <a:chExt cx="8390022" cy="5943601"/>
          </a:xfrm>
        </p:grpSpPr>
        <p:grpSp>
          <p:nvGrpSpPr>
            <p:cNvPr id="10" name="Group 9"/>
            <p:cNvGrpSpPr/>
            <p:nvPr/>
          </p:nvGrpSpPr>
          <p:grpSpPr>
            <a:xfrm>
              <a:off x="-4011" y="914400"/>
              <a:ext cx="7728285" cy="5346213"/>
              <a:chOff x="-4011" y="958334"/>
              <a:chExt cx="7728285" cy="5346213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2" t="15084" r="4016" b="23159"/>
              <a:stretch/>
            </p:blipFill>
            <p:spPr>
              <a:xfrm>
                <a:off x="2362200" y="3516465"/>
                <a:ext cx="5362074" cy="278808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3" t="19299" r="3608" b="19298"/>
              <a:stretch/>
            </p:blipFill>
            <p:spPr>
              <a:xfrm>
                <a:off x="2362200" y="958334"/>
                <a:ext cx="5362074" cy="2546866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52400" y="1230868"/>
                <a:ext cx="2610073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Σ</a:t>
                </a:r>
                <a:r>
                  <a:rPr lang="en-US" dirty="0" smtClean="0"/>
                  <a:t>(Model – NOAA GMD)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-4011" y="3621141"/>
                <a:ext cx="3225563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Σ(Model – MOPITT) (500 </a:t>
                </a:r>
                <a:r>
                  <a:rPr lang="en-US" dirty="0" err="1" smtClean="0"/>
                  <a:t>mb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54" t="80855" r="13447" b="9147"/>
            <a:stretch/>
          </p:blipFill>
          <p:spPr>
            <a:xfrm>
              <a:off x="1359568" y="6262457"/>
              <a:ext cx="7026443" cy="595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00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ctr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eaLnBrk="0" hangingPunct="0"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dirty="0" smtClean="0"/>
              <a:t>Preindustrial to Present-day OH change: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Large Inter-model diversity (-12.7% to + 14.6%)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t="2407" r="1186" b="2969"/>
          <a:stretch/>
        </p:blipFill>
        <p:spPr bwMode="auto">
          <a:xfrm>
            <a:off x="381000" y="1066800"/>
            <a:ext cx="7724274" cy="377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t="2407" r="1186" b="2969"/>
          <a:stretch/>
        </p:blipFill>
        <p:spPr bwMode="auto">
          <a:xfrm>
            <a:off x="381000" y="1098884"/>
            <a:ext cx="7724274" cy="377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2057400"/>
            <a:ext cx="8991600" cy="3687707"/>
            <a:chOff x="0" y="2057400"/>
            <a:chExt cx="8991600" cy="3687707"/>
          </a:xfrm>
        </p:grpSpPr>
        <p:sp>
          <p:nvSpPr>
            <p:cNvPr id="2" name="TextBox 1"/>
            <p:cNvSpPr txBox="1"/>
            <p:nvPr/>
          </p:nvSpPr>
          <p:spPr>
            <a:xfrm>
              <a:off x="0" y="5037221"/>
              <a:ext cx="8991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L</a:t>
              </a:r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ittle change in 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g</a:t>
              </a:r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lobal mean OH over the past 150 years, indicates that it is well-buffered against perturbations [</a:t>
              </a:r>
              <a:r>
                <a:rPr lang="en-US" sz="2000" dirty="0" err="1" smtClean="0">
                  <a:solidFill>
                    <a:schemeClr val="accent2">
                      <a:lumMod val="75000"/>
                    </a:schemeClr>
                  </a:solidFill>
                </a:rPr>
                <a:t>Lelieveld</a:t>
              </a:r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 et al. 2004, </a:t>
              </a:r>
              <a:r>
                <a:rPr lang="en-US" sz="2000" dirty="0" err="1" smtClean="0">
                  <a:solidFill>
                    <a:schemeClr val="accent2">
                      <a:lumMod val="75000"/>
                    </a:schemeClr>
                  </a:solidFill>
                </a:rPr>
                <a:t>Montzka</a:t>
              </a:r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 et al. 2011]</a:t>
              </a:r>
              <a:endParaRPr lang="en-US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696200" y="2057400"/>
              <a:ext cx="228600" cy="304800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4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58252"/>
            <a:ext cx="8915400" cy="584734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Introduction to Hydroxyl Radical (OH)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Why important? What determines it abundance? What do we know about historical changes?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The Atmospheric Chemistry Climate Model </a:t>
            </a:r>
            <a:r>
              <a:rPr lang="en-US" sz="2600" dirty="0" err="1"/>
              <a:t>Intercomparison</a:t>
            </a:r>
            <a:r>
              <a:rPr lang="en-US" sz="2600" dirty="0"/>
              <a:t> Project (ACCMIP)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Evaluate present day </a:t>
            </a:r>
            <a:r>
              <a:rPr lang="en-US" sz="2000" dirty="0"/>
              <a:t>l</a:t>
            </a:r>
            <a:r>
              <a:rPr lang="en-US" sz="2000" dirty="0" smtClean="0"/>
              <a:t>ifetimes </a:t>
            </a:r>
            <a:r>
              <a:rPr lang="en-US" sz="2000" dirty="0"/>
              <a:t>and </a:t>
            </a:r>
            <a:r>
              <a:rPr lang="en-US" sz="2000" dirty="0" smtClean="0"/>
              <a:t>OH </a:t>
            </a:r>
            <a:endParaRPr lang="en-US" sz="20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Changes in present day OH relative to preindustrial and 1980</a:t>
            </a:r>
            <a:endParaRPr lang="en-US" sz="20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Impact of climate change on Methane Lifetime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Role of </a:t>
            </a:r>
            <a:r>
              <a:rPr lang="en-US" sz="2000" dirty="0" smtClean="0"/>
              <a:t>Methane </a:t>
            </a:r>
            <a:r>
              <a:rPr lang="en-US" sz="2000" dirty="0"/>
              <a:t>and anthropogenic emissions in driving OH changes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Future projections </a:t>
            </a:r>
            <a:r>
              <a:rPr lang="en-US" sz="2000" dirty="0" smtClean="0"/>
              <a:t>of </a:t>
            </a:r>
            <a:r>
              <a:rPr lang="en-US" sz="2000" dirty="0"/>
              <a:t>Methane Lifetime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Concluding Remarks</a:t>
            </a:r>
            <a:endParaRPr lang="en-US" sz="2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7891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sz="2800" dirty="0"/>
              <a:t>Preindustrial to Present-day </a:t>
            </a:r>
            <a:r>
              <a:rPr lang="en-US" sz="2800" dirty="0" smtClean="0"/>
              <a:t>Regional OH changes: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>
                <a:solidFill>
                  <a:srgbClr val="0000FF"/>
                </a:solidFill>
              </a:rPr>
              <a:t>Large inter-model diversity in magnitude and sign of change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28800" y="1792704"/>
            <a:ext cx="4704348" cy="3465096"/>
            <a:chOff x="1925052" y="1792704"/>
            <a:chExt cx="4704348" cy="346509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58" t="26140" r="46473" b="42982"/>
            <a:stretch/>
          </p:blipFill>
          <p:spPr>
            <a:xfrm>
              <a:off x="1925052" y="1792704"/>
              <a:ext cx="4704348" cy="336571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40" t="35087" r="50000" b="63158"/>
            <a:stretch/>
          </p:blipFill>
          <p:spPr>
            <a:xfrm>
              <a:off x="2667000" y="5029200"/>
              <a:ext cx="3886200" cy="228600"/>
            </a:xfrm>
            <a:prstGeom prst="rect">
              <a:avLst/>
            </a:prstGeom>
          </p:spPr>
        </p:pic>
      </p:grpSp>
      <p:sp>
        <p:nvSpPr>
          <p:cNvPr id="3" name="Oval 2"/>
          <p:cNvSpPr/>
          <p:nvPr/>
        </p:nvSpPr>
        <p:spPr>
          <a:xfrm>
            <a:off x="5486400" y="4191000"/>
            <a:ext cx="1143000" cy="967417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048000" y="5410200"/>
            <a:ext cx="5885318" cy="685800"/>
            <a:chOff x="3048000" y="5638800"/>
            <a:chExt cx="5885318" cy="685800"/>
          </a:xfrm>
          <a:noFill/>
        </p:grpSpPr>
        <p:sp>
          <p:nvSpPr>
            <p:cNvPr id="18" name="Rectangle 17"/>
            <p:cNvSpPr/>
            <p:nvPr/>
          </p:nvSpPr>
          <p:spPr>
            <a:xfrm>
              <a:off x="3048000" y="5638800"/>
              <a:ext cx="5782726" cy="685800"/>
            </a:xfrm>
            <a:prstGeom prst="rect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48082" y="5731042"/>
              <a:ext cx="364202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&gt;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429000" y="5715000"/>
              <a:ext cx="2144395" cy="461665"/>
              <a:chOff x="3733800" y="5791200"/>
              <a:chExt cx="2144395" cy="461665"/>
            </a:xfrm>
            <a:grpFill/>
          </p:grpSpPr>
          <p:sp>
            <p:nvSpPr>
              <p:cNvPr id="8" name="TextBox 7"/>
              <p:cNvSpPr txBox="1"/>
              <p:nvPr/>
            </p:nvSpPr>
            <p:spPr>
              <a:xfrm>
                <a:off x="3810000" y="5791200"/>
                <a:ext cx="2068195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NO</a:t>
                </a:r>
                <a:r>
                  <a:rPr lang="en-US" sz="2400" b="1" i="1" baseline="-25000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x</a:t>
                </a:r>
                <a:r>
                  <a:rPr lang="en-US" sz="24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, O</a:t>
                </a:r>
                <a:r>
                  <a:rPr lang="en-US" sz="2400" b="1" baseline="-25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3</a:t>
                </a:r>
                <a:r>
                  <a:rPr lang="en-US" sz="24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, H</a:t>
                </a:r>
                <a:r>
                  <a:rPr lang="en-US" sz="2400" b="1" baseline="-25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2</a:t>
                </a:r>
                <a:r>
                  <a:rPr lang="en-US" sz="24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O</a:t>
                </a:r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V="1">
                <a:off x="3733800" y="5791200"/>
                <a:ext cx="0" cy="369332"/>
              </a:xfrm>
              <a:prstGeom prst="straightConnector1">
                <a:avLst/>
              </a:prstGeom>
              <a:grpFill/>
              <a:ln w="381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6019800" y="5715000"/>
              <a:ext cx="2913518" cy="461665"/>
              <a:chOff x="6019800" y="5715000"/>
              <a:chExt cx="2913518" cy="461665"/>
            </a:xfrm>
            <a:grpFill/>
          </p:grpSpPr>
          <p:sp>
            <p:nvSpPr>
              <p:cNvPr id="11" name="TextBox 10"/>
              <p:cNvSpPr txBox="1"/>
              <p:nvPr/>
            </p:nvSpPr>
            <p:spPr>
              <a:xfrm>
                <a:off x="6070034" y="5715000"/>
                <a:ext cx="2863284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CO, NMVOCs, CH</a:t>
                </a:r>
                <a:r>
                  <a:rPr lang="en-US" sz="2400" b="1" baseline="-25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4</a:t>
                </a:r>
                <a:endParaRPr lang="en-US" sz="2400" b="1" baseline="-25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V="1">
                <a:off x="6019800" y="5715000"/>
                <a:ext cx="0" cy="369332"/>
              </a:xfrm>
              <a:prstGeom prst="straightConnector1">
                <a:avLst/>
              </a:prstGeom>
              <a:grpFill/>
              <a:ln w="381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3494"/>
          </a:xfrm>
        </p:spPr>
        <p:txBody>
          <a:bodyPr/>
          <a:lstStyle/>
          <a:p>
            <a:pPr eaLnBrk="1" hangingPunct="1"/>
            <a:r>
              <a:rPr lang="en-US" sz="2800" dirty="0"/>
              <a:t>Preindustrial to Present-day Regional </a:t>
            </a:r>
            <a:r>
              <a:rPr lang="en-US" sz="2800" dirty="0" smtClean="0"/>
              <a:t>CO and </a:t>
            </a:r>
            <a:r>
              <a:rPr lang="en-US" sz="2800" dirty="0" err="1" smtClean="0"/>
              <a:t>NO</a:t>
            </a:r>
            <a:r>
              <a:rPr lang="en-US" sz="2800" i="1" baseline="-25000" dirty="0" err="1" smtClean="0"/>
              <a:t>x</a:t>
            </a:r>
            <a:r>
              <a:rPr lang="en-US" sz="2800" dirty="0" smtClean="0"/>
              <a:t> </a:t>
            </a:r>
            <a:r>
              <a:rPr lang="en-US" sz="2800" dirty="0"/>
              <a:t>changes</a:t>
            </a:r>
            <a:r>
              <a:rPr lang="en-US" sz="2800" dirty="0" smtClean="0"/>
              <a:t>:</a:t>
            </a:r>
            <a:endParaRPr lang="en-US" sz="2600" dirty="0" smtClean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8" t="12281" r="50000" b="62982"/>
          <a:stretch/>
        </p:blipFill>
        <p:spPr>
          <a:xfrm>
            <a:off x="319050" y="842210"/>
            <a:ext cx="4252950" cy="3043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3" t="11052" r="50000" b="62983"/>
          <a:stretch/>
        </p:blipFill>
        <p:spPr>
          <a:xfrm>
            <a:off x="4773775" y="762000"/>
            <a:ext cx="3455825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64819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Greater degree of variation in </a:t>
            </a:r>
            <a:r>
              <a:rPr lang="en-US" sz="2400" b="1" dirty="0" err="1" smtClean="0">
                <a:solidFill>
                  <a:srgbClr val="C00000"/>
                </a:solidFill>
              </a:rPr>
              <a:t>NO</a:t>
            </a:r>
            <a:r>
              <a:rPr lang="en-US" sz="2400" b="1" baseline="-25000" dirty="0" err="1" smtClean="0">
                <a:solidFill>
                  <a:srgbClr val="C00000"/>
                </a:solidFill>
              </a:rPr>
              <a:t>x</a:t>
            </a:r>
            <a:r>
              <a:rPr lang="en-US" sz="2400" b="1" dirty="0" smtClean="0">
                <a:solidFill>
                  <a:srgbClr val="C00000"/>
                </a:solidFill>
              </a:rPr>
              <a:t> burdens </a:t>
            </a:r>
            <a:r>
              <a:rPr lang="en-US" sz="2400" b="1" dirty="0" smtClean="0">
                <a:solidFill>
                  <a:srgbClr val="C00000"/>
                </a:solidFill>
                <a:sym typeface="Wingdings" pitchFamily="2" charset="2"/>
              </a:rPr>
              <a:t> differences in lightning emissions?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3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Inter-model diversity in PI to PD Global OH Changes: </a:t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</a:b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related to changes in OH sources versus sinks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4981" y="990600"/>
                <a:ext cx="2612638" cy="893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𝑂𝐻</m:t>
                      </m:r>
                      <m:r>
                        <a:rPr lang="en-US" b="0" i="1" smtClean="0">
                          <a:latin typeface="Cambria Math"/>
                        </a:rPr>
                        <m:t> ∝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  <m:r>
                            <a:rPr lang="en-US" b="0" i="1" baseline="-25000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i="1" baseline="-2500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3/2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Wang and Jacob [1998]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81" y="990600"/>
                <a:ext cx="2612638" cy="893321"/>
              </a:xfrm>
              <a:prstGeom prst="rect">
                <a:avLst/>
              </a:prstGeom>
              <a:blipFill rotWithShape="1">
                <a:blip r:embed="rId3"/>
                <a:stretch>
                  <a:fillRect l="-2103" r="-1402" b="-10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50833" y="1086853"/>
                <a:ext cx="3121367" cy="764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</a:t>
                </a:r>
                <a:r>
                  <a:rPr lang="en-US" dirty="0" smtClean="0"/>
                  <a:t>H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 −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𝐶𝑂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𝑒𝑚𝑖𝑠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𝑁𝑂𝑥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𝑒𝑚𝑖𝑠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Dalsoren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Isaksen</a:t>
                </a:r>
                <a:r>
                  <a:rPr lang="en-US" dirty="0"/>
                  <a:t> </a:t>
                </a:r>
                <a:r>
                  <a:rPr lang="en-US" dirty="0" smtClean="0"/>
                  <a:t>[2006]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833" y="1086853"/>
                <a:ext cx="3121367" cy="764568"/>
              </a:xfrm>
              <a:prstGeom prst="rect">
                <a:avLst/>
              </a:prstGeom>
              <a:blipFill rotWithShape="1">
                <a:blip r:embed="rId4"/>
                <a:stretch>
                  <a:fillRect l="-1559" r="-975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499572" y="2000889"/>
            <a:ext cx="8246742" cy="4323711"/>
            <a:chOff x="499572" y="1752600"/>
            <a:chExt cx="8246742" cy="4323711"/>
          </a:xfrm>
        </p:grpSpPr>
        <p:grpSp>
          <p:nvGrpSpPr>
            <p:cNvPr id="7" name="Group 6"/>
            <p:cNvGrpSpPr/>
            <p:nvPr/>
          </p:nvGrpSpPr>
          <p:grpSpPr>
            <a:xfrm>
              <a:off x="499572" y="1752600"/>
              <a:ext cx="5803232" cy="4323711"/>
              <a:chOff x="1219200" y="1114926"/>
              <a:chExt cx="5803232" cy="4323711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92" t="7494" r="41968" b="41789"/>
              <a:stretch/>
            </p:blipFill>
            <p:spPr bwMode="auto">
              <a:xfrm>
                <a:off x="1219200" y="1114926"/>
                <a:ext cx="5803232" cy="38495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Oval 1"/>
              <p:cNvSpPr/>
              <p:nvPr/>
            </p:nvSpPr>
            <p:spPr>
              <a:xfrm>
                <a:off x="2286000" y="4572000"/>
                <a:ext cx="609600" cy="457200"/>
              </a:xfrm>
              <a:prstGeom prst="ellipse">
                <a:avLst/>
              </a:prstGeom>
              <a:noFill/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139394" y="5061284"/>
                <a:ext cx="10454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  <a:latin typeface="Calibri"/>
                    <a:cs typeface="Calibri"/>
                  </a:rPr>
                  <a:t>~</a:t>
                </a:r>
                <a:r>
                  <a:rPr lang="el-GR" b="1" dirty="0" smtClean="0">
                    <a:solidFill>
                      <a:schemeClr val="accent2">
                        <a:lumMod val="75000"/>
                      </a:schemeClr>
                    </a:solidFill>
                    <a:latin typeface="Calibri"/>
                    <a:cs typeface="Calibri"/>
                  </a:rPr>
                  <a:t>Δ</a:t>
                </a:r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Sinks</a:t>
                </a:r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657600" y="4572000"/>
                <a:ext cx="609600" cy="457200"/>
              </a:xfrm>
              <a:prstGeom prst="ellipse">
                <a:avLst/>
              </a:prstGeom>
              <a:noFill/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401188" y="5069305"/>
                <a:ext cx="13436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  <a:latin typeface="Calibri"/>
                    <a:cs typeface="Calibri"/>
                  </a:rPr>
                  <a:t>~</a:t>
                </a:r>
                <a:r>
                  <a:rPr lang="el-GR" b="1" dirty="0" smtClean="0">
                    <a:solidFill>
                      <a:schemeClr val="accent2">
                        <a:lumMod val="75000"/>
                      </a:schemeClr>
                    </a:solidFill>
                    <a:latin typeface="Calibri"/>
                    <a:cs typeface="Calibri"/>
                  </a:rPr>
                  <a:t>Δ</a:t>
                </a:r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Sources</a:t>
                </a:r>
                <a:endParaRPr lang="en-US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3" name="Right Brace 12"/>
            <p:cNvSpPr/>
            <p:nvPr/>
          </p:nvSpPr>
          <p:spPr>
            <a:xfrm>
              <a:off x="6172200" y="1905000"/>
              <a:ext cx="206804" cy="1600200"/>
            </a:xfrm>
            <a:prstGeom prst="rightBrac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00800" y="2590800"/>
              <a:ext cx="2345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chemeClr val="accent2">
                      <a:lumMod val="75000"/>
                    </a:schemeClr>
                  </a:solidFill>
                  <a:latin typeface="Calibri"/>
                  <a:cs typeface="Calibri"/>
                </a:rPr>
                <a:t>Δ </a:t>
              </a:r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</a:rPr>
                <a:t>Sources &gt; </a:t>
              </a:r>
              <a:r>
                <a:rPr lang="el-GR" b="1" dirty="0">
                  <a:solidFill>
                    <a:schemeClr val="accent2">
                      <a:lumMod val="75000"/>
                    </a:schemeClr>
                  </a:solidFill>
                  <a:latin typeface="Calibri"/>
                  <a:cs typeface="Calibri"/>
                </a:rPr>
                <a:t>Δ </a:t>
              </a:r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</a:rPr>
                <a:t>Sinks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28148" y="4419600"/>
              <a:ext cx="2345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chemeClr val="accent2">
                      <a:lumMod val="75000"/>
                    </a:schemeClr>
                  </a:solidFill>
                  <a:latin typeface="Calibri"/>
                  <a:cs typeface="Calibri"/>
                </a:rPr>
                <a:t>Δ </a:t>
              </a:r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</a:rPr>
                <a:t>Sources &lt; </a:t>
              </a:r>
              <a:r>
                <a:rPr lang="el-GR" b="1" dirty="0">
                  <a:solidFill>
                    <a:schemeClr val="accent2">
                      <a:lumMod val="75000"/>
                    </a:schemeClr>
                  </a:solidFill>
                  <a:latin typeface="Calibri"/>
                  <a:cs typeface="Calibri"/>
                </a:rPr>
                <a:t>Δ </a:t>
              </a:r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</a:rPr>
                <a:t>Sinks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7" name="Right Brace 16"/>
            <p:cNvSpPr/>
            <p:nvPr/>
          </p:nvSpPr>
          <p:spPr>
            <a:xfrm>
              <a:off x="6169061" y="3609474"/>
              <a:ext cx="206804" cy="1600200"/>
            </a:xfrm>
            <a:prstGeom prst="rightBrac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Cross 19"/>
          <p:cNvSpPr/>
          <p:nvPr/>
        </p:nvSpPr>
        <p:spPr>
          <a:xfrm rot="-2700000">
            <a:off x="7428905" y="946666"/>
            <a:ext cx="914400" cy="914400"/>
          </a:xfrm>
          <a:prstGeom prst="plus">
            <a:avLst>
              <a:gd name="adj" fmla="val 40789"/>
            </a:avLst>
          </a:prstGeom>
          <a:gradFill>
            <a:lin ang="138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943600" y="1219200"/>
            <a:ext cx="990600" cy="32673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314956" y="1219200"/>
            <a:ext cx="115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ACCMIP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16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6300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Spread in emissions across models: </a:t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</a:b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driven by natural emissions and chemical mechanisms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95600" y="1066841"/>
            <a:ext cx="1862998" cy="2590759"/>
            <a:chOff x="625642" y="797377"/>
            <a:chExt cx="1507958" cy="240302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48"/>
            <a:stretch/>
          </p:blipFill>
          <p:spPr bwMode="auto">
            <a:xfrm>
              <a:off x="625642" y="990600"/>
              <a:ext cx="1507958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135398" y="797377"/>
              <a:ext cx="998202" cy="3711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7030A0"/>
                  </a:solidFill>
                </a:rPr>
                <a:t>Total CO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4800" y="1066800"/>
            <a:ext cx="1748877" cy="2641403"/>
            <a:chOff x="2209800" y="933568"/>
            <a:chExt cx="1490520" cy="2399431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1161299"/>
              <a:ext cx="1428750" cy="217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568673" y="933568"/>
              <a:ext cx="1131647" cy="363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Total </a:t>
              </a:r>
              <a:r>
                <a:rPr lang="en-US" sz="2000" b="1" dirty="0" err="1" smtClean="0">
                  <a:solidFill>
                    <a:srgbClr val="C00000"/>
                  </a:solidFill>
                </a:rPr>
                <a:t>NO</a:t>
              </a:r>
              <a:r>
                <a:rPr lang="en-US" sz="2000" b="1" i="1" baseline="-25000" dirty="0" err="1" smtClean="0">
                  <a:solidFill>
                    <a:srgbClr val="C00000"/>
                  </a:solidFill>
                </a:rPr>
                <a:t>x</a:t>
              </a:r>
              <a:endParaRPr lang="en-US" sz="2000" b="1" i="1" baseline="-25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78252" y="1042236"/>
            <a:ext cx="2178865" cy="2551196"/>
            <a:chOff x="4419600" y="876300"/>
            <a:chExt cx="2178865" cy="255119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1227221"/>
              <a:ext cx="1524000" cy="220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651906" y="876300"/>
              <a:ext cx="19465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339933"/>
                  </a:solidFill>
                </a:rPr>
                <a:t>Total NMVOCs</a:t>
              </a:r>
              <a:endParaRPr lang="en-US" sz="2000" b="1" i="1" baseline="-25000" dirty="0">
                <a:solidFill>
                  <a:srgbClr val="339933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801647" y="6325778"/>
            <a:ext cx="209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[Young et al. 2013]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397942" y="3721981"/>
            <a:ext cx="1626268" cy="2504330"/>
            <a:chOff x="3326732" y="4019490"/>
            <a:chExt cx="1626268" cy="2504330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732" y="4285445"/>
              <a:ext cx="1562100" cy="223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883476" y="4019490"/>
              <a:ext cx="1069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339933"/>
                  </a:solidFill>
                </a:rPr>
                <a:t>BVOCs</a:t>
              </a:r>
              <a:endParaRPr lang="en-US" sz="2000" b="1" i="1" baseline="-25000" dirty="0">
                <a:solidFill>
                  <a:srgbClr val="339933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4189" y="3823778"/>
            <a:ext cx="1951175" cy="2462219"/>
            <a:chOff x="1234212" y="4019490"/>
            <a:chExt cx="1951175" cy="2462219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646" y="4281434"/>
              <a:ext cx="1390650" cy="220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234212" y="4019490"/>
              <a:ext cx="19511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Lightning </a:t>
              </a:r>
              <a:r>
                <a:rPr lang="en-US" sz="2000" b="1" dirty="0" err="1" smtClean="0">
                  <a:solidFill>
                    <a:srgbClr val="C00000"/>
                  </a:solidFill>
                </a:rPr>
                <a:t>NO</a:t>
              </a:r>
              <a:r>
                <a:rPr lang="en-US" sz="2000" b="1" i="1" baseline="-25000" dirty="0" err="1" smtClean="0">
                  <a:solidFill>
                    <a:srgbClr val="C00000"/>
                  </a:solidFill>
                </a:rPr>
                <a:t>x</a:t>
              </a:r>
              <a:endParaRPr lang="en-US" sz="2000" b="1" i="1" baseline="-25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18189" y="3733800"/>
            <a:ext cx="1669071" cy="2492511"/>
            <a:chOff x="5623387" y="3505200"/>
            <a:chExt cx="1669071" cy="2492511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3387" y="3778386"/>
              <a:ext cx="1466850" cy="221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5655471" y="3505200"/>
              <a:ext cx="1636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339933"/>
                  </a:solidFill>
                </a:rPr>
                <a:t>Other VOCs</a:t>
              </a:r>
              <a:endParaRPr lang="en-US" sz="2000" b="1" i="1" baseline="-25000" dirty="0">
                <a:solidFill>
                  <a:srgbClr val="339933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19337" y="3693907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Biogenic, oceanic and surrogate for missing VOCs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4830" y="6310389"/>
            <a:ext cx="2580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and soil emissions 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7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1980 to 2000 Global OH Changes: </a:t>
            </a:r>
            <a:b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</a:br>
            <a:r>
              <a:rPr 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Models agree on the sign of change</a:t>
            </a:r>
            <a:endParaRPr lang="en-US" sz="3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" t="2236" r="11013" b="3501"/>
          <a:stretch/>
        </p:blipFill>
        <p:spPr bwMode="auto">
          <a:xfrm>
            <a:off x="228600" y="1347537"/>
            <a:ext cx="8305800" cy="391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7886700" y="1752600"/>
            <a:ext cx="381000" cy="99060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5251178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Small increase consistent with recent estimates from CH</a:t>
            </a:r>
            <a:r>
              <a:rPr lang="en-US" sz="2400" baseline="-25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CCl</a:t>
            </a:r>
            <a:r>
              <a:rPr lang="en-US" sz="2400" baseline="-25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observations [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Montzka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et al. 2011] and methane isotopes [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Monteil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et al. 2011]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Impact of PI to PD </a:t>
            </a:r>
            <a:r>
              <a:rPr lang="en-US" sz="2800" dirty="0" smtClean="0">
                <a:ea typeface="ＭＳ Ｐゴシック" pitchFamily="34" charset="-128"/>
              </a:rPr>
              <a:t>climate </a:t>
            </a:r>
            <a:r>
              <a:rPr lang="en-US" sz="2800" dirty="0">
                <a:ea typeface="ＭＳ Ｐゴシック" pitchFamily="34" charset="-128"/>
              </a:rPr>
              <a:t>change on CH</a:t>
            </a:r>
            <a:r>
              <a:rPr lang="en-US" sz="2800" baseline="-25000" dirty="0">
                <a:ea typeface="ＭＳ Ｐゴシック" pitchFamily="34" charset="-128"/>
              </a:rPr>
              <a:t>4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smtClean="0">
                <a:ea typeface="ＭＳ Ｐゴシック" pitchFamily="34" charset="-128"/>
              </a:rPr>
              <a:t>lifetime:</a:t>
            </a:r>
            <a:r>
              <a:rPr lang="en-US" sz="2800" dirty="0">
                <a:ea typeface="ＭＳ Ｐゴシック" pitchFamily="34" charset="-128"/>
              </a:rPr>
              <a:t/>
            </a:r>
            <a:br>
              <a:rPr lang="en-US" sz="2800" dirty="0">
                <a:ea typeface="ＭＳ Ｐゴシック" pitchFamily="34" charset="-128"/>
              </a:rPr>
            </a:br>
            <a:endParaRPr lang="en-US" sz="2800" b="1" dirty="0" smtClean="0">
              <a:ea typeface="ＭＳ Ｐゴシック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1" y="1372750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 + </a:t>
            </a:r>
            <a:r>
              <a:rPr lang="en-US" sz="2800" dirty="0" smtClean="0"/>
              <a:t>h</a:t>
            </a:r>
            <a:r>
              <a:rPr lang="el-GR" sz="2800" dirty="0" smtClean="0"/>
              <a:t>ν</a:t>
            </a:r>
            <a:r>
              <a:rPr lang="en-US" sz="2800" b="1" dirty="0" smtClean="0"/>
              <a:t> </a:t>
            </a:r>
            <a:endParaRPr lang="en-US" sz="2800" b="1" baseline="-25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371600" y="1666220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752600" y="1361420"/>
            <a:ext cx="2036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</a:t>
            </a:r>
            <a:r>
              <a:rPr lang="en-US" sz="2800" b="1" baseline="30000" dirty="0" smtClean="0"/>
              <a:t>1</a:t>
            </a:r>
            <a:r>
              <a:rPr lang="en-US" sz="2800" b="1" dirty="0" smtClean="0"/>
              <a:t>D + 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 </a:t>
            </a:r>
            <a:endParaRPr lang="en-US" sz="2800" b="1" baseline="-250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657600" y="1626447"/>
            <a:ext cx="685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267200" y="1341973"/>
            <a:ext cx="2013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OH + CH</a:t>
            </a:r>
            <a:r>
              <a:rPr lang="en-US" sz="3200" b="1" baseline="-25000" dirty="0" smtClean="0"/>
              <a:t>4</a:t>
            </a:r>
            <a:endParaRPr lang="en-US" sz="2800" b="1" baseline="-25000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6189851" y="1219200"/>
            <a:ext cx="2801749" cy="665440"/>
            <a:chOff x="5029200" y="2514600"/>
            <a:chExt cx="2801749" cy="665440"/>
          </a:xfrm>
        </p:grpSpPr>
        <p:sp>
          <p:nvSpPr>
            <p:cNvPr id="5" name="TextBox 4"/>
            <p:cNvSpPr txBox="1"/>
            <p:nvPr/>
          </p:nvSpPr>
          <p:spPr>
            <a:xfrm>
              <a:off x="5257800" y="2514600"/>
              <a:ext cx="9188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k (T) </a:t>
              </a:r>
              <a:endParaRPr lang="en-US" sz="2400" b="1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5029200" y="2971800"/>
              <a:ext cx="1269816" cy="44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6324600" y="2656820"/>
              <a:ext cx="15063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CH</a:t>
              </a:r>
              <a:r>
                <a:rPr lang="en-US" sz="2800" b="1" baseline="-25000" dirty="0" smtClean="0"/>
                <a:t>3</a:t>
              </a:r>
              <a:r>
                <a:rPr lang="en-US" sz="2800" b="1" dirty="0" smtClean="0"/>
                <a:t>O</a:t>
              </a:r>
              <a:r>
                <a:rPr lang="en-US" sz="2800" b="1" baseline="-25000" dirty="0" smtClean="0"/>
                <a:t>2</a:t>
              </a:r>
              <a:r>
                <a:rPr lang="en-US" sz="2800" b="1" dirty="0" smtClean="0"/>
                <a:t> </a:t>
              </a:r>
              <a:endParaRPr lang="en-US" sz="2800" b="1" baseline="-25000" dirty="0"/>
            </a:p>
          </p:txBody>
        </p:sp>
      </p:grpSp>
      <p:grpSp>
        <p:nvGrpSpPr>
          <p:cNvPr id="1024" name="Group 1023"/>
          <p:cNvGrpSpPr/>
          <p:nvPr/>
        </p:nvGrpSpPr>
        <p:grpSpPr>
          <a:xfrm>
            <a:off x="2438400" y="1794607"/>
            <a:ext cx="4271303" cy="719993"/>
            <a:chOff x="2515116" y="3118306"/>
            <a:chExt cx="4271303" cy="719993"/>
          </a:xfrm>
        </p:grpSpPr>
        <p:sp>
          <p:nvSpPr>
            <p:cNvPr id="118" name="TextBox 117"/>
            <p:cNvSpPr txBox="1"/>
            <p:nvPr/>
          </p:nvSpPr>
          <p:spPr>
            <a:xfrm>
              <a:off x="2515116" y="3210580"/>
              <a:ext cx="4040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solidFill>
                    <a:srgbClr val="FF0000"/>
                  </a:solidFill>
                  <a:latin typeface="Arial" charset="0"/>
                  <a:ea typeface="ＭＳ Ｐゴシック" pitchFamily="34" charset="-128"/>
                </a:rPr>
                <a:t>T</a:t>
              </a:r>
              <a:endParaRPr lang="en-US" sz="2800" b="1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19" name="Down Arrow 118"/>
            <p:cNvSpPr/>
            <p:nvPr/>
          </p:nvSpPr>
          <p:spPr>
            <a:xfrm rot="13067683">
              <a:off x="2891818" y="3118306"/>
              <a:ext cx="381000" cy="642865"/>
            </a:xfrm>
            <a:prstGeom prst="downArrow">
              <a:avLst>
                <a:gd name="adj1" fmla="val 50000"/>
                <a:gd name="adj2" fmla="val 47671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096000" y="3255256"/>
              <a:ext cx="4040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solidFill>
                    <a:srgbClr val="FF0000"/>
                  </a:solidFill>
                  <a:latin typeface="Arial" charset="0"/>
                  <a:ea typeface="ＭＳ Ｐゴシック" pitchFamily="34" charset="-128"/>
                </a:rPr>
                <a:t>T</a:t>
              </a:r>
              <a:endParaRPr lang="en-US" sz="2800" b="1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21" name="Down Arrow 120"/>
            <p:cNvSpPr/>
            <p:nvPr/>
          </p:nvSpPr>
          <p:spPr>
            <a:xfrm rot="13067683">
              <a:off x="6405419" y="3195434"/>
              <a:ext cx="381000" cy="642865"/>
            </a:xfrm>
            <a:prstGeom prst="downArrow">
              <a:avLst>
                <a:gd name="adj1" fmla="val 50000"/>
                <a:gd name="adj2" fmla="val 47671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278442"/>
              </p:ext>
            </p:extLst>
          </p:nvPr>
        </p:nvGraphicFramePr>
        <p:xfrm>
          <a:off x="1600200" y="2743200"/>
          <a:ext cx="6019800" cy="3645408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185406"/>
                <a:gridCol w="1370846"/>
                <a:gridCol w="1231774"/>
                <a:gridCol w="1231774"/>
              </a:tblGrid>
              <a:tr h="5231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Models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Δτ</a:t>
                      </a:r>
                      <a:r>
                        <a:rPr lang="en-US" sz="1600" baseline="-25000">
                          <a:effectLst/>
                        </a:rPr>
                        <a:t>CH4 </a:t>
                      </a:r>
                      <a:r>
                        <a:rPr lang="en-US" sz="1600">
                          <a:effectLst/>
                        </a:rPr>
                        <a:t>(years)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ΔT (K)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Δτ</a:t>
                      </a:r>
                      <a:r>
                        <a:rPr lang="en-US" sz="1600" baseline="-25000">
                          <a:effectLst/>
                        </a:rPr>
                        <a:t>CH4</a:t>
                      </a:r>
                      <a:r>
                        <a:rPr lang="en-US" sz="1600">
                          <a:effectLst/>
                        </a:rPr>
                        <a:t>/ΔT (years K</a:t>
                      </a:r>
                      <a:r>
                        <a:rPr lang="en-US" sz="1600" baseline="30000">
                          <a:effectLst/>
                        </a:rPr>
                        <a:t>-1</a:t>
                      </a:r>
                      <a:r>
                        <a:rPr lang="en-US" sz="1600">
                          <a:effectLst/>
                        </a:rPr>
                        <a:t>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26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CESM-CAM-superfast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-0.27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1.4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-0.20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26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GFDL-AM3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0.12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0.6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0.21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26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GISS-E2-R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-0.76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1.1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-0.69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26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GISS-E2-R-TOMAS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-0.70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1.1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-0.64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26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HadGEM2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-0.20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0.5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-0.40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26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MIROC-CHEM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-0.25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0.8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-0.30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26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MOCAGE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-0.20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0.9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-0.23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26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NCAR-CAM3.5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-0.37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1.1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-0.34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26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STOC-HadAM3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-0.46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0.6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-0.71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26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UM-CAM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-0.34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0.6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-0.55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26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MMM±STD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-0.30±0.24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0.9±0.3</a:t>
                      </a:r>
                      <a:endParaRPr lang="en-US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-0.39±0.28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" y="528935"/>
            <a:ext cx="919354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Decreases by about 4 months </a:t>
            </a:r>
            <a:r>
              <a:rPr lang="en-US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negative climate feedback</a:t>
            </a:r>
            <a:endParaRPr 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3646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Influence of changes in CH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4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and anthropogenic emissions on PI to PD OH changes: </a:t>
            </a:r>
            <a:r>
              <a:rPr lang="en-US" sz="2800" b="1" dirty="0" err="1">
                <a:solidFill>
                  <a:srgbClr val="0000FF"/>
                </a:solidFill>
              </a:rPr>
              <a:t>NO</a:t>
            </a:r>
            <a:r>
              <a:rPr lang="en-US" sz="2800" b="1" i="1" baseline="-25000" dirty="0" err="1">
                <a:solidFill>
                  <a:srgbClr val="0000FF"/>
                </a:solidFill>
              </a:rPr>
              <a:t>x</a:t>
            </a:r>
            <a:r>
              <a:rPr lang="en-US" sz="2800" b="1" dirty="0">
                <a:solidFill>
                  <a:srgbClr val="0000FF"/>
                </a:solidFill>
              </a:rPr>
              <a:t> &gt; CH</a:t>
            </a:r>
            <a:r>
              <a:rPr lang="en-US" sz="2800" b="1" baseline="-25000" dirty="0">
                <a:solidFill>
                  <a:srgbClr val="0000FF"/>
                </a:solidFill>
              </a:rPr>
              <a:t>4</a:t>
            </a:r>
            <a:r>
              <a:rPr lang="en-US" sz="2800" b="1" dirty="0">
                <a:solidFill>
                  <a:srgbClr val="0000FF"/>
                </a:solidFill>
              </a:rPr>
              <a:t> &gt; CO &gt; </a:t>
            </a:r>
            <a:r>
              <a:rPr lang="en-US" sz="2800" b="1" dirty="0" smtClean="0">
                <a:solidFill>
                  <a:srgbClr val="0000FF"/>
                </a:solidFill>
              </a:rPr>
              <a:t>NMVOCs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" r="2203"/>
          <a:stretch/>
        </p:blipFill>
        <p:spPr bwMode="auto">
          <a:xfrm>
            <a:off x="838200" y="1102895"/>
            <a:ext cx="7243011" cy="50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26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0"/>
            <a:ext cx="6208526" cy="505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94"/>
            <a:ext cx="9144000" cy="747006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Future projections of Methane Lifetime:</a:t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</a:b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Large Inter-model diversity for the RCP projections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3" y="5686281"/>
            <a:ext cx="2743200" cy="11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08527" y="3439512"/>
            <a:ext cx="29354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Methane concentration along with stratospheric  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recovery drive increases in its lifetime in RCP 8.5</a:t>
            </a:r>
          </a:p>
          <a:p>
            <a:r>
              <a:rPr lang="en-US" sz="2000" dirty="0"/>
              <a:t>[</a:t>
            </a:r>
            <a:r>
              <a:rPr lang="en-US" sz="2000" dirty="0" err="1" smtClean="0"/>
              <a:t>Voulgarakis</a:t>
            </a:r>
            <a:r>
              <a:rPr lang="en-US" sz="2000" dirty="0" smtClean="0"/>
              <a:t> et al. 2013; John et al. 2013]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3132338" y="5819456"/>
            <a:ext cx="2711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Voulgarakis</a:t>
            </a:r>
            <a:r>
              <a:rPr lang="en-US" dirty="0"/>
              <a:t> et al. </a:t>
            </a:r>
            <a:r>
              <a:rPr lang="en-US" dirty="0" smtClean="0"/>
              <a:t>[2013</a:t>
            </a:r>
            <a:r>
              <a:rPr lang="en-US"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350810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Concluding Remarks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1"/>
            <a:ext cx="8991600" cy="602262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Present-day Global OH in ACCMIP models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Diverse 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present-day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en-US" sz="200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lifetimes, with a tendency to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underestimate 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observational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estimates but within the range of uncertainties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Higher 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OH in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northern 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vs.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southern hemisphere 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 contrast to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observations, consistent with high O</a:t>
            </a:r>
            <a:r>
              <a:rPr lang="en-US" sz="2000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biases and low CO biases in the northern hemisphere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Accurate observational constraints on OH either through direct measurements or using proxies are needed </a:t>
            </a:r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Preindustrial to present-day Global OH change 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Global OH has changed little over the 150 years 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increases in factors increasing OH compensated by increasing sinks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Large inter-model diversity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driven by differences in changes in OH sources versus sinks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>
              <a:spcBef>
                <a:spcPts val="1200"/>
              </a:spcBef>
            </a:pP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Better constraints on chemical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mechanisms 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and natural emissions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needed </a:t>
            </a:r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5569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ea typeface="ＭＳ Ｐゴシック" pitchFamily="34" charset="-128"/>
              </a:rPr>
              <a:t>Concluding Remarks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9067800" cy="556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1980 to 2000 Global OH change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Models 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show a small increase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(~3%) consistent 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with current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knowledge of 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recent trends in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OH 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Impact of preindustrial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to present day climate change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Warming-induced small 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OH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increase and enhanced reaction rates cause methane 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lifetime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 decrease 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by about four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months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Climate induced changes in methane emissions not considered</a:t>
            </a:r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Impact of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preindustrial to present day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methane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and anthropogenic emissions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sz="2000" i="1" baseline="-25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&gt; CH</a:t>
            </a:r>
            <a:r>
              <a:rPr lang="en-US" sz="2000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&gt; CO &gt; NMVOCs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Questions remain about the role of aerosols (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via chemistry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), clouds, NMVOCs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(OH recycling in low </a:t>
            </a:r>
            <a:r>
              <a:rPr lang="en-US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NOx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biogenic emission changes)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and lightning in driving OH changes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What </a:t>
            </a:r>
            <a:r>
              <a:rPr lang="en-US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Next: </a:t>
            </a:r>
            <a:r>
              <a:rPr lang="en-US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en-US" sz="24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concentrations versus emissions in AM3</a:t>
            </a:r>
            <a:endParaRPr lang="en-US" sz="2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16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 is the primary oxidant in the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48200"/>
            <a:ext cx="9144000" cy="1981200"/>
          </a:xfrm>
        </p:spPr>
        <p:txBody>
          <a:bodyPr/>
          <a:lstStyle/>
          <a:p>
            <a:r>
              <a:rPr lang="en-US" sz="2800" b="1" dirty="0" smtClean="0"/>
              <a:t>Accurate measurements and modeling of OH are key to </a:t>
            </a:r>
          </a:p>
          <a:p>
            <a:pPr lvl="1"/>
            <a:r>
              <a:rPr lang="en-US" sz="2400" dirty="0" smtClean="0"/>
              <a:t>understanding photochemical oxidation in the troposphere</a:t>
            </a:r>
          </a:p>
          <a:p>
            <a:pPr lvl="1"/>
            <a:r>
              <a:rPr lang="en-US" sz="2400" dirty="0" smtClean="0"/>
              <a:t>better quantify the lifetimes of most atmospheric pollutants, including methane, HCFCs and HFCs</a:t>
            </a:r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3" t="26278" r="14562" b="44444"/>
          <a:stretch/>
        </p:blipFill>
        <p:spPr>
          <a:xfrm>
            <a:off x="152400" y="918310"/>
            <a:ext cx="8991600" cy="381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0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514600"/>
            <a:ext cx="9144000" cy="609601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Extra Slides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51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09601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PI to PD change in Regional OH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" t="10525" r="4965" b="4912"/>
          <a:stretch/>
        </p:blipFill>
        <p:spPr>
          <a:xfrm>
            <a:off x="152400" y="721894"/>
            <a:ext cx="8915399" cy="607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8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09601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1980 to 2000 change in Regional OH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5" y="0"/>
            <a:ext cx="8869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1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09601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Model vertical extent and characteristics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843712" cy="520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27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>
            <a:off x="533400" y="1066800"/>
            <a:ext cx="419167" cy="163246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Processes that Determine </a:t>
            </a:r>
            <a:r>
              <a:rPr lang="en-US" sz="3200" b="1" dirty="0" smtClean="0">
                <a:ea typeface="ＭＳ Ｐゴシック" pitchFamily="34" charset="-128"/>
              </a:rPr>
              <a:t>Tropospheric OH</a:t>
            </a:r>
          </a:p>
        </p:txBody>
      </p:sp>
      <p:sp>
        <p:nvSpPr>
          <p:cNvPr id="3" name="Sun 2"/>
          <p:cNvSpPr/>
          <p:nvPr/>
        </p:nvSpPr>
        <p:spPr>
          <a:xfrm>
            <a:off x="38167" y="152400"/>
            <a:ext cx="914400" cy="914400"/>
          </a:xfrm>
          <a:prstGeom prst="sun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2667000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 + </a:t>
            </a:r>
            <a:r>
              <a:rPr lang="en-US" sz="2800" dirty="0" smtClean="0"/>
              <a:t>h</a:t>
            </a:r>
            <a:r>
              <a:rPr lang="el-GR" sz="2800" dirty="0" smtClean="0"/>
              <a:t>ν</a:t>
            </a:r>
            <a:r>
              <a:rPr lang="en-US" sz="2800" b="1" dirty="0" smtClean="0"/>
              <a:t> </a:t>
            </a:r>
            <a:endParaRPr lang="en-US" sz="2800" b="1" baseline="-25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371600" y="2971800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0" y="1600200"/>
            <a:ext cx="9144000" cy="583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459667" y="129540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Stratosphere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485251" y="1524000"/>
            <a:ext cx="158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Troposphere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752600" y="2667000"/>
            <a:ext cx="2036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</a:t>
            </a:r>
            <a:r>
              <a:rPr lang="en-US" sz="2800" b="1" baseline="30000" dirty="0" smtClean="0"/>
              <a:t>1</a:t>
            </a:r>
            <a:r>
              <a:rPr lang="en-US" sz="2800" b="1" dirty="0" smtClean="0"/>
              <a:t>D + 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 </a:t>
            </a:r>
            <a:endParaRPr lang="en-US" sz="2800" b="1" baseline="-250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657600" y="2932027"/>
            <a:ext cx="685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267200" y="2647553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OH</a:t>
            </a:r>
            <a:endParaRPr lang="en-US" sz="2800" b="1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152400" y="1219200"/>
            <a:ext cx="2606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Stratospheric O</a:t>
            </a:r>
            <a:r>
              <a:rPr lang="en-US" sz="2400" b="1" baseline="-25000" dirty="0" smtClean="0"/>
              <a:t>3</a:t>
            </a:r>
            <a:endParaRPr lang="en-US" sz="2400" b="1" dirty="0"/>
          </a:p>
        </p:txBody>
      </p:sp>
      <p:grpSp>
        <p:nvGrpSpPr>
          <p:cNvPr id="1024" name="Group 1023"/>
          <p:cNvGrpSpPr/>
          <p:nvPr/>
        </p:nvGrpSpPr>
        <p:grpSpPr>
          <a:xfrm>
            <a:off x="2515116" y="3118306"/>
            <a:ext cx="4271303" cy="719993"/>
            <a:chOff x="2515116" y="3118306"/>
            <a:chExt cx="4271303" cy="719993"/>
          </a:xfrm>
        </p:grpSpPr>
        <p:sp>
          <p:nvSpPr>
            <p:cNvPr id="118" name="TextBox 117"/>
            <p:cNvSpPr txBox="1"/>
            <p:nvPr/>
          </p:nvSpPr>
          <p:spPr>
            <a:xfrm>
              <a:off x="2515116" y="3210580"/>
              <a:ext cx="4040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solidFill>
                    <a:srgbClr val="FF0000"/>
                  </a:solidFill>
                  <a:latin typeface="Arial" charset="0"/>
                  <a:ea typeface="ＭＳ Ｐゴシック" pitchFamily="34" charset="-128"/>
                </a:rPr>
                <a:t>T</a:t>
              </a:r>
              <a:endParaRPr lang="en-US" sz="2800" b="1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19" name="Down Arrow 118"/>
            <p:cNvSpPr/>
            <p:nvPr/>
          </p:nvSpPr>
          <p:spPr>
            <a:xfrm rot="13067683">
              <a:off x="2891818" y="3118306"/>
              <a:ext cx="381000" cy="642865"/>
            </a:xfrm>
            <a:prstGeom prst="downArrow">
              <a:avLst>
                <a:gd name="adj1" fmla="val 50000"/>
                <a:gd name="adj2" fmla="val 47671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096000" y="3255256"/>
              <a:ext cx="4040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solidFill>
                    <a:srgbClr val="FF0000"/>
                  </a:solidFill>
                  <a:latin typeface="Arial" charset="0"/>
                  <a:ea typeface="ＭＳ Ｐゴシック" pitchFamily="34" charset="-128"/>
                </a:rPr>
                <a:t>T</a:t>
              </a:r>
              <a:endParaRPr lang="en-US" sz="2800" b="1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21" name="Down Arrow 120"/>
            <p:cNvSpPr/>
            <p:nvPr/>
          </p:nvSpPr>
          <p:spPr>
            <a:xfrm rot="13067683">
              <a:off x="6405419" y="3195434"/>
              <a:ext cx="381000" cy="642865"/>
            </a:xfrm>
            <a:prstGeom prst="downArrow">
              <a:avLst>
                <a:gd name="adj1" fmla="val 50000"/>
                <a:gd name="adj2" fmla="val 47671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331574" y="1801669"/>
            <a:ext cx="1954426" cy="897597"/>
            <a:chOff x="331574" y="1801669"/>
            <a:chExt cx="1954426" cy="897597"/>
          </a:xfrm>
        </p:grpSpPr>
        <p:sp>
          <p:nvSpPr>
            <p:cNvPr id="63" name="Cloud 62"/>
            <p:cNvSpPr/>
            <p:nvPr/>
          </p:nvSpPr>
          <p:spPr>
            <a:xfrm>
              <a:off x="331574" y="1801669"/>
              <a:ext cx="1954426" cy="897597"/>
            </a:xfrm>
            <a:prstGeom prst="cloud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556743" y="2019386"/>
              <a:ext cx="174704" cy="13638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1122455" y="1929121"/>
              <a:ext cx="174704" cy="13638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865215" y="1951194"/>
              <a:ext cx="174704" cy="13638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1455802" y="1929121"/>
              <a:ext cx="174704" cy="13638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1035103" y="2247898"/>
              <a:ext cx="174704" cy="13638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1654096" y="2416314"/>
              <a:ext cx="174704" cy="13638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1314352" y="2156223"/>
              <a:ext cx="174704" cy="13638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1314352" y="2416314"/>
              <a:ext cx="174704" cy="13638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567647" y="2292607"/>
              <a:ext cx="174704" cy="13638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1753480" y="1927101"/>
              <a:ext cx="174704" cy="13638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1578776" y="2149616"/>
              <a:ext cx="174704" cy="13638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1944385" y="2221470"/>
              <a:ext cx="174704" cy="13638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29200" y="2514600"/>
            <a:ext cx="1831924" cy="830997"/>
            <a:chOff x="5029200" y="2514600"/>
            <a:chExt cx="1831924" cy="830997"/>
          </a:xfrm>
        </p:grpSpPr>
        <p:sp>
          <p:nvSpPr>
            <p:cNvPr id="5" name="TextBox 4"/>
            <p:cNvSpPr txBox="1"/>
            <p:nvPr/>
          </p:nvSpPr>
          <p:spPr>
            <a:xfrm>
              <a:off x="5257800" y="2514600"/>
              <a:ext cx="160332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CH</a:t>
              </a:r>
              <a:r>
                <a:rPr lang="en-US" sz="2400" b="1" baseline="-25000" dirty="0" smtClean="0"/>
                <a:t>4</a:t>
              </a:r>
              <a:r>
                <a:rPr lang="en-US" sz="2400" b="1" dirty="0" smtClean="0"/>
                <a:t>, CO, </a:t>
              </a:r>
            </a:p>
            <a:p>
              <a:r>
                <a:rPr lang="en-US" sz="2400" b="1" dirty="0" smtClean="0"/>
                <a:t>NMVOCs</a:t>
              </a:r>
              <a:endParaRPr lang="en-US" sz="2400" b="1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5029200" y="2971800"/>
              <a:ext cx="170775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52400" y="1700918"/>
            <a:ext cx="9109500" cy="2412873"/>
            <a:chOff x="152400" y="1700918"/>
            <a:chExt cx="9109500" cy="2412873"/>
          </a:xfrm>
        </p:grpSpPr>
        <p:grpSp>
          <p:nvGrpSpPr>
            <p:cNvPr id="24" name="Group 23"/>
            <p:cNvGrpSpPr/>
            <p:nvPr/>
          </p:nvGrpSpPr>
          <p:grpSpPr>
            <a:xfrm>
              <a:off x="152400" y="1700918"/>
              <a:ext cx="9109500" cy="2412873"/>
              <a:chOff x="152400" y="1700918"/>
              <a:chExt cx="9109500" cy="2412873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152400" y="1700918"/>
                <a:ext cx="9109500" cy="2412873"/>
                <a:chOff x="152400" y="1700918"/>
                <a:chExt cx="9109500" cy="2412873"/>
              </a:xfrm>
            </p:grpSpPr>
            <p:cxnSp>
              <p:nvCxnSpPr>
                <p:cNvPr id="83" name="Straight Arrow Connector 82"/>
                <p:cNvCxnSpPr/>
                <p:nvPr/>
              </p:nvCxnSpPr>
              <p:spPr>
                <a:xfrm flipV="1">
                  <a:off x="152400" y="3124200"/>
                  <a:ext cx="0" cy="8382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7" name="Group 116"/>
                <p:cNvGrpSpPr/>
                <p:nvPr/>
              </p:nvGrpSpPr>
              <p:grpSpPr>
                <a:xfrm>
                  <a:off x="4394679" y="1700918"/>
                  <a:ext cx="4867221" cy="2412873"/>
                  <a:chOff x="4394679" y="1700918"/>
                  <a:chExt cx="4867221" cy="2412873"/>
                </a:xfrm>
              </p:grpSpPr>
              <p:cxnSp>
                <p:nvCxnSpPr>
                  <p:cNvPr id="78" name="Straight Connector 77"/>
                  <p:cNvCxnSpPr/>
                  <p:nvPr/>
                </p:nvCxnSpPr>
                <p:spPr>
                  <a:xfrm>
                    <a:off x="8610600" y="3409096"/>
                    <a:ext cx="0" cy="477104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15" name="Group 114"/>
                  <p:cNvGrpSpPr/>
                  <p:nvPr/>
                </p:nvGrpSpPr>
                <p:grpSpPr>
                  <a:xfrm>
                    <a:off x="4394679" y="1700918"/>
                    <a:ext cx="4867221" cy="2412873"/>
                    <a:chOff x="4394679" y="1700918"/>
                    <a:chExt cx="4867221" cy="2412873"/>
                  </a:xfrm>
                </p:grpSpPr>
                <p:cxnSp>
                  <p:nvCxnSpPr>
                    <p:cNvPr id="85" name="Straight Arrow Connector 84"/>
                    <p:cNvCxnSpPr/>
                    <p:nvPr/>
                  </p:nvCxnSpPr>
                  <p:spPr>
                    <a:xfrm flipV="1">
                      <a:off x="7586137" y="2883932"/>
                      <a:ext cx="703396" cy="12128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6" name="TextBox 85"/>
                    <p:cNvSpPr txBox="1"/>
                    <p:nvPr/>
                  </p:nvSpPr>
                  <p:spPr>
                    <a:xfrm>
                      <a:off x="7612705" y="2514600"/>
                      <a:ext cx="61689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n-US" sz="2400" b="1" dirty="0" smtClean="0"/>
                        <a:t>NO</a:t>
                      </a:r>
                      <a:endParaRPr lang="en-US" sz="2400" b="1" baseline="-25000" dirty="0"/>
                    </a:p>
                  </p:txBody>
                </p:sp>
                <p:sp>
                  <p:nvSpPr>
                    <p:cNvPr id="87" name="TextBox 86"/>
                    <p:cNvSpPr txBox="1"/>
                    <p:nvPr/>
                  </p:nvSpPr>
                  <p:spPr>
                    <a:xfrm>
                      <a:off x="8288557" y="2514600"/>
                      <a:ext cx="973343" cy="95410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800" b="1" dirty="0" smtClean="0"/>
                        <a:t>NO</a:t>
                      </a:r>
                      <a:r>
                        <a:rPr lang="en-US" sz="2800" b="1" baseline="-25000" dirty="0" smtClean="0"/>
                        <a:t>2</a:t>
                      </a:r>
                      <a:r>
                        <a:rPr lang="en-US" sz="2800" b="1" dirty="0" smtClean="0"/>
                        <a:t> </a:t>
                      </a:r>
                    </a:p>
                    <a:p>
                      <a:r>
                        <a:rPr lang="en-US" sz="2800" b="1" dirty="0" smtClean="0"/>
                        <a:t>+ </a:t>
                      </a:r>
                      <a:r>
                        <a:rPr lang="en-US" sz="2800" dirty="0" smtClean="0"/>
                        <a:t>h</a:t>
                      </a:r>
                      <a:r>
                        <a:rPr lang="el-GR" sz="2800" dirty="0" smtClean="0"/>
                        <a:t>ν</a:t>
                      </a:r>
                      <a:r>
                        <a:rPr lang="en-US" sz="2800" b="1" dirty="0" smtClean="0"/>
                        <a:t> </a:t>
                      </a:r>
                      <a:endParaRPr lang="en-US" sz="2800" b="1" baseline="-25000" dirty="0"/>
                    </a:p>
                  </p:txBody>
                </p:sp>
                <p:cxnSp>
                  <p:nvCxnSpPr>
                    <p:cNvPr id="81" name="Straight Connector 80"/>
                    <p:cNvCxnSpPr>
                      <a:endCxn id="84" idx="3"/>
                    </p:cNvCxnSpPr>
                    <p:nvPr/>
                  </p:nvCxnSpPr>
                  <p:spPr>
                    <a:xfrm flipH="1">
                      <a:off x="5637357" y="3886201"/>
                      <a:ext cx="2973244" cy="12147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4" name="TextBox 83"/>
                    <p:cNvSpPr txBox="1"/>
                    <p:nvPr/>
                  </p:nvSpPr>
                  <p:spPr>
                    <a:xfrm>
                      <a:off x="4644778" y="3682904"/>
                      <a:ext cx="992579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200" b="1" dirty="0" smtClean="0"/>
                        <a:t>O+NO</a:t>
                      </a:r>
                      <a:endParaRPr lang="en-US" sz="2200" b="1" dirty="0"/>
                    </a:p>
                  </p:txBody>
                </p:sp>
                <p:sp>
                  <p:nvSpPr>
                    <p:cNvPr id="105" name="Curved Down Arrow 104"/>
                    <p:cNvSpPr/>
                    <p:nvPr/>
                  </p:nvSpPr>
                  <p:spPr>
                    <a:xfrm rot="10800000" flipV="1">
                      <a:off x="4394679" y="1700918"/>
                      <a:ext cx="3355888" cy="813682"/>
                    </a:xfrm>
                    <a:prstGeom prst="curvedDownArrow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50" name="TextBox 49"/>
              <p:cNvSpPr txBox="1"/>
              <p:nvPr/>
            </p:nvSpPr>
            <p:spPr>
              <a:xfrm>
                <a:off x="6739463" y="2524780"/>
                <a:ext cx="8805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H</a:t>
                </a:r>
                <a:r>
                  <a:rPr lang="en-US" sz="2800" b="1" dirty="0" smtClean="0"/>
                  <a:t>O</a:t>
                </a:r>
                <a:r>
                  <a:rPr lang="en-US" sz="2800" b="1" baseline="-25000" dirty="0" smtClean="0"/>
                  <a:t>2</a:t>
                </a:r>
                <a:r>
                  <a:rPr lang="en-US" sz="2800" b="1" dirty="0" smtClean="0"/>
                  <a:t> </a:t>
                </a:r>
                <a:endParaRPr lang="en-US" sz="2800" b="1" baseline="-25000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6739463" y="2895600"/>
                <a:ext cx="8805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RO</a:t>
                </a:r>
                <a:r>
                  <a:rPr lang="en-US" sz="2800" b="1" baseline="-25000" dirty="0" smtClean="0"/>
                  <a:t>2</a:t>
                </a:r>
                <a:r>
                  <a:rPr lang="en-US" sz="2800" b="1" dirty="0" smtClean="0"/>
                  <a:t> </a:t>
                </a:r>
                <a:endParaRPr lang="en-US" sz="2800" b="1" baseline="-25000" dirty="0"/>
              </a:p>
            </p:txBody>
          </p:sp>
          <p:cxnSp>
            <p:nvCxnSpPr>
              <p:cNvPr id="110" name="Straight Connector 109"/>
              <p:cNvCxnSpPr/>
              <p:nvPr/>
            </p:nvCxnSpPr>
            <p:spPr>
              <a:xfrm>
                <a:off x="6861124" y="2971800"/>
                <a:ext cx="565579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176749" y="3593810"/>
              <a:ext cx="4395251" cy="369332"/>
              <a:chOff x="176749" y="3593810"/>
              <a:chExt cx="4395251" cy="369332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 flipH="1">
                <a:off x="176749" y="3962400"/>
                <a:ext cx="439525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2374374" y="3593810"/>
                <a:ext cx="449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35944" y="4346166"/>
            <a:ext cx="8955656" cy="2359434"/>
            <a:chOff x="35944" y="4346166"/>
            <a:chExt cx="8955656" cy="2359434"/>
          </a:xfrm>
        </p:grpSpPr>
        <p:grpSp>
          <p:nvGrpSpPr>
            <p:cNvPr id="1031" name="Group 1030"/>
            <p:cNvGrpSpPr/>
            <p:nvPr/>
          </p:nvGrpSpPr>
          <p:grpSpPr>
            <a:xfrm>
              <a:off x="35944" y="4346166"/>
              <a:ext cx="8955656" cy="2359434"/>
              <a:chOff x="35944" y="4346166"/>
              <a:chExt cx="8955656" cy="2359434"/>
            </a:xfrm>
          </p:grpSpPr>
          <p:grpSp>
            <p:nvGrpSpPr>
              <p:cNvPr id="1030" name="Group 1029"/>
              <p:cNvGrpSpPr/>
              <p:nvPr/>
            </p:nvGrpSpPr>
            <p:grpSpPr>
              <a:xfrm>
                <a:off x="6248397" y="5150730"/>
                <a:ext cx="2743203" cy="1554870"/>
                <a:chOff x="6248397" y="5150730"/>
                <a:chExt cx="2743203" cy="1554870"/>
              </a:xfrm>
            </p:grpSpPr>
            <p:sp>
              <p:nvSpPr>
                <p:cNvPr id="64" name="TextBox 63"/>
                <p:cNvSpPr txBox="1"/>
                <p:nvPr/>
              </p:nvSpPr>
              <p:spPr>
                <a:xfrm>
                  <a:off x="6660422" y="5150730"/>
                  <a:ext cx="12458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/>
                    <a:t>N</a:t>
                  </a:r>
                  <a:r>
                    <a:rPr lang="en-US" sz="2400" b="1" dirty="0" smtClean="0"/>
                    <a:t>atural</a:t>
                  </a:r>
                  <a:endParaRPr lang="en-US" sz="2400" b="1" dirty="0"/>
                </a:p>
              </p:txBody>
            </p:sp>
            <p:grpSp>
              <p:nvGrpSpPr>
                <p:cNvPr id="9" name="Group 8"/>
                <p:cNvGrpSpPr/>
                <p:nvPr/>
              </p:nvGrpSpPr>
              <p:grpSpPr>
                <a:xfrm>
                  <a:off x="6248397" y="5612397"/>
                  <a:ext cx="2743203" cy="1093203"/>
                  <a:chOff x="5924712" y="5612397"/>
                  <a:chExt cx="2743203" cy="1093203"/>
                </a:xfrm>
              </p:grpSpPr>
              <p:pic>
                <p:nvPicPr>
                  <p:cNvPr id="54" name="Picture 4" descr="C:\Documents and Settings\van\Local Settings\Temporary Internet Files\Content.IE5\7LUBJ8TO\MC900036437[1].wmf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5924712" y="5616408"/>
                    <a:ext cx="842821" cy="107315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7" name="Picture 3" descr="C:\Documents and Settings\van\Local Settings\Temporary Internet Files\Content.IE5\K01ACT0P\MC900282924[1].wmf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762915" y="5616408"/>
                    <a:ext cx="990600" cy="108919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028" name="Picture 4" descr="C:\Documents and Settings\van.GFDL-NOAA\Local Settings\Temporary Internet Files\Content.IE5\1JT7OSYT\MP900423052[1]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725945" y="5612397"/>
                    <a:ext cx="941970" cy="107716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grpSp>
            <p:nvGrpSpPr>
              <p:cNvPr id="1025" name="Group 1024"/>
              <p:cNvGrpSpPr/>
              <p:nvPr/>
            </p:nvGrpSpPr>
            <p:grpSpPr>
              <a:xfrm>
                <a:off x="35944" y="5150731"/>
                <a:ext cx="5105123" cy="1554869"/>
                <a:chOff x="35944" y="5150731"/>
                <a:chExt cx="5105123" cy="1554869"/>
              </a:xfrm>
            </p:grpSpPr>
            <p:pic>
              <p:nvPicPr>
                <p:cNvPr id="53" name="Picture 3" descr="C:\Documents and Settings\van\Local Settings\Temporary Internet Files\Content.IE5\C0PHYFCA\MC900014537[1].wmf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5944" y="5638800"/>
                  <a:ext cx="1173863" cy="10668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55" name="Picture 8" descr="C:\Documents and Settings\van\Local Settings\Temporary Internet Files\Content.IE5\QTHIMGPI\MP900422613[1].jp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286000" y="5638800"/>
                  <a:ext cx="955495" cy="10668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56" name="Picture 12" descr="C:\Documents and Settings\van\Local Settings\Temporary Internet Files\Content.IE5\7LUBJ8TO\MP900442354[1].jp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1219200" y="5638800"/>
                  <a:ext cx="1065196" cy="1066800"/>
                </a:xfrm>
                <a:prstGeom prst="rect">
                  <a:avLst/>
                </a:prstGeom>
                <a:noFill/>
              </p:spPr>
            </p:pic>
            <p:sp>
              <p:nvSpPr>
                <p:cNvPr id="62" name="TextBox 61"/>
                <p:cNvSpPr txBox="1"/>
                <p:nvPr/>
              </p:nvSpPr>
              <p:spPr>
                <a:xfrm>
                  <a:off x="1489056" y="5150731"/>
                  <a:ext cx="245612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/>
                    <a:t>Anthropogenic </a:t>
                  </a:r>
                  <a:endParaRPr lang="en-US" sz="2400" b="1" dirty="0"/>
                </a:p>
              </p:txBody>
            </p:sp>
            <p:pic>
              <p:nvPicPr>
                <p:cNvPr id="1027" name="Picture 3" descr="C:\Documents and Settings\van.GFDL-NOAA\Local Settings\Temporary Internet Files\Content.IE5\1JT7OSYT\MP900448409[1].jpg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38500" y="5657349"/>
                  <a:ext cx="952500" cy="10482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9" name="Picture 5" descr="C:\Documents and Settings\van.GFDL-NOAA\Local Settings\Temporary Internet Files\Content.IE5\L565ZUKP\MC900331995[1].wmf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98810" y="5654842"/>
                  <a:ext cx="942257" cy="105075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79" name="TextBox 78"/>
              <p:cNvSpPr txBox="1"/>
              <p:nvPr/>
            </p:nvSpPr>
            <p:spPr>
              <a:xfrm>
                <a:off x="3082318" y="4346166"/>
                <a:ext cx="3778806" cy="461665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solidFill>
                      <a:srgbClr val="FF0000"/>
                    </a:solidFill>
                  </a:rPr>
                  <a:t>NO</a:t>
                </a:r>
                <a:r>
                  <a:rPr lang="en-US" sz="2400" b="1" i="1" baseline="-25000" dirty="0" err="1">
                    <a:solidFill>
                      <a:srgbClr val="FF0000"/>
                    </a:solidFill>
                  </a:rPr>
                  <a:t>x</a:t>
                </a:r>
                <a:r>
                  <a:rPr lang="en-US" sz="2400" b="1" dirty="0" smtClean="0">
                    <a:solidFill>
                      <a:schemeClr val="accent2"/>
                    </a:solidFill>
                    <a:latin typeface="Arial" charset="0"/>
                    <a:ea typeface="ＭＳ Ｐゴシック" pitchFamily="34" charset="-128"/>
                  </a:rPr>
                  <a:t>,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CH</a:t>
                </a:r>
                <a:r>
                  <a:rPr lang="en-US" sz="2400" b="1" baseline="-25000" dirty="0" smtClean="0">
                    <a:solidFill>
                      <a:srgbClr val="FF0000"/>
                    </a:solidFill>
                  </a:rPr>
                  <a:t>4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, CO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Arial" charset="0"/>
                    <a:ea typeface="ＭＳ Ｐゴシック" pitchFamily="34" charset="-128"/>
                  </a:rPr>
                  <a:t>, NMVOCs, </a:t>
                </a:r>
                <a:endParaRPr lang="en-US" sz="2400" b="1" baseline="-25000" dirty="0">
                  <a:solidFill>
                    <a:srgbClr val="FF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cxnSp>
            <p:nvCxnSpPr>
              <p:cNvPr id="95" name="Straight Arrow Connector 94"/>
              <p:cNvCxnSpPr/>
              <p:nvPr/>
            </p:nvCxnSpPr>
            <p:spPr>
              <a:xfrm flipV="1">
                <a:off x="6019800" y="4800600"/>
                <a:ext cx="0" cy="6858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 flipV="1">
                <a:off x="4017335" y="4807831"/>
                <a:ext cx="0" cy="6858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50" name="Picture 2" descr="C:\Documents and Settings\van.GFDL-NOAA.012\Local Settings\Temporary Internet Files\Content.IE5\XEOJGD3F\MC900234009[1].wmf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6135" y="5547314"/>
              <a:ext cx="953880" cy="1158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0668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Global Mean Tropospheric OH: 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0000FF"/>
                </a:solidFill>
              </a:rPr>
              <a:t>Metric for atmospheric oxidation capacity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1"/>
            <a:ext cx="8991600" cy="2514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Inferred from measurements of trace gases whose emissions are well known and whose primary sink is OH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</a:rPr>
              <a:t>methyl chloroform (CH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</a:rPr>
              <a:t>CCl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</a:rPr>
              <a:t>) [first measured by Singh et al., 1977; Lovelock et al., 1977], </a:t>
            </a:r>
            <a:r>
              <a:rPr lang="en-US" sz="2000" dirty="0" smtClean="0"/>
              <a:t>HCFC-22, 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, 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Cl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, CH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Cl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</a:t>
            </a:r>
            <a:r>
              <a:rPr lang="en-US" sz="2000" baseline="30000" dirty="0" smtClean="0"/>
              <a:t>14</a:t>
            </a:r>
            <a:r>
              <a:rPr lang="en-US" sz="2000" dirty="0" smtClean="0"/>
              <a:t>CO</a:t>
            </a:r>
            <a:endParaRPr lang="en-US" sz="2000" b="1" dirty="0">
              <a:solidFill>
                <a:srgbClr val="0000FF"/>
              </a:solidFill>
            </a:endParaRPr>
          </a:p>
          <a:p>
            <a:pPr marL="457200" lvl="1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/>
              <a:t>			</a:t>
            </a:r>
            <a:r>
              <a:rPr lang="en-US" sz="2000" b="1" dirty="0" smtClean="0">
                <a:solidFill>
                  <a:srgbClr val="FF0000"/>
                </a:solidFill>
              </a:rPr>
              <a:t>d[CH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</a:rPr>
              <a:t>CCl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</a:rPr>
              <a:t>]/</a:t>
            </a:r>
            <a:r>
              <a:rPr lang="en-US" sz="2000" b="1" dirty="0" err="1" smtClean="0">
                <a:solidFill>
                  <a:srgbClr val="FF0000"/>
                </a:solidFill>
              </a:rPr>
              <a:t>dt</a:t>
            </a:r>
            <a:r>
              <a:rPr lang="en-US" sz="2000" b="1" dirty="0" smtClean="0">
                <a:solidFill>
                  <a:srgbClr val="FF0000"/>
                </a:solidFill>
              </a:rPr>
              <a:t> = Emission – k(T)[CH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</a:rPr>
              <a:t>CCl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</a:rPr>
              <a:t>][OH]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Long term OH trends difficult to estimate as very accurate CH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CCl</a:t>
            </a:r>
            <a:r>
              <a:rPr lang="en-US" sz="2000" baseline="-25000" dirty="0" smtClean="0"/>
              <a:t>3</a:t>
            </a:r>
            <a:r>
              <a:rPr lang="en-US" sz="2000" dirty="0"/>
              <a:t> </a:t>
            </a:r>
            <a:r>
              <a:rPr lang="en-US" sz="2000" dirty="0" smtClean="0"/>
              <a:t>data are needed.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5136" r="4972" b="3100"/>
          <a:stretch/>
        </p:blipFill>
        <p:spPr bwMode="auto">
          <a:xfrm>
            <a:off x="1600200" y="3408682"/>
            <a:ext cx="4114800" cy="344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0" y="6447095"/>
            <a:ext cx="4198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Figure from </a:t>
            </a:r>
            <a:r>
              <a:rPr lang="en-US" sz="2000" b="1" dirty="0" err="1" smtClean="0"/>
              <a:t>Lelieveld</a:t>
            </a:r>
            <a:r>
              <a:rPr lang="en-US" sz="2000" b="1" dirty="0" smtClean="0"/>
              <a:t> et al. [2004]</a:t>
            </a:r>
            <a:endParaRPr lang="en-US" sz="20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105400" y="4610100"/>
            <a:ext cx="114300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029200" y="5524500"/>
            <a:ext cx="114300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48400" y="4387334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Krol</a:t>
            </a:r>
            <a:r>
              <a:rPr lang="en-US" b="1" dirty="0" smtClean="0">
                <a:solidFill>
                  <a:srgbClr val="C00000"/>
                </a:solidFill>
              </a:rPr>
              <a:t> and </a:t>
            </a:r>
            <a:r>
              <a:rPr lang="en-US" b="1" dirty="0" err="1" smtClean="0">
                <a:solidFill>
                  <a:srgbClr val="C00000"/>
                </a:solidFill>
              </a:rPr>
              <a:t>Lelieveld</a:t>
            </a:r>
            <a:r>
              <a:rPr lang="en-US" b="1" dirty="0" smtClean="0">
                <a:solidFill>
                  <a:srgbClr val="C00000"/>
                </a:solidFill>
              </a:rPr>
              <a:t> [2003]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2200" y="5339834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Prinn</a:t>
            </a:r>
            <a:r>
              <a:rPr lang="en-US" b="1" dirty="0" smtClean="0"/>
              <a:t> et al. [2001]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645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3534"/>
          </a:xfrm>
        </p:spPr>
        <p:txBody>
          <a:bodyPr/>
          <a:lstStyle/>
          <a:p>
            <a:r>
              <a:rPr lang="en-US" sz="2800" dirty="0" smtClean="0"/>
              <a:t>How has Global OH changed with Industrialization?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77415"/>
            <a:ext cx="3962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Global Anthropogenic + </a:t>
            </a:r>
          </a:p>
          <a:p>
            <a:pPr algn="ctr"/>
            <a:r>
              <a:rPr lang="en-US" dirty="0" smtClean="0"/>
              <a:t>Biomass Burning Emissions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1295400"/>
            <a:ext cx="4114800" cy="5334000"/>
            <a:chOff x="457200" y="914400"/>
            <a:chExt cx="3910954" cy="46261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64" t="15703" r="32481" b="43246"/>
            <a:stretch/>
          </p:blipFill>
          <p:spPr>
            <a:xfrm>
              <a:off x="457200" y="914400"/>
              <a:ext cx="3910954" cy="421105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64" t="70339" r="32481" b="25614"/>
            <a:stretch/>
          </p:blipFill>
          <p:spPr>
            <a:xfrm>
              <a:off x="457200" y="5125453"/>
              <a:ext cx="3910954" cy="41509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4" t="56754" r="32481" b="25614"/>
          <a:stretch/>
        </p:blipFill>
        <p:spPr>
          <a:xfrm>
            <a:off x="4648200" y="914400"/>
            <a:ext cx="4448603" cy="205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24725" y="1801652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OH</a:t>
            </a:r>
            <a:endParaRPr lang="en-US" sz="28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124201" y="1724680"/>
            <a:ext cx="1" cy="523220"/>
          </a:xfrm>
          <a:prstGeom prst="straightConnector1">
            <a:avLst/>
          </a:prstGeom>
          <a:ln w="76200"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24725" y="327660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OH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44777" y="4994031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OH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24437" y="168149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OH</a:t>
            </a:r>
            <a:endParaRPr lang="en-US" sz="2800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124202" y="3124200"/>
            <a:ext cx="0" cy="59889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124202" y="4994031"/>
            <a:ext cx="0" cy="52322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377989" y="1684267"/>
            <a:ext cx="0" cy="52322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86550" y="3429000"/>
            <a:ext cx="856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</a:t>
            </a:r>
            <a:endParaRPr lang="en-US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102783" y="3436914"/>
            <a:ext cx="3041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Clouds/Aerosols</a:t>
            </a:r>
            <a:endParaRPr 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182979" y="5113421"/>
            <a:ext cx="1721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CFCs/UV</a:t>
            </a:r>
            <a:endParaRPr lang="en-US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588283" y="5286418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NET CHANGE??</a:t>
            </a:r>
            <a:endParaRPr lang="en-US" sz="2400" b="1" dirty="0">
              <a:solidFill>
                <a:srgbClr val="0000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385221" y="3685220"/>
            <a:ext cx="1" cy="523220"/>
          </a:xfrm>
          <a:prstGeom prst="straightConnector1">
            <a:avLst/>
          </a:prstGeom>
          <a:ln w="76200"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385221" y="421294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OH</a:t>
            </a:r>
            <a:endParaRPr lang="en-US" sz="2800" b="1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6030513" y="4648200"/>
            <a:ext cx="675087" cy="6779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475409" y="4624917"/>
            <a:ext cx="1" cy="523220"/>
          </a:xfrm>
          <a:prstGeom prst="straightConnector1">
            <a:avLst/>
          </a:prstGeom>
          <a:ln w="76200"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950132" y="3852727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4814712" y="4572000"/>
            <a:ext cx="671688" cy="54142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043952" y="3946830"/>
            <a:ext cx="442448" cy="3965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6011780" y="3799820"/>
            <a:ext cx="612290" cy="6621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0" y="648866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Lamarque</a:t>
            </a:r>
            <a:r>
              <a:rPr lang="en-US" dirty="0" smtClean="0"/>
              <a:t> et al. [2010]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334508" y="2907268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Meinshausen</a:t>
            </a:r>
            <a:r>
              <a:rPr lang="en-US" dirty="0" smtClean="0"/>
              <a:t> et al. [2011]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" t="1393" r="6200" b="28061"/>
          <a:stretch/>
        </p:blipFill>
        <p:spPr bwMode="auto">
          <a:xfrm>
            <a:off x="84419" y="970547"/>
            <a:ext cx="9059581" cy="512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2800" dirty="0" smtClean="0"/>
              <a:t>Preindustrial (1850) to Present (2000) Global OH changes: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>
                <a:solidFill>
                  <a:srgbClr val="0000FF"/>
                </a:solidFill>
              </a:rPr>
              <a:t>No </a:t>
            </a:r>
            <a:r>
              <a:rPr lang="en-US" sz="3000" dirty="0">
                <a:solidFill>
                  <a:srgbClr val="0000FF"/>
                </a:solidFill>
              </a:rPr>
              <a:t>consensus </a:t>
            </a:r>
            <a:r>
              <a:rPr lang="en-US" sz="3000" dirty="0" smtClean="0">
                <a:solidFill>
                  <a:srgbClr val="0000FF"/>
                </a:solidFill>
              </a:rPr>
              <a:t>in Published </a:t>
            </a:r>
            <a:r>
              <a:rPr lang="en-US" sz="3000" dirty="0">
                <a:solidFill>
                  <a:srgbClr val="0000FF"/>
                </a:solidFill>
              </a:rPr>
              <a:t>L</a:t>
            </a:r>
            <a:r>
              <a:rPr lang="en-US" sz="3000" dirty="0" smtClean="0">
                <a:solidFill>
                  <a:srgbClr val="0000FF"/>
                </a:solidFill>
              </a:rPr>
              <a:t>iterature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14400" y="2590800"/>
            <a:ext cx="533400" cy="30480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1715" y="5712767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OBS-based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6017566"/>
            <a:ext cx="5939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Increasing CO, CH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</a:rPr>
              <a:t>, NMVOCs dominate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447799"/>
            <a:ext cx="6869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9933"/>
                </a:solidFill>
              </a:rPr>
              <a:t>Increasing </a:t>
            </a:r>
            <a:r>
              <a:rPr lang="en-US" sz="2400" b="1" dirty="0" err="1" smtClean="0">
                <a:solidFill>
                  <a:srgbClr val="339933"/>
                </a:solidFill>
              </a:rPr>
              <a:t>NO</a:t>
            </a:r>
            <a:r>
              <a:rPr lang="en-US" sz="2400" b="1" i="1" baseline="-25000" dirty="0" err="1" smtClean="0">
                <a:solidFill>
                  <a:srgbClr val="339933"/>
                </a:solidFill>
              </a:rPr>
              <a:t>x</a:t>
            </a:r>
            <a:r>
              <a:rPr lang="en-US" sz="2400" b="1" dirty="0" smtClean="0">
                <a:solidFill>
                  <a:srgbClr val="339933"/>
                </a:solidFill>
              </a:rPr>
              <a:t>, H</a:t>
            </a:r>
            <a:r>
              <a:rPr lang="en-US" sz="2400" b="1" baseline="-25000" dirty="0" smtClean="0">
                <a:solidFill>
                  <a:srgbClr val="339933"/>
                </a:solidFill>
              </a:rPr>
              <a:t>2</a:t>
            </a:r>
            <a:r>
              <a:rPr lang="en-US" sz="2400" b="1" dirty="0" smtClean="0">
                <a:solidFill>
                  <a:srgbClr val="339933"/>
                </a:solidFill>
              </a:rPr>
              <a:t>O, O</a:t>
            </a:r>
            <a:r>
              <a:rPr lang="en-US" sz="2400" b="1" baseline="-25000" dirty="0" smtClean="0">
                <a:solidFill>
                  <a:srgbClr val="339933"/>
                </a:solidFill>
              </a:rPr>
              <a:t>3</a:t>
            </a:r>
            <a:r>
              <a:rPr lang="en-US" sz="2400" b="1" dirty="0" smtClean="0">
                <a:solidFill>
                  <a:srgbClr val="339933"/>
                </a:solidFill>
              </a:rPr>
              <a:t> photolysis dominate </a:t>
            </a:r>
            <a:endParaRPr lang="en-US" sz="2400" b="1" dirty="0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1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1980 to 2000 Global OH changes: 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0000FF"/>
                </a:solidFill>
              </a:rPr>
              <a:t>Model and </a:t>
            </a:r>
            <a:r>
              <a:rPr lang="en-US" sz="2800" dirty="0" err="1" smtClean="0">
                <a:solidFill>
                  <a:srgbClr val="0000FF"/>
                </a:solidFill>
              </a:rPr>
              <a:t>Obs</a:t>
            </a:r>
            <a:r>
              <a:rPr lang="en-US" sz="2800" dirty="0" smtClean="0">
                <a:solidFill>
                  <a:srgbClr val="0000FF"/>
                </a:solidFill>
              </a:rPr>
              <a:t>-based do not agree on the sign of change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1217180"/>
            <a:ext cx="4825304" cy="3862137"/>
            <a:chOff x="20053" y="929941"/>
            <a:chExt cx="5305927" cy="386213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8" t="7304" r="37519" b="31493"/>
            <a:stretch/>
          </p:blipFill>
          <p:spPr bwMode="auto">
            <a:xfrm>
              <a:off x="20053" y="929941"/>
              <a:ext cx="5305927" cy="3862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359568" y="11430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OBS</a:t>
              </a:r>
              <a:endParaRPr lang="en-US" b="1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914400" y="1327666"/>
              <a:ext cx="445168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3"/>
            </p:cNvCxnSpPr>
            <p:nvPr/>
          </p:nvCxnSpPr>
          <p:spPr>
            <a:xfrm>
              <a:off x="2044371" y="1327666"/>
              <a:ext cx="394029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657600" y="1110734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Model</a:t>
              </a:r>
              <a:endParaRPr lang="en-US" b="1" dirty="0"/>
            </a:p>
          </p:txBody>
        </p:sp>
        <p:cxnSp>
          <p:nvCxnSpPr>
            <p:cNvPr id="18" name="Straight Connector 17"/>
            <p:cNvCxnSpPr>
              <a:endCxn id="15" idx="1"/>
            </p:cNvCxnSpPr>
            <p:nvPr/>
          </p:nvCxnSpPr>
          <p:spPr>
            <a:xfrm>
              <a:off x="3124200" y="1295400"/>
              <a:ext cx="53340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5" idx="3"/>
            </p:cNvCxnSpPr>
            <p:nvPr/>
          </p:nvCxnSpPr>
          <p:spPr>
            <a:xfrm>
              <a:off x="4509115" y="1295400"/>
              <a:ext cx="67248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710044" y="1062608"/>
            <a:ext cx="4462030" cy="5567529"/>
            <a:chOff x="4710044" y="1062608"/>
            <a:chExt cx="4462030" cy="5567529"/>
          </a:xfrm>
        </p:grpSpPr>
        <p:grpSp>
          <p:nvGrpSpPr>
            <p:cNvPr id="3" name="Group 2"/>
            <p:cNvGrpSpPr/>
            <p:nvPr/>
          </p:nvGrpSpPr>
          <p:grpSpPr>
            <a:xfrm>
              <a:off x="5029200" y="1062608"/>
              <a:ext cx="4065677" cy="2407234"/>
              <a:chOff x="63500" y="-136525"/>
              <a:chExt cx="3697732" cy="2407234"/>
            </a:xfrm>
          </p:grpSpPr>
          <p:pic>
            <p:nvPicPr>
              <p:cNvPr id="1026" name="Picture 2" descr="http://www.sciencemag.org/content/331/6013/67/F1.large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3212"/>
              <a:stretch/>
            </p:blipFill>
            <p:spPr bwMode="auto">
              <a:xfrm>
                <a:off x="63500" y="-136525"/>
                <a:ext cx="3685032" cy="2085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http://www.sciencemag.org/content/331/6013/67/F1.large.jp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2671"/>
              <a:stretch/>
            </p:blipFill>
            <p:spPr bwMode="auto">
              <a:xfrm>
                <a:off x="76200" y="1944018"/>
                <a:ext cx="3685032" cy="3266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" name="Picture 2" descr="http://www.worldclimatereport.com/wp-images/hydroxyl_fig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044" y="3469842"/>
              <a:ext cx="4462030" cy="3160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6512115" y="6430082"/>
            <a:ext cx="2659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Montzka</a:t>
            </a:r>
            <a:r>
              <a:rPr lang="en-US" sz="2000" b="1" dirty="0" smtClean="0"/>
              <a:t> et al. [2011</a:t>
            </a:r>
            <a:r>
              <a:rPr lang="en-US" sz="2000" b="1" dirty="0"/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27" y="5315634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Diminished uncertainties in CH</a:t>
            </a:r>
            <a:r>
              <a:rPr lang="en-US" baseline="-25000" dirty="0" smtClean="0"/>
              <a:t>3</a:t>
            </a:r>
            <a:r>
              <a:rPr lang="en-US" dirty="0" smtClean="0"/>
              <a:t>CCl</a:t>
            </a:r>
            <a:r>
              <a:rPr lang="en-US" baseline="-25000" dirty="0" smtClean="0"/>
              <a:t>3</a:t>
            </a:r>
            <a:r>
              <a:rPr lang="en-US" dirty="0" smtClean="0"/>
              <a:t> data after 1997 </a:t>
            </a:r>
            <a:r>
              <a:rPr lang="en-US" dirty="0" smtClean="0">
                <a:sym typeface="Wingdings" pitchFamily="2" charset="2"/>
              </a:rPr>
              <a:t>provide better constraints on OH trends and variability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0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Overarching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000" dirty="0" smtClean="0"/>
              <a:t>Evaluate present day global OH in current generation of chemistry-climate models (CCMs)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000" dirty="0" smtClean="0"/>
              <a:t>Explore changes in OH and CH</a:t>
            </a:r>
            <a:r>
              <a:rPr lang="en-US" sz="3000" baseline="-25000" dirty="0" smtClean="0"/>
              <a:t>4</a:t>
            </a:r>
            <a:r>
              <a:rPr lang="en-US" sz="3000" dirty="0" smtClean="0"/>
              <a:t> lifetime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2000 relative to 1850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2000 relative to 1980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3000" dirty="0" smtClean="0"/>
              <a:t>Investigate the impact of individual factors (climate and emissions) in driving present day to preindustrial changes in OH</a:t>
            </a:r>
          </a:p>
          <a:p>
            <a:pPr marL="0" indent="0" algn="r">
              <a:buNone/>
            </a:pPr>
            <a:r>
              <a:rPr lang="en-US" sz="3000" dirty="0" err="1" smtClean="0"/>
              <a:t>Naik</a:t>
            </a:r>
            <a:r>
              <a:rPr lang="en-US" sz="3000" dirty="0" smtClean="0"/>
              <a:t> et al. ACP [2013]</a:t>
            </a:r>
          </a:p>
        </p:txBody>
      </p:sp>
    </p:spTree>
    <p:extLst>
      <p:ext uri="{BB962C8B-B14F-4D97-AF65-F5344CB8AC3E}">
        <p14:creationId xmlns:p14="http://schemas.microsoft.com/office/powerpoint/2010/main" val="189336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VAN@AQDORHNFUVWYY5H6" val="379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10059</TotalTime>
  <Words>1661</Words>
  <Application>Microsoft Office PowerPoint</Application>
  <PresentationFormat>On-screen Show (4:3)</PresentationFormat>
  <Paragraphs>281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Preindustrial to Present-day Changes in Tropospheric Hydroxyl Radical (OH) and Methane Lifetime from the ACCMIP</vt:lpstr>
      <vt:lpstr>Outline</vt:lpstr>
      <vt:lpstr>OH is the primary oxidant in the atmosphere</vt:lpstr>
      <vt:lpstr>Processes that Determine Tropospheric OH</vt:lpstr>
      <vt:lpstr>Global Mean Tropospheric OH:  Metric for atmospheric oxidation capacity</vt:lpstr>
      <vt:lpstr>How has Global OH changed with Industrialization? </vt:lpstr>
      <vt:lpstr>Preindustrial (1850) to Present (2000) Global OH changes: No consensus in Published Literature</vt:lpstr>
      <vt:lpstr>1980 to 2000 Global OH changes:  Model and Obs-based do not agree on the sign of change</vt:lpstr>
      <vt:lpstr>Overarching Goals</vt:lpstr>
      <vt:lpstr>Atmospheric Chemistry &amp; Climate Model Intercomparison Project (ACCMIP)</vt:lpstr>
      <vt:lpstr>Analysis Approach</vt:lpstr>
      <vt:lpstr>2000 Multi-model Mean (MMM) τCH4 and τCH3CCl3: 5-10% lower than Obs-based estimates but within the uncertainty range</vt:lpstr>
      <vt:lpstr>Regional Distribution of Tropospheric OH:  Models capture general characteristics</vt:lpstr>
      <vt:lpstr>Regional Distribution of Tropospheric OH:  Large Inter-model Variability</vt:lpstr>
      <vt:lpstr>Present Day OH Inter-hemispheric (N/S) ratio:  All models have more OH in NH than SH (N/S &gt; 1)  </vt:lpstr>
      <vt:lpstr>Present day Tropospheric Ozone (OH source):  Models are generally biased high in the NH</vt:lpstr>
      <vt:lpstr>Present day Annual Mean Carbon Monoxide (OH sink): Models generally biased low in the NH</vt:lpstr>
      <vt:lpstr>Present day Annual Mean Carbon Monoxide (OH sink): Models generally biased low in the NH</vt:lpstr>
      <vt:lpstr>PowerPoint Presentation</vt:lpstr>
      <vt:lpstr>Preindustrial to Present-day Regional OH changes:  Large inter-model diversity in magnitude and sign of change</vt:lpstr>
      <vt:lpstr>Preindustrial to Present-day Regional CO and NOx changes:</vt:lpstr>
      <vt:lpstr>Inter-model diversity in PI to PD Global OH Changes:  related to changes in OH sources versus sinks</vt:lpstr>
      <vt:lpstr>Spread in emissions across models:  driven by natural emissions and chemical mechanisms</vt:lpstr>
      <vt:lpstr>1980 to 2000 Global OH Changes:  Models agree on the sign of change</vt:lpstr>
      <vt:lpstr>Impact of PI to PD climate change on CH4 lifetime: </vt:lpstr>
      <vt:lpstr>Influence of changes in CH4 and anthropogenic emissions on PI to PD OH changes: NOx &gt; CH4 &gt; CO &gt; NMVOCs</vt:lpstr>
      <vt:lpstr>Future projections of Methane Lifetime: Large Inter-model diversity for the RCP projections</vt:lpstr>
      <vt:lpstr>Concluding Remarks</vt:lpstr>
      <vt:lpstr>Concluding Remarks</vt:lpstr>
      <vt:lpstr>Extra Slides</vt:lpstr>
      <vt:lpstr>PI to PD change in Regional OH </vt:lpstr>
      <vt:lpstr>1980 to 2000 change in Regional OH </vt:lpstr>
      <vt:lpstr>Model vertical extent and characteristics</vt:lpstr>
    </vt:vector>
  </TitlesOfParts>
  <Company>GFDL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Preindustrial to present day changes in OH and CH4 lifetime</dc:title>
  <dc:creator>Vaishali Naik</dc:creator>
  <cp:lastModifiedBy>Vaishali Naik</cp:lastModifiedBy>
  <cp:revision>1279</cp:revision>
  <cp:lastPrinted>2013-07-16T18:11:18Z</cp:lastPrinted>
  <dcterms:created xsi:type="dcterms:W3CDTF">2011-04-14T18:48:17Z</dcterms:created>
  <dcterms:modified xsi:type="dcterms:W3CDTF">2013-07-23T14:28:53Z</dcterms:modified>
</cp:coreProperties>
</file>