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Lst>
  <p:notesMasterIdLst>
    <p:notesMasterId r:id="rId46"/>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Lst>
  <p:sldSz cx="10080625" cy="7559675"/>
  <p:notesSz cx="7772400" cy="10058400"/>
  <p:defaultTextStyle>
    <a:defPPr>
      <a:defRPr lang="en-GB"/>
    </a:defPPr>
    <a:lvl1pPr algn="l" defTabSz="449263" rtl="0" fontAlgn="base" hangingPunct="0">
      <a:lnSpc>
        <a:spcPts val="4225"/>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hangingPunct="0">
      <a:lnSpc>
        <a:spcPts val="4225"/>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hangingPunct="0">
      <a:lnSpc>
        <a:spcPts val="4225"/>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hangingPunct="0">
      <a:lnSpc>
        <a:spcPts val="4225"/>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hangingPunct="0">
      <a:lnSpc>
        <a:spcPts val="4225"/>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2508" y="-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6"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7"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8"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9"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70"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71" name="Rectangle 7"/>
          <p:cNvSpPr>
            <a:spLocks noGrp="1" noChangeArrowheads="1"/>
          </p:cNvSpPr>
          <p:nvPr>
            <p:ph type="sldImg"/>
          </p:nvPr>
        </p:nvSpPr>
        <p:spPr bwMode="auto">
          <a:xfrm>
            <a:off x="1371600" y="763588"/>
            <a:ext cx="5018088" cy="376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11272" name="Rectangle 8"/>
          <p:cNvSpPr>
            <a:spLocks noGrp="1" noChangeArrowheads="1"/>
          </p:cNvSpPr>
          <p:nvPr>
            <p:ph type="body"/>
          </p:nvPr>
        </p:nvSpPr>
        <p:spPr bwMode="auto">
          <a:xfrm>
            <a:off x="777875" y="4776788"/>
            <a:ext cx="6207125"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smtClean="0"/>
          </a:p>
        </p:txBody>
      </p:sp>
      <p:sp>
        <p:nvSpPr>
          <p:cNvPr id="11273" name="Rectangle 9"/>
          <p:cNvSpPr>
            <a:spLocks noGrp="1" noChangeArrowheads="1"/>
          </p:cNvSpPr>
          <p:nvPr>
            <p:ph type="hdr"/>
          </p:nvPr>
        </p:nvSpPr>
        <p:spPr bwMode="auto">
          <a:xfrm>
            <a:off x="0"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cs typeface="Arial" charset="0"/>
              </a:defRPr>
            </a:lvl1pPr>
          </a:lstStyle>
          <a:p>
            <a:endParaRPr lang="en-GB" altLang="en-US"/>
          </a:p>
        </p:txBody>
      </p:sp>
      <p:sp>
        <p:nvSpPr>
          <p:cNvPr id="11274" name="Rectangle 10"/>
          <p:cNvSpPr>
            <a:spLocks noGrp="1" noChangeArrowheads="1"/>
          </p:cNvSpPr>
          <p:nvPr>
            <p:ph type="dt"/>
          </p:nvPr>
        </p:nvSpPr>
        <p:spPr bwMode="auto">
          <a:xfrm>
            <a:off x="4398963" y="0"/>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cs typeface="Arial" charset="0"/>
              </a:defRPr>
            </a:lvl1pPr>
          </a:lstStyle>
          <a:p>
            <a:endParaRPr lang="en-GB" altLang="en-US"/>
          </a:p>
        </p:txBody>
      </p:sp>
      <p:sp>
        <p:nvSpPr>
          <p:cNvPr id="11275" name="Rectangle 11"/>
          <p:cNvSpPr>
            <a:spLocks noGrp="1" noChangeArrowheads="1"/>
          </p:cNvSpPr>
          <p:nvPr>
            <p:ph type="ftr"/>
          </p:nvPr>
        </p:nvSpPr>
        <p:spPr bwMode="auto">
          <a:xfrm>
            <a:off x="0"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cs typeface="Arial" charset="0"/>
              </a:defRPr>
            </a:lvl1pPr>
          </a:lstStyle>
          <a:p>
            <a:endParaRPr lang="en-GB" altLang="en-US"/>
          </a:p>
        </p:txBody>
      </p:sp>
      <p:sp>
        <p:nvSpPr>
          <p:cNvPr id="11276" name="Rectangle 12"/>
          <p:cNvSpPr>
            <a:spLocks noGrp="1" noChangeArrowheads="1"/>
          </p:cNvSpPr>
          <p:nvPr>
            <p:ph type="sldNum"/>
          </p:nvPr>
        </p:nvSpPr>
        <p:spPr bwMode="auto">
          <a:xfrm>
            <a:off x="4398963"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cs typeface="Arial" charset="0"/>
              </a:defRPr>
            </a:lvl1pPr>
          </a:lstStyle>
          <a:p>
            <a:fld id="{278308DA-0DD4-44AD-AD87-E6476090EBE3}" type="slidenum">
              <a:rPr lang="en-GB" altLang="en-US"/>
              <a:pPr/>
              <a:t>‹#›</a:t>
            </a:fld>
            <a:endParaRPr lang="en-GB" altLang="en-US"/>
          </a:p>
        </p:txBody>
      </p:sp>
    </p:spTree>
    <p:extLst>
      <p:ext uri="{BB962C8B-B14F-4D97-AF65-F5344CB8AC3E}">
        <p14:creationId xmlns:p14="http://schemas.microsoft.com/office/powerpoint/2010/main" val="16121411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9679F3EB-39B9-43FA-BE16-497D47FB399D}" type="slidenum">
              <a:rPr lang="en-GB" altLang="en-US"/>
              <a:pPr/>
              <a:t>1</a:t>
            </a:fld>
            <a:endParaRPr lang="en-GB" altLang="en-US"/>
          </a:p>
        </p:txBody>
      </p:sp>
      <p:sp>
        <p:nvSpPr>
          <p:cNvPr id="48129" name="Rectangle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ChangeArrowheads="1"/>
          </p:cNvSpPr>
          <p:nvPr>
            <p:ph type="body" idx="1"/>
          </p:nvPr>
        </p:nvSpPr>
        <p:spPr bwMode="auto">
          <a:xfrm>
            <a:off x="777875" y="4776788"/>
            <a:ext cx="6218238" cy="4527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6CE374B-4B1B-4E52-8424-918A986794AA}" type="slidenum">
              <a:rPr lang="en-GB" altLang="en-US"/>
              <a:pPr/>
              <a:t>10</a:t>
            </a:fld>
            <a:endParaRPr lang="en-GB" altLang="en-US"/>
          </a:p>
        </p:txBody>
      </p:sp>
      <p:sp>
        <p:nvSpPr>
          <p:cNvPr id="57345"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46"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03AF1E3-6F03-4C74-BF9D-E7E80FC82A3D}" type="slidenum">
              <a:rPr lang="en-GB" altLang="en-US"/>
              <a:pPr/>
              <a:t>11</a:t>
            </a:fld>
            <a:endParaRPr lang="en-GB" altLang="en-US"/>
          </a:p>
        </p:txBody>
      </p:sp>
      <p:sp>
        <p:nvSpPr>
          <p:cNvPr id="58369"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0"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3FF18326-7BF7-41BE-8A84-9E53E6100516}" type="slidenum">
              <a:rPr lang="en-GB" altLang="en-US"/>
              <a:pPr/>
              <a:t>12</a:t>
            </a:fld>
            <a:endParaRPr lang="en-GB" altLang="en-US"/>
          </a:p>
        </p:txBody>
      </p:sp>
      <p:sp>
        <p:nvSpPr>
          <p:cNvPr id="59393"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394"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343F14CC-4FD0-4D89-AEAB-7788007F3784}" type="slidenum">
              <a:rPr lang="en-GB" altLang="en-US"/>
              <a:pPr/>
              <a:t>13</a:t>
            </a:fld>
            <a:endParaRPr lang="en-GB" altLang="en-US"/>
          </a:p>
        </p:txBody>
      </p:sp>
      <p:sp>
        <p:nvSpPr>
          <p:cNvPr id="60417"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1DBD2FB-2D40-46A0-80CE-02087F9AE776}" type="slidenum">
              <a:rPr lang="en-GB" altLang="en-US"/>
              <a:pPr/>
              <a:t>14</a:t>
            </a:fld>
            <a:endParaRPr lang="en-GB" altLang="en-US"/>
          </a:p>
        </p:txBody>
      </p:sp>
      <p:sp>
        <p:nvSpPr>
          <p:cNvPr id="61441" name="Rectangle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mn-lt" charset="0"/>
                <a:ea typeface="+mn-ea" charset="0"/>
                <a:cs typeface="+mn-ea" charset="0"/>
              </a:rPr>
              <a:t>The North American Multi-Model Ensemble (NMME) is a multi-model, seasonal forecasting system consisting of coupled models from North American modeling centers.  The NMME contributors are NOAA's National Centers for Environmental Prediction (NCEP), NOAA's Geophysical Fluid Dynamics Laboratory (GFDL), the National Center for Atmospheric Research (NCAR), NASA's Goddard Space Flight Center (GSFC), and Canada’s Centre for Climate Modeling and Analysis (CCCma). </a:t>
            </a:r>
          </a:p>
        </p:txBody>
      </p:sp>
      <p:sp>
        <p:nvSpPr>
          <p:cNvPr id="61443" name="Text Box 3"/>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fld id="{B02D71D8-B66F-4945-8744-7AE2E6E744A8}" type="slidenum">
              <a:rPr lang="en-US" altLang="en-US" sz="1200">
                <a:latin typeface="+mn-lt" charset="0"/>
                <a:ea typeface="+mn-ea" charset="0"/>
                <a:cs typeface="+mn-ea" charset="0"/>
              </a:rPr>
              <a:pPr algn="r" hangingPunct="1">
                <a:lnSpc>
                  <a:spcPct val="100000"/>
                </a:lnSpc>
              </a:pPr>
              <a:t>14</a:t>
            </a:fld>
            <a:endParaRPr lang="en-US" altLang="en-US" sz="1200">
              <a:latin typeface="+mn-lt" charset="0"/>
              <a:ea typeface="+mn-ea" charset="0"/>
              <a:cs typeface="+mn-e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0ADB4D27-EC00-4039-8A92-43C7C039C4EA}" type="slidenum">
              <a:rPr lang="en-GB" altLang="en-US"/>
              <a:pPr/>
              <a:t>15</a:t>
            </a:fld>
            <a:endParaRPr lang="en-GB" altLang="en-US"/>
          </a:p>
        </p:txBody>
      </p:sp>
      <p:sp>
        <p:nvSpPr>
          <p:cNvPr id="62465" name="Rectangle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62467" name="Text Box 3"/>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fld id="{739A4694-E217-46C1-9A2B-A4B1E4943880}" type="slidenum">
              <a:rPr lang="en-US" altLang="en-US" sz="1200">
                <a:latin typeface="+mn-lt" charset="0"/>
                <a:ea typeface="+mn-ea" charset="0"/>
                <a:cs typeface="+mn-ea" charset="0"/>
              </a:rPr>
              <a:pPr algn="r" hangingPunct="1">
                <a:lnSpc>
                  <a:spcPct val="100000"/>
                </a:lnSpc>
              </a:pPr>
              <a:t>15</a:t>
            </a:fld>
            <a:endParaRPr lang="en-US" altLang="en-US" sz="1200">
              <a:latin typeface="+mn-lt" charset="0"/>
              <a:ea typeface="+mn-ea" charset="0"/>
              <a:cs typeface="+mn-e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C9606BC8-1B09-4117-90AB-B1C6FAE3A2B2}" type="slidenum">
              <a:rPr lang="en-GB" altLang="en-US"/>
              <a:pPr/>
              <a:t>16</a:t>
            </a:fld>
            <a:endParaRPr lang="en-GB" altLang="en-US"/>
          </a:p>
        </p:txBody>
      </p:sp>
      <p:sp>
        <p:nvSpPr>
          <p:cNvPr id="63489" name="Rectangle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169863"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Average of predictions for the 2012-2015 snowpack drought (peak of snowpack drought in the West) made every July 1 for the following March using a 50 km model. To put in perspective: “The forecasts were made around the 4</a:t>
            </a:r>
            <a:r>
              <a:rPr lang="en-US" altLang="en-US" sz="2000" baseline="30000">
                <a:ea typeface="DejaVu LGC Sans" charset="0"/>
                <a:cs typeface="DejaVu LGC Sans" charset="0"/>
              </a:rPr>
              <a:t>th</a:t>
            </a:r>
            <a:r>
              <a:rPr lang="en-US" altLang="en-US" sz="2000">
                <a:ea typeface="DejaVu LGC Sans" charset="0"/>
                <a:cs typeface="DejaVu LGC Sans" charset="0"/>
              </a:rPr>
              <a:t> of July holiday and fireworks before the first snowflake of winter hits the ground”</a:t>
            </a:r>
          </a:p>
          <a:p>
            <a:pPr marL="169863"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Brown = lower than average snow (drought); Blue = Higher than average snow</a:t>
            </a:r>
          </a:p>
          <a:p>
            <a:pPr marL="627063" lvl="1"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Note: in California, there was a drought state of emergency during this time period that did not lift until 2017. Regional stakeholders called for improvements in seasonal prediction of drought/snowpack during this time of water shortages</a:t>
            </a:r>
          </a:p>
          <a:p>
            <a:pPr marL="169863"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Interestingly, this (50km) model both reproduces a pattern of low snowpack in the southwest and heavy snow in the northeastern portion of the West</a:t>
            </a:r>
          </a:p>
          <a:p>
            <a:pPr marL="627063" lvl="1"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Note: observed values (on the right) are only shown where we take measurements. The model (left) can provide snowpack predictions everywhere. This is important for extrapolating total water values stored in the entire snowpack in the West. </a:t>
            </a:r>
          </a:p>
          <a:p>
            <a:pPr marL="169863"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Predictions were assessed from 1981-2016. Collective skill for all years in major western U.S. mountain ranges was found in the modeling system (using multiple models at 200, 50, 25 km) except the southern Sierra. These global climate model based predictions are better than any measures using climate mode statistical predictions like those from El Niño Southern Oscillation or the Pacific Decadal Oscillation. To put in perspective: a July 1</a:t>
            </a:r>
            <a:r>
              <a:rPr lang="en-US" altLang="en-US" sz="2000" baseline="30000">
                <a:ea typeface="DejaVu LGC Sans" charset="0"/>
                <a:cs typeface="DejaVu LGC Sans" charset="0"/>
              </a:rPr>
              <a:t>st</a:t>
            </a:r>
            <a:r>
              <a:rPr lang="en-US" altLang="en-US" sz="2000">
                <a:ea typeface="DejaVu LGC Sans" charset="0"/>
                <a:cs typeface="DejaVu LGC Sans" charset="0"/>
              </a:rPr>
              <a:t> El Niño state does not outperform the predictions created from the global climate models. </a:t>
            </a:r>
          </a:p>
          <a:p>
            <a:pPr marL="169863"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This research required generating ~1,200 model years of predictions (3 models x 36 years x 12 ensemble members**----10 ensemble members in 200 km model)</a:t>
            </a:r>
          </a:p>
          <a:p>
            <a:pPr marL="169863" indent="-169863">
              <a:spcBef>
                <a:spcPct val="0"/>
              </a:spcBef>
              <a:buFont typeface="Arial"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altLang="en-US" sz="2000">
                <a:ea typeface="DejaVu LGC Sans" charset="0"/>
                <a:cs typeface="DejaVu LGC Sans" charset="0"/>
              </a:rPr>
              <a:t>A new seasonal prediction system, SPEAR, is under development that will address shortcomings in the previous prediction system and models</a:t>
            </a:r>
          </a:p>
        </p:txBody>
      </p:sp>
      <p:sp>
        <p:nvSpPr>
          <p:cNvPr id="63491" name="Text Box 3"/>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fld id="{C263DD99-BAC2-4D07-87CA-94BE84F25800}" type="slidenum">
              <a:rPr lang="en-US" altLang="en-US" sz="1200">
                <a:latin typeface="+mn-lt" charset="0"/>
                <a:ea typeface="+mn-ea" charset="0"/>
                <a:cs typeface="+mn-ea" charset="0"/>
              </a:rPr>
              <a:pPr algn="r" hangingPunct="1">
                <a:lnSpc>
                  <a:spcPct val="100000"/>
                </a:lnSpc>
              </a:pPr>
              <a:t>16</a:t>
            </a:fld>
            <a:endParaRPr lang="en-US" altLang="en-US" sz="1200">
              <a:latin typeface="+mn-lt" charset="0"/>
              <a:ea typeface="+mn-ea" charset="0"/>
              <a:cs typeface="+mn-e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34A7A240-5E11-43A5-8EAD-6C6097E26508}" type="slidenum">
              <a:rPr lang="en-GB" altLang="en-US"/>
              <a:pPr/>
              <a:t>17</a:t>
            </a:fld>
            <a:endParaRPr lang="en-GB" altLang="en-US"/>
          </a:p>
        </p:txBody>
      </p:sp>
      <p:sp>
        <p:nvSpPr>
          <p:cNvPr id="64513" name="Rectangle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64515" name="Text Box 3"/>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Lst>
              <a:defRPr>
                <a:solidFill>
                  <a:srgbClr val="000000"/>
                </a:solidFill>
                <a:latin typeface="Arial" charset="0"/>
                <a:ea typeface="msmincho" charset="0"/>
                <a:cs typeface="msmincho" charset="0"/>
              </a:defRPr>
            </a:lvl9pPr>
          </a:lstStyle>
          <a:p>
            <a:pPr algn="r" hangingPunct="1">
              <a:lnSpc>
                <a:spcPct val="100000"/>
              </a:lnSpc>
            </a:pPr>
            <a:fld id="{383DFE45-47E9-4C1F-BE91-AE9AB3FF3A61}" type="slidenum">
              <a:rPr lang="en-US" altLang="en-US" sz="1200">
                <a:latin typeface="+mn-lt" charset="0"/>
                <a:ea typeface="+mn-ea" charset="0"/>
                <a:cs typeface="+mn-ea" charset="0"/>
              </a:rPr>
              <a:pPr algn="r" hangingPunct="1">
                <a:lnSpc>
                  <a:spcPct val="100000"/>
                </a:lnSpc>
              </a:pPr>
              <a:t>17</a:t>
            </a:fld>
            <a:endParaRPr lang="en-US" altLang="en-US" sz="1200">
              <a:latin typeface="+mn-lt" charset="0"/>
              <a:ea typeface="+mn-ea" charset="0"/>
              <a:cs typeface="+mn-e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212FD0C-4DA1-4473-9CD0-4A2D5CE99B37}" type="slidenum">
              <a:rPr lang="en-GB" altLang="en-US"/>
              <a:pPr/>
              <a:t>18</a:t>
            </a:fld>
            <a:endParaRPr lang="en-GB" altLang="en-US"/>
          </a:p>
        </p:txBody>
      </p:sp>
      <p:sp>
        <p:nvSpPr>
          <p:cNvPr id="65537" name="Rectangle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12"/>
          <p:cNvSpPr>
            <a:spLocks noGrp="1" noChangeArrowheads="1"/>
          </p:cNvSpPr>
          <p:nvPr>
            <p:ph type="sldNum"/>
          </p:nvPr>
        </p:nvSpPr>
        <p:spPr>
          <a:ln/>
        </p:spPr>
        <p:txBody>
          <a:bodyPr/>
          <a:lstStyle/>
          <a:p>
            <a:fld id="{F614A8E3-28F4-468D-97B1-B7282D49CF4A}" type="slidenum">
              <a:rPr lang="en-GB" altLang="en-US"/>
              <a:pPr/>
              <a:t>19</a:t>
            </a:fld>
            <a:endParaRPr lang="en-GB" altLang="en-US"/>
          </a:p>
        </p:txBody>
      </p:sp>
      <p:sp>
        <p:nvSpPr>
          <p:cNvPr id="66561" name="Text Box 1"/>
          <p:cNvSpPr txBox="1">
            <a:spLocks noChangeArrowheads="1"/>
          </p:cNvSpPr>
          <p:nvPr/>
        </p:nvSpPr>
        <p:spPr bwMode="auto">
          <a:xfrm>
            <a:off x="4402138" y="0"/>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r>
              <a:rPr lang="en-US" altLang="en-US" sz="1200">
                <a:latin typeface="Calibri" charset="0"/>
                <a:ea typeface="ＭＳ Ｐゴシック" pitchFamily="49" charset="-128"/>
              </a:rPr>
              <a:t>06/09/11</a:t>
            </a:r>
          </a:p>
        </p:txBody>
      </p:sp>
      <p:sp>
        <p:nvSpPr>
          <p:cNvPr id="66562" name="Text Box 2"/>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fld id="{EB6B891A-F02C-448C-AD48-F7359A12FC96}" type="slidenum">
              <a:rPr lang="en-US" altLang="en-US" sz="1200">
                <a:latin typeface="Calibri" charset="0"/>
                <a:ea typeface="ＭＳ Ｐゴシック" pitchFamily="49" charset="-128"/>
              </a:rPr>
              <a:pPr algn="r" hangingPunct="1">
                <a:lnSpc>
                  <a:spcPct val="100000"/>
                </a:lnSpc>
              </a:pPr>
              <a:t>19</a:t>
            </a:fld>
            <a:endParaRPr lang="en-US" altLang="en-US" sz="1200">
              <a:latin typeface="Calibri" charset="0"/>
              <a:ea typeface="ＭＳ Ｐゴシック" pitchFamily="49" charset="-128"/>
            </a:endParaRPr>
          </a:p>
        </p:txBody>
      </p:sp>
      <p:sp>
        <p:nvSpPr>
          <p:cNvPr id="66563" name="Rectangle 3"/>
          <p:cNvSpPr txBox="1">
            <a:spLocks noChangeArrowheads="1"/>
          </p:cNvSpPr>
          <p:nvPr>
            <p:ph type="sldImg"/>
          </p:nvPr>
        </p:nvSpPr>
        <p:spPr bwMode="auto">
          <a:xfrm>
            <a:off x="1373188" y="754063"/>
            <a:ext cx="5018087"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Text Box 4"/>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2000">
                <a:ea typeface="ＭＳ Ｐゴシック" pitchFamily="49" charset="-128"/>
              </a:rPr>
              <a:t>S/I forecasts - initial value</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2000" dirty="0">
                <a:ea typeface="ＭＳ Ｐゴシック" pitchFamily="49" charset="-128"/>
              </a:rPr>
              <a:t>IPCC projections - boundary value</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2000" dirty="0">
                <a:ea typeface="ＭＳ Ｐゴシック" pitchFamily="49" charset="-128"/>
              </a:rPr>
              <a:t>Decadal - combination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3957DEC1-5A64-480E-AE35-1E328C1B24D9}" type="slidenum">
              <a:rPr lang="en-GB" altLang="en-US"/>
              <a:pPr/>
              <a:t>2</a:t>
            </a:fld>
            <a:endParaRPr lang="en-GB" altLang="en-US"/>
          </a:p>
        </p:txBody>
      </p:sp>
      <p:sp>
        <p:nvSpPr>
          <p:cNvPr id="49153"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54"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12"/>
          <p:cNvSpPr>
            <a:spLocks noGrp="1" noChangeArrowheads="1"/>
          </p:cNvSpPr>
          <p:nvPr>
            <p:ph type="sldNum"/>
          </p:nvPr>
        </p:nvSpPr>
        <p:spPr>
          <a:ln/>
        </p:spPr>
        <p:txBody>
          <a:bodyPr/>
          <a:lstStyle/>
          <a:p>
            <a:fld id="{BC8E4B2F-9701-4DE2-974F-E808C12C39F7}" type="slidenum">
              <a:rPr lang="en-GB" altLang="en-US"/>
              <a:pPr/>
              <a:t>20</a:t>
            </a:fld>
            <a:endParaRPr lang="en-GB" altLang="en-US"/>
          </a:p>
        </p:txBody>
      </p:sp>
      <p:sp>
        <p:nvSpPr>
          <p:cNvPr id="67585" name="Text Box 1"/>
          <p:cNvSpPr txBox="1">
            <a:spLocks noChangeArrowheads="1"/>
          </p:cNvSpPr>
          <p:nvPr/>
        </p:nvSpPr>
        <p:spPr bwMode="auto">
          <a:xfrm>
            <a:off x="4402138" y="0"/>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r>
              <a:rPr lang="en-US" altLang="en-US" sz="1200">
                <a:latin typeface="Calibri" charset="0"/>
                <a:ea typeface="ＭＳ Ｐゴシック" pitchFamily="49" charset="-128"/>
              </a:rPr>
              <a:t>06/09/11</a:t>
            </a:r>
          </a:p>
        </p:txBody>
      </p:sp>
      <p:sp>
        <p:nvSpPr>
          <p:cNvPr id="67586" name="Text Box 2"/>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fld id="{EBBDB86E-8431-4106-8A07-B1C9A0820B24}" type="slidenum">
              <a:rPr lang="en-US" altLang="en-US" sz="1200">
                <a:latin typeface="Calibri" charset="0"/>
                <a:ea typeface="ＭＳ Ｐゴシック" pitchFamily="49" charset="-128"/>
              </a:rPr>
              <a:pPr algn="r" hangingPunct="1">
                <a:lnSpc>
                  <a:spcPct val="100000"/>
                </a:lnSpc>
              </a:pPr>
              <a:t>20</a:t>
            </a:fld>
            <a:endParaRPr lang="en-US" altLang="en-US" sz="1200">
              <a:latin typeface="Calibri" charset="0"/>
              <a:ea typeface="ＭＳ Ｐゴシック" pitchFamily="49" charset="-128"/>
            </a:endParaRPr>
          </a:p>
        </p:txBody>
      </p:sp>
      <p:sp>
        <p:nvSpPr>
          <p:cNvPr id="67587" name="Rectangle 3"/>
          <p:cNvSpPr txBox="1">
            <a:spLocks noChangeArrowheads="1"/>
          </p:cNvSpPr>
          <p:nvPr>
            <p:ph type="sldImg"/>
          </p:nvPr>
        </p:nvSpPr>
        <p:spPr bwMode="auto">
          <a:xfrm>
            <a:off x="1373188" y="754063"/>
            <a:ext cx="5018087" cy="3763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4"/>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2000">
                <a:ea typeface="ＭＳ Ｐゴシック" pitchFamily="49" charset="-128"/>
              </a:rPr>
              <a:t>S/I forecasts - initial value</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2000">
                <a:ea typeface="ＭＳ Ｐゴシック" pitchFamily="49" charset="-128"/>
              </a:rPr>
              <a:t>IPCC projections - boundary value</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2000">
                <a:ea typeface="ＭＳ Ｐゴシック" pitchFamily="49" charset="-128"/>
              </a:rPr>
              <a:t>Decadal - combination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C566FA5-EA77-48BB-B8A2-8F0F3D1C57D4}" type="slidenum">
              <a:rPr lang="en-GB" altLang="en-US"/>
              <a:pPr/>
              <a:t>21</a:t>
            </a:fld>
            <a:endParaRPr lang="en-GB" altLang="en-US"/>
          </a:p>
        </p:txBody>
      </p:sp>
      <p:sp>
        <p:nvSpPr>
          <p:cNvPr id="68609"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5C01236-ECA3-4C27-8CF5-35B23225C356}" type="slidenum">
              <a:rPr lang="en-GB" altLang="en-US"/>
              <a:pPr/>
              <a:t>22</a:t>
            </a:fld>
            <a:endParaRPr lang="en-GB" altLang="en-US"/>
          </a:p>
        </p:txBody>
      </p:sp>
      <p:sp>
        <p:nvSpPr>
          <p:cNvPr id="69633"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48A27FC-90DE-4F56-934E-B78B914B69FA}" type="slidenum">
              <a:rPr lang="en-GB" altLang="en-US"/>
              <a:pPr/>
              <a:t>23</a:t>
            </a:fld>
            <a:endParaRPr lang="en-GB" altLang="en-US"/>
          </a:p>
        </p:txBody>
      </p:sp>
      <p:sp>
        <p:nvSpPr>
          <p:cNvPr id="70657"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23821BDE-FD01-4E3F-844B-C045DB9D7C57}" type="slidenum">
              <a:rPr lang="en-GB" altLang="en-US"/>
              <a:pPr/>
              <a:t>24</a:t>
            </a:fld>
            <a:endParaRPr lang="en-GB" altLang="en-US"/>
          </a:p>
        </p:txBody>
      </p:sp>
      <p:sp>
        <p:nvSpPr>
          <p:cNvPr id="71681"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9D6B1228-C430-4C60-8108-E2BC67A39481}" type="slidenum">
              <a:rPr lang="en-GB" altLang="en-US"/>
              <a:pPr/>
              <a:t>25</a:t>
            </a:fld>
            <a:endParaRPr lang="en-GB" altLang="en-US"/>
          </a:p>
        </p:txBody>
      </p:sp>
      <p:sp>
        <p:nvSpPr>
          <p:cNvPr id="72705"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0F22E8C-2B52-4EA4-AD5A-1499039BAD52}" type="slidenum">
              <a:rPr lang="en-GB" altLang="en-US"/>
              <a:pPr/>
              <a:t>26</a:t>
            </a:fld>
            <a:endParaRPr lang="en-GB" altLang="en-US"/>
          </a:p>
        </p:txBody>
      </p:sp>
      <p:sp>
        <p:nvSpPr>
          <p:cNvPr id="73729" name="Rectangle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1100">
                <a:latin typeface="Arial" charset="0"/>
                <a:ea typeface="WenQuanYi Zen Hei Sharp" charset="0"/>
                <a:cs typeface="WenQuanYi Zen Hei Sharp" charset="0"/>
              </a:rPr>
              <a:t>Black: Observation</a:t>
            </a:r>
          </a:p>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1100">
                <a:latin typeface="Arial" charset="0"/>
                <a:ea typeface="WenQuanYi Zen Hei Sharp" charset="0"/>
                <a:cs typeface="WenQuanYi Zen Hei Sharp" charset="0"/>
              </a:rPr>
              <a:t>Red: ensemble mean (dots) and spread (shading).</a:t>
            </a:r>
          </a:p>
          <a:p>
            <a:pPr marL="228600" indent="-227013" eaLnBrk="1">
              <a:spcBef>
                <a:spcPct val="0"/>
              </a:spcBef>
              <a:buFont typeface="Times New Roman" pitchFamily="16" charset="0"/>
              <a:buAutoNum type="alphaLcParen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1100">
                <a:latin typeface="Arial" charset="0"/>
                <a:ea typeface="WenQuanYi Zen Hei Sharp" charset="0"/>
                <a:cs typeface="WenQuanYi Zen Hei Sharp" charset="0"/>
              </a:rPr>
              <a:t>All: initialization using all available oceanic subsurface observations</a:t>
            </a:r>
          </a:p>
          <a:p>
            <a:pPr marL="228600" indent="-227013" eaLnBrk="1">
              <a:spcBef>
                <a:spcPct val="0"/>
              </a:spcBef>
              <a:buFont typeface="Times New Roman" pitchFamily="16" charset="0"/>
              <a:buAutoNum type="alphaLcParen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1100">
                <a:latin typeface="Arial" charset="0"/>
                <a:ea typeface="WenQuanYi Zen Hei Sharp" charset="0"/>
                <a:cs typeface="WenQuanYi Zen Hei Sharp" charset="0"/>
              </a:rPr>
              <a:t>noArgo: initialization uses all available oceanic subsurface observations except Argo data</a:t>
            </a:r>
          </a:p>
          <a:p>
            <a:pPr marL="228600" indent="-227013" eaLnBrk="1">
              <a:spcBef>
                <a:spcPct val="0"/>
              </a:spcBef>
              <a:buFont typeface="Times New Roman" pitchFamily="16" charset="0"/>
              <a:buAutoNum type="alphaLcParen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1100">
                <a:latin typeface="Arial" charset="0"/>
                <a:ea typeface="WenQuanYi Zen Hei Sharp" charset="0"/>
                <a:cs typeface="WenQuanYi Zen Hei Sharp" charset="0"/>
              </a:rPr>
              <a:t>noMoor: initialization uses all available oceanic subsurface observations except TAO Mooring data</a:t>
            </a:r>
          </a:p>
          <a:p>
            <a:pPr marL="228600" indent="-227013" eaLnBrk="1">
              <a:spcBef>
                <a:spcPct val="0"/>
              </a:spcBef>
              <a:buFont typeface="Times New Roman" pitchFamily="16" charset="0"/>
              <a:buAutoNum type="alphaLcParen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US" altLang="en-US" sz="1100">
                <a:latin typeface="Arial" charset="0"/>
                <a:ea typeface="WenQuanYi Zen Hei Sharp" charset="0"/>
                <a:cs typeface="WenQuanYi Zen Hei Sharp" charset="0"/>
              </a:rPr>
              <a:t>CTL: initialization without any oceanic subsurface observations.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C9536436-9B38-437F-B49D-661FA8EEED7C}" type="slidenum">
              <a:rPr lang="en-GB" altLang="en-US"/>
              <a:pPr/>
              <a:t>27</a:t>
            </a:fld>
            <a:endParaRPr lang="en-GB" altLang="en-US"/>
          </a:p>
        </p:txBody>
      </p:sp>
      <p:sp>
        <p:nvSpPr>
          <p:cNvPr id="74753"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CA51438-2B08-4D41-9111-0EE72ABCC12B}" type="slidenum">
              <a:rPr lang="en-GB" altLang="en-US"/>
              <a:pPr/>
              <a:t>28</a:t>
            </a:fld>
            <a:endParaRPr lang="en-GB" altLang="en-US"/>
          </a:p>
        </p:txBody>
      </p:sp>
      <p:sp>
        <p:nvSpPr>
          <p:cNvPr id="75777"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EA0F5AA-FDB1-4069-B1D5-9AADFEDA8AE6}" type="slidenum">
              <a:rPr lang="en-GB" altLang="en-US"/>
              <a:pPr/>
              <a:t>29</a:t>
            </a:fld>
            <a:endParaRPr lang="en-GB" altLang="en-US"/>
          </a:p>
        </p:txBody>
      </p:sp>
      <p:sp>
        <p:nvSpPr>
          <p:cNvPr id="76801"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36B183C-E3BD-42E0-9286-170B7283DC3A}" type="slidenum">
              <a:rPr lang="en-GB" altLang="en-US"/>
              <a:pPr/>
              <a:t>3</a:t>
            </a:fld>
            <a:endParaRPr lang="en-GB" altLang="en-US"/>
          </a:p>
        </p:txBody>
      </p:sp>
      <p:sp>
        <p:nvSpPr>
          <p:cNvPr id="50177"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178"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5B314632-E36C-4922-924C-AC9364C9C4F1}" type="slidenum">
              <a:rPr lang="en-GB" altLang="en-US"/>
              <a:pPr/>
              <a:t>30</a:t>
            </a:fld>
            <a:endParaRPr lang="en-GB" altLang="en-US"/>
          </a:p>
        </p:txBody>
      </p:sp>
      <p:sp>
        <p:nvSpPr>
          <p:cNvPr id="77825" name="Rectangle 1"/>
          <p:cNvSpPr txBox="1">
            <a:spLocks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ChangeArrowheads="1"/>
          </p:cNvSpPr>
          <p:nvPr>
            <p:ph type="body" idx="1"/>
          </p:nvPr>
        </p:nvSpPr>
        <p:spPr bwMode="auto">
          <a:xfrm>
            <a:off x="777875" y="4776788"/>
            <a:ext cx="6208713" cy="45164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600">
              <a:ea typeface="DejaVu LGC Sans" charset="0"/>
              <a:cs typeface="DejaVu LGC Sans" charset="0"/>
            </a:endParaRPr>
          </a:p>
        </p:txBody>
      </p:sp>
      <p:sp>
        <p:nvSpPr>
          <p:cNvPr id="77827"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fld id="{345C2EC9-E8D6-432D-B517-1A2B19A838AE}" type="slidenum">
              <a:rPr lang="en-US" altLang="en-US">
                <a:latin typeface="+mn-lt" charset="0"/>
                <a:ea typeface="+mn-ea" charset="0"/>
                <a:cs typeface="+mn-ea" charset="0"/>
              </a:rPr>
              <a:pPr hangingPunct="1"/>
              <a:t>30</a:t>
            </a:fld>
            <a:endParaRPr lang="en-US" altLang="en-US">
              <a:latin typeface="+mn-lt" charset="0"/>
              <a:ea typeface="+mn-ea" charset="0"/>
              <a:cs typeface="+mn-e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657B8D1-870C-4FB9-83C2-18D79C910E7C}" type="slidenum">
              <a:rPr lang="en-GB" altLang="en-US"/>
              <a:pPr/>
              <a:t>31</a:t>
            </a:fld>
            <a:endParaRPr lang="en-GB" altLang="en-US"/>
          </a:p>
        </p:txBody>
      </p:sp>
      <p:sp>
        <p:nvSpPr>
          <p:cNvPr id="78849" name="Rectangle 1"/>
          <p:cNvSpPr txBox="1">
            <a:spLocks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ChangeArrowheads="1"/>
          </p:cNvSpPr>
          <p:nvPr>
            <p:ph type="body" idx="1"/>
          </p:nvPr>
        </p:nvSpPr>
        <p:spPr bwMode="auto">
          <a:xfrm>
            <a:off x="1184275"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3AD5C83C-2030-4DF3-B75D-2CA8AFE8397C}" type="slidenum">
              <a:rPr lang="en-GB" altLang="en-US"/>
              <a:pPr/>
              <a:t>32</a:t>
            </a:fld>
            <a:endParaRPr lang="en-GB" altLang="en-US"/>
          </a:p>
        </p:txBody>
      </p:sp>
      <p:sp>
        <p:nvSpPr>
          <p:cNvPr id="79873" name="Rectangle 1"/>
          <p:cNvSpPr txBox="1">
            <a:spLocks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ChangeArrowheads="1"/>
          </p:cNvSpPr>
          <p:nvPr>
            <p:ph type="body" idx="1"/>
          </p:nvPr>
        </p:nvSpPr>
        <p:spPr bwMode="auto">
          <a:xfrm>
            <a:off x="777875" y="4776788"/>
            <a:ext cx="6208713" cy="45164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600">
              <a:ea typeface="DejaVu LGC Sans" charset="0"/>
              <a:cs typeface="DejaVu LGC Sans" charset="0"/>
            </a:endParaRPr>
          </a:p>
        </p:txBody>
      </p:sp>
      <p:sp>
        <p:nvSpPr>
          <p:cNvPr id="79875"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fld id="{4D3F17CF-BF36-4A60-96EC-7F1D6C5F4DAB}" type="slidenum">
              <a:rPr lang="en-US" altLang="en-US">
                <a:latin typeface="+mn-lt" charset="0"/>
                <a:ea typeface="+mn-ea" charset="0"/>
                <a:cs typeface="+mn-ea" charset="0"/>
              </a:rPr>
              <a:pPr hangingPunct="1"/>
              <a:t>32</a:t>
            </a:fld>
            <a:endParaRPr lang="en-US" altLang="en-US">
              <a:latin typeface="+mn-lt" charset="0"/>
              <a:ea typeface="+mn-ea" charset="0"/>
              <a:cs typeface="+mn-e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A914C3C-AE99-4C47-81F1-4B98A55F26FB}" type="slidenum">
              <a:rPr lang="en-GB" altLang="en-US"/>
              <a:pPr/>
              <a:t>33</a:t>
            </a:fld>
            <a:endParaRPr lang="en-GB" altLang="en-US"/>
          </a:p>
        </p:txBody>
      </p:sp>
      <p:sp>
        <p:nvSpPr>
          <p:cNvPr id="80897"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C057FE3-F341-43E6-9B9D-BA6DC37CB530}" type="slidenum">
              <a:rPr lang="en-GB" altLang="en-US"/>
              <a:pPr/>
              <a:t>34</a:t>
            </a:fld>
            <a:endParaRPr lang="en-GB" altLang="en-US"/>
          </a:p>
        </p:txBody>
      </p:sp>
      <p:sp>
        <p:nvSpPr>
          <p:cNvPr id="81921"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D7D4D119-747C-417C-B757-88D5FDCE1284}" type="slidenum">
              <a:rPr lang="en-GB" altLang="en-US"/>
              <a:pPr/>
              <a:t>35</a:t>
            </a:fld>
            <a:endParaRPr lang="en-GB" altLang="en-US"/>
          </a:p>
        </p:txBody>
      </p:sp>
      <p:sp>
        <p:nvSpPr>
          <p:cNvPr id="82945"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72F7BFD-C9EF-4E96-9093-129F9E33C994}" type="slidenum">
              <a:rPr lang="en-GB" altLang="en-US"/>
              <a:pPr/>
              <a:t>4</a:t>
            </a:fld>
            <a:endParaRPr lang="en-GB" altLang="en-US"/>
          </a:p>
        </p:txBody>
      </p:sp>
      <p:sp>
        <p:nvSpPr>
          <p:cNvPr id="51201"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02"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ED5854A-A187-4B1C-9B73-2ADCFD969916}" type="slidenum">
              <a:rPr lang="en-GB" altLang="en-US"/>
              <a:pPr/>
              <a:t>5</a:t>
            </a:fld>
            <a:endParaRPr lang="en-GB" altLang="en-US"/>
          </a:p>
        </p:txBody>
      </p:sp>
      <p:sp>
        <p:nvSpPr>
          <p:cNvPr id="52225"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7138B0A6-9ACA-4F43-9277-73AE748E6AE8}" type="slidenum">
              <a:rPr lang="en-GB" altLang="en-US"/>
              <a:pPr/>
              <a:t>6</a:t>
            </a:fld>
            <a:endParaRPr lang="en-GB" altLang="en-US"/>
          </a:p>
        </p:txBody>
      </p:sp>
      <p:sp>
        <p:nvSpPr>
          <p:cNvPr id="53249" name="Rectangle 1"/>
          <p:cNvSpPr txBox="1">
            <a:spLocks noChangeArrowheads="1"/>
          </p:cNvSpPr>
          <p:nvPr>
            <p:ph type="sldImg"/>
          </p:nvPr>
        </p:nvSpPr>
        <p:spPr bwMode="auto">
          <a:xfrm>
            <a:off x="1638300" y="841375"/>
            <a:ext cx="5530850" cy="41481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ChangeArrowheads="1"/>
          </p:cNvSpPr>
          <p:nvPr>
            <p:ph type="body" idx="1"/>
          </p:nvPr>
        </p:nvSpPr>
        <p:spPr bwMode="auto">
          <a:xfrm>
            <a:off x="881063" y="5254625"/>
            <a:ext cx="7046912" cy="497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A1F0C7A-A6E9-4EA9-95CD-1C79D4F80496}" type="slidenum">
              <a:rPr lang="en-GB" altLang="en-US"/>
              <a:pPr/>
              <a:t>7</a:t>
            </a:fld>
            <a:endParaRPr lang="en-GB" altLang="en-US"/>
          </a:p>
        </p:txBody>
      </p:sp>
      <p:sp>
        <p:nvSpPr>
          <p:cNvPr id="54273"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74"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9D9D1B4-5B31-4637-B982-A07351F30717}" type="slidenum">
              <a:rPr lang="en-GB" altLang="en-US"/>
              <a:pPr/>
              <a:t>8</a:t>
            </a:fld>
            <a:endParaRPr lang="en-GB" altLang="en-US"/>
          </a:p>
        </p:txBody>
      </p:sp>
      <p:sp>
        <p:nvSpPr>
          <p:cNvPr id="55297" name="Text Box 1"/>
          <p:cNvSpPr txBox="1">
            <a:spLocks noChangeArrowheads="1"/>
          </p:cNvSpPr>
          <p:nvPr/>
        </p:nvSpPr>
        <p:spPr bwMode="auto">
          <a:xfrm>
            <a:off x="1587500" y="1006475"/>
            <a:ext cx="4595813" cy="344805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298" name="Rectangle 2"/>
          <p:cNvSpPr txBox="1">
            <a:spLocks noChangeArrowheads="1"/>
          </p:cNvSpPr>
          <p:nvPr>
            <p:ph type="body"/>
          </p:nvPr>
        </p:nvSpPr>
        <p:spPr bwMode="auto">
          <a:xfrm>
            <a:off x="777875" y="4776788"/>
            <a:ext cx="6207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B430134C-DB82-4FCF-BF34-4401B9CE28E8}" type="slidenum">
              <a:rPr lang="en-GB" altLang="en-US"/>
              <a:pPr/>
              <a:t>9</a:t>
            </a:fld>
            <a:endParaRPr lang="en-GB" altLang="en-US"/>
          </a:p>
        </p:txBody>
      </p:sp>
      <p:sp>
        <p:nvSpPr>
          <p:cNvPr id="56321" name="Rectangle 1"/>
          <p:cNvSpPr txBox="1">
            <a:spLocks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ChangeArrowheads="1"/>
          </p:cNvSpPr>
          <p:nvPr>
            <p:ph type="body" idx="1"/>
          </p:nvPr>
        </p:nvSpPr>
        <p:spPr bwMode="auto">
          <a:xfrm>
            <a:off x="1184275"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977F6B73-61E0-4740-9C2F-E4B61A35B329}" type="slidenum">
              <a:rPr lang="en-GB" altLang="en-US"/>
              <a:pPr/>
              <a:t>‹#›</a:t>
            </a:fld>
            <a:endParaRPr lang="en-GB" altLang="en-US"/>
          </a:p>
        </p:txBody>
      </p:sp>
    </p:spTree>
    <p:extLst>
      <p:ext uri="{BB962C8B-B14F-4D97-AF65-F5344CB8AC3E}">
        <p14:creationId xmlns:p14="http://schemas.microsoft.com/office/powerpoint/2010/main" val="3364848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7883EA35-03D7-4E85-A4CD-464E8C3882BB}" type="slidenum">
              <a:rPr lang="en-GB" altLang="en-US"/>
              <a:pPr/>
              <a:t>‹#›</a:t>
            </a:fld>
            <a:endParaRPr lang="en-GB" altLang="en-US"/>
          </a:p>
        </p:txBody>
      </p:sp>
    </p:spTree>
    <p:extLst>
      <p:ext uri="{BB962C8B-B14F-4D97-AF65-F5344CB8AC3E}">
        <p14:creationId xmlns:p14="http://schemas.microsoft.com/office/powerpoint/2010/main" val="1003273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8E772EAB-5207-4109-983B-5E1C6DBB303D}" type="slidenum">
              <a:rPr lang="en-US" altLang="en-US"/>
              <a:pPr/>
              <a:t>‹#›</a:t>
            </a:fld>
            <a:endParaRPr lang="en-US" altLang="en-US"/>
          </a:p>
        </p:txBody>
      </p:sp>
    </p:spTree>
    <p:extLst>
      <p:ext uri="{BB962C8B-B14F-4D97-AF65-F5344CB8AC3E}">
        <p14:creationId xmlns:p14="http://schemas.microsoft.com/office/powerpoint/2010/main" val="682651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B4FA9D3-77A8-42D9-842F-8570D41E1B70}" type="slidenum">
              <a:rPr lang="en-US" altLang="en-US"/>
              <a:pPr/>
              <a:t>‹#›</a:t>
            </a:fld>
            <a:endParaRPr lang="en-US" altLang="en-US"/>
          </a:p>
        </p:txBody>
      </p:sp>
    </p:spTree>
    <p:extLst>
      <p:ext uri="{BB962C8B-B14F-4D97-AF65-F5344CB8AC3E}">
        <p14:creationId xmlns:p14="http://schemas.microsoft.com/office/powerpoint/2010/main" val="25924495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BBA801AB-E094-4F0C-A565-E232226C94CC}" type="slidenum">
              <a:rPr lang="en-US" altLang="en-US"/>
              <a:pPr/>
              <a:t>‹#›</a:t>
            </a:fld>
            <a:endParaRPr lang="en-US" altLang="en-US"/>
          </a:p>
        </p:txBody>
      </p:sp>
    </p:spTree>
    <p:extLst>
      <p:ext uri="{BB962C8B-B14F-4D97-AF65-F5344CB8AC3E}">
        <p14:creationId xmlns:p14="http://schemas.microsoft.com/office/powerpoint/2010/main" val="4076817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301625"/>
            <a:ext cx="4457700" cy="644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301625"/>
            <a:ext cx="4459287" cy="644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D4F64DF0-3DC6-4478-A586-DD2BA1AD01B1}" type="slidenum">
              <a:rPr lang="en-US" altLang="en-US"/>
              <a:pPr/>
              <a:t>‹#›</a:t>
            </a:fld>
            <a:endParaRPr lang="en-US" altLang="en-US"/>
          </a:p>
        </p:txBody>
      </p:sp>
    </p:spTree>
    <p:extLst>
      <p:ext uri="{BB962C8B-B14F-4D97-AF65-F5344CB8AC3E}">
        <p14:creationId xmlns:p14="http://schemas.microsoft.com/office/powerpoint/2010/main" val="4166566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9E286F9B-4561-47DE-A8C2-8C32F5913A8B}" type="slidenum">
              <a:rPr lang="en-US" altLang="en-US"/>
              <a:pPr/>
              <a:t>‹#›</a:t>
            </a:fld>
            <a:endParaRPr lang="en-US" altLang="en-US"/>
          </a:p>
        </p:txBody>
      </p:sp>
    </p:spTree>
    <p:extLst>
      <p:ext uri="{BB962C8B-B14F-4D97-AF65-F5344CB8AC3E}">
        <p14:creationId xmlns:p14="http://schemas.microsoft.com/office/powerpoint/2010/main" val="17481103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DDB7AD9B-4481-4E30-A5E8-D12E37F8656C}" type="slidenum">
              <a:rPr lang="en-US" altLang="en-US"/>
              <a:pPr/>
              <a:t>‹#›</a:t>
            </a:fld>
            <a:endParaRPr lang="en-US" altLang="en-US"/>
          </a:p>
        </p:txBody>
      </p:sp>
    </p:spTree>
    <p:extLst>
      <p:ext uri="{BB962C8B-B14F-4D97-AF65-F5344CB8AC3E}">
        <p14:creationId xmlns:p14="http://schemas.microsoft.com/office/powerpoint/2010/main" val="422882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C3AD0389-4757-4AC0-9E52-21DC831D4D40}" type="slidenum">
              <a:rPr lang="en-US" altLang="en-US"/>
              <a:pPr/>
              <a:t>‹#›</a:t>
            </a:fld>
            <a:endParaRPr lang="en-US" altLang="en-US"/>
          </a:p>
        </p:txBody>
      </p:sp>
    </p:spTree>
    <p:extLst>
      <p:ext uri="{BB962C8B-B14F-4D97-AF65-F5344CB8AC3E}">
        <p14:creationId xmlns:p14="http://schemas.microsoft.com/office/powerpoint/2010/main" val="1953102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04C165A-E2D9-4F6A-BD3C-697BD8CCF730}" type="slidenum">
              <a:rPr lang="en-US" altLang="en-US"/>
              <a:pPr/>
              <a:t>‹#›</a:t>
            </a:fld>
            <a:endParaRPr lang="en-US" altLang="en-US"/>
          </a:p>
        </p:txBody>
      </p:sp>
    </p:spTree>
    <p:extLst>
      <p:ext uri="{BB962C8B-B14F-4D97-AF65-F5344CB8AC3E}">
        <p14:creationId xmlns:p14="http://schemas.microsoft.com/office/powerpoint/2010/main" val="33791852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722D16F-CEF3-4424-AFFE-D0018A1EF165}" type="slidenum">
              <a:rPr lang="en-US" altLang="en-US"/>
              <a:pPr/>
              <a:t>‹#›</a:t>
            </a:fld>
            <a:endParaRPr lang="en-US" altLang="en-US"/>
          </a:p>
        </p:txBody>
      </p:sp>
    </p:spTree>
    <p:extLst>
      <p:ext uri="{BB962C8B-B14F-4D97-AF65-F5344CB8AC3E}">
        <p14:creationId xmlns:p14="http://schemas.microsoft.com/office/powerpoint/2010/main" val="16999312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0B18099-0DC0-48DE-ACDF-F1468ADBE292}" type="slidenum">
              <a:rPr lang="en-US" altLang="en-US"/>
              <a:pPr/>
              <a:t>‹#›</a:t>
            </a:fld>
            <a:endParaRPr lang="en-US" altLang="en-US"/>
          </a:p>
        </p:txBody>
      </p:sp>
    </p:spTree>
    <p:extLst>
      <p:ext uri="{BB962C8B-B14F-4D97-AF65-F5344CB8AC3E}">
        <p14:creationId xmlns:p14="http://schemas.microsoft.com/office/powerpoint/2010/main" val="79822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325" y="268288"/>
            <a:ext cx="2263775" cy="8821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268288"/>
            <a:ext cx="6643687" cy="8821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30855257-ADF4-4E29-AC5D-DC4AB11C6DB5}" type="slidenum">
              <a:rPr lang="en-GB" altLang="en-US"/>
              <a:pPr/>
              <a:t>‹#›</a:t>
            </a:fld>
            <a:endParaRPr lang="en-GB" altLang="en-US"/>
          </a:p>
        </p:txBody>
      </p:sp>
    </p:spTree>
    <p:extLst>
      <p:ext uri="{BB962C8B-B14F-4D97-AF65-F5344CB8AC3E}">
        <p14:creationId xmlns:p14="http://schemas.microsoft.com/office/powerpoint/2010/main" val="13279667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48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50037" cy="6448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4917E05-499C-4F7F-BAF5-F9C198736E8E}" type="slidenum">
              <a:rPr lang="en-US" altLang="en-US"/>
              <a:pPr/>
              <a:t>‹#›</a:t>
            </a:fld>
            <a:endParaRPr lang="en-US" altLang="en-US"/>
          </a:p>
        </p:txBody>
      </p:sp>
    </p:spTree>
    <p:extLst>
      <p:ext uri="{BB962C8B-B14F-4D97-AF65-F5344CB8AC3E}">
        <p14:creationId xmlns:p14="http://schemas.microsoft.com/office/powerpoint/2010/main" val="149343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7DD5D798-9AEC-4BB5-A188-B4B119214B4F}" type="slidenum">
              <a:rPr lang="en-US" altLang="en-US"/>
              <a:pPr/>
              <a:t>‹#›</a:t>
            </a:fld>
            <a:endParaRPr lang="en-US" altLang="en-US"/>
          </a:p>
        </p:txBody>
      </p:sp>
    </p:spTree>
    <p:extLst>
      <p:ext uri="{BB962C8B-B14F-4D97-AF65-F5344CB8AC3E}">
        <p14:creationId xmlns:p14="http://schemas.microsoft.com/office/powerpoint/2010/main" val="240374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93BB846-697B-4C69-874A-5CD8E63FCA15}" type="slidenum">
              <a:rPr lang="en-US" altLang="en-US"/>
              <a:pPr/>
              <a:t>‹#›</a:t>
            </a:fld>
            <a:endParaRPr lang="en-US" altLang="en-US"/>
          </a:p>
        </p:txBody>
      </p:sp>
    </p:spTree>
    <p:extLst>
      <p:ext uri="{BB962C8B-B14F-4D97-AF65-F5344CB8AC3E}">
        <p14:creationId xmlns:p14="http://schemas.microsoft.com/office/powerpoint/2010/main" val="17154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D7B1E6BA-7C52-4576-9287-17B9C1A9382A}" type="slidenum">
              <a:rPr lang="en-US" altLang="en-US"/>
              <a:pPr/>
              <a:t>‹#›</a:t>
            </a:fld>
            <a:endParaRPr lang="en-US" altLang="en-US"/>
          </a:p>
        </p:txBody>
      </p:sp>
    </p:spTree>
    <p:extLst>
      <p:ext uri="{BB962C8B-B14F-4D97-AF65-F5344CB8AC3E}">
        <p14:creationId xmlns:p14="http://schemas.microsoft.com/office/powerpoint/2010/main" val="2625587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275" y="1008063"/>
            <a:ext cx="4794250" cy="5961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4925" y="1008063"/>
            <a:ext cx="4795838" cy="5961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B836433F-2A63-42D1-B6A7-69BE9AA3244C}" type="slidenum">
              <a:rPr lang="en-US" altLang="en-US"/>
              <a:pPr/>
              <a:t>‹#›</a:t>
            </a:fld>
            <a:endParaRPr lang="en-US" altLang="en-US"/>
          </a:p>
        </p:txBody>
      </p:sp>
    </p:spTree>
    <p:extLst>
      <p:ext uri="{BB962C8B-B14F-4D97-AF65-F5344CB8AC3E}">
        <p14:creationId xmlns:p14="http://schemas.microsoft.com/office/powerpoint/2010/main" val="229348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16DD8729-1FB0-4A33-A810-FEFE4112B3CF}" type="slidenum">
              <a:rPr lang="en-US" altLang="en-US"/>
              <a:pPr/>
              <a:t>‹#›</a:t>
            </a:fld>
            <a:endParaRPr lang="en-US" altLang="en-US"/>
          </a:p>
        </p:txBody>
      </p:sp>
    </p:spTree>
    <p:extLst>
      <p:ext uri="{BB962C8B-B14F-4D97-AF65-F5344CB8AC3E}">
        <p14:creationId xmlns:p14="http://schemas.microsoft.com/office/powerpoint/2010/main" val="422702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B6BD95E6-6E52-4BCA-9A4C-60447F735A54}" type="slidenum">
              <a:rPr lang="en-US" altLang="en-US"/>
              <a:pPr/>
              <a:t>‹#›</a:t>
            </a:fld>
            <a:endParaRPr lang="en-US" altLang="en-US"/>
          </a:p>
        </p:txBody>
      </p:sp>
    </p:spTree>
    <p:extLst>
      <p:ext uri="{BB962C8B-B14F-4D97-AF65-F5344CB8AC3E}">
        <p14:creationId xmlns:p14="http://schemas.microsoft.com/office/powerpoint/2010/main" val="1965762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E993AD19-AD79-4F70-944F-FA795B7FA641}" type="slidenum">
              <a:rPr lang="en-US" altLang="en-US"/>
              <a:pPr/>
              <a:t>‹#›</a:t>
            </a:fld>
            <a:endParaRPr lang="en-US" altLang="en-US"/>
          </a:p>
        </p:txBody>
      </p:sp>
    </p:spTree>
    <p:extLst>
      <p:ext uri="{BB962C8B-B14F-4D97-AF65-F5344CB8AC3E}">
        <p14:creationId xmlns:p14="http://schemas.microsoft.com/office/powerpoint/2010/main" val="2830779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0A77C39A-3B94-4F49-A9D1-76F94E6A0B0C}" type="slidenum">
              <a:rPr lang="en-US" altLang="en-US"/>
              <a:pPr/>
              <a:t>‹#›</a:t>
            </a:fld>
            <a:endParaRPr lang="en-US" altLang="en-US"/>
          </a:p>
        </p:txBody>
      </p:sp>
    </p:spTree>
    <p:extLst>
      <p:ext uri="{BB962C8B-B14F-4D97-AF65-F5344CB8AC3E}">
        <p14:creationId xmlns:p14="http://schemas.microsoft.com/office/powerpoint/2010/main" val="238555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18ACEE4C-E232-4646-80C8-06F78D742E4D}" type="slidenum">
              <a:rPr lang="en-GB" altLang="en-US"/>
              <a:pPr/>
              <a:t>‹#›</a:t>
            </a:fld>
            <a:endParaRPr lang="en-GB" altLang="en-US"/>
          </a:p>
        </p:txBody>
      </p:sp>
    </p:spTree>
    <p:extLst>
      <p:ext uri="{BB962C8B-B14F-4D97-AF65-F5344CB8AC3E}">
        <p14:creationId xmlns:p14="http://schemas.microsoft.com/office/powerpoint/2010/main" val="1135223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E35580D1-A0FC-4289-BCE6-C17A79D6B07B}" type="slidenum">
              <a:rPr lang="en-US" altLang="en-US"/>
              <a:pPr/>
              <a:t>‹#›</a:t>
            </a:fld>
            <a:endParaRPr lang="en-US" altLang="en-US"/>
          </a:p>
        </p:txBody>
      </p:sp>
    </p:spTree>
    <p:extLst>
      <p:ext uri="{BB962C8B-B14F-4D97-AF65-F5344CB8AC3E}">
        <p14:creationId xmlns:p14="http://schemas.microsoft.com/office/powerpoint/2010/main" val="184901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EC70FF3-A18C-448B-A209-BBC2C413277D}" type="slidenum">
              <a:rPr lang="en-US" altLang="en-US"/>
              <a:pPr/>
              <a:t>‹#›</a:t>
            </a:fld>
            <a:endParaRPr lang="en-US" altLang="en-US"/>
          </a:p>
        </p:txBody>
      </p:sp>
    </p:spTree>
    <p:extLst>
      <p:ext uri="{BB962C8B-B14F-4D97-AF65-F5344CB8AC3E}">
        <p14:creationId xmlns:p14="http://schemas.microsoft.com/office/powerpoint/2010/main" val="3112115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088" y="0"/>
            <a:ext cx="2519362" cy="696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7405688" cy="696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3FF48BB-7422-4FF1-BEB7-A5BE5C00C6B5}" type="slidenum">
              <a:rPr lang="en-US" altLang="en-US"/>
              <a:pPr/>
              <a:t>‹#›</a:t>
            </a:fld>
            <a:endParaRPr lang="en-US" altLang="en-US"/>
          </a:p>
        </p:txBody>
      </p:sp>
    </p:spTree>
    <p:extLst>
      <p:ext uri="{BB962C8B-B14F-4D97-AF65-F5344CB8AC3E}">
        <p14:creationId xmlns:p14="http://schemas.microsoft.com/office/powerpoint/2010/main" val="11309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9AC1A8B4-D669-4344-AEFB-56A25990E0E4}" type="slidenum">
              <a:rPr lang="en-US" altLang="en-US"/>
              <a:pPr/>
              <a:t>‹#›</a:t>
            </a:fld>
            <a:endParaRPr lang="en-US" altLang="en-US"/>
          </a:p>
        </p:txBody>
      </p:sp>
    </p:spTree>
    <p:extLst>
      <p:ext uri="{BB962C8B-B14F-4D97-AF65-F5344CB8AC3E}">
        <p14:creationId xmlns:p14="http://schemas.microsoft.com/office/powerpoint/2010/main" val="2363663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BB9E450-EEA1-4663-8D26-27F06C174C32}" type="slidenum">
              <a:rPr lang="en-US" altLang="en-US"/>
              <a:pPr/>
              <a:t>‹#›</a:t>
            </a:fld>
            <a:endParaRPr lang="en-US" altLang="en-US"/>
          </a:p>
        </p:txBody>
      </p:sp>
    </p:spTree>
    <p:extLst>
      <p:ext uri="{BB962C8B-B14F-4D97-AF65-F5344CB8AC3E}">
        <p14:creationId xmlns:p14="http://schemas.microsoft.com/office/powerpoint/2010/main" val="3675739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C7114A9A-7667-470F-97EF-4CEA8409BBC0}" type="slidenum">
              <a:rPr lang="en-US" altLang="en-US"/>
              <a:pPr/>
              <a:t>‹#›</a:t>
            </a:fld>
            <a:endParaRPr lang="en-US" altLang="en-US"/>
          </a:p>
        </p:txBody>
      </p:sp>
    </p:spTree>
    <p:extLst>
      <p:ext uri="{BB962C8B-B14F-4D97-AF65-F5344CB8AC3E}">
        <p14:creationId xmlns:p14="http://schemas.microsoft.com/office/powerpoint/2010/main" val="3909343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804988"/>
            <a:ext cx="4618038"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1804988"/>
            <a:ext cx="4619625"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79DD440A-3EAD-4747-ACB8-D9DF024C4BB9}" type="slidenum">
              <a:rPr lang="en-US" altLang="en-US"/>
              <a:pPr/>
              <a:t>‹#›</a:t>
            </a:fld>
            <a:endParaRPr lang="en-US" altLang="en-US"/>
          </a:p>
        </p:txBody>
      </p:sp>
    </p:spTree>
    <p:extLst>
      <p:ext uri="{BB962C8B-B14F-4D97-AF65-F5344CB8AC3E}">
        <p14:creationId xmlns:p14="http://schemas.microsoft.com/office/powerpoint/2010/main" val="335012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58945EA9-8778-4231-B596-9028A42B964E}" type="slidenum">
              <a:rPr lang="en-US" altLang="en-US"/>
              <a:pPr/>
              <a:t>‹#›</a:t>
            </a:fld>
            <a:endParaRPr lang="en-US" altLang="en-US"/>
          </a:p>
        </p:txBody>
      </p:sp>
    </p:spTree>
    <p:extLst>
      <p:ext uri="{BB962C8B-B14F-4D97-AF65-F5344CB8AC3E}">
        <p14:creationId xmlns:p14="http://schemas.microsoft.com/office/powerpoint/2010/main" val="289511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63795494-48C1-4B7E-85AB-333AA0A54E84}" type="slidenum">
              <a:rPr lang="en-US" altLang="en-US"/>
              <a:pPr/>
              <a:t>‹#›</a:t>
            </a:fld>
            <a:endParaRPr lang="en-US" altLang="en-US"/>
          </a:p>
        </p:txBody>
      </p:sp>
    </p:spTree>
    <p:extLst>
      <p:ext uri="{BB962C8B-B14F-4D97-AF65-F5344CB8AC3E}">
        <p14:creationId xmlns:p14="http://schemas.microsoft.com/office/powerpoint/2010/main" val="2736714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B3E812A2-1A32-4911-8AF8-4C4FB189CD32}" type="slidenum">
              <a:rPr lang="en-US" altLang="en-US"/>
              <a:pPr/>
              <a:t>‹#›</a:t>
            </a:fld>
            <a:endParaRPr lang="en-US" altLang="en-US"/>
          </a:p>
        </p:txBody>
      </p:sp>
    </p:spTree>
    <p:extLst>
      <p:ext uri="{BB962C8B-B14F-4D97-AF65-F5344CB8AC3E}">
        <p14:creationId xmlns:p14="http://schemas.microsoft.com/office/powerpoint/2010/main" val="15396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GB" altLang="en-US"/>
          </a:p>
        </p:txBody>
      </p:sp>
      <p:sp>
        <p:nvSpPr>
          <p:cNvPr id="5" name="Footer Placeholder 4"/>
          <p:cNvSpPr>
            <a:spLocks noGrp="1"/>
          </p:cNvSpPr>
          <p:nvPr>
            <p:ph type="ftr" idx="11"/>
          </p:nvPr>
        </p:nvSpPr>
        <p:spPr/>
        <p:txBody>
          <a:bodyPr/>
          <a:lstStyle>
            <a:lvl1pPr>
              <a:defRPr/>
            </a:lvl1pPr>
          </a:lstStyle>
          <a:p>
            <a:endParaRPr lang="en-GB" altLang="en-US"/>
          </a:p>
        </p:txBody>
      </p:sp>
      <p:sp>
        <p:nvSpPr>
          <p:cNvPr id="6" name="Slide Number Placeholder 5"/>
          <p:cNvSpPr>
            <a:spLocks noGrp="1"/>
          </p:cNvSpPr>
          <p:nvPr>
            <p:ph type="sldNum" idx="12"/>
          </p:nvPr>
        </p:nvSpPr>
        <p:spPr/>
        <p:txBody>
          <a:bodyPr/>
          <a:lstStyle>
            <a:lvl1pPr>
              <a:defRPr/>
            </a:lvl1pPr>
          </a:lstStyle>
          <a:p>
            <a:fld id="{A6D6B946-C1C4-463B-9192-D1C0ABB05A12}" type="slidenum">
              <a:rPr lang="en-GB" altLang="en-US"/>
              <a:pPr/>
              <a:t>‹#›</a:t>
            </a:fld>
            <a:endParaRPr lang="en-GB" altLang="en-US"/>
          </a:p>
        </p:txBody>
      </p:sp>
    </p:spTree>
    <p:extLst>
      <p:ext uri="{BB962C8B-B14F-4D97-AF65-F5344CB8AC3E}">
        <p14:creationId xmlns:p14="http://schemas.microsoft.com/office/powerpoint/2010/main" val="1872905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7CAE52E-175A-41CD-98FE-CBDCD60E8806}" type="slidenum">
              <a:rPr lang="en-US" altLang="en-US"/>
              <a:pPr/>
              <a:t>‹#›</a:t>
            </a:fld>
            <a:endParaRPr lang="en-US" altLang="en-US"/>
          </a:p>
        </p:txBody>
      </p:sp>
    </p:spTree>
    <p:extLst>
      <p:ext uri="{BB962C8B-B14F-4D97-AF65-F5344CB8AC3E}">
        <p14:creationId xmlns:p14="http://schemas.microsoft.com/office/powerpoint/2010/main" val="3828171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ACC73865-116A-4B48-A902-B3D32EDBDF89}" type="slidenum">
              <a:rPr lang="en-US" altLang="en-US"/>
              <a:pPr/>
              <a:t>‹#›</a:t>
            </a:fld>
            <a:endParaRPr lang="en-US" altLang="en-US"/>
          </a:p>
        </p:txBody>
      </p:sp>
    </p:spTree>
    <p:extLst>
      <p:ext uri="{BB962C8B-B14F-4D97-AF65-F5344CB8AC3E}">
        <p14:creationId xmlns:p14="http://schemas.microsoft.com/office/powerpoint/2010/main" val="399197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4A7E23B5-EA37-4CFD-86F3-F808465D34F6}" type="slidenum">
              <a:rPr lang="en-US" altLang="en-US"/>
              <a:pPr/>
              <a:t>‹#›</a:t>
            </a:fld>
            <a:endParaRPr lang="en-US" altLang="en-US"/>
          </a:p>
        </p:txBody>
      </p:sp>
    </p:spTree>
    <p:extLst>
      <p:ext uri="{BB962C8B-B14F-4D97-AF65-F5344CB8AC3E}">
        <p14:creationId xmlns:p14="http://schemas.microsoft.com/office/powerpoint/2010/main" val="4080592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86638" y="303213"/>
            <a:ext cx="2346325" cy="640873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03213"/>
            <a:ext cx="6891338" cy="6408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F334394-0346-44FF-B815-DA98E4D935EA}" type="slidenum">
              <a:rPr lang="en-US" altLang="en-US"/>
              <a:pPr/>
              <a:t>‹#›</a:t>
            </a:fld>
            <a:endParaRPr lang="en-US" altLang="en-US"/>
          </a:p>
        </p:txBody>
      </p:sp>
    </p:spTree>
    <p:extLst>
      <p:ext uri="{BB962C8B-B14F-4D97-AF65-F5344CB8AC3E}">
        <p14:creationId xmlns:p14="http://schemas.microsoft.com/office/powerpoint/2010/main" val="2206560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EB1CCFFE-BE04-413D-BB76-DDFB42C4A452}" type="slidenum">
              <a:rPr lang="en-US" altLang="en-US"/>
              <a:pPr/>
              <a:t>‹#›</a:t>
            </a:fld>
            <a:endParaRPr lang="en-US" altLang="en-US"/>
          </a:p>
        </p:txBody>
      </p:sp>
    </p:spTree>
    <p:extLst>
      <p:ext uri="{BB962C8B-B14F-4D97-AF65-F5344CB8AC3E}">
        <p14:creationId xmlns:p14="http://schemas.microsoft.com/office/powerpoint/2010/main" val="453433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D7F20055-F21D-4582-AB1D-E628D4ED2D1B}" type="slidenum">
              <a:rPr lang="en-US" altLang="en-US"/>
              <a:pPr/>
              <a:t>‹#›</a:t>
            </a:fld>
            <a:endParaRPr lang="en-US" altLang="en-US"/>
          </a:p>
        </p:txBody>
      </p:sp>
    </p:spTree>
    <p:extLst>
      <p:ext uri="{BB962C8B-B14F-4D97-AF65-F5344CB8AC3E}">
        <p14:creationId xmlns:p14="http://schemas.microsoft.com/office/powerpoint/2010/main" val="807668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9F1095D6-FED9-46A9-89DF-7ACFB67F5F0E}" type="slidenum">
              <a:rPr lang="en-US" altLang="en-US"/>
              <a:pPr/>
              <a:t>‹#›</a:t>
            </a:fld>
            <a:endParaRPr lang="en-US" altLang="en-US"/>
          </a:p>
        </p:txBody>
      </p:sp>
    </p:spTree>
    <p:extLst>
      <p:ext uri="{BB962C8B-B14F-4D97-AF65-F5344CB8AC3E}">
        <p14:creationId xmlns:p14="http://schemas.microsoft.com/office/powerpoint/2010/main" val="323999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041525"/>
            <a:ext cx="1470025" cy="4670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65325" y="2041525"/>
            <a:ext cx="1471613" cy="4670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46647478-4A59-429D-8F93-59DE7FE5C707}" type="slidenum">
              <a:rPr lang="en-US" altLang="en-US"/>
              <a:pPr/>
              <a:t>‹#›</a:t>
            </a:fld>
            <a:endParaRPr lang="en-US" altLang="en-US"/>
          </a:p>
        </p:txBody>
      </p:sp>
    </p:spTree>
    <p:extLst>
      <p:ext uri="{BB962C8B-B14F-4D97-AF65-F5344CB8AC3E}">
        <p14:creationId xmlns:p14="http://schemas.microsoft.com/office/powerpoint/2010/main" val="261628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DC9EAEC2-749A-4781-9D6A-6CB6B7017C21}" type="slidenum">
              <a:rPr lang="en-US" altLang="en-US"/>
              <a:pPr/>
              <a:t>‹#›</a:t>
            </a:fld>
            <a:endParaRPr lang="en-US" altLang="en-US"/>
          </a:p>
        </p:txBody>
      </p:sp>
    </p:spTree>
    <p:extLst>
      <p:ext uri="{BB962C8B-B14F-4D97-AF65-F5344CB8AC3E}">
        <p14:creationId xmlns:p14="http://schemas.microsoft.com/office/powerpoint/2010/main" val="3210173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F44F2BC1-A476-44E0-A3EB-485DABEEE3BF}" type="slidenum">
              <a:rPr lang="en-US" altLang="en-US"/>
              <a:pPr/>
              <a:t>‹#›</a:t>
            </a:fld>
            <a:endParaRPr lang="en-US" altLang="en-US"/>
          </a:p>
        </p:txBody>
      </p:sp>
    </p:spTree>
    <p:extLst>
      <p:ext uri="{BB962C8B-B14F-4D97-AF65-F5344CB8AC3E}">
        <p14:creationId xmlns:p14="http://schemas.microsoft.com/office/powerpoint/2010/main" val="9761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2937" cy="7321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8575" y="1768475"/>
            <a:ext cx="4454525" cy="7321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GB" altLang="en-US"/>
          </a:p>
        </p:txBody>
      </p:sp>
      <p:sp>
        <p:nvSpPr>
          <p:cNvPr id="6" name="Footer Placeholder 5"/>
          <p:cNvSpPr>
            <a:spLocks noGrp="1"/>
          </p:cNvSpPr>
          <p:nvPr>
            <p:ph type="ftr" idx="11"/>
          </p:nvPr>
        </p:nvSpPr>
        <p:spPr/>
        <p:txBody>
          <a:bodyPr/>
          <a:lstStyle>
            <a:lvl1pPr>
              <a:defRPr/>
            </a:lvl1pPr>
          </a:lstStyle>
          <a:p>
            <a:endParaRPr lang="en-GB" altLang="en-US"/>
          </a:p>
        </p:txBody>
      </p:sp>
      <p:sp>
        <p:nvSpPr>
          <p:cNvPr id="7" name="Slide Number Placeholder 6"/>
          <p:cNvSpPr>
            <a:spLocks noGrp="1"/>
          </p:cNvSpPr>
          <p:nvPr>
            <p:ph type="sldNum" idx="12"/>
          </p:nvPr>
        </p:nvSpPr>
        <p:spPr/>
        <p:txBody>
          <a:bodyPr/>
          <a:lstStyle>
            <a:lvl1pPr>
              <a:defRPr/>
            </a:lvl1pPr>
          </a:lstStyle>
          <a:p>
            <a:fld id="{3CDD6D3F-37FE-4FAF-ADE1-8E548B92E391}" type="slidenum">
              <a:rPr lang="en-GB" altLang="en-US"/>
              <a:pPr/>
              <a:t>‹#›</a:t>
            </a:fld>
            <a:endParaRPr lang="en-GB" altLang="en-US"/>
          </a:p>
        </p:txBody>
      </p:sp>
    </p:spTree>
    <p:extLst>
      <p:ext uri="{BB962C8B-B14F-4D97-AF65-F5344CB8AC3E}">
        <p14:creationId xmlns:p14="http://schemas.microsoft.com/office/powerpoint/2010/main" val="2375011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6BA92FA-F24C-4B50-9FFC-4A355387AEA0}" type="slidenum">
              <a:rPr lang="en-US" altLang="en-US"/>
              <a:pPr/>
              <a:t>‹#›</a:t>
            </a:fld>
            <a:endParaRPr lang="en-US" altLang="en-US"/>
          </a:p>
        </p:txBody>
      </p:sp>
    </p:spTree>
    <p:extLst>
      <p:ext uri="{BB962C8B-B14F-4D97-AF65-F5344CB8AC3E}">
        <p14:creationId xmlns:p14="http://schemas.microsoft.com/office/powerpoint/2010/main" val="3023414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D50FC21-FE28-40CB-92E2-4D6B8A77E54D}" type="slidenum">
              <a:rPr lang="en-US" altLang="en-US"/>
              <a:pPr/>
              <a:t>‹#›</a:t>
            </a:fld>
            <a:endParaRPr lang="en-US" altLang="en-US"/>
          </a:p>
        </p:txBody>
      </p:sp>
    </p:spTree>
    <p:extLst>
      <p:ext uri="{BB962C8B-B14F-4D97-AF65-F5344CB8AC3E}">
        <p14:creationId xmlns:p14="http://schemas.microsoft.com/office/powerpoint/2010/main" val="180661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A61EF65-A510-4503-81D1-33E3A173C46C}" type="slidenum">
              <a:rPr lang="en-US" altLang="en-US"/>
              <a:pPr/>
              <a:t>‹#›</a:t>
            </a:fld>
            <a:endParaRPr lang="en-US" altLang="en-US"/>
          </a:p>
        </p:txBody>
      </p:sp>
    </p:spTree>
    <p:extLst>
      <p:ext uri="{BB962C8B-B14F-4D97-AF65-F5344CB8AC3E}">
        <p14:creationId xmlns:p14="http://schemas.microsoft.com/office/powerpoint/2010/main" val="3614088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D9A215FF-EBA6-4A0C-A9BB-5114BEF6AB05}" type="slidenum">
              <a:rPr lang="en-US" altLang="en-US"/>
              <a:pPr/>
              <a:t>‹#›</a:t>
            </a:fld>
            <a:endParaRPr lang="en-US" altLang="en-US"/>
          </a:p>
        </p:txBody>
      </p:sp>
    </p:spTree>
    <p:extLst>
      <p:ext uri="{BB962C8B-B14F-4D97-AF65-F5344CB8AC3E}">
        <p14:creationId xmlns:p14="http://schemas.microsoft.com/office/powerpoint/2010/main" val="4176048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9163" y="303213"/>
            <a:ext cx="2308225" cy="640873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03213"/>
            <a:ext cx="6773863" cy="6408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D32E615C-059F-4B81-95F0-E4D0E46EB4A7}" type="slidenum">
              <a:rPr lang="en-US" altLang="en-US"/>
              <a:pPr/>
              <a:t>‹#›</a:t>
            </a:fld>
            <a:endParaRPr lang="en-US" altLang="en-US"/>
          </a:p>
        </p:txBody>
      </p:sp>
    </p:spTree>
    <p:extLst>
      <p:ext uri="{BB962C8B-B14F-4D97-AF65-F5344CB8AC3E}">
        <p14:creationId xmlns:p14="http://schemas.microsoft.com/office/powerpoint/2010/main" val="3883438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363A14F3-62D9-4D61-AD67-5C262EE2345D}" type="slidenum">
              <a:rPr lang="en-US" altLang="en-US"/>
              <a:pPr/>
              <a:t>‹#›</a:t>
            </a:fld>
            <a:endParaRPr lang="en-US" altLang="en-US"/>
          </a:p>
        </p:txBody>
      </p:sp>
    </p:spTree>
    <p:extLst>
      <p:ext uri="{BB962C8B-B14F-4D97-AF65-F5344CB8AC3E}">
        <p14:creationId xmlns:p14="http://schemas.microsoft.com/office/powerpoint/2010/main" val="3488545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8C35D20F-2865-4D09-A98F-0794D9F16906}" type="slidenum">
              <a:rPr lang="en-US" altLang="en-US"/>
              <a:pPr/>
              <a:t>‹#›</a:t>
            </a:fld>
            <a:endParaRPr lang="en-US" altLang="en-US"/>
          </a:p>
        </p:txBody>
      </p:sp>
    </p:spTree>
    <p:extLst>
      <p:ext uri="{BB962C8B-B14F-4D97-AF65-F5344CB8AC3E}">
        <p14:creationId xmlns:p14="http://schemas.microsoft.com/office/powerpoint/2010/main" val="1448786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3F823819-5241-492E-BEDE-67166CB2B7CD}" type="slidenum">
              <a:rPr lang="en-US" altLang="en-US"/>
              <a:pPr/>
              <a:t>‹#›</a:t>
            </a:fld>
            <a:endParaRPr lang="en-US" altLang="en-US"/>
          </a:p>
        </p:txBody>
      </p:sp>
    </p:spTree>
    <p:extLst>
      <p:ext uri="{BB962C8B-B14F-4D97-AF65-F5344CB8AC3E}">
        <p14:creationId xmlns:p14="http://schemas.microsoft.com/office/powerpoint/2010/main" val="2743875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7700"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1768475"/>
            <a:ext cx="4459287"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ECB3768C-50E8-43D2-A628-DA52C1393806}" type="slidenum">
              <a:rPr lang="en-US" altLang="en-US"/>
              <a:pPr/>
              <a:t>‹#›</a:t>
            </a:fld>
            <a:endParaRPr lang="en-US" altLang="en-US"/>
          </a:p>
        </p:txBody>
      </p:sp>
    </p:spTree>
    <p:extLst>
      <p:ext uri="{BB962C8B-B14F-4D97-AF65-F5344CB8AC3E}">
        <p14:creationId xmlns:p14="http://schemas.microsoft.com/office/powerpoint/2010/main" val="493487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0CEB6C19-7039-4BF3-98C8-8C36C96F9982}" type="slidenum">
              <a:rPr lang="en-US" altLang="en-US"/>
              <a:pPr/>
              <a:t>‹#›</a:t>
            </a:fld>
            <a:endParaRPr lang="en-US" altLang="en-US"/>
          </a:p>
        </p:txBody>
      </p:sp>
    </p:spTree>
    <p:extLst>
      <p:ext uri="{BB962C8B-B14F-4D97-AF65-F5344CB8AC3E}">
        <p14:creationId xmlns:p14="http://schemas.microsoft.com/office/powerpoint/2010/main" val="403253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GB" altLang="en-US"/>
          </a:p>
        </p:txBody>
      </p:sp>
      <p:sp>
        <p:nvSpPr>
          <p:cNvPr id="8" name="Footer Placeholder 7"/>
          <p:cNvSpPr>
            <a:spLocks noGrp="1"/>
          </p:cNvSpPr>
          <p:nvPr>
            <p:ph type="ftr" idx="11"/>
          </p:nvPr>
        </p:nvSpPr>
        <p:spPr/>
        <p:txBody>
          <a:bodyPr/>
          <a:lstStyle>
            <a:lvl1pPr>
              <a:defRPr/>
            </a:lvl1pPr>
          </a:lstStyle>
          <a:p>
            <a:endParaRPr lang="en-GB" altLang="en-US"/>
          </a:p>
        </p:txBody>
      </p:sp>
      <p:sp>
        <p:nvSpPr>
          <p:cNvPr id="9" name="Slide Number Placeholder 8"/>
          <p:cNvSpPr>
            <a:spLocks noGrp="1"/>
          </p:cNvSpPr>
          <p:nvPr>
            <p:ph type="sldNum" idx="12"/>
          </p:nvPr>
        </p:nvSpPr>
        <p:spPr/>
        <p:txBody>
          <a:bodyPr/>
          <a:lstStyle>
            <a:lvl1pPr>
              <a:defRPr/>
            </a:lvl1pPr>
          </a:lstStyle>
          <a:p>
            <a:fld id="{4E2E4A4A-D5C7-4335-B5E0-561863E9267C}" type="slidenum">
              <a:rPr lang="en-GB" altLang="en-US"/>
              <a:pPr/>
              <a:t>‹#›</a:t>
            </a:fld>
            <a:endParaRPr lang="en-GB" altLang="en-US"/>
          </a:p>
        </p:txBody>
      </p:sp>
    </p:spTree>
    <p:extLst>
      <p:ext uri="{BB962C8B-B14F-4D97-AF65-F5344CB8AC3E}">
        <p14:creationId xmlns:p14="http://schemas.microsoft.com/office/powerpoint/2010/main" val="939437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68D7C7FA-891C-4961-A79A-F9366D7A8327}" type="slidenum">
              <a:rPr lang="en-US" altLang="en-US"/>
              <a:pPr/>
              <a:t>‹#›</a:t>
            </a:fld>
            <a:endParaRPr lang="en-US" altLang="en-US"/>
          </a:p>
        </p:txBody>
      </p:sp>
    </p:spTree>
    <p:extLst>
      <p:ext uri="{BB962C8B-B14F-4D97-AF65-F5344CB8AC3E}">
        <p14:creationId xmlns:p14="http://schemas.microsoft.com/office/powerpoint/2010/main" val="425302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4102A6BD-3B7F-40D4-8A5A-F23F20A60FC1}" type="slidenum">
              <a:rPr lang="en-US" altLang="en-US"/>
              <a:pPr/>
              <a:t>‹#›</a:t>
            </a:fld>
            <a:endParaRPr lang="en-US" altLang="en-US"/>
          </a:p>
        </p:txBody>
      </p:sp>
    </p:spTree>
    <p:extLst>
      <p:ext uri="{BB962C8B-B14F-4D97-AF65-F5344CB8AC3E}">
        <p14:creationId xmlns:p14="http://schemas.microsoft.com/office/powerpoint/2010/main" val="29935229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A182BEC2-FC4C-43D2-B1D5-E73172F2B753}" type="slidenum">
              <a:rPr lang="en-US" altLang="en-US"/>
              <a:pPr/>
              <a:t>‹#›</a:t>
            </a:fld>
            <a:endParaRPr lang="en-US" altLang="en-US"/>
          </a:p>
        </p:txBody>
      </p:sp>
    </p:spTree>
    <p:extLst>
      <p:ext uri="{BB962C8B-B14F-4D97-AF65-F5344CB8AC3E}">
        <p14:creationId xmlns:p14="http://schemas.microsoft.com/office/powerpoint/2010/main" val="164257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2CA20B4-FC53-4803-A31C-B7F6C8F83C7F}" type="slidenum">
              <a:rPr lang="en-US" altLang="en-US"/>
              <a:pPr/>
              <a:t>‹#›</a:t>
            </a:fld>
            <a:endParaRPr lang="en-US" altLang="en-US"/>
          </a:p>
        </p:txBody>
      </p:sp>
    </p:spTree>
    <p:extLst>
      <p:ext uri="{BB962C8B-B14F-4D97-AF65-F5344CB8AC3E}">
        <p14:creationId xmlns:p14="http://schemas.microsoft.com/office/powerpoint/2010/main" val="1220330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56F41D4-69EB-4916-91F0-F66152C7B336}" type="slidenum">
              <a:rPr lang="en-US" altLang="en-US"/>
              <a:pPr/>
              <a:t>‹#›</a:t>
            </a:fld>
            <a:endParaRPr lang="en-US" altLang="en-US"/>
          </a:p>
        </p:txBody>
      </p:sp>
    </p:spTree>
    <p:extLst>
      <p:ext uri="{BB962C8B-B14F-4D97-AF65-F5344CB8AC3E}">
        <p14:creationId xmlns:p14="http://schemas.microsoft.com/office/powerpoint/2010/main" val="2727536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5849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50037" cy="5849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6C86F70-2834-46AF-954E-4FB6D6E68405}" type="slidenum">
              <a:rPr lang="en-US" altLang="en-US"/>
              <a:pPr/>
              <a:t>‹#›</a:t>
            </a:fld>
            <a:endParaRPr lang="en-US" altLang="en-US"/>
          </a:p>
        </p:txBody>
      </p:sp>
    </p:spTree>
    <p:extLst>
      <p:ext uri="{BB962C8B-B14F-4D97-AF65-F5344CB8AC3E}">
        <p14:creationId xmlns:p14="http://schemas.microsoft.com/office/powerpoint/2010/main" val="293245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070DF8DD-2047-46A4-A00F-047E0E50F70A}" type="slidenum">
              <a:rPr lang="en-US" altLang="en-US"/>
              <a:pPr/>
              <a:t>‹#›</a:t>
            </a:fld>
            <a:endParaRPr lang="en-US" altLang="en-US"/>
          </a:p>
        </p:txBody>
      </p:sp>
    </p:spTree>
    <p:extLst>
      <p:ext uri="{BB962C8B-B14F-4D97-AF65-F5344CB8AC3E}">
        <p14:creationId xmlns:p14="http://schemas.microsoft.com/office/powerpoint/2010/main" val="1622492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DEB0CA39-8FE8-4970-B87B-8482BCF24AB5}" type="slidenum">
              <a:rPr lang="en-US" altLang="en-US"/>
              <a:pPr/>
              <a:t>‹#›</a:t>
            </a:fld>
            <a:endParaRPr lang="en-US" altLang="en-US"/>
          </a:p>
        </p:txBody>
      </p:sp>
    </p:spTree>
    <p:extLst>
      <p:ext uri="{BB962C8B-B14F-4D97-AF65-F5344CB8AC3E}">
        <p14:creationId xmlns:p14="http://schemas.microsoft.com/office/powerpoint/2010/main" val="3835976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815F0984-3B13-4559-9DEA-F6CC47232453}" type="slidenum">
              <a:rPr lang="en-US" altLang="en-US"/>
              <a:pPr/>
              <a:t>‹#›</a:t>
            </a:fld>
            <a:endParaRPr lang="en-US" altLang="en-US"/>
          </a:p>
        </p:txBody>
      </p:sp>
    </p:spTree>
    <p:extLst>
      <p:ext uri="{BB962C8B-B14F-4D97-AF65-F5344CB8AC3E}">
        <p14:creationId xmlns:p14="http://schemas.microsoft.com/office/powerpoint/2010/main" val="218145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275" y="1008063"/>
            <a:ext cx="4794250" cy="5961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4925" y="1008063"/>
            <a:ext cx="4795838" cy="5961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CF5BB8B7-4CD2-40FE-93BD-7EE69A68E9FF}" type="slidenum">
              <a:rPr lang="en-US" altLang="en-US"/>
              <a:pPr/>
              <a:t>‹#›</a:t>
            </a:fld>
            <a:endParaRPr lang="en-US" altLang="en-US"/>
          </a:p>
        </p:txBody>
      </p:sp>
    </p:spTree>
    <p:extLst>
      <p:ext uri="{BB962C8B-B14F-4D97-AF65-F5344CB8AC3E}">
        <p14:creationId xmlns:p14="http://schemas.microsoft.com/office/powerpoint/2010/main" val="3421186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GB" altLang="en-US"/>
          </a:p>
        </p:txBody>
      </p:sp>
      <p:sp>
        <p:nvSpPr>
          <p:cNvPr id="4" name="Footer Placeholder 3"/>
          <p:cNvSpPr>
            <a:spLocks noGrp="1"/>
          </p:cNvSpPr>
          <p:nvPr>
            <p:ph type="ftr" idx="11"/>
          </p:nvPr>
        </p:nvSpPr>
        <p:spPr/>
        <p:txBody>
          <a:bodyPr/>
          <a:lstStyle>
            <a:lvl1pPr>
              <a:defRPr/>
            </a:lvl1pPr>
          </a:lstStyle>
          <a:p>
            <a:endParaRPr lang="en-GB" altLang="en-US"/>
          </a:p>
        </p:txBody>
      </p:sp>
      <p:sp>
        <p:nvSpPr>
          <p:cNvPr id="5" name="Slide Number Placeholder 4"/>
          <p:cNvSpPr>
            <a:spLocks noGrp="1"/>
          </p:cNvSpPr>
          <p:nvPr>
            <p:ph type="sldNum" idx="12"/>
          </p:nvPr>
        </p:nvSpPr>
        <p:spPr/>
        <p:txBody>
          <a:bodyPr/>
          <a:lstStyle>
            <a:lvl1pPr>
              <a:defRPr/>
            </a:lvl1pPr>
          </a:lstStyle>
          <a:p>
            <a:fld id="{6CA9674B-1786-413F-ABCE-AB84F2282813}" type="slidenum">
              <a:rPr lang="en-GB" altLang="en-US"/>
              <a:pPr/>
              <a:t>‹#›</a:t>
            </a:fld>
            <a:endParaRPr lang="en-GB" altLang="en-US"/>
          </a:p>
        </p:txBody>
      </p:sp>
    </p:spTree>
    <p:extLst>
      <p:ext uri="{BB962C8B-B14F-4D97-AF65-F5344CB8AC3E}">
        <p14:creationId xmlns:p14="http://schemas.microsoft.com/office/powerpoint/2010/main" val="1181327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92E3551C-C3C6-4573-92A2-3FACE4A2AEF9}" type="slidenum">
              <a:rPr lang="en-US" altLang="en-US"/>
              <a:pPr/>
              <a:t>‹#›</a:t>
            </a:fld>
            <a:endParaRPr lang="en-US" altLang="en-US"/>
          </a:p>
        </p:txBody>
      </p:sp>
    </p:spTree>
    <p:extLst>
      <p:ext uri="{BB962C8B-B14F-4D97-AF65-F5344CB8AC3E}">
        <p14:creationId xmlns:p14="http://schemas.microsoft.com/office/powerpoint/2010/main" val="2101751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23440D66-02B5-4D74-941D-4FC93B70CD5F}" type="slidenum">
              <a:rPr lang="en-US" altLang="en-US"/>
              <a:pPr/>
              <a:t>‹#›</a:t>
            </a:fld>
            <a:endParaRPr lang="en-US" altLang="en-US"/>
          </a:p>
        </p:txBody>
      </p:sp>
    </p:spTree>
    <p:extLst>
      <p:ext uri="{BB962C8B-B14F-4D97-AF65-F5344CB8AC3E}">
        <p14:creationId xmlns:p14="http://schemas.microsoft.com/office/powerpoint/2010/main" val="113408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D9EFBA81-7530-4805-B946-96130974073E}" type="slidenum">
              <a:rPr lang="en-US" altLang="en-US"/>
              <a:pPr/>
              <a:t>‹#›</a:t>
            </a:fld>
            <a:endParaRPr lang="en-US" altLang="en-US"/>
          </a:p>
        </p:txBody>
      </p:sp>
    </p:spTree>
    <p:extLst>
      <p:ext uri="{BB962C8B-B14F-4D97-AF65-F5344CB8AC3E}">
        <p14:creationId xmlns:p14="http://schemas.microsoft.com/office/powerpoint/2010/main" val="4140755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E182623-7BAA-45F9-B992-666CB5206091}" type="slidenum">
              <a:rPr lang="en-US" altLang="en-US"/>
              <a:pPr/>
              <a:t>‹#›</a:t>
            </a:fld>
            <a:endParaRPr lang="en-US" altLang="en-US"/>
          </a:p>
        </p:txBody>
      </p:sp>
    </p:spTree>
    <p:extLst>
      <p:ext uri="{BB962C8B-B14F-4D97-AF65-F5344CB8AC3E}">
        <p14:creationId xmlns:p14="http://schemas.microsoft.com/office/powerpoint/2010/main" val="2296130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94BE5C71-F61B-4104-9C16-C265AE8E1C52}" type="slidenum">
              <a:rPr lang="en-US" altLang="en-US"/>
              <a:pPr/>
              <a:t>‹#›</a:t>
            </a:fld>
            <a:endParaRPr lang="en-US" altLang="en-US"/>
          </a:p>
        </p:txBody>
      </p:sp>
    </p:spTree>
    <p:extLst>
      <p:ext uri="{BB962C8B-B14F-4D97-AF65-F5344CB8AC3E}">
        <p14:creationId xmlns:p14="http://schemas.microsoft.com/office/powerpoint/2010/main" val="2652687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62E27E1-A22D-438E-B851-14DAB7F892EC}" type="slidenum">
              <a:rPr lang="en-US" altLang="en-US"/>
              <a:pPr/>
              <a:t>‹#›</a:t>
            </a:fld>
            <a:endParaRPr lang="en-US" altLang="en-US"/>
          </a:p>
        </p:txBody>
      </p:sp>
    </p:spTree>
    <p:extLst>
      <p:ext uri="{BB962C8B-B14F-4D97-AF65-F5344CB8AC3E}">
        <p14:creationId xmlns:p14="http://schemas.microsoft.com/office/powerpoint/2010/main" val="3391483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088" y="0"/>
            <a:ext cx="2519362" cy="696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7405688" cy="696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8C2C906-65D0-43B1-B392-6FE2DD95CF7C}" type="slidenum">
              <a:rPr lang="en-US" altLang="en-US"/>
              <a:pPr/>
              <a:t>‹#›</a:t>
            </a:fld>
            <a:endParaRPr lang="en-US" altLang="en-US"/>
          </a:p>
        </p:txBody>
      </p:sp>
    </p:spTree>
    <p:extLst>
      <p:ext uri="{BB962C8B-B14F-4D97-AF65-F5344CB8AC3E}">
        <p14:creationId xmlns:p14="http://schemas.microsoft.com/office/powerpoint/2010/main" val="6549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7973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444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818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GB" altLang="en-US"/>
          </a:p>
        </p:txBody>
      </p:sp>
      <p:sp>
        <p:nvSpPr>
          <p:cNvPr id="3" name="Footer Placeholder 2"/>
          <p:cNvSpPr>
            <a:spLocks noGrp="1"/>
          </p:cNvSpPr>
          <p:nvPr>
            <p:ph type="ftr" idx="11"/>
          </p:nvPr>
        </p:nvSpPr>
        <p:spPr/>
        <p:txBody>
          <a:bodyPr/>
          <a:lstStyle>
            <a:lvl1pPr>
              <a:defRPr/>
            </a:lvl1pPr>
          </a:lstStyle>
          <a:p>
            <a:endParaRPr lang="en-GB" altLang="en-US"/>
          </a:p>
        </p:txBody>
      </p:sp>
      <p:sp>
        <p:nvSpPr>
          <p:cNvPr id="4" name="Slide Number Placeholder 3"/>
          <p:cNvSpPr>
            <a:spLocks noGrp="1"/>
          </p:cNvSpPr>
          <p:nvPr>
            <p:ph type="sldNum" idx="12"/>
          </p:nvPr>
        </p:nvSpPr>
        <p:spPr/>
        <p:txBody>
          <a:bodyPr/>
          <a:lstStyle>
            <a:lvl1pPr>
              <a:defRPr/>
            </a:lvl1pPr>
          </a:lstStyle>
          <a:p>
            <a:fld id="{4B0AA2E3-F574-4679-82FF-28C4C5D5D6E0}" type="slidenum">
              <a:rPr lang="en-GB" altLang="en-US"/>
              <a:pPr/>
              <a:t>‹#›</a:t>
            </a:fld>
            <a:endParaRPr lang="en-GB" altLang="en-US"/>
          </a:p>
        </p:txBody>
      </p:sp>
    </p:spTree>
    <p:extLst>
      <p:ext uri="{BB962C8B-B14F-4D97-AF65-F5344CB8AC3E}">
        <p14:creationId xmlns:p14="http://schemas.microsoft.com/office/powerpoint/2010/main" val="3714975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275" y="1008063"/>
            <a:ext cx="4794250" cy="5961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4925" y="1008063"/>
            <a:ext cx="4795838" cy="5961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9411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803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6524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392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337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410559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3284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088" y="0"/>
            <a:ext cx="2519362" cy="696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7405688" cy="696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0320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en-US" altLang="en-US"/>
              <a:t>6/30/19</a:t>
            </a:r>
          </a:p>
        </p:txBody>
      </p:sp>
      <p:sp>
        <p:nvSpPr>
          <p:cNvPr id="5" name="Slide Number Placeholder 4"/>
          <p:cNvSpPr>
            <a:spLocks noGrp="1"/>
          </p:cNvSpPr>
          <p:nvPr>
            <p:ph type="sldNum" idx="11"/>
          </p:nvPr>
        </p:nvSpPr>
        <p:spPr/>
        <p:txBody>
          <a:bodyPr/>
          <a:lstStyle>
            <a:lvl1pPr>
              <a:defRPr/>
            </a:lvl1pPr>
          </a:lstStyle>
          <a:p>
            <a:fld id="{44F86057-209E-4EC9-8518-5253C177355B}" type="slidenum">
              <a:rPr lang="en-US" altLang="en-US"/>
              <a:pPr/>
              <a:t>‹#›</a:t>
            </a:fld>
            <a:endParaRPr lang="en-US" altLang="en-US"/>
          </a:p>
        </p:txBody>
      </p:sp>
    </p:spTree>
    <p:extLst>
      <p:ext uri="{BB962C8B-B14F-4D97-AF65-F5344CB8AC3E}">
        <p14:creationId xmlns:p14="http://schemas.microsoft.com/office/powerpoint/2010/main" val="22757508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ltLang="en-US"/>
              <a:t>6/30/19</a:t>
            </a:r>
          </a:p>
        </p:txBody>
      </p:sp>
      <p:sp>
        <p:nvSpPr>
          <p:cNvPr id="5" name="Slide Number Placeholder 4"/>
          <p:cNvSpPr>
            <a:spLocks noGrp="1"/>
          </p:cNvSpPr>
          <p:nvPr>
            <p:ph type="sldNum" idx="11"/>
          </p:nvPr>
        </p:nvSpPr>
        <p:spPr/>
        <p:txBody>
          <a:bodyPr/>
          <a:lstStyle>
            <a:lvl1pPr>
              <a:defRPr/>
            </a:lvl1pPr>
          </a:lstStyle>
          <a:p>
            <a:fld id="{8FD1BE66-8C67-4D18-9CAD-794C7F6A9BBC}" type="slidenum">
              <a:rPr lang="en-US" altLang="en-US"/>
              <a:pPr/>
              <a:t>‹#›</a:t>
            </a:fld>
            <a:endParaRPr lang="en-US" altLang="en-US"/>
          </a:p>
        </p:txBody>
      </p:sp>
    </p:spTree>
    <p:extLst>
      <p:ext uri="{BB962C8B-B14F-4D97-AF65-F5344CB8AC3E}">
        <p14:creationId xmlns:p14="http://schemas.microsoft.com/office/powerpoint/2010/main" val="318736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ltLang="en-US"/>
          </a:p>
        </p:txBody>
      </p:sp>
      <p:sp>
        <p:nvSpPr>
          <p:cNvPr id="6" name="Footer Placeholder 5"/>
          <p:cNvSpPr>
            <a:spLocks noGrp="1"/>
          </p:cNvSpPr>
          <p:nvPr>
            <p:ph type="ftr" idx="11"/>
          </p:nvPr>
        </p:nvSpPr>
        <p:spPr/>
        <p:txBody>
          <a:bodyPr/>
          <a:lstStyle>
            <a:lvl1pPr>
              <a:defRPr/>
            </a:lvl1pPr>
          </a:lstStyle>
          <a:p>
            <a:endParaRPr lang="en-GB" altLang="en-US"/>
          </a:p>
        </p:txBody>
      </p:sp>
      <p:sp>
        <p:nvSpPr>
          <p:cNvPr id="7" name="Slide Number Placeholder 6"/>
          <p:cNvSpPr>
            <a:spLocks noGrp="1"/>
          </p:cNvSpPr>
          <p:nvPr>
            <p:ph type="sldNum" idx="12"/>
          </p:nvPr>
        </p:nvSpPr>
        <p:spPr/>
        <p:txBody>
          <a:bodyPr/>
          <a:lstStyle>
            <a:lvl1pPr>
              <a:defRPr/>
            </a:lvl1pPr>
          </a:lstStyle>
          <a:p>
            <a:fld id="{605D66F6-0F95-4D15-A3D7-917B7D6AAE8A}" type="slidenum">
              <a:rPr lang="en-GB" altLang="en-US"/>
              <a:pPr/>
              <a:t>‹#›</a:t>
            </a:fld>
            <a:endParaRPr lang="en-GB" altLang="en-US"/>
          </a:p>
        </p:txBody>
      </p:sp>
    </p:spTree>
    <p:extLst>
      <p:ext uri="{BB962C8B-B14F-4D97-AF65-F5344CB8AC3E}">
        <p14:creationId xmlns:p14="http://schemas.microsoft.com/office/powerpoint/2010/main" val="18795886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en-US" altLang="en-US"/>
              <a:t>6/30/19</a:t>
            </a:r>
          </a:p>
        </p:txBody>
      </p:sp>
      <p:sp>
        <p:nvSpPr>
          <p:cNvPr id="5" name="Slide Number Placeholder 4"/>
          <p:cNvSpPr>
            <a:spLocks noGrp="1"/>
          </p:cNvSpPr>
          <p:nvPr>
            <p:ph type="sldNum" idx="11"/>
          </p:nvPr>
        </p:nvSpPr>
        <p:spPr/>
        <p:txBody>
          <a:bodyPr/>
          <a:lstStyle>
            <a:lvl1pPr>
              <a:defRPr/>
            </a:lvl1pPr>
          </a:lstStyle>
          <a:p>
            <a:fld id="{848B95B8-DEB3-4AF1-B696-1A28A10B4172}" type="slidenum">
              <a:rPr lang="en-US" altLang="en-US"/>
              <a:pPr/>
              <a:t>‹#›</a:t>
            </a:fld>
            <a:endParaRPr lang="en-US" altLang="en-US"/>
          </a:p>
        </p:txBody>
      </p:sp>
    </p:spTree>
    <p:extLst>
      <p:ext uri="{BB962C8B-B14F-4D97-AF65-F5344CB8AC3E}">
        <p14:creationId xmlns:p14="http://schemas.microsoft.com/office/powerpoint/2010/main" val="2918370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7700"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1768475"/>
            <a:ext cx="4459287"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en-US" altLang="en-US"/>
              <a:t>6/30/19</a:t>
            </a:r>
          </a:p>
        </p:txBody>
      </p:sp>
      <p:sp>
        <p:nvSpPr>
          <p:cNvPr id="6" name="Slide Number Placeholder 5"/>
          <p:cNvSpPr>
            <a:spLocks noGrp="1"/>
          </p:cNvSpPr>
          <p:nvPr>
            <p:ph type="sldNum" idx="11"/>
          </p:nvPr>
        </p:nvSpPr>
        <p:spPr/>
        <p:txBody>
          <a:bodyPr/>
          <a:lstStyle>
            <a:lvl1pPr>
              <a:defRPr/>
            </a:lvl1pPr>
          </a:lstStyle>
          <a:p>
            <a:fld id="{65233AF4-1D5C-4538-8D5C-F6582D8FD28E}" type="slidenum">
              <a:rPr lang="en-US" altLang="en-US"/>
              <a:pPr/>
              <a:t>‹#›</a:t>
            </a:fld>
            <a:endParaRPr lang="en-US" altLang="en-US"/>
          </a:p>
        </p:txBody>
      </p:sp>
    </p:spTree>
    <p:extLst>
      <p:ext uri="{BB962C8B-B14F-4D97-AF65-F5344CB8AC3E}">
        <p14:creationId xmlns:p14="http://schemas.microsoft.com/office/powerpoint/2010/main" val="4292855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en-US" altLang="en-US"/>
              <a:t>6/30/19</a:t>
            </a:r>
          </a:p>
        </p:txBody>
      </p:sp>
      <p:sp>
        <p:nvSpPr>
          <p:cNvPr id="8" name="Slide Number Placeholder 7"/>
          <p:cNvSpPr>
            <a:spLocks noGrp="1"/>
          </p:cNvSpPr>
          <p:nvPr>
            <p:ph type="sldNum" idx="11"/>
          </p:nvPr>
        </p:nvSpPr>
        <p:spPr/>
        <p:txBody>
          <a:bodyPr/>
          <a:lstStyle>
            <a:lvl1pPr>
              <a:defRPr/>
            </a:lvl1pPr>
          </a:lstStyle>
          <a:p>
            <a:fld id="{EF299D0B-D824-444F-ACB8-7B40A4222905}" type="slidenum">
              <a:rPr lang="en-US" altLang="en-US"/>
              <a:pPr/>
              <a:t>‹#›</a:t>
            </a:fld>
            <a:endParaRPr lang="en-US" altLang="en-US"/>
          </a:p>
        </p:txBody>
      </p:sp>
    </p:spTree>
    <p:extLst>
      <p:ext uri="{BB962C8B-B14F-4D97-AF65-F5344CB8AC3E}">
        <p14:creationId xmlns:p14="http://schemas.microsoft.com/office/powerpoint/2010/main" val="1599814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en-US" altLang="en-US"/>
              <a:t>6/30/19</a:t>
            </a:r>
          </a:p>
        </p:txBody>
      </p:sp>
      <p:sp>
        <p:nvSpPr>
          <p:cNvPr id="4" name="Slide Number Placeholder 3"/>
          <p:cNvSpPr>
            <a:spLocks noGrp="1"/>
          </p:cNvSpPr>
          <p:nvPr>
            <p:ph type="sldNum" idx="11"/>
          </p:nvPr>
        </p:nvSpPr>
        <p:spPr/>
        <p:txBody>
          <a:bodyPr/>
          <a:lstStyle>
            <a:lvl1pPr>
              <a:defRPr/>
            </a:lvl1pPr>
          </a:lstStyle>
          <a:p>
            <a:fld id="{E8AB81EF-2DF6-4E24-B8EB-463B8E58152C}" type="slidenum">
              <a:rPr lang="en-US" altLang="en-US"/>
              <a:pPr/>
              <a:t>‹#›</a:t>
            </a:fld>
            <a:endParaRPr lang="en-US" altLang="en-US"/>
          </a:p>
        </p:txBody>
      </p:sp>
    </p:spTree>
    <p:extLst>
      <p:ext uri="{BB962C8B-B14F-4D97-AF65-F5344CB8AC3E}">
        <p14:creationId xmlns:p14="http://schemas.microsoft.com/office/powerpoint/2010/main" val="33958886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ltLang="en-US"/>
              <a:t>6/30/19</a:t>
            </a:r>
          </a:p>
        </p:txBody>
      </p:sp>
      <p:sp>
        <p:nvSpPr>
          <p:cNvPr id="3" name="Slide Number Placeholder 2"/>
          <p:cNvSpPr>
            <a:spLocks noGrp="1"/>
          </p:cNvSpPr>
          <p:nvPr>
            <p:ph type="sldNum" idx="11"/>
          </p:nvPr>
        </p:nvSpPr>
        <p:spPr/>
        <p:txBody>
          <a:bodyPr/>
          <a:lstStyle>
            <a:lvl1pPr>
              <a:defRPr/>
            </a:lvl1pPr>
          </a:lstStyle>
          <a:p>
            <a:fld id="{B6E4AED8-B89E-45B4-A312-063D60F1F279}" type="slidenum">
              <a:rPr lang="en-US" altLang="en-US"/>
              <a:pPr/>
              <a:t>‹#›</a:t>
            </a:fld>
            <a:endParaRPr lang="en-US" altLang="en-US"/>
          </a:p>
        </p:txBody>
      </p:sp>
    </p:spTree>
    <p:extLst>
      <p:ext uri="{BB962C8B-B14F-4D97-AF65-F5344CB8AC3E}">
        <p14:creationId xmlns:p14="http://schemas.microsoft.com/office/powerpoint/2010/main" val="17070194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US" altLang="en-US"/>
              <a:t>6/30/19</a:t>
            </a:r>
          </a:p>
        </p:txBody>
      </p:sp>
      <p:sp>
        <p:nvSpPr>
          <p:cNvPr id="6" name="Slide Number Placeholder 5"/>
          <p:cNvSpPr>
            <a:spLocks noGrp="1"/>
          </p:cNvSpPr>
          <p:nvPr>
            <p:ph type="sldNum" idx="11"/>
          </p:nvPr>
        </p:nvSpPr>
        <p:spPr/>
        <p:txBody>
          <a:bodyPr/>
          <a:lstStyle>
            <a:lvl1pPr>
              <a:defRPr/>
            </a:lvl1pPr>
          </a:lstStyle>
          <a:p>
            <a:fld id="{160C4B51-A511-4F37-AE5E-E5D8B9112C05}" type="slidenum">
              <a:rPr lang="en-US" altLang="en-US"/>
              <a:pPr/>
              <a:t>‹#›</a:t>
            </a:fld>
            <a:endParaRPr lang="en-US" altLang="en-US"/>
          </a:p>
        </p:txBody>
      </p:sp>
    </p:spTree>
    <p:extLst>
      <p:ext uri="{BB962C8B-B14F-4D97-AF65-F5344CB8AC3E}">
        <p14:creationId xmlns:p14="http://schemas.microsoft.com/office/powerpoint/2010/main" val="22432037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US" altLang="en-US"/>
              <a:t>6/30/19</a:t>
            </a:r>
          </a:p>
        </p:txBody>
      </p:sp>
      <p:sp>
        <p:nvSpPr>
          <p:cNvPr id="6" name="Slide Number Placeholder 5"/>
          <p:cNvSpPr>
            <a:spLocks noGrp="1"/>
          </p:cNvSpPr>
          <p:nvPr>
            <p:ph type="sldNum" idx="11"/>
          </p:nvPr>
        </p:nvSpPr>
        <p:spPr/>
        <p:txBody>
          <a:bodyPr/>
          <a:lstStyle>
            <a:lvl1pPr>
              <a:defRPr/>
            </a:lvl1pPr>
          </a:lstStyle>
          <a:p>
            <a:fld id="{A4727591-ACE6-4C23-B2DC-CC15E8252A95}" type="slidenum">
              <a:rPr lang="en-US" altLang="en-US"/>
              <a:pPr/>
              <a:t>‹#›</a:t>
            </a:fld>
            <a:endParaRPr lang="en-US" altLang="en-US"/>
          </a:p>
        </p:txBody>
      </p:sp>
    </p:spTree>
    <p:extLst>
      <p:ext uri="{BB962C8B-B14F-4D97-AF65-F5344CB8AC3E}">
        <p14:creationId xmlns:p14="http://schemas.microsoft.com/office/powerpoint/2010/main" val="37561090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ltLang="en-US"/>
              <a:t>6/30/19</a:t>
            </a:r>
          </a:p>
        </p:txBody>
      </p:sp>
      <p:sp>
        <p:nvSpPr>
          <p:cNvPr id="5" name="Slide Number Placeholder 4"/>
          <p:cNvSpPr>
            <a:spLocks noGrp="1"/>
          </p:cNvSpPr>
          <p:nvPr>
            <p:ph type="sldNum" idx="11"/>
          </p:nvPr>
        </p:nvSpPr>
        <p:spPr/>
        <p:txBody>
          <a:bodyPr/>
          <a:lstStyle>
            <a:lvl1pPr>
              <a:defRPr/>
            </a:lvl1pPr>
          </a:lstStyle>
          <a:p>
            <a:fld id="{1650903C-AA7E-4D4B-804F-AFC9D44B1655}" type="slidenum">
              <a:rPr lang="en-US" altLang="en-US"/>
              <a:pPr/>
              <a:t>‹#›</a:t>
            </a:fld>
            <a:endParaRPr lang="en-US" altLang="en-US"/>
          </a:p>
        </p:txBody>
      </p:sp>
    </p:spTree>
    <p:extLst>
      <p:ext uri="{BB962C8B-B14F-4D97-AF65-F5344CB8AC3E}">
        <p14:creationId xmlns:p14="http://schemas.microsoft.com/office/powerpoint/2010/main" val="33733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5849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50037" cy="5849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ltLang="en-US"/>
              <a:t>6/30/19</a:t>
            </a:r>
          </a:p>
        </p:txBody>
      </p:sp>
      <p:sp>
        <p:nvSpPr>
          <p:cNvPr id="5" name="Slide Number Placeholder 4"/>
          <p:cNvSpPr>
            <a:spLocks noGrp="1"/>
          </p:cNvSpPr>
          <p:nvPr>
            <p:ph type="sldNum" idx="11"/>
          </p:nvPr>
        </p:nvSpPr>
        <p:spPr/>
        <p:txBody>
          <a:bodyPr/>
          <a:lstStyle>
            <a:lvl1pPr>
              <a:defRPr/>
            </a:lvl1pPr>
          </a:lstStyle>
          <a:p>
            <a:fld id="{DBAC75D4-6702-44D9-B3DE-D2194988D109}" type="slidenum">
              <a:rPr lang="en-US" altLang="en-US"/>
              <a:pPr/>
              <a:t>‹#›</a:t>
            </a:fld>
            <a:endParaRPr lang="en-US" altLang="en-US"/>
          </a:p>
        </p:txBody>
      </p:sp>
    </p:spTree>
    <p:extLst>
      <p:ext uri="{BB962C8B-B14F-4D97-AF65-F5344CB8AC3E}">
        <p14:creationId xmlns:p14="http://schemas.microsoft.com/office/powerpoint/2010/main" val="2222132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C0328EFC-E0FE-4576-A3FA-BF5DCA7B273E}" type="slidenum">
              <a:rPr lang="en-US" altLang="en-US"/>
              <a:pPr/>
              <a:t>‹#›</a:t>
            </a:fld>
            <a:endParaRPr lang="en-US" altLang="en-US"/>
          </a:p>
        </p:txBody>
      </p:sp>
    </p:spTree>
    <p:extLst>
      <p:ext uri="{BB962C8B-B14F-4D97-AF65-F5344CB8AC3E}">
        <p14:creationId xmlns:p14="http://schemas.microsoft.com/office/powerpoint/2010/main" val="3174048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ltLang="en-US"/>
          </a:p>
        </p:txBody>
      </p:sp>
      <p:sp>
        <p:nvSpPr>
          <p:cNvPr id="6" name="Footer Placeholder 5"/>
          <p:cNvSpPr>
            <a:spLocks noGrp="1"/>
          </p:cNvSpPr>
          <p:nvPr>
            <p:ph type="ftr" idx="11"/>
          </p:nvPr>
        </p:nvSpPr>
        <p:spPr/>
        <p:txBody>
          <a:bodyPr/>
          <a:lstStyle>
            <a:lvl1pPr>
              <a:defRPr/>
            </a:lvl1pPr>
          </a:lstStyle>
          <a:p>
            <a:endParaRPr lang="en-GB" altLang="en-US"/>
          </a:p>
        </p:txBody>
      </p:sp>
      <p:sp>
        <p:nvSpPr>
          <p:cNvPr id="7" name="Slide Number Placeholder 6"/>
          <p:cNvSpPr>
            <a:spLocks noGrp="1"/>
          </p:cNvSpPr>
          <p:nvPr>
            <p:ph type="sldNum" idx="12"/>
          </p:nvPr>
        </p:nvSpPr>
        <p:spPr/>
        <p:txBody>
          <a:bodyPr/>
          <a:lstStyle>
            <a:lvl1pPr>
              <a:defRPr/>
            </a:lvl1pPr>
          </a:lstStyle>
          <a:p>
            <a:fld id="{F1B4D4DA-0757-4C15-A505-566CDEDD8A5A}" type="slidenum">
              <a:rPr lang="en-GB" altLang="en-US"/>
              <a:pPr/>
              <a:t>‹#›</a:t>
            </a:fld>
            <a:endParaRPr lang="en-GB" altLang="en-US"/>
          </a:p>
        </p:txBody>
      </p:sp>
    </p:spTree>
    <p:extLst>
      <p:ext uri="{BB962C8B-B14F-4D97-AF65-F5344CB8AC3E}">
        <p14:creationId xmlns:p14="http://schemas.microsoft.com/office/powerpoint/2010/main" val="41335222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086F60F-2BE9-4BE4-A1D9-02F2ABE89E35}" type="slidenum">
              <a:rPr lang="en-US" altLang="en-US"/>
              <a:pPr/>
              <a:t>‹#›</a:t>
            </a:fld>
            <a:endParaRPr lang="en-US" altLang="en-US"/>
          </a:p>
        </p:txBody>
      </p:sp>
    </p:spTree>
    <p:extLst>
      <p:ext uri="{BB962C8B-B14F-4D97-AF65-F5344CB8AC3E}">
        <p14:creationId xmlns:p14="http://schemas.microsoft.com/office/powerpoint/2010/main" val="2460674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0B5871BA-1483-4B79-BB91-5D10E1086F35}" type="slidenum">
              <a:rPr lang="en-US" altLang="en-US"/>
              <a:pPr/>
              <a:t>‹#›</a:t>
            </a:fld>
            <a:endParaRPr lang="en-US" altLang="en-US"/>
          </a:p>
        </p:txBody>
      </p:sp>
    </p:spTree>
    <p:extLst>
      <p:ext uri="{BB962C8B-B14F-4D97-AF65-F5344CB8AC3E}">
        <p14:creationId xmlns:p14="http://schemas.microsoft.com/office/powerpoint/2010/main" val="2481659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3225" y="1427163"/>
            <a:ext cx="2241550"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97175" y="1427163"/>
            <a:ext cx="2241550"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DFDCF032-1596-4FFB-BE2C-5B562420F572}" type="slidenum">
              <a:rPr lang="en-US" altLang="en-US"/>
              <a:pPr/>
              <a:t>‹#›</a:t>
            </a:fld>
            <a:endParaRPr lang="en-US" altLang="en-US"/>
          </a:p>
        </p:txBody>
      </p:sp>
    </p:spTree>
    <p:extLst>
      <p:ext uri="{BB962C8B-B14F-4D97-AF65-F5344CB8AC3E}">
        <p14:creationId xmlns:p14="http://schemas.microsoft.com/office/powerpoint/2010/main" val="14572611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F858384B-BC0C-47BA-9A7A-396877896DDE}" type="slidenum">
              <a:rPr lang="en-US" altLang="en-US"/>
              <a:pPr/>
              <a:t>‹#›</a:t>
            </a:fld>
            <a:endParaRPr lang="en-US" altLang="en-US"/>
          </a:p>
        </p:txBody>
      </p:sp>
    </p:spTree>
    <p:extLst>
      <p:ext uri="{BB962C8B-B14F-4D97-AF65-F5344CB8AC3E}">
        <p14:creationId xmlns:p14="http://schemas.microsoft.com/office/powerpoint/2010/main" val="35540923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F12E025E-86AA-4A79-8203-863E14A694CF}" type="slidenum">
              <a:rPr lang="en-US" altLang="en-US"/>
              <a:pPr/>
              <a:t>‹#›</a:t>
            </a:fld>
            <a:endParaRPr lang="en-US" altLang="en-US"/>
          </a:p>
        </p:txBody>
      </p:sp>
    </p:spTree>
    <p:extLst>
      <p:ext uri="{BB962C8B-B14F-4D97-AF65-F5344CB8AC3E}">
        <p14:creationId xmlns:p14="http://schemas.microsoft.com/office/powerpoint/2010/main" val="2779207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D5B5A4C3-A409-4333-A258-0595FCCF3B62}" type="slidenum">
              <a:rPr lang="en-US" altLang="en-US"/>
              <a:pPr/>
              <a:t>‹#›</a:t>
            </a:fld>
            <a:endParaRPr lang="en-US" altLang="en-US"/>
          </a:p>
        </p:txBody>
      </p:sp>
    </p:spTree>
    <p:extLst>
      <p:ext uri="{BB962C8B-B14F-4D97-AF65-F5344CB8AC3E}">
        <p14:creationId xmlns:p14="http://schemas.microsoft.com/office/powerpoint/2010/main" val="3992523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0E0BE84F-8237-4B23-A4D9-1CFE2B682DC1}" type="slidenum">
              <a:rPr lang="en-US" altLang="en-US"/>
              <a:pPr/>
              <a:t>‹#›</a:t>
            </a:fld>
            <a:endParaRPr lang="en-US" altLang="en-US"/>
          </a:p>
        </p:txBody>
      </p:sp>
    </p:spTree>
    <p:extLst>
      <p:ext uri="{BB962C8B-B14F-4D97-AF65-F5344CB8AC3E}">
        <p14:creationId xmlns:p14="http://schemas.microsoft.com/office/powerpoint/2010/main" val="33356563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0089AEA4-28E1-4C51-A6AC-C9306F6BF646}" type="slidenum">
              <a:rPr lang="en-US" altLang="en-US"/>
              <a:pPr/>
              <a:t>‹#›</a:t>
            </a:fld>
            <a:endParaRPr lang="en-US" altLang="en-US"/>
          </a:p>
        </p:txBody>
      </p:sp>
    </p:spTree>
    <p:extLst>
      <p:ext uri="{BB962C8B-B14F-4D97-AF65-F5344CB8AC3E}">
        <p14:creationId xmlns:p14="http://schemas.microsoft.com/office/powerpoint/2010/main" val="10563030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3627EA8-E873-4C0D-846D-EC53B87F8561}" type="slidenum">
              <a:rPr lang="en-US" altLang="en-US"/>
              <a:pPr/>
              <a:t>‹#›</a:t>
            </a:fld>
            <a:endParaRPr lang="en-US" altLang="en-US"/>
          </a:p>
        </p:txBody>
      </p:sp>
    </p:spTree>
    <p:extLst>
      <p:ext uri="{BB962C8B-B14F-4D97-AF65-F5344CB8AC3E}">
        <p14:creationId xmlns:p14="http://schemas.microsoft.com/office/powerpoint/2010/main" val="1386517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5538" y="168275"/>
            <a:ext cx="2435225" cy="6548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275" y="168275"/>
            <a:ext cx="7154863" cy="6548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EB50537-CD56-4A8A-BB91-AB1B4DAA01B0}" type="slidenum">
              <a:rPr lang="en-US" altLang="en-US"/>
              <a:pPr/>
              <a:t>‹#›</a:t>
            </a:fld>
            <a:endParaRPr lang="en-US" altLang="en-US"/>
          </a:p>
        </p:txBody>
      </p:sp>
    </p:spTree>
    <p:extLst>
      <p:ext uri="{BB962C8B-B14F-4D97-AF65-F5344CB8AC3E}">
        <p14:creationId xmlns:p14="http://schemas.microsoft.com/office/powerpoint/2010/main" val="308681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4.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268288"/>
            <a:ext cx="9059862" cy="1319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503238" y="1768475"/>
            <a:ext cx="9059862" cy="732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1027" name="Rectangle 3"/>
          <p:cNvSpPr>
            <a:spLocks noGrp="1" noChangeArrowheads="1"/>
          </p:cNvSpPr>
          <p:nvPr>
            <p:ph type="dt"/>
          </p:nvPr>
        </p:nvSpPr>
        <p:spPr bwMode="auto">
          <a:xfrm>
            <a:off x="503238" y="6886575"/>
            <a:ext cx="2336800"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cs typeface="Arial" charset="0"/>
              </a:defRPr>
            </a:lvl1pPr>
          </a:lstStyle>
          <a:p>
            <a:endParaRPr lang="en-GB" altLang="en-US"/>
          </a:p>
        </p:txBody>
      </p:sp>
      <p:sp>
        <p:nvSpPr>
          <p:cNvPr id="1028" name="Rectangle 4"/>
          <p:cNvSpPr>
            <a:spLocks noGrp="1" noChangeArrowheads="1"/>
          </p:cNvSpPr>
          <p:nvPr>
            <p:ph type="ftr"/>
          </p:nvPr>
        </p:nvSpPr>
        <p:spPr bwMode="auto">
          <a:xfrm>
            <a:off x="3448050" y="6886575"/>
            <a:ext cx="3184525"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cs typeface="Arial" charset="0"/>
              </a:defRPr>
            </a:lvl1pPr>
          </a:lstStyle>
          <a:p>
            <a:endParaRPr lang="en-GB" altLang="en-US"/>
          </a:p>
        </p:txBody>
      </p:sp>
      <p:sp>
        <p:nvSpPr>
          <p:cNvPr id="1029" name="Rectangle 5"/>
          <p:cNvSpPr>
            <a:spLocks noGrp="1" noChangeArrowheads="1"/>
          </p:cNvSpPr>
          <p:nvPr>
            <p:ph type="sldNum"/>
          </p:nvPr>
        </p:nvSpPr>
        <p:spPr bwMode="auto">
          <a:xfrm>
            <a:off x="7226300" y="6886575"/>
            <a:ext cx="2336800"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cs typeface="Arial" charset="0"/>
              </a:defRPr>
            </a:lvl1pPr>
          </a:lstStyle>
          <a:p>
            <a:fld id="{AAC4010F-650F-4079-A307-3B398CC8845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2pPr>
      <a:lvl3pPr marL="1143000" indent="-22860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3pPr>
      <a:lvl4pPr marL="1600200" indent="-22860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4pPr>
      <a:lvl5pPr marL="2057400" indent="-22860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5pPr>
      <a:lvl6pPr marL="2514600" indent="-22860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6pPr>
      <a:lvl7pPr marL="2971800" indent="-22860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7pPr>
      <a:lvl8pPr marL="3429000" indent="-22860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8pPr>
      <a:lvl9pPr marL="3886200" indent="-228600" algn="ctr" defTabSz="449263" rtl="0" fontAlgn="base" hangingPunct="0">
        <a:lnSpc>
          <a:spcPts val="10388"/>
        </a:lnSpc>
        <a:spcBef>
          <a:spcPct val="0"/>
        </a:spcBef>
        <a:spcAft>
          <a:spcPct val="0"/>
        </a:spcAft>
        <a:buClr>
          <a:srgbClr val="000000"/>
        </a:buClr>
        <a:buSzPct val="100000"/>
        <a:buFont typeface="Times New Roman" pitchFamily="16" charset="0"/>
        <a:defRPr sz="4400">
          <a:solidFill>
            <a:srgbClr val="000000"/>
          </a:solidFill>
          <a:latin typeface="Arial" charset="0"/>
          <a:ea typeface="msmincho" charset="0"/>
          <a:cs typeface="msmincho" charset="0"/>
        </a:defRPr>
      </a:lvl9pPr>
    </p:titleStyle>
    <p:bodyStyle>
      <a:lvl1pPr marL="342900" indent="-342900" algn="l" defTabSz="449263" rtl="0" fontAlgn="base" hangingPunct="0">
        <a:lnSpc>
          <a:spcPts val="7538"/>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hangingPunct="0">
        <a:lnSpc>
          <a:spcPts val="6588"/>
        </a:lnSpc>
        <a:spcBef>
          <a:spcPct val="0"/>
        </a:spcBef>
        <a:spcAft>
          <a:spcPts val="1138"/>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hangingPunct="0">
        <a:lnSpc>
          <a:spcPts val="5650"/>
        </a:lnSpc>
        <a:spcBef>
          <a:spcPct val="0"/>
        </a:spcBef>
        <a:spcAft>
          <a:spcPts val="85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hangingPunct="0">
        <a:lnSpc>
          <a:spcPts val="4700"/>
        </a:lnSpc>
        <a:spcBef>
          <a:spcPct val="0"/>
        </a:spcBef>
        <a:spcAft>
          <a:spcPts val="575"/>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hangingPunct="0">
        <a:lnSpc>
          <a:spcPts val="47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hangingPunct="0">
        <a:lnSpc>
          <a:spcPts val="47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hangingPunct="0">
        <a:lnSpc>
          <a:spcPts val="47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hangingPunct="0">
        <a:lnSpc>
          <a:spcPts val="47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hangingPunct="0">
        <a:lnSpc>
          <a:spcPts val="47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0EBD5"/>
            </a:gs>
            <a:gs pos="100000">
              <a:srgbClr val="D1C39F"/>
            </a:gs>
          </a:gsLst>
          <a:lin ang="5400000" scaled="1"/>
        </a:gra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054850"/>
            <a:ext cx="10079038" cy="50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p:cNvPicPr>
            <a:picLocks noChangeAspect="1" noChangeArrowheads="1"/>
          </p:cNvPicPr>
          <p:nvPr/>
        </p:nvPicPr>
        <p:blipFill>
          <a:blip r:embed="rId14">
            <a:extLst>
              <a:ext uri="{28A0092B-C50C-407E-A947-70E740481C1C}">
                <a14:useLocalDpi xmlns:a14="http://schemas.microsoft.com/office/drawing/2010/main" val="0"/>
              </a:ext>
            </a:extLst>
          </a:blip>
          <a:srcRect t="90555" b="3331"/>
          <a:stretch>
            <a:fillRect/>
          </a:stretch>
        </p:blipFill>
        <p:spPr bwMode="auto">
          <a:xfrm>
            <a:off x="0" y="336550"/>
            <a:ext cx="10079038" cy="461963"/>
          </a:xfrm>
          <a:prstGeom prst="rect">
            <a:avLst/>
          </a:prstGeom>
          <a:noFill/>
          <a:ln>
            <a:noFill/>
          </a:ln>
          <a:effectLst/>
          <a:extLst>
            <a:ext uri="{909E8E84-426E-40DD-AFC4-6F175D3DCCD1}">
              <a14:hiddenFill xmlns:a14="http://schemas.microsoft.com/office/drawing/2010/main">
                <a:blipFill dpi="0" rotWithShape="0">
                  <a:blip/>
                  <a:srcRect t="90555"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3"/>
          <p:cNvSpPr>
            <a:spLocks noChangeArrowheads="1"/>
          </p:cNvSpPr>
          <p:nvPr/>
        </p:nvSpPr>
        <p:spPr bwMode="auto">
          <a:xfrm>
            <a:off x="0" y="923925"/>
            <a:ext cx="10079038" cy="84138"/>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4" name="Rectangle 4"/>
          <p:cNvSpPr>
            <a:spLocks noChangeArrowheads="1"/>
          </p:cNvSpPr>
          <p:nvPr/>
        </p:nvSpPr>
        <p:spPr bwMode="auto">
          <a:xfrm>
            <a:off x="0" y="6970713"/>
            <a:ext cx="10079038" cy="84137"/>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45" name="Picture 5"/>
          <p:cNvPicPr>
            <a:picLocks noChangeAspect="1" noChangeArrowheads="1"/>
          </p:cNvPicPr>
          <p:nvPr/>
        </p:nvPicPr>
        <p:blipFill>
          <a:blip r:embed="rId15">
            <a:extLst>
              <a:ext uri="{28A0092B-C50C-407E-A947-70E740481C1C}">
                <a14:useLocalDpi xmlns:a14="http://schemas.microsoft.com/office/drawing/2010/main" val="0"/>
              </a:ext>
            </a:extLst>
          </a:blip>
          <a:srcRect l="33339" t="46263" b="24837"/>
          <a:stretch>
            <a:fillRect/>
          </a:stretch>
        </p:blipFill>
        <p:spPr bwMode="auto">
          <a:xfrm rot="10800000">
            <a:off x="3359150" y="7058025"/>
            <a:ext cx="6719888" cy="419100"/>
          </a:xfrm>
          <a:prstGeom prst="rect">
            <a:avLst/>
          </a:prstGeom>
          <a:noFill/>
          <a:ln>
            <a:noFill/>
          </a:ln>
          <a:effectLst/>
          <a:extLst>
            <a:ext uri="{909E8E84-426E-40DD-AFC4-6F175D3DCCD1}">
              <a14:hiddenFill xmlns:a14="http://schemas.microsoft.com/office/drawing/2010/main">
                <a:blipFill dpi="0" rotWithShape="0">
                  <a:blip/>
                  <a:srcRect l="33339" t="46263" b="24837"/>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6" name="Picture 6"/>
          <p:cNvPicPr>
            <a:picLocks noChangeAspect="1" noChangeArrowheads="1"/>
          </p:cNvPicPr>
          <p:nvPr/>
        </p:nvPicPr>
        <p:blipFill>
          <a:blip r:embed="rId14">
            <a:extLst>
              <a:ext uri="{28A0092B-C50C-407E-A947-70E740481C1C}">
                <a14:useLocalDpi xmlns:a14="http://schemas.microsoft.com/office/drawing/2010/main" val="0"/>
              </a:ext>
            </a:extLst>
          </a:blip>
          <a:srcRect t="84444" b="3331"/>
          <a:stretch>
            <a:fillRect/>
          </a:stretch>
        </p:blipFill>
        <p:spPr bwMode="auto">
          <a:xfrm>
            <a:off x="0" y="0"/>
            <a:ext cx="10079038" cy="923925"/>
          </a:xfrm>
          <a:prstGeom prst="rect">
            <a:avLst/>
          </a:prstGeom>
          <a:noFill/>
          <a:ln>
            <a:noFill/>
          </a:ln>
          <a:effectLst/>
          <a:extLst>
            <a:ext uri="{909E8E84-426E-40DD-AFC4-6F175D3DCCD1}">
              <a14:hiddenFill xmlns:a14="http://schemas.microsoft.com/office/drawing/2010/main">
                <a:blipFill dpi="0" rotWithShape="0">
                  <a:blip/>
                  <a:srcRect t="84444"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Rectangle 7"/>
          <p:cNvSpPr>
            <a:spLocks noChangeArrowheads="1"/>
          </p:cNvSpPr>
          <p:nvPr/>
        </p:nvSpPr>
        <p:spPr bwMode="auto">
          <a:xfrm>
            <a:off x="0" y="7054850"/>
            <a:ext cx="3190875"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100">
                <a:solidFill>
                  <a:srgbClr val="F2F2F2"/>
                </a:solidFill>
                <a:latin typeface="Calibri" charset="0"/>
              </a:rPr>
              <a:t>Geophysical Fluid Dynamics Laboratory</a:t>
            </a:r>
          </a:p>
        </p:txBody>
      </p:sp>
      <p:sp>
        <p:nvSpPr>
          <p:cNvPr id="10248" name="Rectangle 8"/>
          <p:cNvSpPr>
            <a:spLocks noGrp="1" noChangeArrowheads="1"/>
          </p:cNvSpPr>
          <p:nvPr>
            <p:ph type="body" idx="1"/>
          </p:nvPr>
        </p:nvSpPr>
        <p:spPr bwMode="auto">
          <a:xfrm>
            <a:off x="503238" y="301625"/>
            <a:ext cx="9069387" cy="644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49" name="Text Box 9"/>
          <p:cNvSpPr txBox="1">
            <a:spLocks noChangeArrowheads="1"/>
          </p:cNvSpPr>
          <p:nvPr/>
        </p:nvSpPr>
        <p:spPr bwMode="auto">
          <a:xfrm>
            <a:off x="503238" y="6884988"/>
            <a:ext cx="2351087"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50" name="Text Box 10"/>
          <p:cNvSpPr txBox="1">
            <a:spLocks noChangeArrowheads="1"/>
          </p:cNvSpPr>
          <p:nvPr/>
        </p:nvSpPr>
        <p:spPr bwMode="auto">
          <a:xfrm>
            <a:off x="3443288" y="6884988"/>
            <a:ext cx="31908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51" name="Rectangle 11"/>
          <p:cNvSpPr>
            <a:spLocks noGrp="1" noChangeArrowheads="1"/>
          </p:cNvSpPr>
          <p:nvPr>
            <p:ph type="sldNum"/>
          </p:nvPr>
        </p:nvSpPr>
        <p:spPr bwMode="auto">
          <a:xfrm>
            <a:off x="7223125" y="6884988"/>
            <a:ext cx="2349500"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lnSpc>
                <a:spcPct val="100000"/>
              </a:lnSpc>
              <a:tabLst>
                <a:tab pos="449263" algn="l"/>
                <a:tab pos="898525" algn="l"/>
                <a:tab pos="1347788" algn="l"/>
                <a:tab pos="1797050" algn="l"/>
                <a:tab pos="2246313" algn="l"/>
              </a:tabLst>
              <a:defRPr sz="1200">
                <a:solidFill>
                  <a:srgbClr val="8B8B8B"/>
                </a:solidFill>
                <a:cs typeface="+mn-cs"/>
              </a:defRPr>
            </a:lvl1pPr>
          </a:lstStyle>
          <a:p>
            <a:fld id="{4EA82315-B2FF-4E5C-9907-3FDEA622D557}" type="slidenum">
              <a:rPr lang="en-US" altLang="en-US"/>
              <a:pPr/>
              <a:t>‹#›</a:t>
            </a:fld>
            <a:endParaRPr lang="en-US" altLang="en-US"/>
          </a:p>
        </p:txBody>
      </p:sp>
      <p:sp>
        <p:nvSpPr>
          <p:cNvPr id="10252" name="Rectangle 12"/>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mj-lt"/>
          <a:ea typeface="+mj-ea"/>
          <a:cs typeface="+mj-cs"/>
        </a:defRPr>
      </a:lvl1pPr>
      <a:lvl2pPr marL="742950" indent="-28575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2pPr>
      <a:lvl3pPr marL="11430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3pPr>
      <a:lvl4pPr marL="16002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4pPr>
      <a:lvl5pPr marL="20574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5pPr>
      <a:lvl6pPr marL="25146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6pPr>
      <a:lvl7pPr marL="29718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7pPr>
      <a:lvl8pPr marL="34290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8pPr>
      <a:lvl9pPr marL="38862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9pPr>
    </p:titleStyle>
    <p:bodyStyle>
      <a:lvl1pPr marL="342900" indent="-342900" algn="l" defTabSz="449263" rtl="0" fontAlgn="base">
        <a:lnSpc>
          <a:spcPct val="83000"/>
        </a:lnSpc>
        <a:spcBef>
          <a:spcPts val="2088"/>
        </a:spcBef>
        <a:spcAft>
          <a:spcPct val="0"/>
        </a:spcAft>
        <a:buClr>
          <a:srgbClr val="000000"/>
        </a:buClr>
        <a:buSzPct val="100000"/>
        <a:buFont typeface="Times New Roman" pitchFamily="16" charset="0"/>
        <a:defRPr sz="4700">
          <a:solidFill>
            <a:srgbClr val="000000"/>
          </a:solidFill>
          <a:latin typeface="+mn-lt"/>
          <a:ea typeface="+mn-ea"/>
          <a:cs typeface="+mn-cs"/>
        </a:defRPr>
      </a:lvl1pPr>
      <a:lvl2pPr marL="742950" indent="-285750" algn="l" defTabSz="449263" rtl="0" fontAlgn="base">
        <a:lnSpc>
          <a:spcPct val="83000"/>
        </a:lnSpc>
        <a:spcBef>
          <a:spcPts val="1663"/>
        </a:spcBef>
        <a:spcAft>
          <a:spcPct val="0"/>
        </a:spcAft>
        <a:buClr>
          <a:srgbClr val="000000"/>
        </a:buClr>
        <a:buSzPct val="100000"/>
        <a:buFont typeface="Times New Roman" pitchFamily="16" charset="0"/>
        <a:defRPr sz="3500">
          <a:solidFill>
            <a:srgbClr val="000000"/>
          </a:solidFill>
          <a:latin typeface="+mn-lt"/>
          <a:cs typeface="+mn-cs"/>
        </a:defRPr>
      </a:lvl2pPr>
      <a:lvl3pPr marL="1143000" indent="-228600" algn="l" defTabSz="449263" rtl="0" fontAlgn="base">
        <a:lnSpc>
          <a:spcPct val="83000"/>
        </a:lnSpc>
        <a:spcBef>
          <a:spcPts val="1250"/>
        </a:spcBef>
        <a:spcAft>
          <a:spcPct val="0"/>
        </a:spcAft>
        <a:buClr>
          <a:srgbClr val="000000"/>
        </a:buClr>
        <a:buSzPct val="100000"/>
        <a:buFont typeface="Times New Roman" pitchFamily="16" charset="0"/>
        <a:defRPr sz="2900">
          <a:solidFill>
            <a:srgbClr val="000000"/>
          </a:solidFill>
          <a:latin typeface="+mn-lt"/>
          <a:cs typeface="+mn-cs"/>
        </a:defRPr>
      </a:lvl3pPr>
      <a:lvl4pPr marL="1600200" indent="-228600" algn="l" defTabSz="449263" rtl="0" fontAlgn="base">
        <a:lnSpc>
          <a:spcPct val="83000"/>
        </a:lnSpc>
        <a:spcBef>
          <a:spcPts val="838"/>
        </a:spcBef>
        <a:spcAft>
          <a:spcPct val="0"/>
        </a:spcAft>
        <a:buClr>
          <a:srgbClr val="000000"/>
        </a:buClr>
        <a:buSzPct val="100000"/>
        <a:buFont typeface="Times New Roman" pitchFamily="16" charset="0"/>
        <a:defRPr sz="2900">
          <a:solidFill>
            <a:srgbClr val="000000"/>
          </a:solidFill>
          <a:latin typeface="+mn-lt"/>
          <a:cs typeface="+mn-cs"/>
        </a:defRPr>
      </a:lvl4pPr>
      <a:lvl5pPr marL="20574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5pPr>
      <a:lvl6pPr marL="25146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6pPr>
      <a:lvl7pPr marL="29718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7pPr>
      <a:lvl8pPr marL="34290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8pPr>
      <a:lvl9pPr marL="38862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FFFFFF"/>
            </a:gs>
            <a:gs pos="100000">
              <a:srgbClr val="000000"/>
            </a:gs>
          </a:gsLst>
          <a:lin ang="5400000" scaled="1"/>
        </a:gradFill>
        <a:effectLst/>
      </p:bgPr>
    </p:bg>
    <p:spTree>
      <p:nvGrpSpPr>
        <p:cNvPr id="1" name=""/>
        <p:cNvGrpSpPr/>
        <p:nvPr/>
      </p:nvGrpSpPr>
      <p:grpSpPr>
        <a:xfrm>
          <a:off x="0" y="0"/>
          <a:ext cx="0" cy="0"/>
          <a:chOff x="0" y="0"/>
          <a:chExt cx="0" cy="0"/>
        </a:xfrm>
      </p:grpSpPr>
      <p:sp>
        <p:nvSpPr>
          <p:cNvPr id="2049" name="AutoShape 1"/>
          <p:cNvSpPr>
            <a:spLocks noChangeAspect="1" noChangeArrowheads="1"/>
          </p:cNvSpPr>
          <p:nvPr/>
        </p:nvSpPr>
        <p:spPr bwMode="auto">
          <a:xfrm>
            <a:off x="0" y="7056438"/>
            <a:ext cx="1007903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36550"/>
            <a:ext cx="10079038" cy="461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3"/>
          <p:cNvSpPr>
            <a:spLocks noChangeArrowheads="1"/>
          </p:cNvSpPr>
          <p:nvPr/>
        </p:nvSpPr>
        <p:spPr bwMode="auto">
          <a:xfrm>
            <a:off x="0" y="923925"/>
            <a:ext cx="10079038" cy="84138"/>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2" name="Rectangle 4"/>
          <p:cNvSpPr>
            <a:spLocks noChangeArrowheads="1"/>
          </p:cNvSpPr>
          <p:nvPr/>
        </p:nvSpPr>
        <p:spPr bwMode="auto">
          <a:xfrm>
            <a:off x="0" y="6972300"/>
            <a:ext cx="10079038" cy="84138"/>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53"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a:off x="3359150" y="7058025"/>
            <a:ext cx="6719888" cy="41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5" name="Rectangle 7"/>
          <p:cNvSpPr>
            <a:spLocks noChangeArrowheads="1"/>
          </p:cNvSpPr>
          <p:nvPr/>
        </p:nvSpPr>
        <p:spPr bwMode="auto">
          <a:xfrm>
            <a:off x="0" y="7054850"/>
            <a:ext cx="3190875"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r>
              <a:rPr lang="en-US" altLang="en-US" sz="1100">
                <a:solidFill>
                  <a:srgbClr val="F2F2F2"/>
                </a:solidFill>
                <a:latin typeface="Calibri" charset="0"/>
              </a:rPr>
              <a:t>Geophysical Fluid Dynamics Laboratory</a:t>
            </a:r>
          </a:p>
        </p:txBody>
      </p:sp>
      <p:sp>
        <p:nvSpPr>
          <p:cNvPr id="2056" name="Rectangle 8"/>
          <p:cNvSpPr>
            <a:spLocks noGrp="1" noChangeArrowheads="1"/>
          </p:cNvSpPr>
          <p:nvPr>
            <p:ph type="title"/>
          </p:nvPr>
        </p:nvSpPr>
        <p:spPr bwMode="auto">
          <a:xfrm>
            <a:off x="0" y="0"/>
            <a:ext cx="10077450"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Click to edit the title text formatClick to edit Master title style</a:t>
            </a:r>
          </a:p>
        </p:txBody>
      </p:sp>
      <p:sp>
        <p:nvSpPr>
          <p:cNvPr id="2057" name="Rectangle 9"/>
          <p:cNvSpPr>
            <a:spLocks noGrp="1" noChangeArrowheads="1"/>
          </p:cNvSpPr>
          <p:nvPr>
            <p:ph type="body" idx="1"/>
          </p:nvPr>
        </p:nvSpPr>
        <p:spPr bwMode="auto">
          <a:xfrm>
            <a:off x="168275" y="1008063"/>
            <a:ext cx="9742488" cy="596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LevelClick to edit Master text styles</a:t>
            </a:r>
          </a:p>
          <a:p>
            <a:pPr lvl="4"/>
            <a:r>
              <a:rPr lang="en-GB" altLang="en-US" smtClean="0"/>
              <a:t>Second level</a:t>
            </a:r>
          </a:p>
          <a:p>
            <a:pPr lvl="4"/>
            <a:r>
              <a:rPr lang="en-GB" altLang="en-US" smtClean="0"/>
              <a:t>Third level</a:t>
            </a:r>
          </a:p>
          <a:p>
            <a:pPr lvl="4"/>
            <a:r>
              <a:rPr lang="en-GB" altLang="en-US" smtClean="0"/>
              <a:t>Fourth level</a:t>
            </a:r>
          </a:p>
          <a:p>
            <a:pPr lvl="4"/>
            <a:r>
              <a:rPr lang="en-GB" altLang="en-US" smtClean="0"/>
              <a:t>Fifth level</a:t>
            </a:r>
          </a:p>
        </p:txBody>
      </p:sp>
      <p:sp>
        <p:nvSpPr>
          <p:cNvPr id="2058" name="Rectangle 10"/>
          <p:cNvSpPr>
            <a:spLocks noGrp="1" noChangeArrowheads="1"/>
          </p:cNvSpPr>
          <p:nvPr>
            <p:ph type="sldNum"/>
          </p:nvPr>
        </p:nvSpPr>
        <p:spPr bwMode="auto">
          <a:xfrm>
            <a:off x="7223125" y="7056438"/>
            <a:ext cx="23495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hangingPunct="1">
              <a:lnSpc>
                <a:spcPct val="100000"/>
              </a:lnSpc>
              <a:tabLst>
                <a:tab pos="449263" algn="l"/>
                <a:tab pos="898525" algn="l"/>
                <a:tab pos="1347788" algn="l"/>
                <a:tab pos="1797050" algn="l"/>
                <a:tab pos="2246313" algn="l"/>
              </a:tabLst>
              <a:defRPr sz="1200">
                <a:solidFill>
                  <a:srgbClr val="8B8B8B"/>
                </a:solidFill>
                <a:latin typeface="+mn-lt"/>
                <a:ea typeface="DejaVu LGC Sans" charset="0"/>
                <a:cs typeface="DejaVu LGC Sans" charset="0"/>
              </a:defRPr>
            </a:lvl1pPr>
          </a:lstStyle>
          <a:p>
            <a:fld id="{9C446C62-8D65-47BE-AC90-A6AF4283065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mj-lt"/>
          <a:ea typeface="+mj-ea"/>
          <a:cs typeface="+mj-cs"/>
        </a:defRPr>
      </a:lvl1pPr>
      <a:lvl2pPr marL="742950" indent="-28575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2pPr>
      <a:lvl3pPr marL="1143000" indent="-22860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3pPr>
      <a:lvl4pPr marL="1600200" indent="-22860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4pPr>
      <a:lvl5pPr marL="2057400" indent="-22860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5pPr>
      <a:lvl6pPr marL="2514600" indent="-22860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6pPr>
      <a:lvl7pPr marL="2971800" indent="-22860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7pPr>
      <a:lvl8pPr marL="3429000" indent="-22860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8pPr>
      <a:lvl9pPr marL="3886200" indent="-228600" algn="l" defTabSz="449263" rtl="0" fontAlgn="base">
        <a:lnSpc>
          <a:spcPct val="83000"/>
        </a:lnSpc>
        <a:spcBef>
          <a:spcPct val="0"/>
        </a:spcBef>
        <a:spcAft>
          <a:spcPct val="0"/>
        </a:spcAft>
        <a:buClr>
          <a:srgbClr val="000000"/>
        </a:buClr>
        <a:buSzPct val="100000"/>
        <a:buFont typeface="Times New Roman" pitchFamily="16" charset="0"/>
        <a:defRPr sz="6400">
          <a:solidFill>
            <a:srgbClr val="000000"/>
          </a:solidFill>
          <a:latin typeface="Calibri" charset="0"/>
          <a:ea typeface="AR PL ShanHeiSun Uni" charset="0"/>
          <a:cs typeface="AR PL ShanHeiSun Uni" charset="0"/>
        </a:defRPr>
      </a:lvl9pPr>
    </p:titleStyle>
    <p:bodyStyle>
      <a:lvl1pPr marL="342900" indent="-342900" algn="l" defTabSz="449263" rtl="0" fontAlgn="base">
        <a:lnSpc>
          <a:spcPct val="83000"/>
        </a:lnSpc>
        <a:spcBef>
          <a:spcPct val="0"/>
        </a:spcBef>
        <a:spcAft>
          <a:spcPts val="4975"/>
        </a:spcAft>
        <a:buClr>
          <a:srgbClr val="000000"/>
        </a:buClr>
        <a:buSzPct val="100000"/>
        <a:buFont typeface="Times New Roman" pitchFamily="16" charset="0"/>
        <a:defRPr sz="11300">
          <a:solidFill>
            <a:srgbClr val="000000"/>
          </a:solidFill>
          <a:latin typeface="+mn-lt"/>
          <a:ea typeface="+mn-ea"/>
          <a:cs typeface="+mn-cs"/>
        </a:defRPr>
      </a:lvl1pPr>
      <a:lvl2pPr marL="742950" indent="-285750" algn="l" defTabSz="449263" rtl="0" fontAlgn="base">
        <a:lnSpc>
          <a:spcPct val="83000"/>
        </a:lnSpc>
        <a:spcBef>
          <a:spcPct val="0"/>
        </a:spcBef>
        <a:spcAft>
          <a:spcPts val="3963"/>
        </a:spcAft>
        <a:buClr>
          <a:srgbClr val="000000"/>
        </a:buClr>
        <a:buSzPct val="100000"/>
        <a:buFont typeface="Times New Roman" pitchFamily="16" charset="0"/>
        <a:defRPr sz="8500">
          <a:solidFill>
            <a:srgbClr val="000000"/>
          </a:solidFill>
          <a:latin typeface="+mn-lt"/>
          <a:ea typeface="+mn-ea"/>
          <a:cs typeface="+mn-cs"/>
        </a:defRPr>
      </a:lvl2pPr>
      <a:lvl3pPr marL="1143000" indent="-228600" algn="l" defTabSz="449263" rtl="0" fontAlgn="base">
        <a:lnSpc>
          <a:spcPct val="83000"/>
        </a:lnSpc>
        <a:spcBef>
          <a:spcPct val="0"/>
        </a:spcBef>
        <a:spcAft>
          <a:spcPts val="2963"/>
        </a:spcAft>
        <a:buClr>
          <a:srgbClr val="000000"/>
        </a:buClr>
        <a:buSzPct val="100000"/>
        <a:buFont typeface="Times New Roman" pitchFamily="16" charset="0"/>
        <a:defRPr sz="7100">
          <a:solidFill>
            <a:srgbClr val="000000"/>
          </a:solidFill>
          <a:latin typeface="+mn-lt"/>
          <a:ea typeface="+mn-ea"/>
          <a:cs typeface="+mn-cs"/>
        </a:defRPr>
      </a:lvl3pPr>
      <a:lvl4pPr marL="1600200" indent="-228600" algn="l" defTabSz="449263" rtl="0" fontAlgn="base">
        <a:lnSpc>
          <a:spcPct val="83000"/>
        </a:lnSpc>
        <a:spcBef>
          <a:spcPct val="0"/>
        </a:spcBef>
        <a:spcAft>
          <a:spcPts val="1975"/>
        </a:spcAft>
        <a:buClr>
          <a:srgbClr val="000000"/>
        </a:buClr>
        <a:buSzPct val="100000"/>
        <a:buFont typeface="Times New Roman" pitchFamily="16" charset="0"/>
        <a:defRPr sz="7100">
          <a:solidFill>
            <a:srgbClr val="000000"/>
          </a:solidFill>
          <a:latin typeface="+mn-lt"/>
          <a:ea typeface="+mn-ea"/>
          <a:cs typeface="+mn-cs"/>
        </a:defRPr>
      </a:lvl4pPr>
      <a:lvl5pPr marL="2057400" indent="-228600" algn="l" defTabSz="449263" rtl="0" fontAlgn="base">
        <a:lnSpc>
          <a:spcPct val="83000"/>
        </a:lnSpc>
        <a:spcBef>
          <a:spcPct val="0"/>
        </a:spcBef>
        <a:spcAft>
          <a:spcPts val="975"/>
        </a:spcAft>
        <a:buClr>
          <a:srgbClr val="000000"/>
        </a:buClr>
        <a:buSzPct val="100000"/>
        <a:buFont typeface="Times New Roman" pitchFamily="16" charset="0"/>
        <a:defRPr sz="7100">
          <a:solidFill>
            <a:srgbClr val="000000"/>
          </a:solidFill>
          <a:latin typeface="+mn-lt"/>
          <a:ea typeface="+mn-ea"/>
          <a:cs typeface="+mn-cs"/>
        </a:defRPr>
      </a:lvl5pPr>
      <a:lvl6pPr marL="2514600" indent="-228600" algn="l" defTabSz="449263" rtl="0" fontAlgn="base">
        <a:lnSpc>
          <a:spcPct val="83000"/>
        </a:lnSpc>
        <a:spcBef>
          <a:spcPct val="0"/>
        </a:spcBef>
        <a:spcAft>
          <a:spcPts val="975"/>
        </a:spcAft>
        <a:buClr>
          <a:srgbClr val="000000"/>
        </a:buClr>
        <a:buSzPct val="100000"/>
        <a:buFont typeface="Times New Roman" pitchFamily="16" charset="0"/>
        <a:defRPr sz="7100">
          <a:solidFill>
            <a:srgbClr val="000000"/>
          </a:solidFill>
          <a:latin typeface="+mn-lt"/>
          <a:ea typeface="+mn-ea"/>
          <a:cs typeface="+mn-cs"/>
        </a:defRPr>
      </a:lvl6pPr>
      <a:lvl7pPr marL="2971800" indent="-228600" algn="l" defTabSz="449263" rtl="0" fontAlgn="base">
        <a:lnSpc>
          <a:spcPct val="83000"/>
        </a:lnSpc>
        <a:spcBef>
          <a:spcPct val="0"/>
        </a:spcBef>
        <a:spcAft>
          <a:spcPts val="975"/>
        </a:spcAft>
        <a:buClr>
          <a:srgbClr val="000000"/>
        </a:buClr>
        <a:buSzPct val="100000"/>
        <a:buFont typeface="Times New Roman" pitchFamily="16" charset="0"/>
        <a:defRPr sz="7100">
          <a:solidFill>
            <a:srgbClr val="000000"/>
          </a:solidFill>
          <a:latin typeface="+mn-lt"/>
          <a:ea typeface="+mn-ea"/>
          <a:cs typeface="+mn-cs"/>
        </a:defRPr>
      </a:lvl7pPr>
      <a:lvl8pPr marL="3429000" indent="-228600" algn="l" defTabSz="449263" rtl="0" fontAlgn="base">
        <a:lnSpc>
          <a:spcPct val="83000"/>
        </a:lnSpc>
        <a:spcBef>
          <a:spcPct val="0"/>
        </a:spcBef>
        <a:spcAft>
          <a:spcPts val="975"/>
        </a:spcAft>
        <a:buClr>
          <a:srgbClr val="000000"/>
        </a:buClr>
        <a:buSzPct val="100000"/>
        <a:buFont typeface="Times New Roman" pitchFamily="16" charset="0"/>
        <a:defRPr sz="7100">
          <a:solidFill>
            <a:srgbClr val="000000"/>
          </a:solidFill>
          <a:latin typeface="+mn-lt"/>
          <a:ea typeface="+mn-ea"/>
          <a:cs typeface="+mn-cs"/>
        </a:defRPr>
      </a:lvl8pPr>
      <a:lvl9pPr marL="3886200" indent="-228600" algn="l" defTabSz="449263" rtl="0" fontAlgn="base">
        <a:lnSpc>
          <a:spcPct val="83000"/>
        </a:lnSpc>
        <a:spcBef>
          <a:spcPct val="0"/>
        </a:spcBef>
        <a:spcAft>
          <a:spcPts val="975"/>
        </a:spcAft>
        <a:buClr>
          <a:srgbClr val="000000"/>
        </a:buClr>
        <a:buSzPct val="100000"/>
        <a:buFont typeface="Times New Roman" pitchFamily="16" charset="0"/>
        <a:defRPr sz="71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body" idx="1"/>
          </p:nvPr>
        </p:nvSpPr>
        <p:spPr bwMode="auto">
          <a:xfrm>
            <a:off x="342900" y="1804988"/>
            <a:ext cx="9390063" cy="4906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335"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3074" name="Rectangle 2"/>
          <p:cNvSpPr>
            <a:spLocks noGrp="1" noChangeArrowheads="1"/>
          </p:cNvSpPr>
          <p:nvPr>
            <p:ph type="sldNum"/>
          </p:nvPr>
        </p:nvSpPr>
        <p:spPr bwMode="auto">
          <a:xfrm>
            <a:off x="9339263" y="6853238"/>
            <a:ext cx="60325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ctr" anchorCtr="0" compatLnSpc="1">
            <a:prstTxWarp prst="textNoShape">
              <a:avLst/>
            </a:prstTxWarp>
          </a:bodyPr>
          <a:lstStyle>
            <a:lvl1pPr>
              <a:lnSpc>
                <a:spcPct val="100000"/>
              </a:lnSpc>
              <a:tabLst>
                <a:tab pos="449263" algn="l"/>
              </a:tabLst>
              <a:defRPr sz="1400">
                <a:solidFill>
                  <a:srgbClr val="000000"/>
                </a:solidFill>
                <a:cs typeface="+mn-cs"/>
              </a:defRPr>
            </a:lvl1pPr>
          </a:lstStyle>
          <a:p>
            <a:fld id="{BDDED5C5-6B5A-47FB-B725-2BF51FA6BE4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9pPr>
    </p:titleStyle>
    <p:bodyStyle>
      <a:lvl1pPr marL="342900" indent="-342900" algn="l" defTabSz="449263" rtl="0" fontAlgn="base" hangingPunct="0">
        <a:lnSpc>
          <a:spcPct val="93000"/>
        </a:lnSpc>
        <a:spcBef>
          <a:spcPts val="1563"/>
        </a:spcBef>
        <a:spcAft>
          <a:spcPct val="0"/>
        </a:spcAft>
        <a:buClr>
          <a:srgbClr val="000000"/>
        </a:buClr>
        <a:buSzPct val="100000"/>
        <a:buFont typeface="Times New Roman" pitchFamily="16" charset="0"/>
        <a:defRPr sz="1500">
          <a:solidFill>
            <a:srgbClr val="000000"/>
          </a:solidFill>
          <a:latin typeface="+mn-lt"/>
          <a:ea typeface="+mn-ea"/>
          <a:cs typeface="+mn-cs"/>
        </a:defRPr>
      </a:lvl1pPr>
      <a:lvl2pPr marL="742950" indent="-285750" algn="l" defTabSz="449263" rtl="0" fontAlgn="base" hangingPunct="0">
        <a:lnSpc>
          <a:spcPct val="93000"/>
        </a:lnSpc>
        <a:spcBef>
          <a:spcPts val="1250"/>
        </a:spcBef>
        <a:spcAft>
          <a:spcPct val="0"/>
        </a:spcAft>
        <a:buClr>
          <a:srgbClr val="000000"/>
        </a:buClr>
        <a:buSzPct val="100000"/>
        <a:buFont typeface="Times New Roman" pitchFamily="16" charset="0"/>
        <a:defRPr sz="1500">
          <a:solidFill>
            <a:srgbClr val="000000"/>
          </a:solidFill>
          <a:latin typeface="+mn-lt"/>
          <a:cs typeface="+mn-cs"/>
        </a:defRPr>
      </a:lvl2pPr>
      <a:lvl3pPr marL="1143000" indent="-228600" algn="l" defTabSz="449263" rtl="0" fontAlgn="base" hangingPunct="0">
        <a:lnSpc>
          <a:spcPct val="93000"/>
        </a:lnSpc>
        <a:spcBef>
          <a:spcPts val="938"/>
        </a:spcBef>
        <a:spcAft>
          <a:spcPct val="0"/>
        </a:spcAft>
        <a:buClr>
          <a:srgbClr val="000000"/>
        </a:buClr>
        <a:buSzPct val="100000"/>
        <a:buFont typeface="Times New Roman" pitchFamily="16" charset="0"/>
        <a:defRPr sz="1500">
          <a:solidFill>
            <a:srgbClr val="000000"/>
          </a:solidFill>
          <a:latin typeface="+mn-lt"/>
          <a:cs typeface="+mn-cs"/>
        </a:defRPr>
      </a:lvl3pPr>
      <a:lvl4pPr marL="1600200" indent="-228600" algn="l" defTabSz="449263" rtl="0" fontAlgn="base" hangingPunct="0">
        <a:lnSpc>
          <a:spcPct val="93000"/>
        </a:lnSpc>
        <a:spcBef>
          <a:spcPts val="625"/>
        </a:spcBef>
        <a:spcAft>
          <a:spcPct val="0"/>
        </a:spcAft>
        <a:buClr>
          <a:srgbClr val="000000"/>
        </a:buClr>
        <a:buSzPct val="100000"/>
        <a:buFont typeface="Times New Roman" pitchFamily="16" charset="0"/>
        <a:defRPr sz="1500">
          <a:solidFill>
            <a:srgbClr val="000000"/>
          </a:solidFill>
          <a:latin typeface="+mn-lt"/>
          <a:cs typeface="+mn-cs"/>
        </a:defRPr>
      </a:lvl4pPr>
      <a:lvl5pPr marL="20574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5pPr>
      <a:lvl6pPr marL="25146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6pPr>
      <a:lvl7pPr marL="29718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7pPr>
      <a:lvl8pPr marL="34290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8pPr>
      <a:lvl9pPr marL="38862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342900" y="2041525"/>
            <a:ext cx="3094038" cy="467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335"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4098" name="Rectangle 2"/>
          <p:cNvSpPr>
            <a:spLocks noGrp="1" noChangeArrowheads="1"/>
          </p:cNvSpPr>
          <p:nvPr>
            <p:ph type="sldNum"/>
          </p:nvPr>
        </p:nvSpPr>
        <p:spPr bwMode="auto">
          <a:xfrm>
            <a:off x="9339263" y="6853238"/>
            <a:ext cx="60325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ctr" anchorCtr="0" compatLnSpc="1">
            <a:prstTxWarp prst="textNoShape">
              <a:avLst/>
            </a:prstTxWarp>
          </a:bodyPr>
          <a:lstStyle>
            <a:lvl1pPr>
              <a:lnSpc>
                <a:spcPct val="100000"/>
              </a:lnSpc>
              <a:tabLst>
                <a:tab pos="449263" algn="l"/>
              </a:tabLst>
              <a:defRPr sz="1400">
                <a:solidFill>
                  <a:srgbClr val="000000"/>
                </a:solidFill>
                <a:cs typeface="+mn-cs"/>
              </a:defRPr>
            </a:lvl1pPr>
          </a:lstStyle>
          <a:p>
            <a:fld id="{4DC7CA73-C445-41E8-B5B4-B52CA5ED038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700">
          <a:solidFill>
            <a:srgbClr val="000000"/>
          </a:solidFill>
          <a:latin typeface="Arial" charset="0"/>
          <a:cs typeface="Arial" charset="0"/>
        </a:defRPr>
      </a:lvl9pPr>
    </p:titleStyle>
    <p:bodyStyle>
      <a:lvl1pPr marL="342900" indent="-342900" algn="l" defTabSz="449263" rtl="0" fontAlgn="base" hangingPunct="0">
        <a:lnSpc>
          <a:spcPct val="93000"/>
        </a:lnSpc>
        <a:spcBef>
          <a:spcPts val="1563"/>
        </a:spcBef>
        <a:spcAft>
          <a:spcPct val="0"/>
        </a:spcAft>
        <a:buClr>
          <a:srgbClr val="000000"/>
        </a:buClr>
        <a:buSzPct val="100000"/>
        <a:buFont typeface="Times New Roman" pitchFamily="16" charset="0"/>
        <a:defRPr sz="1500">
          <a:solidFill>
            <a:srgbClr val="000000"/>
          </a:solidFill>
          <a:latin typeface="+mn-lt"/>
          <a:ea typeface="+mn-ea"/>
          <a:cs typeface="+mn-cs"/>
        </a:defRPr>
      </a:lvl1pPr>
      <a:lvl2pPr marL="742950" indent="-285750" algn="l" defTabSz="449263" rtl="0" fontAlgn="base" hangingPunct="0">
        <a:lnSpc>
          <a:spcPct val="93000"/>
        </a:lnSpc>
        <a:spcBef>
          <a:spcPts val="1250"/>
        </a:spcBef>
        <a:spcAft>
          <a:spcPct val="0"/>
        </a:spcAft>
        <a:buClr>
          <a:srgbClr val="000000"/>
        </a:buClr>
        <a:buSzPct val="100000"/>
        <a:buFont typeface="Times New Roman" pitchFamily="16" charset="0"/>
        <a:defRPr sz="1500">
          <a:solidFill>
            <a:srgbClr val="000000"/>
          </a:solidFill>
          <a:latin typeface="+mn-lt"/>
          <a:cs typeface="+mn-cs"/>
        </a:defRPr>
      </a:lvl2pPr>
      <a:lvl3pPr marL="1143000" indent="-228600" algn="l" defTabSz="449263" rtl="0" fontAlgn="base" hangingPunct="0">
        <a:lnSpc>
          <a:spcPct val="93000"/>
        </a:lnSpc>
        <a:spcBef>
          <a:spcPts val="938"/>
        </a:spcBef>
        <a:spcAft>
          <a:spcPct val="0"/>
        </a:spcAft>
        <a:buClr>
          <a:srgbClr val="000000"/>
        </a:buClr>
        <a:buSzPct val="100000"/>
        <a:buFont typeface="Times New Roman" pitchFamily="16" charset="0"/>
        <a:defRPr sz="1500">
          <a:solidFill>
            <a:srgbClr val="000000"/>
          </a:solidFill>
          <a:latin typeface="+mn-lt"/>
          <a:cs typeface="+mn-cs"/>
        </a:defRPr>
      </a:lvl3pPr>
      <a:lvl4pPr marL="1600200" indent="-228600" algn="l" defTabSz="449263" rtl="0" fontAlgn="base" hangingPunct="0">
        <a:lnSpc>
          <a:spcPct val="93000"/>
        </a:lnSpc>
        <a:spcBef>
          <a:spcPts val="625"/>
        </a:spcBef>
        <a:spcAft>
          <a:spcPct val="0"/>
        </a:spcAft>
        <a:buClr>
          <a:srgbClr val="000000"/>
        </a:buClr>
        <a:buSzPct val="100000"/>
        <a:buFont typeface="Times New Roman" pitchFamily="16" charset="0"/>
        <a:defRPr sz="1500">
          <a:solidFill>
            <a:srgbClr val="000000"/>
          </a:solidFill>
          <a:latin typeface="+mn-lt"/>
          <a:cs typeface="+mn-cs"/>
        </a:defRPr>
      </a:lvl4pPr>
      <a:lvl5pPr marL="20574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5pPr>
      <a:lvl6pPr marL="25146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6pPr>
      <a:lvl7pPr marL="29718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7pPr>
      <a:lvl8pPr marL="34290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8pPr>
      <a:lvl9pPr marL="3886200" indent="-228600" algn="l" defTabSz="449263" rtl="0" fontAlgn="base" hangingPunct="0">
        <a:lnSpc>
          <a:spcPct val="93000"/>
        </a:lnSpc>
        <a:spcBef>
          <a:spcPts val="313"/>
        </a:spcBef>
        <a:spcAft>
          <a:spcPct val="0"/>
        </a:spcAft>
        <a:buClr>
          <a:srgbClr val="000000"/>
        </a:buClr>
        <a:buSzPct val="100000"/>
        <a:buFont typeface="Times New Roman" pitchFamily="16" charset="0"/>
        <a:defRPr sz="22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503238" y="7007225"/>
            <a:ext cx="2351087"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2" name="Text Box 2"/>
          <p:cNvSpPr txBox="1">
            <a:spLocks noChangeArrowheads="1"/>
          </p:cNvSpPr>
          <p:nvPr/>
        </p:nvSpPr>
        <p:spPr bwMode="auto">
          <a:xfrm>
            <a:off x="3443288" y="7007225"/>
            <a:ext cx="319087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 name="Rectangle 3"/>
          <p:cNvSpPr>
            <a:spLocks noGrp="1" noChangeArrowheads="1"/>
          </p:cNvSpPr>
          <p:nvPr>
            <p:ph type="sldNum"/>
          </p:nvPr>
        </p:nvSpPr>
        <p:spPr bwMode="auto">
          <a:xfrm>
            <a:off x="7223125" y="7007225"/>
            <a:ext cx="23495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Lst>
              <a:defRPr sz="1200">
                <a:solidFill>
                  <a:srgbClr val="8B8B8B"/>
                </a:solidFill>
                <a:latin typeface="+mn-lt"/>
                <a:ea typeface="DejaVu LGC Sans" charset="0"/>
                <a:cs typeface="DejaVu LGC Sans" charset="0"/>
              </a:defRPr>
            </a:lvl1pPr>
          </a:lstStyle>
          <a:p>
            <a:fld id="{E6E81449-C7C9-4617-9A53-CD5D99425C5E}" type="slidenum">
              <a:rPr lang="en-US" altLang="en-US"/>
              <a:pPr/>
              <a:t>‹#›</a:t>
            </a:fld>
            <a:endParaRPr lang="en-US" altLang="en-US"/>
          </a:p>
        </p:txBody>
      </p:sp>
      <p:sp>
        <p:nvSpPr>
          <p:cNvPr id="5124" name="Rectangle 4"/>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5125" name="Rectangle 5"/>
          <p:cNvSpPr>
            <a:spLocks noGrp="1" noChangeArrowheads="1"/>
          </p:cNvSpPr>
          <p:nvPr>
            <p:ph type="body" idx="1"/>
          </p:nvPr>
        </p:nvSpPr>
        <p:spPr bwMode="auto">
          <a:xfrm>
            <a:off x="503238" y="1768475"/>
            <a:ext cx="9069387"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43967"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mj-lt"/>
          <a:ea typeface="+mj-ea"/>
          <a:cs typeface="+mj-cs"/>
        </a:defRPr>
      </a:lvl1pPr>
      <a:lvl2pPr marL="742950" indent="-28575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2pPr>
      <a:lvl3pPr marL="1143000" indent="-22860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3pPr>
      <a:lvl4pPr marL="1600200" indent="-22860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4pPr>
      <a:lvl5pPr marL="2057400" indent="-22860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5pPr>
      <a:lvl6pPr marL="2514600" indent="-22860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6pPr>
      <a:lvl7pPr marL="2971800" indent="-22860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7pPr>
      <a:lvl8pPr marL="3429000" indent="-22860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8pPr>
      <a:lvl9pPr marL="3886200" indent="-228600" algn="l" defTabSz="449263" rtl="0" fontAlgn="base">
        <a:lnSpc>
          <a:spcPct val="83000"/>
        </a:lnSpc>
        <a:spcBef>
          <a:spcPct val="0"/>
        </a:spcBef>
        <a:spcAft>
          <a:spcPct val="0"/>
        </a:spcAft>
        <a:buClr>
          <a:srgbClr val="000000"/>
        </a:buClr>
        <a:buSzPct val="100000"/>
        <a:buFont typeface="Times New Roman" pitchFamily="16" charset="0"/>
        <a:defRPr sz="21900">
          <a:solidFill>
            <a:srgbClr val="000000"/>
          </a:solidFill>
          <a:latin typeface="Calibri" charset="0"/>
          <a:ea typeface="WenQuanYi Zen Hei Sharp" charset="0"/>
          <a:cs typeface="WenQuanYi Zen Hei Sharp" charset="0"/>
        </a:defRPr>
      </a:lvl9pPr>
    </p:titleStyle>
    <p:bodyStyle>
      <a:lvl1pPr marL="342900" indent="-342900" algn="l" defTabSz="449263" rtl="0" fontAlgn="base">
        <a:lnSpc>
          <a:spcPct val="83000"/>
        </a:lnSpc>
        <a:spcBef>
          <a:spcPts val="4975"/>
        </a:spcBef>
        <a:spcAft>
          <a:spcPct val="0"/>
        </a:spcAft>
        <a:buClr>
          <a:srgbClr val="000000"/>
        </a:buClr>
        <a:buSzPct val="100000"/>
        <a:buFont typeface="Times New Roman" pitchFamily="16" charset="0"/>
        <a:defRPr sz="11300">
          <a:solidFill>
            <a:srgbClr val="000000"/>
          </a:solidFill>
          <a:latin typeface="+mn-lt"/>
          <a:ea typeface="+mn-ea"/>
          <a:cs typeface="+mn-cs"/>
        </a:defRPr>
      </a:lvl1pPr>
      <a:lvl2pPr marL="742950" indent="-285750" algn="l" defTabSz="449263" rtl="0" fontAlgn="base">
        <a:lnSpc>
          <a:spcPct val="83000"/>
        </a:lnSpc>
        <a:spcBef>
          <a:spcPts val="3963"/>
        </a:spcBef>
        <a:spcAft>
          <a:spcPct val="0"/>
        </a:spcAft>
        <a:buClr>
          <a:srgbClr val="000000"/>
        </a:buClr>
        <a:buSzPct val="100000"/>
        <a:buFont typeface="Times New Roman" pitchFamily="16" charset="0"/>
        <a:defRPr sz="8500">
          <a:solidFill>
            <a:srgbClr val="000000"/>
          </a:solidFill>
          <a:latin typeface="+mn-lt"/>
          <a:ea typeface="+mn-ea"/>
          <a:cs typeface="+mn-cs"/>
        </a:defRPr>
      </a:lvl2pPr>
      <a:lvl3pPr marL="1143000" indent="-228600" algn="l" defTabSz="449263" rtl="0" fontAlgn="base">
        <a:lnSpc>
          <a:spcPct val="83000"/>
        </a:lnSpc>
        <a:spcBef>
          <a:spcPts val="2963"/>
        </a:spcBef>
        <a:spcAft>
          <a:spcPct val="0"/>
        </a:spcAft>
        <a:buClr>
          <a:srgbClr val="000000"/>
        </a:buClr>
        <a:buSzPct val="100000"/>
        <a:buFont typeface="Times New Roman" pitchFamily="16" charset="0"/>
        <a:defRPr sz="7100">
          <a:solidFill>
            <a:srgbClr val="000000"/>
          </a:solidFill>
          <a:latin typeface="+mn-lt"/>
          <a:ea typeface="+mn-ea"/>
          <a:cs typeface="+mn-cs"/>
        </a:defRPr>
      </a:lvl3pPr>
      <a:lvl4pPr marL="1600200" indent="-228600" algn="l" defTabSz="449263" rtl="0" fontAlgn="base">
        <a:lnSpc>
          <a:spcPct val="83000"/>
        </a:lnSpc>
        <a:spcBef>
          <a:spcPts val="1975"/>
        </a:spcBef>
        <a:spcAft>
          <a:spcPct val="0"/>
        </a:spcAft>
        <a:buClr>
          <a:srgbClr val="000000"/>
        </a:buClr>
        <a:buSzPct val="100000"/>
        <a:buFont typeface="Times New Roman" pitchFamily="16" charset="0"/>
        <a:defRPr sz="7100">
          <a:solidFill>
            <a:srgbClr val="000000"/>
          </a:solidFill>
          <a:latin typeface="+mn-lt"/>
          <a:ea typeface="+mn-ea"/>
          <a:cs typeface="+mn-cs"/>
        </a:defRPr>
      </a:lvl4pPr>
      <a:lvl5pPr marL="2057400" indent="-228600" algn="l" defTabSz="449263" rtl="0" fontAlgn="base">
        <a:lnSpc>
          <a:spcPct val="83000"/>
        </a:lnSpc>
        <a:spcBef>
          <a:spcPts val="975"/>
        </a:spcBef>
        <a:spcAft>
          <a:spcPct val="0"/>
        </a:spcAft>
        <a:buClr>
          <a:srgbClr val="000000"/>
        </a:buClr>
        <a:buSzPct val="100000"/>
        <a:buFont typeface="Times New Roman" pitchFamily="16" charset="0"/>
        <a:defRPr sz="7100">
          <a:solidFill>
            <a:srgbClr val="000000"/>
          </a:solidFill>
          <a:latin typeface="+mn-lt"/>
          <a:ea typeface="+mn-ea"/>
          <a:cs typeface="+mn-cs"/>
        </a:defRPr>
      </a:lvl5pPr>
      <a:lvl6pPr marL="2514600" indent="-228600" algn="l" defTabSz="449263" rtl="0" fontAlgn="base">
        <a:lnSpc>
          <a:spcPct val="83000"/>
        </a:lnSpc>
        <a:spcBef>
          <a:spcPts val="975"/>
        </a:spcBef>
        <a:spcAft>
          <a:spcPct val="0"/>
        </a:spcAft>
        <a:buClr>
          <a:srgbClr val="000000"/>
        </a:buClr>
        <a:buSzPct val="100000"/>
        <a:buFont typeface="Times New Roman" pitchFamily="16" charset="0"/>
        <a:defRPr sz="7100">
          <a:solidFill>
            <a:srgbClr val="000000"/>
          </a:solidFill>
          <a:latin typeface="+mn-lt"/>
          <a:ea typeface="+mn-ea"/>
          <a:cs typeface="+mn-cs"/>
        </a:defRPr>
      </a:lvl6pPr>
      <a:lvl7pPr marL="2971800" indent="-228600" algn="l" defTabSz="449263" rtl="0" fontAlgn="base">
        <a:lnSpc>
          <a:spcPct val="83000"/>
        </a:lnSpc>
        <a:spcBef>
          <a:spcPts val="975"/>
        </a:spcBef>
        <a:spcAft>
          <a:spcPct val="0"/>
        </a:spcAft>
        <a:buClr>
          <a:srgbClr val="000000"/>
        </a:buClr>
        <a:buSzPct val="100000"/>
        <a:buFont typeface="Times New Roman" pitchFamily="16" charset="0"/>
        <a:defRPr sz="7100">
          <a:solidFill>
            <a:srgbClr val="000000"/>
          </a:solidFill>
          <a:latin typeface="+mn-lt"/>
          <a:ea typeface="+mn-ea"/>
          <a:cs typeface="+mn-cs"/>
        </a:defRPr>
      </a:lvl7pPr>
      <a:lvl8pPr marL="3429000" indent="-228600" algn="l" defTabSz="449263" rtl="0" fontAlgn="base">
        <a:lnSpc>
          <a:spcPct val="83000"/>
        </a:lnSpc>
        <a:spcBef>
          <a:spcPts val="975"/>
        </a:spcBef>
        <a:spcAft>
          <a:spcPct val="0"/>
        </a:spcAft>
        <a:buClr>
          <a:srgbClr val="000000"/>
        </a:buClr>
        <a:buSzPct val="100000"/>
        <a:buFont typeface="Times New Roman" pitchFamily="16" charset="0"/>
        <a:defRPr sz="7100">
          <a:solidFill>
            <a:srgbClr val="000000"/>
          </a:solidFill>
          <a:latin typeface="+mn-lt"/>
          <a:ea typeface="+mn-ea"/>
          <a:cs typeface="+mn-cs"/>
        </a:defRPr>
      </a:lvl8pPr>
      <a:lvl9pPr marL="3886200" indent="-228600" algn="l" defTabSz="449263" rtl="0" fontAlgn="base">
        <a:lnSpc>
          <a:spcPct val="83000"/>
        </a:lnSpc>
        <a:spcBef>
          <a:spcPts val="975"/>
        </a:spcBef>
        <a:spcAft>
          <a:spcPct val="0"/>
        </a:spcAft>
        <a:buClr>
          <a:srgbClr val="000000"/>
        </a:buClr>
        <a:buSzPct val="100000"/>
        <a:buFont typeface="Times New Roman" pitchFamily="16" charset="0"/>
        <a:defRPr sz="71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0" y="0"/>
            <a:ext cx="10077450"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6146" name="Rectangle 2"/>
          <p:cNvSpPr>
            <a:spLocks noGrp="1" noChangeArrowheads="1"/>
          </p:cNvSpPr>
          <p:nvPr>
            <p:ph type="body" idx="1"/>
          </p:nvPr>
        </p:nvSpPr>
        <p:spPr bwMode="auto">
          <a:xfrm>
            <a:off x="168275" y="1008063"/>
            <a:ext cx="9742488" cy="596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6147" name="Rectangle 3"/>
          <p:cNvSpPr>
            <a:spLocks noGrp="1" noChangeArrowheads="1"/>
          </p:cNvSpPr>
          <p:nvPr>
            <p:ph type="sldNum"/>
          </p:nvPr>
        </p:nvSpPr>
        <p:spPr bwMode="auto">
          <a:xfrm>
            <a:off x="7223125" y="7056438"/>
            <a:ext cx="23495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Lst>
              <a:defRPr sz="1200">
                <a:solidFill>
                  <a:srgbClr val="B2B2B2"/>
                </a:solidFill>
                <a:latin typeface="+mn-lt"/>
                <a:ea typeface="DejaVu LGC Sans" charset="0"/>
                <a:cs typeface="DejaVu LGC Sans" charset="0"/>
              </a:defRPr>
            </a:lvl1pPr>
          </a:lstStyle>
          <a:p>
            <a:fld id="{7D071D2E-7186-4A2A-B32C-0F2E5D2A6D8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mj-lt"/>
          <a:ea typeface="+mj-ea"/>
          <a:cs typeface="+mj-cs"/>
        </a:defRPr>
      </a:lvl1pPr>
      <a:lvl2pPr marL="742950" indent="-28575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2pPr>
      <a:lvl3pPr marL="1143000" indent="-22860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3pPr>
      <a:lvl4pPr marL="1600200" indent="-22860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4pPr>
      <a:lvl5pPr marL="2057400" indent="-22860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5pPr>
      <a:lvl6pPr marL="2514600" indent="-22860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6pPr>
      <a:lvl7pPr marL="2971800" indent="-22860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7pPr>
      <a:lvl8pPr marL="3429000" indent="-22860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8pPr>
      <a:lvl9pPr marL="3886200" indent="-228600" algn="l" defTabSz="449263" rtl="0" fontAlgn="base">
        <a:lnSpc>
          <a:spcPct val="83000"/>
        </a:lnSpc>
        <a:spcBef>
          <a:spcPct val="0"/>
        </a:spcBef>
        <a:spcAft>
          <a:spcPct val="0"/>
        </a:spcAft>
        <a:buClr>
          <a:srgbClr val="000000"/>
        </a:buClr>
        <a:buSzPct val="100000"/>
        <a:buFont typeface="Times New Roman" pitchFamily="16" charset="0"/>
        <a:defRPr sz="3200">
          <a:solidFill>
            <a:srgbClr val="000000"/>
          </a:solidFill>
          <a:latin typeface="Calibri" charset="0"/>
          <a:ea typeface="WenQuanYi Zen Hei Sharp" charset="0"/>
          <a:cs typeface="WenQuanYi Zen Hei Sharp" charset="0"/>
        </a:defRPr>
      </a:lvl9pPr>
    </p:titleStyle>
    <p:bodyStyle>
      <a:lvl1pPr marL="342900" indent="-342900" algn="l" defTabSz="449263" rtl="0" fontAlgn="base">
        <a:lnSpc>
          <a:spcPct val="83000"/>
        </a:lnSpc>
        <a:spcBef>
          <a:spcPts val="1900"/>
        </a:spcBef>
        <a:spcAft>
          <a:spcPct val="0"/>
        </a:spcAft>
        <a:buClr>
          <a:srgbClr val="000000"/>
        </a:buClr>
        <a:buSzPct val="100000"/>
        <a:buFont typeface="Times New Roman" pitchFamily="16" charset="0"/>
        <a:defRPr sz="4300">
          <a:solidFill>
            <a:srgbClr val="000000"/>
          </a:solidFill>
          <a:latin typeface="+mn-lt"/>
          <a:ea typeface="+mn-ea"/>
          <a:cs typeface="+mn-cs"/>
        </a:defRPr>
      </a:lvl1pPr>
      <a:lvl2pPr marL="742950" indent="-285750" algn="l" defTabSz="449263" rtl="0" fontAlgn="base">
        <a:lnSpc>
          <a:spcPct val="83000"/>
        </a:lnSpc>
        <a:spcBef>
          <a:spcPts val="1513"/>
        </a:spcBef>
        <a:spcAft>
          <a:spcPct val="0"/>
        </a:spcAft>
        <a:buClr>
          <a:srgbClr val="000000"/>
        </a:buClr>
        <a:buSzPct val="100000"/>
        <a:buFont typeface="Times New Roman" pitchFamily="16" charset="0"/>
        <a:defRPr sz="3200">
          <a:solidFill>
            <a:srgbClr val="000000"/>
          </a:solidFill>
          <a:latin typeface="+mn-lt"/>
          <a:ea typeface="+mn-ea"/>
          <a:cs typeface="+mn-cs"/>
        </a:defRPr>
      </a:lvl2pPr>
      <a:lvl3pPr marL="1143000" indent="-228600" algn="l" defTabSz="449263" rtl="0" fontAlgn="base">
        <a:lnSpc>
          <a:spcPct val="83000"/>
        </a:lnSpc>
        <a:spcBef>
          <a:spcPts val="1138"/>
        </a:spcBef>
        <a:spcAft>
          <a:spcPct val="0"/>
        </a:spcAft>
        <a:buClr>
          <a:srgbClr val="000000"/>
        </a:buClr>
        <a:buSzPct val="100000"/>
        <a:buFont typeface="Times New Roman" pitchFamily="16" charset="0"/>
        <a:defRPr sz="2700">
          <a:solidFill>
            <a:srgbClr val="000000"/>
          </a:solidFill>
          <a:latin typeface="+mn-lt"/>
          <a:ea typeface="+mn-ea"/>
          <a:cs typeface="+mn-cs"/>
        </a:defRPr>
      </a:lvl3pPr>
      <a:lvl4pPr marL="1600200" indent="-228600" algn="l" defTabSz="449263" rtl="0" fontAlgn="base">
        <a:lnSpc>
          <a:spcPct val="83000"/>
        </a:lnSpc>
        <a:spcBef>
          <a:spcPts val="763"/>
        </a:spcBef>
        <a:spcAft>
          <a:spcPct val="0"/>
        </a:spcAft>
        <a:buClr>
          <a:srgbClr val="000000"/>
        </a:buClr>
        <a:buSzPct val="100000"/>
        <a:buFont typeface="Times New Roman" pitchFamily="16" charset="0"/>
        <a:defRPr sz="2700">
          <a:solidFill>
            <a:srgbClr val="000000"/>
          </a:solidFill>
          <a:latin typeface="+mn-lt"/>
          <a:ea typeface="+mn-ea"/>
          <a:cs typeface="+mn-cs"/>
        </a:defRPr>
      </a:lvl4pPr>
      <a:lvl5pPr marL="2057400" indent="-228600" algn="l" defTabSz="449263" rtl="0" fontAlgn="base">
        <a:lnSpc>
          <a:spcPct val="83000"/>
        </a:lnSpc>
        <a:spcBef>
          <a:spcPts val="375"/>
        </a:spcBef>
        <a:spcAft>
          <a:spcPct val="0"/>
        </a:spcAft>
        <a:buClr>
          <a:srgbClr val="000000"/>
        </a:buClr>
        <a:buSzPct val="100000"/>
        <a:buFont typeface="Times New Roman" pitchFamily="16" charset="0"/>
        <a:defRPr sz="2700">
          <a:solidFill>
            <a:srgbClr val="000000"/>
          </a:solidFill>
          <a:latin typeface="+mn-lt"/>
          <a:ea typeface="+mn-ea"/>
          <a:cs typeface="+mn-cs"/>
        </a:defRPr>
      </a:lvl5pPr>
      <a:lvl6pPr marL="2514600" indent="-228600" algn="l" defTabSz="449263" rtl="0" fontAlgn="base">
        <a:lnSpc>
          <a:spcPct val="83000"/>
        </a:lnSpc>
        <a:spcBef>
          <a:spcPts val="375"/>
        </a:spcBef>
        <a:spcAft>
          <a:spcPct val="0"/>
        </a:spcAft>
        <a:buClr>
          <a:srgbClr val="000000"/>
        </a:buClr>
        <a:buSzPct val="100000"/>
        <a:buFont typeface="Times New Roman" pitchFamily="16" charset="0"/>
        <a:defRPr sz="2700">
          <a:solidFill>
            <a:srgbClr val="000000"/>
          </a:solidFill>
          <a:latin typeface="+mn-lt"/>
          <a:ea typeface="+mn-ea"/>
          <a:cs typeface="+mn-cs"/>
        </a:defRPr>
      </a:lvl6pPr>
      <a:lvl7pPr marL="2971800" indent="-228600" algn="l" defTabSz="449263" rtl="0" fontAlgn="base">
        <a:lnSpc>
          <a:spcPct val="83000"/>
        </a:lnSpc>
        <a:spcBef>
          <a:spcPts val="375"/>
        </a:spcBef>
        <a:spcAft>
          <a:spcPct val="0"/>
        </a:spcAft>
        <a:buClr>
          <a:srgbClr val="000000"/>
        </a:buClr>
        <a:buSzPct val="100000"/>
        <a:buFont typeface="Times New Roman" pitchFamily="16" charset="0"/>
        <a:defRPr sz="2700">
          <a:solidFill>
            <a:srgbClr val="000000"/>
          </a:solidFill>
          <a:latin typeface="+mn-lt"/>
          <a:ea typeface="+mn-ea"/>
          <a:cs typeface="+mn-cs"/>
        </a:defRPr>
      </a:lvl7pPr>
      <a:lvl8pPr marL="3429000" indent="-228600" algn="l" defTabSz="449263" rtl="0" fontAlgn="base">
        <a:lnSpc>
          <a:spcPct val="83000"/>
        </a:lnSpc>
        <a:spcBef>
          <a:spcPts val="375"/>
        </a:spcBef>
        <a:spcAft>
          <a:spcPct val="0"/>
        </a:spcAft>
        <a:buClr>
          <a:srgbClr val="000000"/>
        </a:buClr>
        <a:buSzPct val="100000"/>
        <a:buFont typeface="Times New Roman" pitchFamily="16" charset="0"/>
        <a:defRPr sz="2700">
          <a:solidFill>
            <a:srgbClr val="000000"/>
          </a:solidFill>
          <a:latin typeface="+mn-lt"/>
          <a:ea typeface="+mn-ea"/>
          <a:cs typeface="+mn-cs"/>
        </a:defRPr>
      </a:lvl8pPr>
      <a:lvl9pPr marL="3886200" indent="-228600" algn="l" defTabSz="449263" rtl="0" fontAlgn="base">
        <a:lnSpc>
          <a:spcPct val="83000"/>
        </a:lnSpc>
        <a:spcBef>
          <a:spcPts val="375"/>
        </a:spcBef>
        <a:spcAft>
          <a:spcPct val="0"/>
        </a:spcAft>
        <a:buClr>
          <a:srgbClr val="000000"/>
        </a:buClr>
        <a:buSzPct val="100000"/>
        <a:buFont typeface="Times New Roman" pitchFamily="16" charset="0"/>
        <a:defRPr sz="27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EAEAEA"/>
            </a:gs>
          </a:gsLst>
          <a:lin ang="5400000" scaled="1"/>
        </a:gra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13">
            <a:extLst>
              <a:ext uri="{28A0092B-C50C-407E-A947-70E740481C1C}">
                <a14:useLocalDpi xmlns:a14="http://schemas.microsoft.com/office/drawing/2010/main" val="0"/>
              </a:ext>
            </a:extLst>
          </a:blip>
          <a:srcRect t="90555" b="3331"/>
          <a:stretch>
            <a:fillRect/>
          </a:stretch>
        </p:blipFill>
        <p:spPr bwMode="auto">
          <a:xfrm>
            <a:off x="0" y="336550"/>
            <a:ext cx="10079038" cy="461963"/>
          </a:xfrm>
          <a:prstGeom prst="rect">
            <a:avLst/>
          </a:prstGeom>
          <a:noFill/>
          <a:ln>
            <a:noFill/>
          </a:ln>
          <a:effectLst/>
          <a:extLst>
            <a:ext uri="{909E8E84-426E-40DD-AFC4-6F175D3DCCD1}">
              <a14:hiddenFill xmlns:a14="http://schemas.microsoft.com/office/drawing/2010/main">
                <a:blipFill dpi="0" rotWithShape="0">
                  <a:blip/>
                  <a:srcRect t="90555"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Rectangle 2"/>
          <p:cNvSpPr>
            <a:spLocks noChangeArrowheads="1"/>
          </p:cNvSpPr>
          <p:nvPr/>
        </p:nvSpPr>
        <p:spPr bwMode="auto">
          <a:xfrm>
            <a:off x="0" y="923925"/>
            <a:ext cx="10079038" cy="84138"/>
          </a:xfrm>
          <a:prstGeom prst="rect">
            <a:avLst/>
          </a:prstGeom>
          <a:gradFill rotWithShape="0">
            <a:gsLst>
              <a:gs pos="0">
                <a:srgbClr val="000000"/>
              </a:gs>
              <a:gs pos="100000">
                <a:srgbClr val="FFFFFF"/>
              </a:gs>
            </a:gsLst>
            <a:lin ang="54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7171" name="Picture 3"/>
          <p:cNvPicPr>
            <a:picLocks noChangeAspect="1" noChangeArrowheads="1"/>
          </p:cNvPicPr>
          <p:nvPr/>
        </p:nvPicPr>
        <p:blipFill>
          <a:blip r:embed="rId13">
            <a:extLst>
              <a:ext uri="{28A0092B-C50C-407E-A947-70E740481C1C}">
                <a14:useLocalDpi xmlns:a14="http://schemas.microsoft.com/office/drawing/2010/main" val="0"/>
              </a:ext>
            </a:extLst>
          </a:blip>
          <a:srcRect t="84444" b="3331"/>
          <a:stretch>
            <a:fillRect/>
          </a:stretch>
        </p:blipFill>
        <p:spPr bwMode="auto">
          <a:xfrm>
            <a:off x="0" y="0"/>
            <a:ext cx="10079038" cy="923925"/>
          </a:xfrm>
          <a:prstGeom prst="rect">
            <a:avLst/>
          </a:prstGeom>
          <a:noFill/>
          <a:ln>
            <a:noFill/>
          </a:ln>
          <a:effectLst/>
          <a:extLst>
            <a:ext uri="{909E8E84-426E-40DD-AFC4-6F175D3DCCD1}">
              <a14:hiddenFill xmlns:a14="http://schemas.microsoft.com/office/drawing/2010/main">
                <a:blipFill dpi="0" rotWithShape="0">
                  <a:blip/>
                  <a:srcRect t="84444"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4"/>
          <p:cNvSpPr>
            <a:spLocks noGrp="1" noChangeArrowheads="1"/>
          </p:cNvSpPr>
          <p:nvPr>
            <p:ph type="title"/>
          </p:nvPr>
        </p:nvSpPr>
        <p:spPr bwMode="auto">
          <a:xfrm>
            <a:off x="0" y="0"/>
            <a:ext cx="10077450"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Click to edit Master title style</a:t>
            </a:r>
          </a:p>
        </p:txBody>
      </p:sp>
      <p:sp>
        <p:nvSpPr>
          <p:cNvPr id="7173" name="Rectangle 5"/>
          <p:cNvSpPr>
            <a:spLocks noGrp="1" noChangeArrowheads="1"/>
          </p:cNvSpPr>
          <p:nvPr>
            <p:ph type="body" idx="1"/>
          </p:nvPr>
        </p:nvSpPr>
        <p:spPr bwMode="auto">
          <a:xfrm>
            <a:off x="168275" y="1008063"/>
            <a:ext cx="9742488" cy="596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mj-lt"/>
          <a:ea typeface="+mj-ea"/>
          <a:cs typeface="+mj-cs"/>
        </a:defRPr>
      </a:lvl1pPr>
      <a:lvl2pPr marL="742950" indent="-28575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2pPr>
      <a:lvl3pPr marL="1143000" indent="-22860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3pPr>
      <a:lvl4pPr marL="1600200" indent="-22860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4pPr>
      <a:lvl5pPr marL="2057400" indent="-22860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5pPr>
      <a:lvl6pPr marL="2514600" indent="-22860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6pPr>
      <a:lvl7pPr marL="2971800" indent="-22860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7pPr>
      <a:lvl8pPr marL="3429000" indent="-22860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8pPr>
      <a:lvl9pPr marL="3886200" indent="-228600" algn="l" defTabSz="449263" rtl="0" fontAlgn="base">
        <a:lnSpc>
          <a:spcPct val="83000"/>
        </a:lnSpc>
        <a:spcBef>
          <a:spcPct val="0"/>
        </a:spcBef>
        <a:spcAft>
          <a:spcPct val="0"/>
        </a:spcAft>
        <a:buClr>
          <a:srgbClr val="000000"/>
        </a:buClr>
        <a:buSzPct val="100000"/>
        <a:buFont typeface="Times New Roman" pitchFamily="16" charset="0"/>
        <a:defRPr sz="2200">
          <a:solidFill>
            <a:srgbClr val="000000"/>
          </a:solidFill>
          <a:latin typeface="Calibri" charset="0"/>
          <a:ea typeface="WenQuanYi Zen Hei Sharp" charset="0"/>
          <a:cs typeface="WenQuanYi Zen Hei Sharp" charset="0"/>
        </a:defRPr>
      </a:lvl9pPr>
    </p:titleStyle>
    <p:bodyStyle>
      <a:lvl1pPr marL="342900" indent="-342900" algn="l" defTabSz="449263" rtl="0" fontAlgn="base">
        <a:lnSpc>
          <a:spcPct val="83000"/>
        </a:lnSpc>
        <a:spcBef>
          <a:spcPts val="1563"/>
        </a:spcBef>
        <a:spcAft>
          <a:spcPct val="0"/>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49263" rtl="0" fontAlgn="base">
        <a:lnSpc>
          <a:spcPct val="83000"/>
        </a:lnSpc>
        <a:spcBef>
          <a:spcPts val="1250"/>
        </a:spcBef>
        <a:spcAft>
          <a:spcPct val="0"/>
        </a:spcAft>
        <a:buClr>
          <a:srgbClr val="000000"/>
        </a:buClr>
        <a:buSzPct val="100000"/>
        <a:buFont typeface="Times New Roman" pitchFamily="16" charset="0"/>
        <a:defRPr sz="2700">
          <a:solidFill>
            <a:srgbClr val="000000"/>
          </a:solidFill>
          <a:latin typeface="+mn-lt"/>
          <a:ea typeface="+mn-ea"/>
          <a:cs typeface="+mn-cs"/>
        </a:defRPr>
      </a:lvl2pPr>
      <a:lvl3pPr marL="1143000" indent="-228600" algn="l" defTabSz="449263" rtl="0" fontAlgn="base">
        <a:lnSpc>
          <a:spcPct val="83000"/>
        </a:lnSpc>
        <a:spcBef>
          <a:spcPts val="938"/>
        </a:spcBef>
        <a:spcAft>
          <a:spcPct val="0"/>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49263" rtl="0" fontAlgn="base">
        <a:lnSpc>
          <a:spcPct val="83000"/>
        </a:lnSpc>
        <a:spcBef>
          <a:spcPts val="625"/>
        </a:spcBef>
        <a:spcAft>
          <a:spcPct val="0"/>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49263" rtl="0" fontAlgn="base">
        <a:lnSpc>
          <a:spcPct val="83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49263" rtl="0" fontAlgn="base">
        <a:lnSpc>
          <a:spcPct val="83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49263" rtl="0" fontAlgn="base">
        <a:lnSpc>
          <a:spcPct val="83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49263" rtl="0" fontAlgn="base">
        <a:lnSpc>
          <a:spcPct val="83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49263" rtl="0" fontAlgn="base">
        <a:lnSpc>
          <a:spcPct val="83000"/>
        </a:lnSpc>
        <a:spcBef>
          <a:spcPts val="313"/>
        </a:spcBef>
        <a:spcAft>
          <a:spcPct val="0"/>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0EBD5"/>
            </a:gs>
            <a:gs pos="100000">
              <a:srgbClr val="D1C39F"/>
            </a:gs>
          </a:gsLst>
          <a:lin ang="5400000" scaled="1"/>
        </a:gra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054850"/>
            <a:ext cx="10079038" cy="50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p:cNvPicPr>
            <a:picLocks noChangeAspect="1" noChangeArrowheads="1"/>
          </p:cNvPicPr>
          <p:nvPr/>
        </p:nvPicPr>
        <p:blipFill>
          <a:blip r:embed="rId14">
            <a:extLst>
              <a:ext uri="{28A0092B-C50C-407E-A947-70E740481C1C}">
                <a14:useLocalDpi xmlns:a14="http://schemas.microsoft.com/office/drawing/2010/main" val="0"/>
              </a:ext>
            </a:extLst>
          </a:blip>
          <a:srcRect t="90555" b="3331"/>
          <a:stretch>
            <a:fillRect/>
          </a:stretch>
        </p:blipFill>
        <p:spPr bwMode="auto">
          <a:xfrm>
            <a:off x="0" y="336550"/>
            <a:ext cx="10079038" cy="461963"/>
          </a:xfrm>
          <a:prstGeom prst="rect">
            <a:avLst/>
          </a:prstGeom>
          <a:noFill/>
          <a:ln>
            <a:noFill/>
          </a:ln>
          <a:effectLst/>
          <a:extLst>
            <a:ext uri="{909E8E84-426E-40DD-AFC4-6F175D3DCCD1}">
              <a14:hiddenFill xmlns:a14="http://schemas.microsoft.com/office/drawing/2010/main">
                <a:blipFill dpi="0" rotWithShape="0">
                  <a:blip/>
                  <a:srcRect t="90555"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ChangeArrowheads="1"/>
          </p:cNvSpPr>
          <p:nvPr/>
        </p:nvSpPr>
        <p:spPr bwMode="auto">
          <a:xfrm>
            <a:off x="0" y="923925"/>
            <a:ext cx="10079038" cy="84138"/>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6" name="Rectangle 4"/>
          <p:cNvSpPr>
            <a:spLocks noChangeArrowheads="1"/>
          </p:cNvSpPr>
          <p:nvPr/>
        </p:nvSpPr>
        <p:spPr bwMode="auto">
          <a:xfrm>
            <a:off x="0" y="6970713"/>
            <a:ext cx="10079038" cy="84137"/>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197" name="Picture 5"/>
          <p:cNvPicPr>
            <a:picLocks noChangeAspect="1" noChangeArrowheads="1"/>
          </p:cNvPicPr>
          <p:nvPr/>
        </p:nvPicPr>
        <p:blipFill>
          <a:blip r:embed="rId15">
            <a:extLst>
              <a:ext uri="{28A0092B-C50C-407E-A947-70E740481C1C}">
                <a14:useLocalDpi xmlns:a14="http://schemas.microsoft.com/office/drawing/2010/main" val="0"/>
              </a:ext>
            </a:extLst>
          </a:blip>
          <a:srcRect l="33339" t="46263" b="24837"/>
          <a:stretch>
            <a:fillRect/>
          </a:stretch>
        </p:blipFill>
        <p:spPr bwMode="auto">
          <a:xfrm rot="10800000">
            <a:off x="3359150" y="7058025"/>
            <a:ext cx="6719888" cy="419100"/>
          </a:xfrm>
          <a:prstGeom prst="rect">
            <a:avLst/>
          </a:prstGeom>
          <a:noFill/>
          <a:ln>
            <a:noFill/>
          </a:ln>
          <a:effectLst/>
          <a:extLst>
            <a:ext uri="{909E8E84-426E-40DD-AFC4-6F175D3DCCD1}">
              <a14:hiddenFill xmlns:a14="http://schemas.microsoft.com/office/drawing/2010/main">
                <a:blipFill dpi="0" rotWithShape="0">
                  <a:blip/>
                  <a:srcRect l="33339" t="46263" b="24837"/>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8" name="Picture 6"/>
          <p:cNvPicPr>
            <a:picLocks noChangeAspect="1" noChangeArrowheads="1"/>
          </p:cNvPicPr>
          <p:nvPr/>
        </p:nvPicPr>
        <p:blipFill>
          <a:blip r:embed="rId14">
            <a:extLst>
              <a:ext uri="{28A0092B-C50C-407E-A947-70E740481C1C}">
                <a14:useLocalDpi xmlns:a14="http://schemas.microsoft.com/office/drawing/2010/main" val="0"/>
              </a:ext>
            </a:extLst>
          </a:blip>
          <a:srcRect t="84444" b="3331"/>
          <a:stretch>
            <a:fillRect/>
          </a:stretch>
        </p:blipFill>
        <p:spPr bwMode="auto">
          <a:xfrm>
            <a:off x="0" y="0"/>
            <a:ext cx="10079038" cy="923925"/>
          </a:xfrm>
          <a:prstGeom prst="rect">
            <a:avLst/>
          </a:prstGeom>
          <a:noFill/>
          <a:ln>
            <a:noFill/>
          </a:ln>
          <a:effectLst/>
          <a:extLst>
            <a:ext uri="{909E8E84-426E-40DD-AFC4-6F175D3DCCD1}">
              <a14:hiddenFill xmlns:a14="http://schemas.microsoft.com/office/drawing/2010/main">
                <a:blipFill dpi="0" rotWithShape="0">
                  <a:blip/>
                  <a:srcRect t="84444"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9" name="Rectangle 7"/>
          <p:cNvSpPr>
            <a:spLocks noChangeArrowheads="1"/>
          </p:cNvSpPr>
          <p:nvPr/>
        </p:nvSpPr>
        <p:spPr bwMode="auto">
          <a:xfrm>
            <a:off x="0" y="7054850"/>
            <a:ext cx="3190875"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100">
                <a:solidFill>
                  <a:srgbClr val="F2F2F2"/>
                </a:solidFill>
                <a:latin typeface="Calibri" charset="0"/>
              </a:rPr>
              <a:t>Geophysical Fluid Dynamics Laboratory</a:t>
            </a:r>
          </a:p>
        </p:txBody>
      </p:sp>
      <p:sp>
        <p:nvSpPr>
          <p:cNvPr id="8200" name="Rectangle 8"/>
          <p:cNvSpPr>
            <a:spLocks noGrp="1" noChangeArrowheads="1"/>
          </p:cNvSpPr>
          <p:nvPr>
            <p:ph type="title"/>
          </p:nvPr>
        </p:nvSpPr>
        <p:spPr bwMode="auto">
          <a:xfrm>
            <a:off x="503238" y="301625"/>
            <a:ext cx="9069387"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按一下以編輯母片標題樣式</a:t>
            </a:r>
          </a:p>
        </p:txBody>
      </p:sp>
      <p:sp>
        <p:nvSpPr>
          <p:cNvPr id="8201" name="Rectangle 9"/>
          <p:cNvSpPr>
            <a:spLocks noGrp="1" noChangeArrowheads="1"/>
          </p:cNvSpPr>
          <p:nvPr>
            <p:ph type="dt"/>
          </p:nvPr>
        </p:nvSpPr>
        <p:spPr bwMode="auto">
          <a:xfrm>
            <a:off x="503238" y="7005638"/>
            <a:ext cx="23495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nSpc>
                <a:spcPct val="100000"/>
              </a:lnSpc>
              <a:tabLst>
                <a:tab pos="449263" algn="l"/>
                <a:tab pos="898525" algn="l"/>
                <a:tab pos="1347788" algn="l"/>
                <a:tab pos="1797050" algn="l"/>
                <a:tab pos="2246313" algn="l"/>
              </a:tabLst>
              <a:defRPr>
                <a:solidFill>
                  <a:srgbClr val="000000"/>
                </a:solidFill>
                <a:latin typeface="+mn-lt"/>
                <a:ea typeface="新細明體" charset="-120"/>
              </a:defRPr>
            </a:lvl1pPr>
          </a:lstStyle>
          <a:p>
            <a:r>
              <a:rPr lang="en-US" altLang="en-US"/>
              <a:t>6/30/19</a:t>
            </a:r>
          </a:p>
        </p:txBody>
      </p:sp>
      <p:sp>
        <p:nvSpPr>
          <p:cNvPr id="8202" name="Text Box 10"/>
          <p:cNvSpPr txBox="1">
            <a:spLocks noChangeArrowheads="1"/>
          </p:cNvSpPr>
          <p:nvPr/>
        </p:nvSpPr>
        <p:spPr bwMode="auto">
          <a:xfrm>
            <a:off x="3443288" y="7005638"/>
            <a:ext cx="319087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203" name="Rectangle 11"/>
          <p:cNvSpPr>
            <a:spLocks noGrp="1" noChangeArrowheads="1"/>
          </p:cNvSpPr>
          <p:nvPr>
            <p:ph type="sldNum"/>
          </p:nvPr>
        </p:nvSpPr>
        <p:spPr bwMode="auto">
          <a:xfrm>
            <a:off x="7223125" y="7054850"/>
            <a:ext cx="23495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lnSpc>
                <a:spcPct val="100000"/>
              </a:lnSpc>
              <a:tabLst>
                <a:tab pos="449263" algn="l"/>
                <a:tab pos="898525" algn="l"/>
                <a:tab pos="1347788" algn="l"/>
                <a:tab pos="1797050" algn="l"/>
                <a:tab pos="2246313" algn="l"/>
              </a:tabLst>
              <a:defRPr sz="1200">
                <a:solidFill>
                  <a:srgbClr val="8B8B8B"/>
                </a:solidFill>
                <a:cs typeface="+mn-cs"/>
              </a:defRPr>
            </a:lvl1pPr>
          </a:lstStyle>
          <a:p>
            <a:fld id="{F2942F46-341D-4265-8E88-B697DEFAA19A}" type="slidenum">
              <a:rPr lang="en-US" altLang="en-US"/>
              <a:pPr/>
              <a:t>‹#›</a:t>
            </a:fld>
            <a:endParaRPr lang="en-US" altLang="en-US"/>
          </a:p>
        </p:txBody>
      </p:sp>
      <p:sp>
        <p:nvSpPr>
          <p:cNvPr id="8204" name="Rectangle 12"/>
          <p:cNvSpPr>
            <a:spLocks noGrp="1" noChangeArrowheads="1"/>
          </p:cNvSpPr>
          <p:nvPr>
            <p:ph type="body" idx="1"/>
          </p:nvPr>
        </p:nvSpPr>
        <p:spPr bwMode="auto">
          <a:xfrm>
            <a:off x="503238" y="1768475"/>
            <a:ext cx="9069387"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473"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p:txStyles>
    <p:titleStyle>
      <a:lvl1pPr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mj-lt"/>
          <a:ea typeface="+mj-ea"/>
          <a:cs typeface="+mj-cs"/>
        </a:defRPr>
      </a:lvl1pPr>
      <a:lvl2pPr marL="742950" indent="-28575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2pPr>
      <a:lvl3pPr marL="11430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3pPr>
      <a:lvl4pPr marL="16002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4pPr>
      <a:lvl5pPr marL="20574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5pPr>
      <a:lvl6pPr marL="25146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6pPr>
      <a:lvl7pPr marL="29718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7pPr>
      <a:lvl8pPr marL="34290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8pPr>
      <a:lvl9pPr marL="38862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9pPr>
    </p:titleStyle>
    <p:bodyStyle>
      <a:lvl1pPr marL="342900" indent="-342900" algn="l" defTabSz="449263" rtl="0" fontAlgn="base">
        <a:lnSpc>
          <a:spcPct val="83000"/>
        </a:lnSpc>
        <a:spcBef>
          <a:spcPts val="2088"/>
        </a:spcBef>
        <a:spcAft>
          <a:spcPct val="0"/>
        </a:spcAft>
        <a:buClr>
          <a:srgbClr val="000000"/>
        </a:buClr>
        <a:buSzPct val="100000"/>
        <a:buFont typeface="Times New Roman" pitchFamily="16" charset="0"/>
        <a:defRPr sz="4700">
          <a:solidFill>
            <a:srgbClr val="000000"/>
          </a:solidFill>
          <a:latin typeface="+mn-lt"/>
          <a:ea typeface="+mn-ea"/>
          <a:cs typeface="+mn-cs"/>
        </a:defRPr>
      </a:lvl1pPr>
      <a:lvl2pPr marL="742950" indent="-285750" algn="l" defTabSz="449263" rtl="0" fontAlgn="base">
        <a:lnSpc>
          <a:spcPct val="83000"/>
        </a:lnSpc>
        <a:spcBef>
          <a:spcPts val="1663"/>
        </a:spcBef>
        <a:spcAft>
          <a:spcPct val="0"/>
        </a:spcAft>
        <a:buClr>
          <a:srgbClr val="000000"/>
        </a:buClr>
        <a:buSzPct val="100000"/>
        <a:buFont typeface="Times New Roman" pitchFamily="16" charset="0"/>
        <a:defRPr sz="3500">
          <a:solidFill>
            <a:srgbClr val="000000"/>
          </a:solidFill>
          <a:latin typeface="+mn-lt"/>
          <a:cs typeface="+mn-cs"/>
        </a:defRPr>
      </a:lvl2pPr>
      <a:lvl3pPr marL="1143000" indent="-228600" algn="l" defTabSz="449263" rtl="0" fontAlgn="base">
        <a:lnSpc>
          <a:spcPct val="83000"/>
        </a:lnSpc>
        <a:spcBef>
          <a:spcPts val="1250"/>
        </a:spcBef>
        <a:spcAft>
          <a:spcPct val="0"/>
        </a:spcAft>
        <a:buClr>
          <a:srgbClr val="000000"/>
        </a:buClr>
        <a:buSzPct val="100000"/>
        <a:buFont typeface="Times New Roman" pitchFamily="16" charset="0"/>
        <a:defRPr sz="2900">
          <a:solidFill>
            <a:srgbClr val="000000"/>
          </a:solidFill>
          <a:latin typeface="+mn-lt"/>
          <a:cs typeface="+mn-cs"/>
        </a:defRPr>
      </a:lvl3pPr>
      <a:lvl4pPr marL="1600200" indent="-228600" algn="l" defTabSz="449263" rtl="0" fontAlgn="base">
        <a:lnSpc>
          <a:spcPct val="83000"/>
        </a:lnSpc>
        <a:spcBef>
          <a:spcPts val="838"/>
        </a:spcBef>
        <a:spcAft>
          <a:spcPct val="0"/>
        </a:spcAft>
        <a:buClr>
          <a:srgbClr val="000000"/>
        </a:buClr>
        <a:buSzPct val="100000"/>
        <a:buFont typeface="Times New Roman" pitchFamily="16" charset="0"/>
        <a:defRPr sz="2900">
          <a:solidFill>
            <a:srgbClr val="000000"/>
          </a:solidFill>
          <a:latin typeface="+mn-lt"/>
          <a:cs typeface="+mn-cs"/>
        </a:defRPr>
      </a:lvl4pPr>
      <a:lvl5pPr marL="20574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5pPr>
      <a:lvl6pPr marL="25146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6pPr>
      <a:lvl7pPr marL="29718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7pPr>
      <a:lvl8pPr marL="34290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8pPr>
      <a:lvl9pPr marL="38862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0EBD5"/>
            </a:gs>
            <a:gs pos="100000">
              <a:srgbClr val="D1C39F"/>
            </a:gs>
          </a:gsLst>
          <a:lin ang="5400000" scaled="1"/>
        </a:gra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054850"/>
            <a:ext cx="10079038" cy="50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14">
            <a:extLst>
              <a:ext uri="{28A0092B-C50C-407E-A947-70E740481C1C}">
                <a14:useLocalDpi xmlns:a14="http://schemas.microsoft.com/office/drawing/2010/main" val="0"/>
              </a:ext>
            </a:extLst>
          </a:blip>
          <a:srcRect t="90555" b="3331"/>
          <a:stretch>
            <a:fillRect/>
          </a:stretch>
        </p:blipFill>
        <p:spPr bwMode="auto">
          <a:xfrm>
            <a:off x="0" y="336550"/>
            <a:ext cx="10079038" cy="461963"/>
          </a:xfrm>
          <a:prstGeom prst="rect">
            <a:avLst/>
          </a:prstGeom>
          <a:noFill/>
          <a:ln>
            <a:noFill/>
          </a:ln>
          <a:effectLst/>
          <a:extLst>
            <a:ext uri="{909E8E84-426E-40DD-AFC4-6F175D3DCCD1}">
              <a14:hiddenFill xmlns:a14="http://schemas.microsoft.com/office/drawing/2010/main">
                <a:blipFill dpi="0" rotWithShape="0">
                  <a:blip/>
                  <a:srcRect t="90555"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3"/>
          <p:cNvSpPr>
            <a:spLocks noChangeArrowheads="1"/>
          </p:cNvSpPr>
          <p:nvPr/>
        </p:nvSpPr>
        <p:spPr bwMode="auto">
          <a:xfrm>
            <a:off x="0" y="923925"/>
            <a:ext cx="10079038" cy="84138"/>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0" name="Rectangle 4"/>
          <p:cNvSpPr>
            <a:spLocks noChangeArrowheads="1"/>
          </p:cNvSpPr>
          <p:nvPr/>
        </p:nvSpPr>
        <p:spPr bwMode="auto">
          <a:xfrm>
            <a:off x="0" y="6970713"/>
            <a:ext cx="10079038" cy="84137"/>
          </a:xfrm>
          <a:prstGeom prst="rect">
            <a:avLst/>
          </a:prstGeom>
          <a:gradFill rotWithShape="0">
            <a:gsLst>
              <a:gs pos="0">
                <a:srgbClr val="95B3D7"/>
              </a:gs>
              <a:gs pos="100000">
                <a:srgbClr val="17375E"/>
              </a:gs>
            </a:gsLst>
            <a:lin ang="10800000" scaled="1"/>
          </a:gra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221" name="Picture 5"/>
          <p:cNvPicPr>
            <a:picLocks noChangeAspect="1" noChangeArrowheads="1"/>
          </p:cNvPicPr>
          <p:nvPr/>
        </p:nvPicPr>
        <p:blipFill>
          <a:blip r:embed="rId15">
            <a:extLst>
              <a:ext uri="{28A0092B-C50C-407E-A947-70E740481C1C}">
                <a14:useLocalDpi xmlns:a14="http://schemas.microsoft.com/office/drawing/2010/main" val="0"/>
              </a:ext>
            </a:extLst>
          </a:blip>
          <a:srcRect l="33339" t="46263" b="24837"/>
          <a:stretch>
            <a:fillRect/>
          </a:stretch>
        </p:blipFill>
        <p:spPr bwMode="auto">
          <a:xfrm rot="10800000">
            <a:off x="3359150" y="7058025"/>
            <a:ext cx="6719888" cy="419100"/>
          </a:xfrm>
          <a:prstGeom prst="rect">
            <a:avLst/>
          </a:prstGeom>
          <a:noFill/>
          <a:ln>
            <a:noFill/>
          </a:ln>
          <a:effectLst/>
          <a:extLst>
            <a:ext uri="{909E8E84-426E-40DD-AFC4-6F175D3DCCD1}">
              <a14:hiddenFill xmlns:a14="http://schemas.microsoft.com/office/drawing/2010/main">
                <a:blipFill dpi="0" rotWithShape="0">
                  <a:blip/>
                  <a:srcRect l="33339" t="46263" b="24837"/>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6"/>
          <p:cNvPicPr>
            <a:picLocks noChangeAspect="1" noChangeArrowheads="1"/>
          </p:cNvPicPr>
          <p:nvPr/>
        </p:nvPicPr>
        <p:blipFill>
          <a:blip r:embed="rId14">
            <a:extLst>
              <a:ext uri="{28A0092B-C50C-407E-A947-70E740481C1C}">
                <a14:useLocalDpi xmlns:a14="http://schemas.microsoft.com/office/drawing/2010/main" val="0"/>
              </a:ext>
            </a:extLst>
          </a:blip>
          <a:srcRect t="84444" b="3331"/>
          <a:stretch>
            <a:fillRect/>
          </a:stretch>
        </p:blipFill>
        <p:spPr bwMode="auto">
          <a:xfrm>
            <a:off x="0" y="0"/>
            <a:ext cx="10079038" cy="923925"/>
          </a:xfrm>
          <a:prstGeom prst="rect">
            <a:avLst/>
          </a:prstGeom>
          <a:noFill/>
          <a:ln>
            <a:noFill/>
          </a:ln>
          <a:effectLst/>
          <a:extLst>
            <a:ext uri="{909E8E84-426E-40DD-AFC4-6F175D3DCCD1}">
              <a14:hiddenFill xmlns:a14="http://schemas.microsoft.com/office/drawing/2010/main">
                <a:blipFill dpi="0" rotWithShape="0">
                  <a:blip/>
                  <a:srcRect t="84444" b="333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3" name="Rectangle 7"/>
          <p:cNvSpPr>
            <a:spLocks noChangeArrowheads="1"/>
          </p:cNvSpPr>
          <p:nvPr/>
        </p:nvSpPr>
        <p:spPr bwMode="auto">
          <a:xfrm>
            <a:off x="0" y="7054850"/>
            <a:ext cx="3190875"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100">
                <a:solidFill>
                  <a:srgbClr val="F2F2F2"/>
                </a:solidFill>
                <a:latin typeface="Calibri" charset="0"/>
              </a:rPr>
              <a:t>Geophysical Fluid Dynamics Laboratory</a:t>
            </a:r>
          </a:p>
        </p:txBody>
      </p:sp>
      <p:sp>
        <p:nvSpPr>
          <p:cNvPr id="9224" name="Rectangle 8"/>
          <p:cNvSpPr>
            <a:spLocks noGrp="1" noChangeArrowheads="1"/>
          </p:cNvSpPr>
          <p:nvPr>
            <p:ph type="title"/>
          </p:nvPr>
        </p:nvSpPr>
        <p:spPr bwMode="auto">
          <a:xfrm>
            <a:off x="168275" y="168275"/>
            <a:ext cx="9742488"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Insert the title of the slide here</a:t>
            </a:r>
          </a:p>
        </p:txBody>
      </p:sp>
      <p:sp>
        <p:nvSpPr>
          <p:cNvPr id="9225" name="Rectangle 9"/>
          <p:cNvSpPr>
            <a:spLocks noGrp="1" noChangeArrowheads="1"/>
          </p:cNvSpPr>
          <p:nvPr>
            <p:ph type="body" idx="1"/>
          </p:nvPr>
        </p:nvSpPr>
        <p:spPr bwMode="auto">
          <a:xfrm>
            <a:off x="403225" y="1427163"/>
            <a:ext cx="4635500" cy="528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Showing two columns</a:t>
            </a:r>
          </a:p>
        </p:txBody>
      </p:sp>
      <p:sp>
        <p:nvSpPr>
          <p:cNvPr id="9226" name="Rectangle 10"/>
          <p:cNvSpPr>
            <a:spLocks noGrp="1" noChangeArrowheads="1"/>
          </p:cNvSpPr>
          <p:nvPr>
            <p:ph type="sldNum"/>
          </p:nvPr>
        </p:nvSpPr>
        <p:spPr bwMode="auto">
          <a:xfrm>
            <a:off x="7223125" y="7140575"/>
            <a:ext cx="23495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9960" tIns="65160" rIns="129960" bIns="65160" numCol="1" anchor="ctr" anchorCtr="0" compatLnSpc="1">
            <a:prstTxWarp prst="textNoShape">
              <a:avLst/>
            </a:prstTxWarp>
          </a:bodyPr>
          <a:lstStyle>
            <a:lvl1pPr algn="r">
              <a:lnSpc>
                <a:spcPct val="100000"/>
              </a:lnSpc>
              <a:tabLst>
                <a:tab pos="449263" algn="l"/>
                <a:tab pos="898525" algn="l"/>
                <a:tab pos="1347788" algn="l"/>
                <a:tab pos="1797050" algn="l"/>
                <a:tab pos="2246313" algn="l"/>
              </a:tabLst>
              <a:defRPr sz="800" b="1">
                <a:solidFill>
                  <a:srgbClr val="FFFFFF"/>
                </a:solidFill>
                <a:latin typeface="Century Gothic" pitchFamily="32" charset="0"/>
                <a:cs typeface="+mn-cs"/>
              </a:defRPr>
            </a:lvl1pPr>
          </a:lstStyle>
          <a:p>
            <a:fld id="{2065F761-3FF9-4511-B2F1-55651452BE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mj-lt"/>
          <a:ea typeface="+mj-ea"/>
          <a:cs typeface="+mj-cs"/>
        </a:defRPr>
      </a:lvl1pPr>
      <a:lvl2pPr marL="742950" indent="-28575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2pPr>
      <a:lvl3pPr marL="11430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3pPr>
      <a:lvl4pPr marL="16002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4pPr>
      <a:lvl5pPr marL="20574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5pPr>
      <a:lvl6pPr marL="25146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6pPr>
      <a:lvl7pPr marL="29718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7pPr>
      <a:lvl8pPr marL="34290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8pPr>
      <a:lvl9pPr marL="3886200" indent="-228600" algn="l" defTabSz="449263" rtl="0" fontAlgn="base">
        <a:lnSpc>
          <a:spcPct val="93000"/>
        </a:lnSpc>
        <a:spcBef>
          <a:spcPct val="0"/>
        </a:spcBef>
        <a:spcAft>
          <a:spcPct val="0"/>
        </a:spcAft>
        <a:buClr>
          <a:srgbClr val="000000"/>
        </a:buClr>
        <a:buSzPct val="100000"/>
        <a:buFont typeface="Times New Roman" pitchFamily="16" charset="0"/>
        <a:defRPr sz="2300">
          <a:solidFill>
            <a:srgbClr val="000000"/>
          </a:solidFill>
          <a:latin typeface="Arial" charset="0"/>
          <a:cs typeface="Arial" charset="0"/>
        </a:defRPr>
      </a:lvl9pPr>
    </p:titleStyle>
    <p:bodyStyle>
      <a:lvl1pPr marL="342900" indent="-342900" algn="l" defTabSz="449263" rtl="0" fontAlgn="base">
        <a:lnSpc>
          <a:spcPct val="83000"/>
        </a:lnSpc>
        <a:spcBef>
          <a:spcPts val="2088"/>
        </a:spcBef>
        <a:spcAft>
          <a:spcPct val="0"/>
        </a:spcAft>
        <a:buClr>
          <a:srgbClr val="000000"/>
        </a:buClr>
        <a:buSzPct val="100000"/>
        <a:buFont typeface="Times New Roman" pitchFamily="16" charset="0"/>
        <a:defRPr sz="4700">
          <a:solidFill>
            <a:srgbClr val="000000"/>
          </a:solidFill>
          <a:latin typeface="+mn-lt"/>
          <a:ea typeface="+mn-ea"/>
          <a:cs typeface="+mn-cs"/>
        </a:defRPr>
      </a:lvl1pPr>
      <a:lvl2pPr marL="742950" indent="-285750" algn="l" defTabSz="449263" rtl="0" fontAlgn="base">
        <a:lnSpc>
          <a:spcPct val="83000"/>
        </a:lnSpc>
        <a:spcBef>
          <a:spcPts val="1663"/>
        </a:spcBef>
        <a:spcAft>
          <a:spcPct val="0"/>
        </a:spcAft>
        <a:buClr>
          <a:srgbClr val="000000"/>
        </a:buClr>
        <a:buSzPct val="100000"/>
        <a:buFont typeface="Times New Roman" pitchFamily="16" charset="0"/>
        <a:defRPr sz="3500">
          <a:solidFill>
            <a:srgbClr val="000000"/>
          </a:solidFill>
          <a:latin typeface="+mn-lt"/>
          <a:cs typeface="+mn-cs"/>
        </a:defRPr>
      </a:lvl2pPr>
      <a:lvl3pPr marL="1143000" indent="-228600" algn="l" defTabSz="449263" rtl="0" fontAlgn="base">
        <a:lnSpc>
          <a:spcPct val="83000"/>
        </a:lnSpc>
        <a:spcBef>
          <a:spcPts val="1250"/>
        </a:spcBef>
        <a:spcAft>
          <a:spcPct val="0"/>
        </a:spcAft>
        <a:buClr>
          <a:srgbClr val="000000"/>
        </a:buClr>
        <a:buSzPct val="100000"/>
        <a:buFont typeface="Times New Roman" pitchFamily="16" charset="0"/>
        <a:defRPr sz="2900">
          <a:solidFill>
            <a:srgbClr val="000000"/>
          </a:solidFill>
          <a:latin typeface="+mn-lt"/>
          <a:cs typeface="+mn-cs"/>
        </a:defRPr>
      </a:lvl3pPr>
      <a:lvl4pPr marL="1600200" indent="-228600" algn="l" defTabSz="449263" rtl="0" fontAlgn="base">
        <a:lnSpc>
          <a:spcPct val="83000"/>
        </a:lnSpc>
        <a:spcBef>
          <a:spcPts val="838"/>
        </a:spcBef>
        <a:spcAft>
          <a:spcPct val="0"/>
        </a:spcAft>
        <a:buClr>
          <a:srgbClr val="000000"/>
        </a:buClr>
        <a:buSzPct val="100000"/>
        <a:buFont typeface="Times New Roman" pitchFamily="16" charset="0"/>
        <a:defRPr sz="2900">
          <a:solidFill>
            <a:srgbClr val="000000"/>
          </a:solidFill>
          <a:latin typeface="+mn-lt"/>
          <a:cs typeface="+mn-cs"/>
        </a:defRPr>
      </a:lvl4pPr>
      <a:lvl5pPr marL="20574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5pPr>
      <a:lvl6pPr marL="25146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6pPr>
      <a:lvl7pPr marL="29718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7pPr>
      <a:lvl8pPr marL="34290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8pPr>
      <a:lvl9pPr marL="3886200" indent="-228600" algn="l" defTabSz="449263" rtl="0" fontAlgn="base">
        <a:lnSpc>
          <a:spcPct val="83000"/>
        </a:lnSpc>
        <a:spcBef>
          <a:spcPts val="413"/>
        </a:spcBef>
        <a:spcAft>
          <a:spcPct val="0"/>
        </a:spcAft>
        <a:buClr>
          <a:srgbClr val="000000"/>
        </a:buClr>
        <a:buSzPct val="100000"/>
        <a:buFont typeface="Times New Roman" pitchFamily="16" charset="0"/>
        <a:defRPr sz="29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51.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1.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8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hyperlink" Target="http://www.gfdl.noaa.gov/ocean-data-assimilation" TargetMode="External"/><Relationship Id="rId2" Type="http://schemas.openxmlformats.org/officeDocument/2006/relationships/notesSlide" Target="../notesSlides/notesSlide25.xml"/><Relationship Id="rId1" Type="http://schemas.openxmlformats.org/officeDocument/2006/relationships/slideLayout" Target="../slideLayouts/slideLayout95.xml"/><Relationship Id="rId5" Type="http://schemas.openxmlformats.org/officeDocument/2006/relationships/image" Target="../media/image34.png"/><Relationship Id="rId4" Type="http://schemas.openxmlformats.org/officeDocument/2006/relationships/hyperlink" Target="https://www.cpc.ncep.noaa.gov/products/GODAS/multiora_body.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3.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hyperlink" Target="https://www.gfdl.noaa.gov/bibliography/" TargetMode="External"/><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279400" y="515938"/>
            <a:ext cx="9520238" cy="1890712"/>
          </a:xfrm>
          <a:ln/>
        </p:spPr>
        <p:txBody>
          <a:bodyPr lIns="38160" tIns="38160" rIns="38160" bIns="38160"/>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lang="en-US" altLang="en-US" sz="3600" b="1"/>
              <a:t>Seasonal-to-Decadal (S2D)</a:t>
            </a:r>
            <a:br>
              <a:rPr lang="en-US" altLang="en-US" sz="3600" b="1"/>
            </a:br>
            <a:r>
              <a:rPr lang="en-US" altLang="en-US" sz="3600" b="1"/>
              <a:t>Variability and Predictability Division</a:t>
            </a:r>
          </a:p>
        </p:txBody>
      </p:sp>
      <p:sp>
        <p:nvSpPr>
          <p:cNvPr id="12290" name="Rectangle 2"/>
          <p:cNvSpPr>
            <a:spLocks noChangeArrowheads="1"/>
          </p:cNvSpPr>
          <p:nvPr/>
        </p:nvSpPr>
        <p:spPr bwMode="auto">
          <a:xfrm>
            <a:off x="1941513" y="3252788"/>
            <a:ext cx="6202362" cy="341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i="1">
                <a:solidFill>
                  <a:srgbClr val="414141"/>
                </a:solidFill>
                <a:ea typeface="Gill Sans Light" charset="0"/>
                <a:cs typeface="Gill Sans Light" charset="0"/>
              </a:rPr>
              <a:t>Division Lead: Tom Delworth</a:t>
            </a:r>
          </a:p>
          <a:p>
            <a:pPr algn="ctr">
              <a:lnSpc>
                <a:spcPct val="100000"/>
              </a:lnSpc>
            </a:pPr>
            <a:endParaRPr lang="en-US" altLang="en-US" sz="2400" i="1">
              <a:solidFill>
                <a:srgbClr val="414141"/>
              </a:solidFill>
              <a:ea typeface="Gill Sans Light" charset="0"/>
              <a:cs typeface="Gill Sans Light" charset="0"/>
            </a:endParaRPr>
          </a:p>
          <a:p>
            <a:pPr algn="ctr">
              <a:lnSpc>
                <a:spcPct val="100000"/>
              </a:lnSpc>
            </a:pPr>
            <a:r>
              <a:rPr lang="en-US" altLang="en-US" sz="2400" i="1">
                <a:solidFill>
                  <a:srgbClr val="414141"/>
                </a:solidFill>
                <a:ea typeface="Gill Sans Light" charset="0"/>
                <a:cs typeface="Gill Sans Light" charset="0"/>
              </a:rPr>
              <a:t>Presenters: Andrew Wittenberg, Nat Johnson,</a:t>
            </a:r>
          </a:p>
          <a:p>
            <a:pPr algn="ctr">
              <a:lnSpc>
                <a:spcPct val="100000"/>
              </a:lnSpc>
            </a:pPr>
            <a:r>
              <a:rPr lang="en-US" altLang="en-US" sz="2400" i="1">
                <a:solidFill>
                  <a:srgbClr val="414141"/>
                </a:solidFill>
                <a:ea typeface="Gill Sans Light" charset="0"/>
                <a:cs typeface="Gill Sans Light" charset="0"/>
              </a:rPr>
              <a:t>Hiroyuki Murakami, Xiaosong Yang</a:t>
            </a:r>
          </a:p>
          <a:p>
            <a:pPr algn="ctr">
              <a:lnSpc>
                <a:spcPct val="100000"/>
              </a:lnSpc>
            </a:pPr>
            <a:endParaRPr lang="en-US" altLang="en-US" sz="2400" i="1">
              <a:solidFill>
                <a:srgbClr val="414141"/>
              </a:solidFill>
              <a:ea typeface="Gill Sans Light" charset="0"/>
              <a:cs typeface="Gill Sans Light" charset="0"/>
            </a:endParaRPr>
          </a:p>
          <a:p>
            <a:pPr algn="ctr">
              <a:lnSpc>
                <a:spcPct val="100000"/>
              </a:lnSpc>
            </a:pPr>
            <a:endParaRPr lang="en-US" altLang="en-US" sz="2400" i="1">
              <a:solidFill>
                <a:srgbClr val="414141"/>
              </a:solidFill>
              <a:ea typeface="Gill Sans Light" charset="0"/>
              <a:cs typeface="Gill Sans Light" charset="0"/>
            </a:endParaRPr>
          </a:p>
          <a:p>
            <a:pPr algn="ctr">
              <a:lnSpc>
                <a:spcPct val="100000"/>
              </a:lnSpc>
            </a:pPr>
            <a:endParaRPr lang="en-US" altLang="en-US" sz="2400" i="1">
              <a:solidFill>
                <a:srgbClr val="414141"/>
              </a:solidFill>
              <a:ea typeface="Gill Sans Light" charset="0"/>
              <a:cs typeface="Gill Sans Light" charset="0"/>
            </a:endParaRPr>
          </a:p>
          <a:p>
            <a:pPr algn="ctr">
              <a:lnSpc>
                <a:spcPct val="100000"/>
              </a:lnSpc>
            </a:pPr>
            <a:endParaRPr lang="en-US" altLang="en-US" sz="2800" i="1">
              <a:solidFill>
                <a:srgbClr val="414141"/>
              </a:solidFill>
              <a:ea typeface="Gill Sans Light" charset="0"/>
              <a:cs typeface="Gill Sans Light" charset="0"/>
            </a:endParaRPr>
          </a:p>
          <a:p>
            <a:pPr algn="ctr">
              <a:lnSpc>
                <a:spcPct val="100000"/>
              </a:lnSpc>
            </a:pPr>
            <a:r>
              <a:rPr lang="en-US" altLang="en-US" sz="2800">
                <a:solidFill>
                  <a:srgbClr val="414141"/>
                </a:solidFill>
                <a:ea typeface="Gill Sans Light" charset="0"/>
                <a:cs typeface="Gill Sans Light" charset="0"/>
              </a:rPr>
              <a:t>NOAA GFDL, 2 July 2019</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228600" y="466725"/>
            <a:ext cx="9601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2800" b="1">
                <a:ea typeface="DejaVu LGC Sans" charset="0"/>
                <a:cs typeface="DejaVu LGC Sans" charset="0"/>
              </a:rPr>
              <a:t>Seasonal-to-Interannual Products and Research</a:t>
            </a:r>
          </a:p>
        </p:txBody>
      </p:sp>
      <p:sp>
        <p:nvSpPr>
          <p:cNvPr id="21506" name="Text Box 2"/>
          <p:cNvSpPr txBox="1">
            <a:spLocks noChangeArrowheads="1"/>
          </p:cNvSpPr>
          <p:nvPr/>
        </p:nvSpPr>
        <p:spPr bwMode="auto">
          <a:xfrm>
            <a:off x="668338" y="1485900"/>
            <a:ext cx="8932862" cy="1576388"/>
          </a:xfrm>
          <a:prstGeom prst="rect">
            <a:avLst/>
          </a:prstGeom>
          <a:solidFill>
            <a:srgbClr val="FFFFCC"/>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i="1">
                <a:ea typeface="DejaVu LGC Sans" charset="0"/>
                <a:cs typeface="DejaVu LGC Sans" charset="0"/>
              </a:rPr>
              <a:t>Products:</a:t>
            </a:r>
            <a:r>
              <a:rPr lang="en-GB" altLang="en-US" sz="2200" b="1" i="1">
                <a:ea typeface="DejaVu LGC Sans" charset="0"/>
                <a:cs typeface="DejaVu LGC Sans" charset="0"/>
              </a:rPr>
              <a:t/>
            </a:r>
            <a:br>
              <a:rPr lang="en-GB" altLang="en-US" sz="2200" b="1" i="1">
                <a:ea typeface="DejaVu LGC Sans" charset="0"/>
                <a:cs typeface="DejaVu LGC Sans" charset="0"/>
              </a:rPr>
            </a:br>
            <a:r>
              <a:rPr lang="en-GB" altLang="en-US" sz="2000">
                <a:ea typeface="DejaVu LGC Sans" charset="0"/>
                <a:cs typeface="DejaVu LGC Sans" charset="0"/>
              </a:rPr>
              <a:t>     - </a:t>
            </a:r>
            <a:r>
              <a:rPr lang="en-GB" altLang="en-US" sz="2000" b="1">
                <a:ea typeface="DejaVu LGC Sans" charset="0"/>
                <a:cs typeface="DejaVu LGC Sans" charset="0"/>
              </a:rPr>
              <a:t>Models</a:t>
            </a:r>
            <a:r>
              <a:rPr lang="en-GB" altLang="en-US" sz="2000">
                <a:ea typeface="DejaVu LGC Sans" charset="0"/>
                <a:cs typeface="DejaVu LGC Sans" charset="0"/>
              </a:rPr>
              <a:t> (CM2.1, CM2.5, CM2.6, CM3, CM4, FLOR, HiFLOR, SPEAR)</a:t>
            </a:r>
            <a:br>
              <a:rPr lang="en-GB" altLang="en-US" sz="2000">
                <a:ea typeface="DejaVu LGC Sans" charset="0"/>
                <a:cs typeface="DejaVu LGC Sans" charset="0"/>
              </a:rPr>
            </a:br>
            <a:r>
              <a:rPr lang="en-GB" altLang="en-US" sz="2000">
                <a:ea typeface="DejaVu LGC Sans" charset="0"/>
                <a:cs typeface="DejaVu LGC Sans" charset="0"/>
              </a:rPr>
              <a:t>     - Simulation </a:t>
            </a:r>
            <a:r>
              <a:rPr lang="en-GB" altLang="en-US" sz="2000" b="1">
                <a:ea typeface="DejaVu LGC Sans" charset="0"/>
                <a:cs typeface="DejaVu LGC Sans" charset="0"/>
              </a:rPr>
              <a:t>data</a:t>
            </a:r>
            <a:r>
              <a:rPr lang="en-GB" altLang="en-US" sz="2000">
                <a:ea typeface="DejaVu LGC Sans" charset="0"/>
                <a:cs typeface="DejaVu LGC Sans" charset="0"/>
              </a:rPr>
              <a:t> &amp; </a:t>
            </a:r>
            <a:r>
              <a:rPr lang="en-GB" altLang="en-US" sz="2000" b="1">
                <a:ea typeface="DejaVu LGC Sans" charset="0"/>
                <a:cs typeface="DejaVu LGC Sans" charset="0"/>
              </a:rPr>
              <a:t>publications</a:t>
            </a:r>
            <a:r>
              <a:rPr lang="en-GB" altLang="en-US" sz="2000">
                <a:ea typeface="DejaVu LGC Sans" charset="0"/>
                <a:cs typeface="DejaVu LGC Sans" charset="0"/>
              </a:rPr>
              <a:t/>
            </a:r>
            <a:br>
              <a:rPr lang="en-GB" altLang="en-US" sz="2000">
                <a:ea typeface="DejaVu LGC Sans" charset="0"/>
                <a:cs typeface="DejaVu LGC Sans" charset="0"/>
              </a:rPr>
            </a:br>
            <a:r>
              <a:rPr lang="en-GB" altLang="en-US" sz="2000">
                <a:ea typeface="DejaVu LGC Sans" charset="0"/>
                <a:cs typeface="DejaVu LGC Sans" charset="0"/>
              </a:rPr>
              <a:t>     - CM2.1/FLOR/HiFLOR </a:t>
            </a:r>
            <a:r>
              <a:rPr lang="en-GB" altLang="en-US" sz="2000" b="1">
                <a:ea typeface="DejaVu LGC Sans" charset="0"/>
                <a:cs typeface="DejaVu LGC Sans" charset="0"/>
              </a:rPr>
              <a:t>forecast systems</a:t>
            </a:r>
            <a:r>
              <a:rPr lang="en-GB" altLang="en-US" sz="2000">
                <a:ea typeface="DejaVu LGC Sans" charset="0"/>
                <a:cs typeface="DejaVu LGC Sans" charset="0"/>
              </a:rPr>
              <a:t> and ensemble </a:t>
            </a:r>
            <a:r>
              <a:rPr lang="en-GB" altLang="en-US" sz="2000" b="1">
                <a:ea typeface="DejaVu LGC Sans" charset="0"/>
                <a:cs typeface="DejaVu LGC Sans" charset="0"/>
              </a:rPr>
              <a:t>predictions</a:t>
            </a:r>
            <a:r>
              <a:rPr lang="en-GB" altLang="en-US" sz="2000">
                <a:ea typeface="DejaVu LGC Sans" charset="0"/>
                <a:cs typeface="DejaVu LGC Sans" charset="0"/>
              </a:rPr>
              <a:t/>
            </a:r>
            <a:br>
              <a:rPr lang="en-GB" altLang="en-US" sz="2000">
                <a:ea typeface="DejaVu LGC Sans" charset="0"/>
                <a:cs typeface="DejaVu LGC Sans" charset="0"/>
              </a:rPr>
            </a:br>
            <a:r>
              <a:rPr lang="en-GB" altLang="en-US" sz="2000">
                <a:ea typeface="DejaVu LGC Sans" charset="0"/>
                <a:cs typeface="DejaVu LGC Sans" charset="0"/>
              </a:rPr>
              <a:t>     - Modern-era coupled </a:t>
            </a:r>
            <a:r>
              <a:rPr lang="en-GB" altLang="en-US" sz="2000" b="1">
                <a:ea typeface="DejaVu LGC Sans" charset="0"/>
                <a:cs typeface="DejaVu LGC Sans" charset="0"/>
              </a:rPr>
              <a:t>reanalysis</a:t>
            </a:r>
            <a:r>
              <a:rPr lang="en-GB" altLang="en-US" sz="2000">
                <a:ea typeface="DejaVu LGC Sans" charset="0"/>
                <a:cs typeface="DejaVu LGC Sans" charset="0"/>
              </a:rPr>
              <a:t>: ECDA using SST, TAO, Argo, XBT, etc.</a:t>
            </a:r>
          </a:p>
        </p:txBody>
      </p:sp>
      <p:sp>
        <p:nvSpPr>
          <p:cNvPr id="21507" name="Text Box 3"/>
          <p:cNvSpPr txBox="1">
            <a:spLocks noChangeArrowheads="1"/>
          </p:cNvSpPr>
          <p:nvPr/>
        </p:nvSpPr>
        <p:spPr bwMode="auto">
          <a:xfrm>
            <a:off x="668338" y="4008438"/>
            <a:ext cx="8913812" cy="1881187"/>
          </a:xfrm>
          <a:prstGeom prst="rect">
            <a:avLst/>
          </a:prstGeom>
          <a:solidFill>
            <a:srgbClr val="EAEA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i="1"/>
              <a:t>Research Highlights:</a:t>
            </a:r>
            <a:r>
              <a:rPr lang="en-GB" altLang="en-US" sz="2200" b="1" i="1"/>
              <a:t/>
            </a:r>
            <a:br>
              <a:rPr lang="en-GB" altLang="en-US" sz="2200" b="1" i="1"/>
            </a:br>
            <a:r>
              <a:rPr lang="en-GB" altLang="en-US" sz="2000"/>
              <a:t>     - Processes responsible for </a:t>
            </a:r>
            <a:r>
              <a:rPr lang="en-GB" altLang="en-US" sz="2000" b="1"/>
              <a:t>ENSO diversity &amp; sensitivities to forcings</a:t>
            </a:r>
            <a:r>
              <a:rPr lang="en-GB" altLang="en-US" sz="2000"/>
              <a:t/>
            </a:r>
            <a:br>
              <a:rPr lang="en-GB" altLang="en-US" sz="2000"/>
            </a:br>
            <a:r>
              <a:rPr lang="en-GB" altLang="en-US" sz="2000"/>
              <a:t>     - Roles of ocean/atmosphere </a:t>
            </a:r>
            <a:r>
              <a:rPr lang="en-GB" altLang="en-US" sz="2000" b="1"/>
              <a:t>data assimilation</a:t>
            </a:r>
            <a:r>
              <a:rPr lang="en-GB" altLang="en-US" sz="2000"/>
              <a:t> in seasonal predictions</a:t>
            </a:r>
            <a:br>
              <a:rPr lang="en-GB" altLang="en-US" sz="2000"/>
            </a:br>
            <a:r>
              <a:rPr lang="en-GB" altLang="en-US" sz="2000"/>
              <a:t>     - Role of </a:t>
            </a:r>
            <a:r>
              <a:rPr lang="en-GB" altLang="en-US" sz="2000" b="1"/>
              <a:t>stratosphere</a:t>
            </a:r>
            <a:r>
              <a:rPr lang="en-GB" altLang="en-US" sz="2000"/>
              <a:t> in seasonal predictions</a:t>
            </a:r>
            <a:br>
              <a:rPr lang="en-GB" altLang="en-US" sz="2000"/>
            </a:br>
            <a:r>
              <a:rPr lang="en-GB" altLang="en-US" sz="2000"/>
              <a:t>     - Impacts of explosive </a:t>
            </a:r>
            <a:r>
              <a:rPr lang="en-GB" altLang="en-US" sz="2000" b="1"/>
              <a:t>volcanic eruptions</a:t>
            </a:r>
            <a:r>
              <a:rPr lang="en-GB" altLang="en-US" sz="2000"/>
              <a:t> on ENSO</a:t>
            </a:r>
            <a:br>
              <a:rPr lang="en-GB" altLang="en-US" sz="2000"/>
            </a:br>
            <a:r>
              <a:rPr lang="en-GB" altLang="en-US" sz="2000"/>
              <a:t>     - ENSO impacts on </a:t>
            </a:r>
            <a:r>
              <a:rPr lang="en-GB" altLang="en-US" sz="2000" b="1"/>
              <a:t>tornado outbreaks</a:t>
            </a:r>
            <a:r>
              <a:rPr lang="en-GB" altLang="en-US" sz="2000"/>
              <a:t> over the U.S.</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228600" y="214313"/>
            <a:ext cx="9601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2800" b="1">
                <a:ea typeface="DejaVu LGC Sans" charset="0"/>
                <a:cs typeface="DejaVu LGC Sans" charset="0"/>
              </a:rPr>
              <a:t>Decadal-to-Multidecadal Variations &amp; Predictability</a:t>
            </a:r>
          </a:p>
        </p:txBody>
      </p:sp>
      <p:sp>
        <p:nvSpPr>
          <p:cNvPr id="22530" name="Text Box 2"/>
          <p:cNvSpPr txBox="1">
            <a:spLocks noChangeArrowheads="1"/>
          </p:cNvSpPr>
          <p:nvPr/>
        </p:nvSpPr>
        <p:spPr bwMode="auto">
          <a:xfrm>
            <a:off x="668338" y="2063750"/>
            <a:ext cx="8618537" cy="102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531" name="Text Box 3"/>
          <p:cNvSpPr txBox="1">
            <a:spLocks noChangeArrowheads="1"/>
          </p:cNvSpPr>
          <p:nvPr/>
        </p:nvSpPr>
        <p:spPr bwMode="auto">
          <a:xfrm>
            <a:off x="257175" y="722313"/>
            <a:ext cx="9566275"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00000"/>
              </a:lnSpc>
              <a:spcAft>
                <a:spcPts val="2163"/>
              </a:spcAft>
            </a:pPr>
            <a:r>
              <a:rPr lang="en-GB" altLang="en-US" sz="2000" i="1">
                <a:ea typeface="DejaVu LGC Sans" charset="0"/>
                <a:cs typeface="DejaVu LGC Sans" charset="0"/>
              </a:rPr>
              <a:t>Driven by AMOC, S. Ocean, Arctic/Antarctic sea ice, PDO, ENSO modulation.</a:t>
            </a:r>
          </a:p>
        </p:txBody>
      </p:sp>
      <p:sp>
        <p:nvSpPr>
          <p:cNvPr id="22532" name="Text Box 4"/>
          <p:cNvSpPr txBox="1">
            <a:spLocks noChangeArrowheads="1"/>
          </p:cNvSpPr>
          <p:nvPr/>
        </p:nvSpPr>
        <p:spPr bwMode="auto">
          <a:xfrm>
            <a:off x="668338" y="6735763"/>
            <a:ext cx="9023350" cy="631825"/>
          </a:xfrm>
          <a:prstGeom prst="rect">
            <a:avLst/>
          </a:prstGeom>
          <a:solidFill>
            <a:srgbClr val="E5FFE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spcAft>
                <a:spcPts val="2163"/>
              </a:spcAft>
            </a:pPr>
            <a:r>
              <a:rPr lang="en-GB" altLang="en-US" sz="2000" b="1">
                <a:ea typeface="DejaVu LGC Sans" charset="0"/>
                <a:cs typeface="DejaVu LGC Sans" charset="0"/>
              </a:rPr>
              <a:t>Key Foci:</a:t>
            </a:r>
            <a:r>
              <a:rPr lang="en-GB" altLang="en-US" sz="2000">
                <a:ea typeface="DejaVu LGC Sans" charset="0"/>
                <a:cs typeface="DejaVu LGC Sans" charset="0"/>
              </a:rPr>
              <a:t> surface temperature, hydroclimate, storms, cryosphere &amp; snowpack, ocean circulation, changes in modes of variability (ENSO, NAO).</a:t>
            </a: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l="21651" t="4659" r="18379" b="63495"/>
          <a:stretch>
            <a:fillRect/>
          </a:stretch>
        </p:blipFill>
        <p:spPr bwMode="auto">
          <a:xfrm>
            <a:off x="71438" y="1184275"/>
            <a:ext cx="6961187" cy="2779713"/>
          </a:xfrm>
          <a:prstGeom prst="rect">
            <a:avLst/>
          </a:prstGeom>
          <a:noFill/>
          <a:ln>
            <a:noFill/>
          </a:ln>
          <a:effectLst/>
          <a:extLst>
            <a:ext uri="{909E8E84-426E-40DD-AFC4-6F175D3DCCD1}">
              <a14:hiddenFill xmlns:a14="http://schemas.microsoft.com/office/drawing/2010/main">
                <a:blipFill dpi="0" rotWithShape="0">
                  <a:blip/>
                  <a:srcRect l="21651" t="4659" r="18379" b="63495"/>
                  <a:stretch>
                    <a:fillRect/>
                  </a:stretch>
                </a:blipFill>
              </a14:hiddenFill>
            </a:ex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Rectangle 6"/>
          <p:cNvSpPr>
            <a:spLocks noChangeArrowheads="1"/>
          </p:cNvSpPr>
          <p:nvPr/>
        </p:nvSpPr>
        <p:spPr bwMode="auto">
          <a:xfrm>
            <a:off x="7489825" y="5905500"/>
            <a:ext cx="162401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400">
                <a:solidFill>
                  <a:srgbClr val="808080"/>
                </a:solidFill>
                <a:latin typeface="Calibri" charset="0"/>
              </a:rPr>
              <a:t>Yang et al. (JC 2013)</a:t>
            </a:r>
          </a:p>
        </p:txBody>
      </p:sp>
      <p:sp>
        <p:nvSpPr>
          <p:cNvPr id="22535" name="Rectangle 7"/>
          <p:cNvSpPr>
            <a:spLocks noChangeArrowheads="1"/>
          </p:cNvSpPr>
          <p:nvPr/>
        </p:nvSpPr>
        <p:spPr bwMode="auto">
          <a:xfrm>
            <a:off x="6948488" y="4286250"/>
            <a:ext cx="3055937" cy="1306513"/>
          </a:xfrm>
          <a:prstGeom prst="rect">
            <a:avLst/>
          </a:prstGeom>
          <a:solidFill>
            <a:srgbClr val="FDEAD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600" i="1"/>
              <a:t>Substantial predictive skill in the North Atlantic from decadal swings of the Atlantic Meridional Overturning Circulation (AMOC).</a:t>
            </a:r>
          </a:p>
        </p:txBody>
      </p:sp>
      <p:sp>
        <p:nvSpPr>
          <p:cNvPr id="22536" name="Rectangle 8"/>
          <p:cNvSpPr>
            <a:spLocks noChangeArrowheads="1"/>
          </p:cNvSpPr>
          <p:nvPr/>
        </p:nvSpPr>
        <p:spPr bwMode="auto">
          <a:xfrm>
            <a:off x="7373938" y="1651000"/>
            <a:ext cx="2501900" cy="577850"/>
          </a:xfrm>
          <a:prstGeom prst="rect">
            <a:avLst/>
          </a:prstGeom>
          <a:solidFill>
            <a:srgbClr val="FDEAD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600" i="1"/>
              <a:t>Most predictable pattern of SST anomalies</a:t>
            </a:r>
          </a:p>
        </p:txBody>
      </p:sp>
      <p:sp>
        <p:nvSpPr>
          <p:cNvPr id="22537" name="AutoShape 9"/>
          <p:cNvSpPr>
            <a:spLocks noChangeShapeType="1"/>
          </p:cNvSpPr>
          <p:nvPr/>
        </p:nvSpPr>
        <p:spPr bwMode="auto">
          <a:xfrm flipH="1">
            <a:off x="6732588" y="1936750"/>
            <a:ext cx="582612" cy="147638"/>
          </a:xfrm>
          <a:prstGeom prst="straightConnector1">
            <a:avLst/>
          </a:prstGeom>
          <a:noFill/>
          <a:ln w="25560" cap="flat">
            <a:solidFill>
              <a:srgbClr val="4F81BD"/>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l="10623" t="61232" r="15001" b="6258"/>
          <a:stretch>
            <a:fillRect/>
          </a:stretch>
        </p:blipFill>
        <p:spPr bwMode="auto">
          <a:xfrm>
            <a:off x="-26988" y="4251325"/>
            <a:ext cx="7051676" cy="2317750"/>
          </a:xfrm>
          <a:prstGeom prst="rect">
            <a:avLst/>
          </a:prstGeom>
          <a:noFill/>
          <a:ln>
            <a:noFill/>
          </a:ln>
          <a:effectLst/>
          <a:extLst>
            <a:ext uri="{909E8E84-426E-40DD-AFC4-6F175D3DCCD1}">
              <a14:hiddenFill xmlns:a14="http://schemas.microsoft.com/office/drawing/2010/main">
                <a:blipFill dpi="0" rotWithShape="0">
                  <a:blip/>
                  <a:srcRect l="10623" t="61232" r="15001" b="6258"/>
                  <a:stretch>
                    <a:fillRect/>
                  </a:stretch>
                </a:blipFill>
              </a14:hiddenFill>
            </a:ex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9" name="Rectangle 11"/>
          <p:cNvSpPr>
            <a:spLocks noChangeArrowheads="1"/>
          </p:cNvSpPr>
          <p:nvPr/>
        </p:nvSpPr>
        <p:spPr bwMode="auto">
          <a:xfrm>
            <a:off x="1271588" y="5381625"/>
            <a:ext cx="1450975"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500" b="1">
                <a:solidFill>
                  <a:srgbClr val="B4FD65"/>
                </a:solidFill>
              </a:rPr>
              <a:t>observed SST</a:t>
            </a:r>
          </a:p>
        </p:txBody>
      </p:sp>
      <p:sp>
        <p:nvSpPr>
          <p:cNvPr id="22540" name="Rectangle 12"/>
          <p:cNvSpPr>
            <a:spLocks noChangeArrowheads="1"/>
          </p:cNvSpPr>
          <p:nvPr/>
        </p:nvSpPr>
        <p:spPr bwMode="auto">
          <a:xfrm rot="19620000">
            <a:off x="5046663" y="4984750"/>
            <a:ext cx="1039812"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500" b="1"/>
              <a:t>predicted</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4"/>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2535"/>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22538"/>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22539"/>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225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228600" y="503238"/>
            <a:ext cx="9601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2800" b="1">
                <a:ea typeface="DejaVu LGC Sans" charset="0"/>
                <a:cs typeface="DejaVu LGC Sans" charset="0"/>
              </a:rPr>
              <a:t>Decadal-to-Multidecadal Products and Research</a:t>
            </a:r>
          </a:p>
        </p:txBody>
      </p:sp>
      <p:sp>
        <p:nvSpPr>
          <p:cNvPr id="23554" name="Text Box 2"/>
          <p:cNvSpPr txBox="1">
            <a:spLocks noChangeArrowheads="1"/>
          </p:cNvSpPr>
          <p:nvPr/>
        </p:nvSpPr>
        <p:spPr bwMode="auto">
          <a:xfrm>
            <a:off x="668338" y="2208213"/>
            <a:ext cx="8618537" cy="102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55" name="Text Box 3"/>
          <p:cNvSpPr txBox="1">
            <a:spLocks noChangeArrowheads="1"/>
          </p:cNvSpPr>
          <p:nvPr/>
        </p:nvSpPr>
        <p:spPr bwMode="auto">
          <a:xfrm>
            <a:off x="668338" y="1704975"/>
            <a:ext cx="9040812" cy="1576388"/>
          </a:xfrm>
          <a:prstGeom prst="rect">
            <a:avLst/>
          </a:prstGeom>
          <a:solidFill>
            <a:srgbClr val="FFFFCC"/>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i="1"/>
              <a:t>Products:</a:t>
            </a:r>
            <a:r>
              <a:rPr lang="en-GB" altLang="en-US" sz="2200" b="1" i="1"/>
              <a:t/>
            </a:r>
            <a:br>
              <a:rPr lang="en-GB" altLang="en-US" sz="2200" b="1" i="1"/>
            </a:br>
            <a:r>
              <a:rPr lang="en-GB" altLang="en-US" sz="2000"/>
              <a:t>     - </a:t>
            </a:r>
            <a:r>
              <a:rPr lang="en-GB" altLang="en-US" sz="2000" b="1"/>
              <a:t>Models</a:t>
            </a:r>
            <a:r>
              <a:rPr lang="en-GB" altLang="en-US" sz="2000"/>
              <a:t> (CM2.1, CM2.5, FLOR, SPEAR)</a:t>
            </a:r>
            <a:br>
              <a:rPr lang="en-GB" altLang="en-US" sz="2000"/>
            </a:br>
            <a:r>
              <a:rPr lang="en-GB" altLang="en-US" sz="2000"/>
              <a:t>     - Simulation </a:t>
            </a:r>
            <a:r>
              <a:rPr lang="en-GB" altLang="en-US" sz="2000" b="1"/>
              <a:t>data</a:t>
            </a:r>
            <a:r>
              <a:rPr lang="en-GB" altLang="en-US" sz="2000"/>
              <a:t> &amp; </a:t>
            </a:r>
            <a:r>
              <a:rPr lang="en-GB" altLang="en-US" sz="2000" b="1"/>
              <a:t>publications</a:t>
            </a:r>
            <a:r>
              <a:rPr lang="en-GB" altLang="en-US" sz="2000"/>
              <a:t/>
            </a:r>
            <a:br>
              <a:rPr lang="en-GB" altLang="en-US" sz="2000"/>
            </a:br>
            <a:r>
              <a:rPr lang="en-GB" altLang="en-US" sz="2000"/>
              <a:t>     - CM2.1/FLOR </a:t>
            </a:r>
            <a:r>
              <a:rPr lang="en-GB" altLang="en-US" sz="2000" b="1"/>
              <a:t>forecast systems</a:t>
            </a:r>
            <a:r>
              <a:rPr lang="en-GB" altLang="en-US" sz="2000"/>
              <a:t> and ensemble </a:t>
            </a:r>
            <a:r>
              <a:rPr lang="en-GB" altLang="en-US" sz="2000" b="1"/>
              <a:t>predictions/projections</a:t>
            </a:r>
            <a:r>
              <a:rPr lang="en-GB" altLang="en-US" sz="2000"/>
              <a:t/>
            </a:r>
            <a:br>
              <a:rPr lang="en-GB" altLang="en-US" sz="2000"/>
            </a:br>
            <a:r>
              <a:rPr lang="en-GB" altLang="en-US" sz="2000"/>
              <a:t>     - Historical </a:t>
            </a:r>
            <a:r>
              <a:rPr lang="en-GB" altLang="en-US" sz="2000" b="1"/>
              <a:t>reconstruction</a:t>
            </a:r>
            <a:r>
              <a:rPr lang="en-GB" altLang="en-US" sz="2000"/>
              <a:t>: ECDA using SST &amp; surface pressure</a:t>
            </a:r>
          </a:p>
        </p:txBody>
      </p:sp>
      <p:sp>
        <p:nvSpPr>
          <p:cNvPr id="23556" name="Text Box 4"/>
          <p:cNvSpPr txBox="1">
            <a:spLocks noChangeArrowheads="1"/>
          </p:cNvSpPr>
          <p:nvPr/>
        </p:nvSpPr>
        <p:spPr bwMode="auto">
          <a:xfrm>
            <a:off x="668338" y="4068763"/>
            <a:ext cx="9040812" cy="1881187"/>
          </a:xfrm>
          <a:prstGeom prst="rect">
            <a:avLst/>
          </a:prstGeom>
          <a:solidFill>
            <a:srgbClr val="EAEA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i="1"/>
              <a:t>Research Highlights:</a:t>
            </a:r>
            <a:r>
              <a:rPr lang="en-GB" altLang="en-US" sz="2200" b="1" i="1"/>
              <a:t/>
            </a:r>
            <a:br>
              <a:rPr lang="en-GB" altLang="en-US" sz="2200" b="1" i="1"/>
            </a:br>
            <a:r>
              <a:rPr lang="en-GB" altLang="en-US" sz="2000"/>
              <a:t>     - Role of ocean heat transport variations in </a:t>
            </a:r>
            <a:r>
              <a:rPr lang="en-GB" altLang="en-US" sz="2000" b="1"/>
              <a:t>AMV</a:t>
            </a:r>
            <a:r>
              <a:rPr lang="en-GB" altLang="en-US" sz="2000"/>
              <a:t/>
            </a:r>
            <a:br>
              <a:rPr lang="en-GB" altLang="en-US" sz="2000"/>
            </a:br>
            <a:r>
              <a:rPr lang="en-GB" altLang="en-US" sz="2000"/>
              <a:t>        → impacts on </a:t>
            </a:r>
            <a:r>
              <a:rPr lang="en-GB" altLang="en-US" sz="2000" b="1"/>
              <a:t>Arctic sea ice, heat waves, monsoon rainfall</a:t>
            </a:r>
            <a:r>
              <a:rPr lang="en-GB" altLang="en-US" sz="2000"/>
              <a:t/>
            </a:r>
            <a:br>
              <a:rPr lang="en-GB" altLang="en-US" sz="2000"/>
            </a:br>
            <a:r>
              <a:rPr lang="en-GB" altLang="en-US" sz="2000"/>
              <a:t>     - Predictable multidecadal variability of </a:t>
            </a:r>
            <a:r>
              <a:rPr lang="en-GB" altLang="en-US" sz="2000" b="1"/>
              <a:t>S. Ocean sea ice &amp; temperature</a:t>
            </a:r>
            <a:r>
              <a:rPr lang="en-GB" altLang="en-US" sz="2000"/>
              <a:t/>
            </a:r>
            <a:br>
              <a:rPr lang="en-GB" altLang="en-US" sz="2000"/>
            </a:br>
            <a:r>
              <a:rPr lang="en-GB" altLang="en-US" sz="2000"/>
              <a:t>     - </a:t>
            </a:r>
            <a:r>
              <a:rPr lang="en-GB" altLang="en-US" sz="2000" b="1"/>
              <a:t>PDO</a:t>
            </a:r>
            <a:r>
              <a:rPr lang="en-GB" altLang="en-US" sz="2000"/>
              <a:t> mechanisms and sensitivities to anthropogenic forcings</a:t>
            </a:r>
            <a:br>
              <a:rPr lang="en-GB" altLang="en-US" sz="2000"/>
            </a:br>
            <a:r>
              <a:rPr lang="en-GB" altLang="en-US" sz="2000"/>
              <a:t>     - Role of tropical SST in </a:t>
            </a:r>
            <a:r>
              <a:rPr lang="en-GB" altLang="en-US" sz="2000" b="1"/>
              <a:t>decadal drought over N. America</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204913" y="3355975"/>
            <a:ext cx="7669212"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4400" b="1"/>
              <a:t>Seasonal Prediction System</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3975" y="95250"/>
            <a:ext cx="10079038"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9pPr>
          </a:lstStyle>
          <a:p>
            <a:pPr algn="ctr" hangingPunct="1">
              <a:lnSpc>
                <a:spcPct val="100000"/>
              </a:lnSpc>
            </a:pPr>
            <a:r>
              <a:rPr lang="en-US" altLang="en-US" sz="3600"/>
              <a:t>Real-time seasonal prediction at GFDL</a:t>
            </a:r>
          </a:p>
        </p:txBody>
      </p:sp>
      <p:sp>
        <p:nvSpPr>
          <p:cNvPr id="25602" name="Rectangle 2"/>
          <p:cNvSpPr>
            <a:spLocks noChangeArrowheads="1"/>
          </p:cNvSpPr>
          <p:nvPr/>
        </p:nvSpPr>
        <p:spPr bwMode="auto">
          <a:xfrm>
            <a:off x="168275" y="2611438"/>
            <a:ext cx="9828213" cy="399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indent="-284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hangingPunct="1">
              <a:lnSpc>
                <a:spcPct val="100000"/>
              </a:lnSpc>
            </a:pPr>
            <a:endParaRPr lang="en-US" altLang="en-US">
              <a:solidFill>
                <a:srgbClr val="115DFF"/>
              </a:solidFill>
              <a:latin typeface="Calibri" charset="0"/>
            </a:endParaRPr>
          </a:p>
          <a:p>
            <a:pPr hangingPunct="1">
              <a:lnSpc>
                <a:spcPct val="100000"/>
              </a:lnSpc>
              <a:buClr>
                <a:srgbClr val="115DFF"/>
              </a:buClr>
              <a:buFont typeface="Arial" charset="0"/>
              <a:buChar char="•"/>
            </a:pPr>
            <a:r>
              <a:rPr lang="en-US" altLang="en-US" sz="2000" b="1">
                <a:solidFill>
                  <a:srgbClr val="115DFF"/>
                </a:solidFill>
              </a:rPr>
              <a:t>CM2.1</a:t>
            </a:r>
            <a:r>
              <a:rPr lang="en-US" altLang="en-US" sz="2000"/>
              <a:t> and </a:t>
            </a:r>
            <a:r>
              <a:rPr lang="en-US" altLang="en-US" sz="2000" b="1">
                <a:solidFill>
                  <a:srgbClr val="115DFF"/>
                </a:solidFill>
              </a:rPr>
              <a:t>FLOR</a:t>
            </a:r>
            <a:r>
              <a:rPr lang="en-US" altLang="en-US" sz="2000"/>
              <a:t>:  run each month as part of the </a:t>
            </a:r>
            <a:r>
              <a:rPr lang="en-US" altLang="en-US" sz="2000" b="1"/>
              <a:t>North American Multi-Model Ensemble (NMME) </a:t>
            </a:r>
            <a:r>
              <a:rPr lang="en-US" altLang="en-US" sz="2000"/>
              <a:t>since 2015</a:t>
            </a:r>
          </a:p>
          <a:p>
            <a:pPr hangingPunct="1">
              <a:lnSpc>
                <a:spcPct val="100000"/>
              </a:lnSpc>
              <a:buClrTx/>
              <a:buSzTx/>
              <a:buFontTx/>
              <a:buNone/>
            </a:pPr>
            <a:endParaRPr lang="en-US" altLang="en-US" sz="2000"/>
          </a:p>
          <a:p>
            <a:pPr hangingPunct="1">
              <a:lnSpc>
                <a:spcPct val="100000"/>
              </a:lnSpc>
              <a:buFont typeface="Arial" charset="0"/>
              <a:buChar char="•"/>
            </a:pPr>
            <a:r>
              <a:rPr lang="en-US" altLang="en-US" sz="2000"/>
              <a:t>Output provided to NCEP (National Hurricane Center and Climate Prediction Center) to inform their seasonal outlooks </a:t>
            </a:r>
          </a:p>
          <a:p>
            <a:pPr lvl="1" hangingPunct="1">
              <a:lnSpc>
                <a:spcPct val="100000"/>
              </a:lnSpc>
              <a:buFont typeface="Arial" charset="0"/>
              <a:buChar char="•"/>
            </a:pPr>
            <a:r>
              <a:rPr lang="en-US" altLang="en-US" sz="2000"/>
              <a:t>FLOR for hurricanes</a:t>
            </a:r>
          </a:p>
          <a:p>
            <a:pPr lvl="1" hangingPunct="1">
              <a:lnSpc>
                <a:spcPct val="100000"/>
              </a:lnSpc>
              <a:buFont typeface="Arial" charset="0"/>
              <a:buChar char="•"/>
            </a:pPr>
            <a:r>
              <a:rPr lang="en-US" altLang="en-US" sz="2000"/>
              <a:t>CM2.1 and FLOR for other climate outlooks, including ENSO, precipitation and temperature</a:t>
            </a:r>
          </a:p>
          <a:p>
            <a:pPr hangingPunct="1">
              <a:lnSpc>
                <a:spcPct val="100000"/>
              </a:lnSpc>
              <a:buClrTx/>
              <a:buSzTx/>
              <a:buFontTx/>
              <a:buNone/>
            </a:pPr>
            <a:endParaRPr lang="en-US" altLang="en-US" sz="2000"/>
          </a:p>
          <a:p>
            <a:pPr hangingPunct="1">
              <a:lnSpc>
                <a:spcPct val="100000"/>
              </a:lnSpc>
              <a:buFont typeface="Arial" charset="0"/>
              <a:buChar char="•"/>
            </a:pPr>
            <a:r>
              <a:rPr lang="en-US" altLang="en-US" sz="2000"/>
              <a:t>Ocean reanalysis also provided to NCEP for Multiple Ocean Reanalysis Project</a:t>
            </a:r>
          </a:p>
          <a:p>
            <a:pPr hangingPunct="1">
              <a:lnSpc>
                <a:spcPct val="100000"/>
              </a:lnSpc>
              <a:buClrTx/>
              <a:buSzTx/>
              <a:buFontTx/>
              <a:buNone/>
            </a:pPr>
            <a:endParaRPr lang="en-US" altLang="en-US" sz="2000"/>
          </a:p>
          <a:p>
            <a:pPr hangingPunct="1">
              <a:lnSpc>
                <a:spcPct val="100000"/>
              </a:lnSpc>
              <a:buClrTx/>
              <a:buSzTx/>
              <a:buFontTx/>
              <a:buNone/>
            </a:pPr>
            <a:endParaRPr lang="en-US" altLang="en-US"/>
          </a:p>
        </p:txBody>
      </p:sp>
      <p:graphicFrame>
        <p:nvGraphicFramePr>
          <p:cNvPr id="25603" name="Group 3"/>
          <p:cNvGraphicFramePr>
            <a:graphicFrameLocks noGrp="1"/>
          </p:cNvGraphicFramePr>
          <p:nvPr/>
        </p:nvGraphicFramePr>
        <p:xfrm>
          <a:off x="2306638" y="1201738"/>
          <a:ext cx="5842000" cy="1373189"/>
        </p:xfrm>
        <a:graphic>
          <a:graphicData uri="http://schemas.openxmlformats.org/drawingml/2006/table">
            <a:tbl>
              <a:tblPr/>
              <a:tblGrid>
                <a:gridCol w="1552575"/>
                <a:gridCol w="1554162"/>
                <a:gridCol w="1366838"/>
                <a:gridCol w="1368425"/>
              </a:tblGrid>
              <a:tr h="639763">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smtClean="0">
                        <a:ln>
                          <a:noFill/>
                        </a:ln>
                        <a:solidFill>
                          <a:srgbClr val="000000"/>
                        </a:solidFill>
                        <a:effectLst/>
                        <a:latin typeface="Arial" charset="0"/>
                        <a:ea typeface="msmincho" charset="0"/>
                        <a:cs typeface="msmincho"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1" i="0" u="none" strike="noStrike" cap="none" normalizeH="0" baseline="0" smtClean="0">
                          <a:ln>
                            <a:noFill/>
                          </a:ln>
                          <a:solidFill>
                            <a:srgbClr val="FFFFFF"/>
                          </a:solidFill>
                          <a:effectLst/>
                          <a:latin typeface="Arial" charset="0"/>
                          <a:ea typeface="msmincho" charset="0"/>
                          <a:cs typeface="msmincho" charset="0"/>
                        </a:rPr>
                        <a:t>Atmosphere resolution</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1" i="0" u="none" strike="noStrike" cap="none" normalizeH="0" baseline="0" smtClean="0">
                          <a:ln>
                            <a:noFill/>
                          </a:ln>
                          <a:solidFill>
                            <a:srgbClr val="FFFFFF"/>
                          </a:solidFill>
                          <a:effectLst/>
                          <a:latin typeface="Arial" charset="0"/>
                          <a:ea typeface="msmincho" charset="0"/>
                          <a:cs typeface="msmincho" charset="0"/>
                        </a:rPr>
                        <a:t>Ocean resolution</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1" i="0" u="none" strike="noStrike" cap="none" normalizeH="0" baseline="0" smtClean="0">
                          <a:ln>
                            <a:noFill/>
                          </a:ln>
                          <a:solidFill>
                            <a:srgbClr val="FFFFFF"/>
                          </a:solidFill>
                          <a:effectLst/>
                          <a:latin typeface="Arial" charset="0"/>
                          <a:ea typeface="msmincho" charset="0"/>
                          <a:cs typeface="msmincho" charset="0"/>
                        </a:rPr>
                        <a:t>Ensemble members</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r>
              <a:tr h="366713">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CM2.1</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200 km</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1</a:t>
                      </a:r>
                      <a:r>
                        <a:rPr kumimoji="0" lang="en-US" altLang="en-US" sz="1800" b="0" i="0" u="none" strike="noStrike" cap="none" normalizeH="0" baseline="30000" smtClean="0">
                          <a:ln>
                            <a:noFill/>
                          </a:ln>
                          <a:solidFill>
                            <a:srgbClr val="000000"/>
                          </a:solidFill>
                          <a:effectLst/>
                          <a:latin typeface="Arial" charset="0"/>
                          <a:ea typeface="msmincho" charset="0"/>
                          <a:cs typeface="msmincho" charset="0"/>
                        </a:rPr>
                        <a:t>o</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10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r>
              <a:tr h="366713">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FLOR</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50 km</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1</a:t>
                      </a:r>
                      <a:r>
                        <a:rPr kumimoji="0" lang="en-US" altLang="en-US" sz="1800" b="0" i="0" u="none" strike="noStrike" cap="none" normalizeH="0" baseline="30000" smtClean="0">
                          <a:ln>
                            <a:noFill/>
                          </a:ln>
                          <a:solidFill>
                            <a:srgbClr val="000000"/>
                          </a:solidFill>
                          <a:effectLst/>
                          <a:latin typeface="Arial" charset="0"/>
                          <a:ea typeface="msmincho" charset="0"/>
                          <a:cs typeface="msmincho" charset="0"/>
                        </a:rPr>
                        <a:t>o</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ts val="7538"/>
                        </a:lnSpc>
                        <a:spcAft>
                          <a:spcPts val="142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mincho" charset="0"/>
                          <a:cs typeface="msmincho" charset="0"/>
                        </a:defRPr>
                      </a:lvl1pPr>
                      <a:lvl2pPr>
                        <a:lnSpc>
                          <a:spcPts val="6588"/>
                        </a:lnSpc>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mincho" charset="0"/>
                          <a:cs typeface="msmincho" charset="0"/>
                        </a:defRPr>
                      </a:lvl2pPr>
                      <a:lvl3pPr>
                        <a:lnSpc>
                          <a:spcPts val="5650"/>
                        </a:lnSpc>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mincho" charset="0"/>
                          <a:cs typeface="msmincho" charset="0"/>
                        </a:defRPr>
                      </a:lvl3pPr>
                      <a:lvl4pPr>
                        <a:lnSpc>
                          <a:spcPts val="4700"/>
                        </a:lnSpc>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lnSpc>
                          <a:spcPts val="4700"/>
                        </a:lnSpc>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700"/>
                        </a:lnSpc>
                        <a:spcBef>
                          <a:spcPct val="0"/>
                        </a:spcBef>
                        <a:spcAft>
                          <a:spcPts val="288"/>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24*</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bl>
          </a:graphicData>
        </a:graphic>
      </p:graphicFrame>
      <p:sp>
        <p:nvSpPr>
          <p:cNvPr id="25647" name="Rectangle 47"/>
          <p:cNvSpPr>
            <a:spLocks noChangeArrowheads="1"/>
          </p:cNvSpPr>
          <p:nvPr/>
        </p:nvSpPr>
        <p:spPr bwMode="auto">
          <a:xfrm>
            <a:off x="84138" y="7056438"/>
            <a:ext cx="59626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t>*2 slightly different versions with 12 members each</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0" y="0"/>
            <a:ext cx="10079038"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800" b="1"/>
              <a:t>GFDL’s contribution to the NMME and</a:t>
            </a:r>
            <a:br>
              <a:rPr lang="en-US" altLang="en-US" sz="2800" b="1"/>
            </a:br>
            <a:r>
              <a:rPr lang="en-US" altLang="en-US" sz="2800" b="1"/>
              <a:t>NOAA’s operational seasonal forecasts</a:t>
            </a:r>
          </a:p>
        </p:txBody>
      </p:sp>
      <p:sp>
        <p:nvSpPr>
          <p:cNvPr id="26626" name="Rectangle 2"/>
          <p:cNvSpPr>
            <a:spLocks noChangeArrowheads="1"/>
          </p:cNvSpPr>
          <p:nvPr/>
        </p:nvSpPr>
        <p:spPr bwMode="auto">
          <a:xfrm>
            <a:off x="771525" y="954088"/>
            <a:ext cx="4219575"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000" b="1"/>
              <a:t>FLOR ENSO forecast plume </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l="66122" t="5965"/>
          <a:stretch>
            <a:fillRect/>
          </a:stretch>
        </p:blipFill>
        <p:spPr bwMode="auto">
          <a:xfrm>
            <a:off x="736600" y="4560888"/>
            <a:ext cx="3644900" cy="2635250"/>
          </a:xfrm>
          <a:prstGeom prst="rect">
            <a:avLst/>
          </a:prstGeom>
          <a:noFill/>
          <a:ln>
            <a:noFill/>
          </a:ln>
          <a:effectLst/>
          <a:extLst>
            <a:ext uri="{909E8E84-426E-40DD-AFC4-6F175D3DCCD1}">
              <a14:hiddenFill xmlns:a14="http://schemas.microsoft.com/office/drawing/2010/main">
                <a:blipFill dpi="0" rotWithShape="0">
                  <a:blip/>
                  <a:srcRect l="66122" t="5965"/>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Rectangle 4"/>
          <p:cNvSpPr>
            <a:spLocks noChangeArrowheads="1"/>
          </p:cNvSpPr>
          <p:nvPr/>
        </p:nvSpPr>
        <p:spPr bwMode="auto">
          <a:xfrm>
            <a:off x="958850" y="3922713"/>
            <a:ext cx="33083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400">
                <a:solidFill>
                  <a:srgbClr val="C00000"/>
                </a:solidFill>
              </a:rPr>
              <a:t>ENSO Correlation skill</a:t>
            </a:r>
          </a:p>
        </p:txBody>
      </p:sp>
      <p:sp>
        <p:nvSpPr>
          <p:cNvPr id="26629" name="Rectangle 5"/>
          <p:cNvSpPr>
            <a:spLocks noChangeArrowheads="1"/>
          </p:cNvSpPr>
          <p:nvPr/>
        </p:nvSpPr>
        <p:spPr bwMode="auto">
          <a:xfrm>
            <a:off x="492125" y="7151688"/>
            <a:ext cx="41989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i="1">
                <a:solidFill>
                  <a:srgbClr val="808080"/>
                </a:solidFill>
              </a:rPr>
              <a:t>Source: Barnston et al. (2017)</a:t>
            </a:r>
          </a:p>
        </p:txBody>
      </p:sp>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t="5736"/>
          <a:stretch>
            <a:fillRect/>
          </a:stretch>
        </p:blipFill>
        <p:spPr bwMode="auto">
          <a:xfrm>
            <a:off x="5870575" y="2122488"/>
            <a:ext cx="3522663" cy="2565400"/>
          </a:xfrm>
          <a:prstGeom prst="rect">
            <a:avLst/>
          </a:prstGeom>
          <a:noFill/>
          <a:ln>
            <a:noFill/>
          </a:ln>
          <a:effectLst/>
          <a:extLst>
            <a:ext uri="{909E8E84-426E-40DD-AFC4-6F175D3DCCD1}">
              <a14:hiddenFill xmlns:a14="http://schemas.microsoft.com/office/drawing/2010/main">
                <a:blipFill dpi="0" rotWithShape="0">
                  <a:blip/>
                  <a:srcRect t="5736"/>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1" name="Picture 7"/>
          <p:cNvPicPr>
            <a:picLocks noChangeAspect="1" noChangeArrowheads="1"/>
          </p:cNvPicPr>
          <p:nvPr/>
        </p:nvPicPr>
        <p:blipFill>
          <a:blip r:embed="rId5">
            <a:extLst>
              <a:ext uri="{28A0092B-C50C-407E-A947-70E740481C1C}">
                <a14:useLocalDpi xmlns:a14="http://schemas.microsoft.com/office/drawing/2010/main" val="0"/>
              </a:ext>
            </a:extLst>
          </a:blip>
          <a:srcRect t="5038"/>
          <a:stretch>
            <a:fillRect/>
          </a:stretch>
        </p:blipFill>
        <p:spPr bwMode="auto">
          <a:xfrm>
            <a:off x="5870575" y="4981575"/>
            <a:ext cx="3522663" cy="2584450"/>
          </a:xfrm>
          <a:prstGeom prst="rect">
            <a:avLst/>
          </a:prstGeom>
          <a:noFill/>
          <a:ln>
            <a:noFill/>
          </a:ln>
          <a:effectLst/>
          <a:extLst>
            <a:ext uri="{909E8E84-426E-40DD-AFC4-6F175D3DCCD1}">
              <a14:hiddenFill xmlns:a14="http://schemas.microsoft.com/office/drawing/2010/main">
                <a:blipFill dpi="0" rotWithShape="0">
                  <a:blip/>
                  <a:srcRect t="5038"/>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2" name="Picture 8"/>
          <p:cNvPicPr>
            <a:picLocks noChangeAspect="1" noChangeArrowheads="1"/>
          </p:cNvPicPr>
          <p:nvPr/>
        </p:nvPicPr>
        <p:blipFill>
          <a:blip r:embed="rId6">
            <a:extLst>
              <a:ext uri="{28A0092B-C50C-407E-A947-70E740481C1C}">
                <a14:useLocalDpi xmlns:a14="http://schemas.microsoft.com/office/drawing/2010/main" val="0"/>
              </a:ext>
            </a:extLst>
          </a:blip>
          <a:srcRect l="7187" t="5171" r="6212" b="7072"/>
          <a:stretch>
            <a:fillRect/>
          </a:stretch>
        </p:blipFill>
        <p:spPr bwMode="auto">
          <a:xfrm>
            <a:off x="419100" y="1357313"/>
            <a:ext cx="4619625" cy="2565400"/>
          </a:xfrm>
          <a:prstGeom prst="rect">
            <a:avLst/>
          </a:prstGeom>
          <a:noFill/>
          <a:ln>
            <a:noFill/>
          </a:ln>
          <a:effectLst/>
          <a:extLst>
            <a:ext uri="{909E8E84-426E-40DD-AFC4-6F175D3DCCD1}">
              <a14:hiddenFill xmlns:a14="http://schemas.microsoft.com/office/drawing/2010/main">
                <a:blipFill dpi="0" rotWithShape="0">
                  <a:blip/>
                  <a:srcRect l="7187" t="5171" r="6212" b="7072"/>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3" name="Rectangle 9"/>
          <p:cNvSpPr>
            <a:spLocks noChangeArrowheads="1"/>
          </p:cNvSpPr>
          <p:nvPr/>
        </p:nvSpPr>
        <p:spPr bwMode="auto">
          <a:xfrm>
            <a:off x="5519738" y="1160463"/>
            <a:ext cx="419417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b="1"/>
              <a:t>FLOR July – September temperature and precipitation forecasts</a:t>
            </a:r>
          </a:p>
        </p:txBody>
      </p:sp>
      <p:sp>
        <p:nvSpPr>
          <p:cNvPr id="26634" name="Rectangle 10"/>
          <p:cNvSpPr>
            <a:spLocks noChangeArrowheads="1"/>
          </p:cNvSpPr>
          <p:nvPr/>
        </p:nvSpPr>
        <p:spPr bwMode="auto">
          <a:xfrm>
            <a:off x="6942138" y="1743075"/>
            <a:ext cx="16795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a:solidFill>
                  <a:srgbClr val="C00000"/>
                </a:solidFill>
              </a:rPr>
              <a:t>Temperature </a:t>
            </a:r>
          </a:p>
        </p:txBody>
      </p:sp>
      <p:sp>
        <p:nvSpPr>
          <p:cNvPr id="26635" name="Rectangle 11"/>
          <p:cNvSpPr>
            <a:spLocks noChangeArrowheads="1"/>
          </p:cNvSpPr>
          <p:nvPr/>
        </p:nvSpPr>
        <p:spPr bwMode="auto">
          <a:xfrm>
            <a:off x="6904038" y="4630738"/>
            <a:ext cx="16795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a:solidFill>
                  <a:srgbClr val="4F6228"/>
                </a:solidFill>
              </a:rPr>
              <a:t>Precipitation</a:t>
            </a:r>
            <a:r>
              <a:rPr lang="en-US" altLang="en-US">
                <a:solidFill>
                  <a:srgbClr val="C00000"/>
                </a:solidFill>
              </a:rPr>
              <a:t> </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26628"/>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6627"/>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266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6633"/>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26634"/>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26630"/>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26635"/>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260475" y="7140575"/>
            <a:ext cx="8820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hangingPunct="1">
              <a:lnSpc>
                <a:spcPct val="100000"/>
              </a:lnSpc>
            </a:pPr>
            <a:r>
              <a:rPr lang="en-US" altLang="en-US" i="1">
                <a:solidFill>
                  <a:srgbClr val="595959"/>
                </a:solidFill>
              </a:rPr>
              <a:t>Source: Climate.gov image adapted from Kapnick et al. (PNAS 2018)</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2200"/>
            <a:ext cx="10079038" cy="5291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3"/>
          <p:cNvSpPr>
            <a:spLocks noChangeArrowheads="1"/>
          </p:cNvSpPr>
          <p:nvPr/>
        </p:nvSpPr>
        <p:spPr bwMode="auto">
          <a:xfrm>
            <a:off x="523875" y="252413"/>
            <a:ext cx="90328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1">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800" b="1"/>
              <a:t>Demonstrated skill in seasonal snowpack prediction</a:t>
            </a:r>
          </a:p>
        </p:txBody>
      </p:sp>
      <p:pic>
        <p:nvPicPr>
          <p:cNvPr id="276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65938"/>
            <a:ext cx="671513" cy="671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l="22256" t="87814" r="22902"/>
          <a:stretch>
            <a:fillRect/>
          </a:stretch>
        </p:blipFill>
        <p:spPr bwMode="auto">
          <a:xfrm>
            <a:off x="2724150" y="6383338"/>
            <a:ext cx="5002213" cy="671512"/>
          </a:xfrm>
          <a:prstGeom prst="rect">
            <a:avLst/>
          </a:prstGeom>
          <a:noFill/>
          <a:ln>
            <a:noFill/>
          </a:ln>
          <a:effectLst/>
          <a:extLst>
            <a:ext uri="{909E8E84-426E-40DD-AFC4-6F175D3DCCD1}">
              <a14:hiddenFill xmlns:a14="http://schemas.microsoft.com/office/drawing/2010/main">
                <a:blipFill dpi="0" rotWithShape="0">
                  <a:blip/>
                  <a:srcRect l="22256" t="87814" r="22902"/>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0" y="0"/>
            <a:ext cx="10079038" cy="1003300"/>
          </a:xfrm>
          <a:prstGeom prst="rect">
            <a:avLst/>
          </a:prstGeom>
          <a:solidFill>
            <a:srgbClr val="FCD5B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400">
                <a:ea typeface="WenQuanYi Zen Hei Sharp" charset="0"/>
                <a:cs typeface="WenQuanYi Zen Hei Sharp" charset="0"/>
              </a:rPr>
              <a:t>Towards a </a:t>
            </a:r>
            <a:r>
              <a:rPr lang="en-US" altLang="en-US" sz="2400" b="1" u="sng">
                <a:ea typeface="WenQuanYi Zen Hei Sharp" charset="0"/>
                <a:cs typeface="WenQuanYi Zen Hei Sharp" charset="0"/>
              </a:rPr>
              <a:t>S</a:t>
            </a:r>
            <a:r>
              <a:rPr lang="en-US" altLang="en-US" sz="2400">
                <a:ea typeface="WenQuanYi Zen Hei Sharp" charset="0"/>
                <a:cs typeface="WenQuanYi Zen Hei Sharp" charset="0"/>
              </a:rPr>
              <a:t>eamless System for </a:t>
            </a:r>
            <a:r>
              <a:rPr lang="en-US" altLang="en-US" sz="2400" b="1" u="sng">
                <a:ea typeface="WenQuanYi Zen Hei Sharp" charset="0"/>
                <a:cs typeface="WenQuanYi Zen Hei Sharp" charset="0"/>
              </a:rPr>
              <a:t>P</a:t>
            </a:r>
            <a:r>
              <a:rPr lang="en-US" altLang="en-US" sz="2400">
                <a:ea typeface="WenQuanYi Zen Hei Sharp" charset="0"/>
                <a:cs typeface="WenQuanYi Zen Hei Sharp" charset="0"/>
              </a:rPr>
              <a:t>rediction and </a:t>
            </a:r>
            <a:r>
              <a:rPr lang="en-US" altLang="en-US" sz="2400" b="1" u="sng">
                <a:ea typeface="WenQuanYi Zen Hei Sharp" charset="0"/>
                <a:cs typeface="WenQuanYi Zen Hei Sharp" charset="0"/>
              </a:rPr>
              <a:t>EA</a:t>
            </a:r>
            <a:r>
              <a:rPr lang="en-US" altLang="en-US" sz="2400">
                <a:ea typeface="WenQuanYi Zen Hei Sharp" charset="0"/>
                <a:cs typeface="WenQuanYi Zen Hei Sharp" charset="0"/>
              </a:rPr>
              <a:t>rth System </a:t>
            </a:r>
            <a:r>
              <a:rPr lang="en-US" altLang="en-US" sz="2400" b="1" u="sng">
                <a:ea typeface="WenQuanYi Zen Hei Sharp" charset="0"/>
                <a:cs typeface="WenQuanYi Zen Hei Sharp" charset="0"/>
              </a:rPr>
              <a:t>R</a:t>
            </a:r>
            <a:r>
              <a:rPr lang="en-US" altLang="en-US" sz="2400">
                <a:ea typeface="WenQuanYi Zen Hei Sharp" charset="0"/>
                <a:cs typeface="WenQuanYi Zen Hei Sharp" charset="0"/>
              </a:rPr>
              <a:t>esearch</a:t>
            </a:r>
            <a:r>
              <a:rPr lang="en-US" altLang="en-US" sz="2400">
                <a:solidFill>
                  <a:srgbClr val="FFFFFF"/>
                </a:solidFill>
                <a:ea typeface="WenQuanYi Zen Hei Sharp" charset="0"/>
                <a:cs typeface="WenQuanYi Zen Hei Sharp" charset="0"/>
              </a:rPr>
              <a:t/>
            </a:r>
            <a:br>
              <a:rPr lang="en-US" altLang="en-US" sz="2400">
                <a:solidFill>
                  <a:srgbClr val="FFFFFF"/>
                </a:solidFill>
                <a:ea typeface="WenQuanYi Zen Hei Sharp" charset="0"/>
                <a:cs typeface="WenQuanYi Zen Hei Sharp" charset="0"/>
              </a:rPr>
            </a:br>
            <a:r>
              <a:rPr lang="en-US" altLang="en-US" sz="2800" b="1">
                <a:solidFill>
                  <a:srgbClr val="FF0000"/>
                </a:solidFill>
                <a:ea typeface="WenQuanYi Zen Hei Sharp" charset="0"/>
                <a:cs typeface="WenQuanYi Zen Hei Sharp" charset="0"/>
              </a:rPr>
              <a:t>“SPEAR”</a:t>
            </a:r>
          </a:p>
        </p:txBody>
      </p:sp>
      <p:sp>
        <p:nvSpPr>
          <p:cNvPr id="28674" name="Rectangle 2"/>
          <p:cNvSpPr>
            <a:spLocks noChangeArrowheads="1"/>
          </p:cNvSpPr>
          <p:nvPr/>
        </p:nvSpPr>
        <p:spPr bwMode="auto">
          <a:xfrm>
            <a:off x="26988" y="1017588"/>
            <a:ext cx="9912350"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000"/>
              <a:t>Using latest generation component models to build next generation</a:t>
            </a:r>
          </a:p>
          <a:p>
            <a:pPr algn="ctr" hangingPunct="1">
              <a:lnSpc>
                <a:spcPct val="100000"/>
              </a:lnSpc>
            </a:pPr>
            <a:r>
              <a:rPr lang="en-US" altLang="en-US" sz="2000"/>
              <a:t>seamless prediction system. The building blocks are</a:t>
            </a:r>
          </a:p>
          <a:p>
            <a:pPr algn="ctr" hangingPunct="1">
              <a:lnSpc>
                <a:spcPct val="100000"/>
              </a:lnSpc>
            </a:pPr>
            <a:r>
              <a:rPr lang="en-US" altLang="en-US" sz="2000"/>
              <a:t>AM4/FV3 (atmosphere), MOM6 (ocean), SIS2 (sea ice), LM4 (land)</a:t>
            </a: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2000">
              <a:latin typeface="Calibri" charset="0"/>
            </a:endParaRPr>
          </a:p>
          <a:p>
            <a:pPr hangingPunct="1">
              <a:lnSpc>
                <a:spcPct val="100000"/>
              </a:lnSpc>
            </a:pPr>
            <a:endParaRPr lang="en-US" altLang="en-US" sz="500">
              <a:latin typeface="Calibri" charset="0"/>
            </a:endParaRPr>
          </a:p>
          <a:p>
            <a:pPr hangingPunct="1">
              <a:lnSpc>
                <a:spcPct val="100000"/>
              </a:lnSpc>
            </a:pPr>
            <a:endParaRPr lang="en-US" altLang="en-US" sz="2000">
              <a:latin typeface="Calibri" charset="0"/>
            </a:endParaRPr>
          </a:p>
        </p:txBody>
      </p:sp>
      <p:graphicFrame>
        <p:nvGraphicFramePr>
          <p:cNvPr id="28675" name="Group 3"/>
          <p:cNvGraphicFramePr>
            <a:graphicFrameLocks noGrp="1"/>
          </p:cNvGraphicFramePr>
          <p:nvPr/>
        </p:nvGraphicFramePr>
        <p:xfrm>
          <a:off x="57150" y="2327275"/>
          <a:ext cx="9936163" cy="2135188"/>
        </p:xfrm>
        <a:graphic>
          <a:graphicData uri="http://schemas.openxmlformats.org/drawingml/2006/table">
            <a:tbl>
              <a:tblPr/>
              <a:tblGrid>
                <a:gridCol w="1831975"/>
                <a:gridCol w="1890713"/>
                <a:gridCol w="1058862"/>
                <a:gridCol w="1903413"/>
                <a:gridCol w="3251200"/>
              </a:tblGrid>
              <a:tr h="701675">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endParaRPr kumimoji="0" lang="en-US" altLang="en-US" sz="1800" b="0" i="0" u="none" strike="noStrike" cap="none" normalizeH="0" baseline="0" smtClean="0">
                        <a:ln>
                          <a:noFill/>
                        </a:ln>
                        <a:solidFill>
                          <a:srgbClr val="000000"/>
                        </a:solidFill>
                        <a:effectLst/>
                        <a:latin typeface="Arial" charset="0"/>
                        <a:ea typeface="msmincho" charset="0"/>
                        <a:cs typeface="msmincho" charset="0"/>
                      </a:endParaRPr>
                    </a:p>
                  </a:txBody>
                  <a:tcPr anchor="b"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FFFFFF"/>
                          </a:solidFill>
                          <a:effectLst/>
                          <a:latin typeface="Arial" charset="0"/>
                          <a:ea typeface="msmincho" charset="0"/>
                          <a:cs typeface="msmincho" charset="0"/>
                        </a:rPr>
                        <a:t>Atmosphere res</a:t>
                      </a:r>
                    </a:p>
                  </a:txBody>
                  <a:tcPr anchor="b"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FFFFFF"/>
                          </a:solidFill>
                          <a:effectLst/>
                          <a:latin typeface="Arial" charset="0"/>
                          <a:ea typeface="msmincho" charset="0"/>
                          <a:cs typeface="msmincho" charset="0"/>
                        </a:rPr>
                        <a:t>Ocean res</a:t>
                      </a:r>
                    </a:p>
                  </a:txBody>
                  <a:tcPr anchor="b"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FFFFFF"/>
                          </a:solidFill>
                          <a:effectLst/>
                          <a:latin typeface="Arial" charset="0"/>
                          <a:ea typeface="msmincho" charset="0"/>
                          <a:cs typeface="msmincho" charset="0"/>
                        </a:rPr>
                        <a:t>Status of Development</a:t>
                      </a:r>
                    </a:p>
                  </a:txBody>
                  <a:tcPr anchor="b"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FFFFFF"/>
                          </a:solidFill>
                          <a:effectLst/>
                          <a:latin typeface="Arial" charset="0"/>
                          <a:ea typeface="msmincho" charset="0"/>
                          <a:cs typeface="msmincho" charset="0"/>
                        </a:rPr>
                        <a:t>Reforecasts</a:t>
                      </a:r>
                    </a:p>
                  </a:txBody>
                  <a:tcPr anchor="b"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r>
              <a:tr h="396875">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000000"/>
                          </a:solidFill>
                          <a:effectLst/>
                          <a:latin typeface="Arial" charset="0"/>
                          <a:ea typeface="msmincho" charset="0"/>
                          <a:cs typeface="msmincho" charset="0"/>
                        </a:rPr>
                        <a:t>SPEAR_LO</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100 km</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1</a:t>
                      </a:r>
                      <a:r>
                        <a:rPr kumimoji="0" lang="en-US" altLang="en-US" sz="1800" b="0" i="0" u="none" strike="noStrike" cap="none" normalizeH="0" baseline="30000" smtClean="0">
                          <a:ln>
                            <a:noFill/>
                          </a:ln>
                          <a:solidFill>
                            <a:srgbClr val="000000"/>
                          </a:solidFill>
                          <a:effectLst/>
                          <a:latin typeface="Arial" charset="0"/>
                          <a:ea typeface="msmincho" charset="0"/>
                          <a:cs typeface="msmincho" charset="0"/>
                        </a:rPr>
                        <a:t>o</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00B050"/>
                          </a:solidFill>
                          <a:effectLst/>
                          <a:latin typeface="Arial" charset="0"/>
                          <a:ea typeface="msmincho" charset="0"/>
                          <a:cs typeface="msmincho" charset="0"/>
                        </a:rPr>
                        <a:t>Completed</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In progress</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r>
              <a:tr h="396875">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000000"/>
                          </a:solidFill>
                          <a:effectLst/>
                          <a:latin typeface="Arial" charset="0"/>
                          <a:ea typeface="msmincho" charset="0"/>
                          <a:cs typeface="msmincho" charset="0"/>
                        </a:rPr>
                        <a:t>SPEAR_MED</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50 km</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1</a:t>
                      </a:r>
                      <a:r>
                        <a:rPr kumimoji="0" lang="en-US" altLang="en-US" sz="1800" b="0" i="0" u="none" strike="noStrike" cap="none" normalizeH="0" baseline="30000" smtClean="0">
                          <a:ln>
                            <a:noFill/>
                          </a:ln>
                          <a:solidFill>
                            <a:srgbClr val="000000"/>
                          </a:solidFill>
                          <a:effectLst/>
                          <a:latin typeface="Arial" charset="0"/>
                          <a:ea typeface="msmincho" charset="0"/>
                          <a:cs typeface="msmincho" charset="0"/>
                        </a:rPr>
                        <a:t>o</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00B050"/>
                          </a:solidFill>
                          <a:effectLst/>
                          <a:latin typeface="Arial" charset="0"/>
                          <a:ea typeface="msmincho" charset="0"/>
                          <a:cs typeface="msmincho" charset="0"/>
                        </a:rPr>
                        <a:t>Completed</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1563"/>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Planned in coming months</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r h="639763">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000000"/>
                          </a:solidFill>
                          <a:effectLst/>
                          <a:latin typeface="Arial" charset="0"/>
                          <a:ea typeface="msmincho" charset="0"/>
                          <a:cs typeface="msmincho" charset="0"/>
                        </a:rPr>
                        <a:t>SPEAR_HI</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25 km</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1</a:t>
                      </a:r>
                      <a:r>
                        <a:rPr kumimoji="0" lang="en-US" altLang="en-US" sz="1800" b="0" i="0" u="none" strike="noStrike" cap="none" normalizeH="0" baseline="30000" smtClean="0">
                          <a:ln>
                            <a:noFill/>
                          </a:ln>
                          <a:solidFill>
                            <a:srgbClr val="000000"/>
                          </a:solidFill>
                          <a:effectLst/>
                          <a:latin typeface="Arial" charset="0"/>
                          <a:ea typeface="msmincho" charset="0"/>
                          <a:cs typeface="msmincho" charset="0"/>
                        </a:rPr>
                        <a:t>o</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1" i="0" u="none" strike="noStrike" cap="none" normalizeH="0" baseline="0" smtClean="0">
                          <a:ln>
                            <a:noFill/>
                          </a:ln>
                          <a:solidFill>
                            <a:srgbClr val="7030A0"/>
                          </a:solidFill>
                          <a:effectLst/>
                          <a:latin typeface="Arial" charset="0"/>
                          <a:ea typeface="msmincho" charset="0"/>
                          <a:cs typeface="msmincho" charset="0"/>
                        </a:rPr>
                        <a:t>In development</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lnSpc>
                          <a:spcPct val="83000"/>
                        </a:lnSpc>
                        <a:spcBef>
                          <a:spcPts val="1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3100">
                          <a:solidFill>
                            <a:srgbClr val="000000"/>
                          </a:solidFill>
                          <a:latin typeface="Calibri" charset="0"/>
                          <a:ea typeface="WenQuanYi Zen Hei Sharp" charset="0"/>
                          <a:cs typeface="WenQuanYi Zen Hei Sharp" charset="0"/>
                        </a:defRPr>
                      </a:lvl1pPr>
                      <a:lvl2pPr>
                        <a:lnSpc>
                          <a:spcPct val="8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300">
                          <a:solidFill>
                            <a:srgbClr val="000000"/>
                          </a:solidFill>
                          <a:latin typeface="Calibri" charset="0"/>
                          <a:ea typeface="WenQuanYi Zen Hei Sharp" charset="0"/>
                          <a:cs typeface="WenQuanYi Zen Hei Sharp" charset="0"/>
                        </a:defRPr>
                      </a:lvl2pPr>
                      <a:lvl3pPr>
                        <a:lnSpc>
                          <a:spcPct val="83000"/>
                        </a:lnSpc>
                        <a:spcBef>
                          <a:spcPts val="93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3pPr>
                      <a:lvl4pPr>
                        <a:lnSpc>
                          <a:spcPct val="83000"/>
                        </a:lnSpc>
                        <a:spcBef>
                          <a:spcPts val="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4pPr>
                      <a:lvl5pPr>
                        <a:lnSpc>
                          <a:spcPct val="83000"/>
                        </a:lnSpc>
                        <a:spcBef>
                          <a:spcPts val="31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313"/>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sz="20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pPr>
                      <a:r>
                        <a:rPr kumimoji="0" lang="en-US" altLang="en-US" sz="1800" b="0" i="0" u="none" strike="noStrike" cap="none" normalizeH="0" baseline="0" smtClean="0">
                          <a:ln>
                            <a:noFill/>
                          </a:ln>
                          <a:solidFill>
                            <a:srgbClr val="000000"/>
                          </a:solidFill>
                          <a:effectLst/>
                          <a:latin typeface="Arial" charset="0"/>
                          <a:ea typeface="msmincho" charset="0"/>
                          <a:cs typeface="msmincho" charset="0"/>
                        </a:rPr>
                        <a:t>Very limited set planned due to computational costs</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r>
            </a:tbl>
          </a:graphicData>
        </a:graphic>
      </p:graphicFrame>
      <p:sp>
        <p:nvSpPr>
          <p:cNvPr id="28745" name="Rectangle 73"/>
          <p:cNvSpPr>
            <a:spLocks noChangeArrowheads="1"/>
          </p:cNvSpPr>
          <p:nvPr/>
        </p:nvSpPr>
        <p:spPr bwMode="auto">
          <a:xfrm>
            <a:off x="1008063" y="6126163"/>
            <a:ext cx="8355012" cy="882650"/>
          </a:xfrm>
          <a:prstGeom prst="rect">
            <a:avLst/>
          </a:prstGeom>
          <a:solidFill>
            <a:srgbClr val="FFEF7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2600">
                <a:solidFill>
                  <a:srgbClr val="0000FF"/>
                </a:solidFill>
              </a:rPr>
              <a:t>Anticipate that SPEAR-based prediction system will join the NMME in late 2019 or early 2020</a:t>
            </a:r>
          </a:p>
        </p:txBody>
      </p:sp>
      <p:sp>
        <p:nvSpPr>
          <p:cNvPr id="28746" name="Rectangle 74"/>
          <p:cNvSpPr>
            <a:spLocks noChangeArrowheads="1"/>
          </p:cNvSpPr>
          <p:nvPr/>
        </p:nvSpPr>
        <p:spPr bwMode="auto">
          <a:xfrm>
            <a:off x="160338" y="4789488"/>
            <a:ext cx="9707562"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hangingPunct="1">
              <a:lnSpc>
                <a:spcPct val="100000"/>
              </a:lnSpc>
            </a:pPr>
            <a:r>
              <a:rPr lang="en-US" altLang="en-US" sz="2000" b="1"/>
              <a:t>Current R&amp;D efforts:</a:t>
            </a:r>
          </a:p>
          <a:p>
            <a:pPr hangingPunct="1">
              <a:lnSpc>
                <a:spcPct val="100000"/>
              </a:lnSpc>
              <a:buFont typeface="Arial" charset="0"/>
              <a:buChar char="•"/>
            </a:pPr>
            <a:r>
              <a:rPr lang="en-US" altLang="en-US" sz="2000"/>
              <a:t>Development of new initialization systems for seasonal and decadal prediction</a:t>
            </a:r>
          </a:p>
          <a:p>
            <a:pPr hangingPunct="1">
              <a:lnSpc>
                <a:spcPct val="100000"/>
              </a:lnSpc>
              <a:buFont typeface="Arial" charset="0"/>
              <a:buChar char="•"/>
            </a:pPr>
            <a:r>
              <a:rPr lang="en-US" altLang="en-US" sz="2000"/>
              <a:t>Improving stratospheric resolution</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8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1049338" y="3355975"/>
            <a:ext cx="7977187"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4400" b="1"/>
              <a:t>Seasonal Hurricane Outlooks</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84138" y="68263"/>
            <a:ext cx="9864725" cy="496887"/>
          </a:xfrm>
          <a:prstGeom prst="rect">
            <a:avLst/>
          </a:prstGeom>
          <a:solidFill>
            <a:srgbClr val="FCD5B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000" b="1">
                <a:latin typeface="Calibri" charset="0"/>
                <a:ea typeface="WenQuanYi Zen Hei Sharp" charset="0"/>
                <a:cs typeface="WenQuanYi Zen Hei Sharp" charset="0"/>
              </a:rPr>
              <a:t>Motivation for Hurricane Prediction</a:t>
            </a:r>
          </a:p>
        </p:txBody>
      </p:sp>
      <p:pic>
        <p:nvPicPr>
          <p:cNvPr id="307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38" y="684213"/>
            <a:ext cx="3344862" cy="214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3" name="Rectangle 3"/>
          <p:cNvSpPr>
            <a:spLocks noChangeArrowheads="1"/>
          </p:cNvSpPr>
          <p:nvPr/>
        </p:nvSpPr>
        <p:spPr bwMode="auto">
          <a:xfrm>
            <a:off x="7223125" y="722313"/>
            <a:ext cx="2697163"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Developing a dynamical model that has skill in predicting </a:t>
            </a:r>
            <a:r>
              <a:rPr lang="en-US" altLang="en-US" b="1">
                <a:solidFill>
                  <a:srgbClr val="FF0000"/>
                </a:solidFill>
                <a:latin typeface="Calibri" charset="0"/>
              </a:rPr>
              <a:t>intense hurricanes </a:t>
            </a:r>
            <a:r>
              <a:rPr lang="en-US" altLang="en-US">
                <a:latin typeface="Calibri" charset="0"/>
              </a:rPr>
              <a:t>is central to NOAA’s mission and highly relevant to society. </a:t>
            </a:r>
          </a:p>
        </p:txBody>
      </p:sp>
      <p:pic>
        <p:nvPicPr>
          <p:cNvPr id="307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4250" y="723900"/>
            <a:ext cx="3649663" cy="2097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5" name="Group 5"/>
          <p:cNvGraphicFramePr>
            <a:graphicFrameLocks noGrp="1"/>
          </p:cNvGraphicFramePr>
          <p:nvPr>
            <p:extLst>
              <p:ext uri="{D42A27DB-BD31-4B8C-83A1-F6EECF244321}">
                <p14:modId xmlns:p14="http://schemas.microsoft.com/office/powerpoint/2010/main" val="2218565487"/>
              </p:ext>
            </p:extLst>
          </p:nvPr>
        </p:nvGraphicFramePr>
        <p:xfrm>
          <a:off x="628650" y="2911475"/>
          <a:ext cx="8809038" cy="1183323"/>
        </p:xfrm>
        <a:graphic>
          <a:graphicData uri="http://schemas.openxmlformats.org/drawingml/2006/table">
            <a:tbl>
              <a:tblPr/>
              <a:tblGrid>
                <a:gridCol w="1890713"/>
                <a:gridCol w="3355975"/>
                <a:gridCol w="3562350"/>
              </a:tblGrid>
              <a:tr h="366713">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dirty="0" smtClean="0">
                        <a:ln>
                          <a:noFill/>
                        </a:ln>
                        <a:solidFill>
                          <a:srgbClr val="000000"/>
                        </a:solidFill>
                        <a:effectLst/>
                        <a:latin typeface="Arial" charset="0"/>
                        <a:ea typeface="msmincho" charset="0"/>
                        <a:cs typeface="msmincho"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9p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1" i="0" u="none" strike="noStrike" cap="none" normalizeH="0" baseline="0" dirty="0" smtClean="0">
                          <a:ln>
                            <a:noFill/>
                          </a:ln>
                          <a:solidFill>
                            <a:srgbClr val="000000"/>
                          </a:solidFill>
                          <a:effectLst/>
                          <a:latin typeface="Calibri" charset="0"/>
                          <a:ea typeface="msmincho" charset="0"/>
                          <a:cs typeface="msmincho" charset="0"/>
                        </a:rPr>
                        <a:t>FLOR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9p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2400" b="1" i="0" u="none" strike="noStrike" cap="none" normalizeH="0" baseline="0" dirty="0" err="1" smtClean="0">
                          <a:ln>
                            <a:noFill/>
                          </a:ln>
                          <a:solidFill>
                            <a:srgbClr val="000000"/>
                          </a:solidFill>
                          <a:effectLst/>
                          <a:latin typeface="Calibri" charset="0"/>
                          <a:ea typeface="msmincho" charset="0"/>
                          <a:cs typeface="msmincho" charset="0"/>
                        </a:rPr>
                        <a:t>HiFLOR</a:t>
                      </a:r>
                      <a:endParaRPr kumimoji="0" lang="en-US" altLang="en-US" sz="2400" b="1" i="0" u="none" strike="noStrike" cap="none" normalizeH="0" baseline="0" dirty="0" smtClean="0">
                        <a:ln>
                          <a:noFill/>
                        </a:ln>
                        <a:solidFill>
                          <a:srgbClr val="000000"/>
                        </a:solidFill>
                        <a:effectLst/>
                        <a:latin typeface="Calibri" charset="0"/>
                        <a:ea typeface="msmincho" charset="0"/>
                        <a:cs typeface="msmincho"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dirty="0" smtClean="0">
                          <a:ln>
                            <a:noFill/>
                          </a:ln>
                          <a:solidFill>
                            <a:srgbClr val="000000"/>
                          </a:solidFill>
                          <a:effectLst/>
                          <a:latin typeface="Calibri" charset="0"/>
                          <a:ea typeface="msmincho" charset="0"/>
                          <a:cs typeface="msmincho" charset="0"/>
                        </a:rPr>
                        <a:t>Resolution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9p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dirty="0" smtClean="0">
                          <a:ln>
                            <a:noFill/>
                          </a:ln>
                          <a:solidFill>
                            <a:srgbClr val="000000"/>
                          </a:solidFill>
                          <a:effectLst/>
                          <a:latin typeface="Calibri" charset="0"/>
                          <a:ea typeface="msmincho" charset="0"/>
                          <a:cs typeface="msmincho" charset="0"/>
                        </a:rPr>
                        <a:t>Atmosphere：</a:t>
                      </a:r>
                      <a:r>
                        <a:rPr kumimoji="0" lang="en-US" altLang="en-US" sz="1800" b="1" i="0" u="none" strike="noStrike" cap="none" normalizeH="0" baseline="0" dirty="0" smtClean="0">
                          <a:ln>
                            <a:noFill/>
                          </a:ln>
                          <a:solidFill>
                            <a:srgbClr val="FF0000"/>
                          </a:solidFill>
                          <a:effectLst/>
                          <a:latin typeface="Calibri" charset="0"/>
                          <a:ea typeface="msmincho" charset="0"/>
                          <a:cs typeface="msmincho" charset="0"/>
                        </a:rPr>
                        <a:t>50 km</a:t>
                      </a:r>
                      <a:r>
                        <a:rPr kumimoji="0" lang="en-US" altLang="en-US" sz="1800" b="0" i="0" u="none" strike="noStrike" cap="none" normalizeH="0" baseline="0" dirty="0" smtClean="0">
                          <a:ln>
                            <a:noFill/>
                          </a:ln>
                          <a:solidFill>
                            <a:srgbClr val="000000"/>
                          </a:solidFill>
                          <a:effectLst/>
                          <a:latin typeface="Calibri" charset="0"/>
                          <a:ea typeface="msmincho" charset="0"/>
                          <a:cs typeface="msmincho" charset="0"/>
                        </a:rPr>
                        <a:t>, L32</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dirty="0" smtClean="0">
                          <a:ln>
                            <a:noFill/>
                          </a:ln>
                          <a:solidFill>
                            <a:srgbClr val="000000"/>
                          </a:solidFill>
                          <a:effectLst/>
                          <a:latin typeface="Calibri" charset="0"/>
                          <a:ea typeface="msmincho" charset="0"/>
                          <a:cs typeface="msmincho" charset="0"/>
                        </a:rPr>
                        <a:t>Ocean: 100 km, L50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6500">
                          <a:solidFill>
                            <a:srgbClr val="000000"/>
                          </a:solidFill>
                          <a:latin typeface="Calibri" charset="0"/>
                          <a:ea typeface="WenQuanYi Zen Hei Sharp" charset="0"/>
                          <a:cs typeface="WenQuanYi Zen Hei Sharp" charset="0"/>
                        </a:defRPr>
                      </a:lvl9pPr>
                    </a:lstStyle>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dirty="0" smtClean="0">
                          <a:ln>
                            <a:noFill/>
                          </a:ln>
                          <a:solidFill>
                            <a:srgbClr val="000000"/>
                          </a:solidFill>
                          <a:effectLst/>
                          <a:latin typeface="Calibri" charset="0"/>
                          <a:ea typeface="msmincho" charset="0"/>
                          <a:cs typeface="msmincho" charset="0"/>
                        </a:rPr>
                        <a:t>Atmosphere：</a:t>
                      </a:r>
                      <a:r>
                        <a:rPr kumimoji="0" lang="en-US" altLang="en-US" sz="1800" b="1" i="0" u="none" strike="noStrike" cap="none" normalizeH="0" baseline="0" dirty="0" smtClean="0">
                          <a:ln>
                            <a:noFill/>
                          </a:ln>
                          <a:solidFill>
                            <a:srgbClr val="FF0000"/>
                          </a:solidFill>
                          <a:effectLst/>
                          <a:latin typeface="Calibri" charset="0"/>
                          <a:ea typeface="msmincho" charset="0"/>
                          <a:cs typeface="msmincho" charset="0"/>
                        </a:rPr>
                        <a:t>25 km</a:t>
                      </a:r>
                      <a:r>
                        <a:rPr kumimoji="0" lang="en-US" altLang="en-US" sz="1800" b="0" i="0" u="none" strike="noStrike" cap="none" normalizeH="0" baseline="0" dirty="0" smtClean="0">
                          <a:ln>
                            <a:noFill/>
                          </a:ln>
                          <a:solidFill>
                            <a:srgbClr val="000000"/>
                          </a:solidFill>
                          <a:effectLst/>
                          <a:latin typeface="Calibri" charset="0"/>
                          <a:ea typeface="msmincho" charset="0"/>
                          <a:cs typeface="msmincho" charset="0"/>
                        </a:rPr>
                        <a:t>, L32</a:t>
                      </a:r>
                    </a:p>
                    <a:p>
                      <a:pPr marL="0" marR="0" lvl="0" indent="0" algn="ctr" defTabSz="449263"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800" b="0" i="0" u="none" strike="noStrike" cap="none" normalizeH="0" baseline="0" dirty="0" smtClean="0">
                          <a:ln>
                            <a:noFill/>
                          </a:ln>
                          <a:solidFill>
                            <a:srgbClr val="000000"/>
                          </a:solidFill>
                          <a:effectLst/>
                          <a:latin typeface="Calibri" charset="0"/>
                          <a:ea typeface="msmincho" charset="0"/>
                          <a:cs typeface="msmincho" charset="0"/>
                        </a:rPr>
                        <a:t>Ocean: 100 km, L50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32" name="Rectangle 12"/>
          <p:cNvSpPr>
            <a:spLocks noChangeArrowheads="1"/>
          </p:cNvSpPr>
          <p:nvPr/>
        </p:nvSpPr>
        <p:spPr bwMode="auto">
          <a:xfrm>
            <a:off x="1247775" y="6983413"/>
            <a:ext cx="252571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solidFill>
                  <a:srgbClr val="FFFFFF"/>
                </a:solidFill>
                <a:latin typeface="Calibri" charset="0"/>
              </a:rPr>
              <a:t>A simulation with HiFLOR</a:t>
            </a:r>
          </a:p>
        </p:txBody>
      </p:sp>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625" y="4170363"/>
            <a:ext cx="4535488" cy="3275012"/>
          </a:xfrm>
          <a:prstGeom prst="rect">
            <a:avLst/>
          </a:prstGeom>
          <a:noFill/>
          <a:ln w="9525"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4" name="Line 14"/>
          <p:cNvSpPr>
            <a:spLocks noChangeShapeType="1"/>
          </p:cNvSpPr>
          <p:nvPr/>
        </p:nvSpPr>
        <p:spPr bwMode="auto">
          <a:xfrm>
            <a:off x="6921500" y="5599113"/>
            <a:ext cx="1588" cy="1354137"/>
          </a:xfrm>
          <a:prstGeom prst="line">
            <a:avLst/>
          </a:prstGeom>
          <a:noFill/>
          <a:ln w="25560" cap="flat">
            <a:solidFill>
              <a:srgbClr val="F79646"/>
            </a:solidFill>
            <a:prstDash val="sysDot"/>
            <a:round/>
            <a:headEnd/>
            <a:tailEn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txBody>
          <a:bodyPr/>
          <a:lstStyle/>
          <a:p>
            <a:endParaRPr lang="en-US"/>
          </a:p>
        </p:txBody>
      </p:sp>
      <p:sp>
        <p:nvSpPr>
          <p:cNvPr id="30735" name="Rectangle 15"/>
          <p:cNvSpPr>
            <a:spLocks noChangeArrowheads="1"/>
          </p:cNvSpPr>
          <p:nvPr/>
        </p:nvSpPr>
        <p:spPr bwMode="auto">
          <a:xfrm>
            <a:off x="7037388" y="5467350"/>
            <a:ext cx="18303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b="1">
                <a:solidFill>
                  <a:srgbClr val="F79646"/>
                </a:solidFill>
                <a:latin typeface="Calibri" charset="0"/>
              </a:rPr>
              <a:t>Major Hurricanes</a:t>
            </a:r>
          </a:p>
        </p:txBody>
      </p:sp>
      <p:sp>
        <p:nvSpPr>
          <p:cNvPr id="30736" name="AutoShape 16"/>
          <p:cNvSpPr>
            <a:spLocks noChangeShapeType="1"/>
          </p:cNvSpPr>
          <p:nvPr/>
        </p:nvSpPr>
        <p:spPr bwMode="auto">
          <a:xfrm>
            <a:off x="6921500" y="5864225"/>
            <a:ext cx="1879600" cy="1588"/>
          </a:xfrm>
          <a:prstGeom prst="straightConnector1">
            <a:avLst/>
          </a:prstGeom>
          <a:noFill/>
          <a:ln w="25560" cap="flat">
            <a:solidFill>
              <a:srgbClr val="F79646"/>
            </a:solidFill>
            <a:round/>
            <a:headEnd type="triangle" w="med" len="me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0737" name="Rectangle 17"/>
          <p:cNvSpPr>
            <a:spLocks noChangeArrowheads="1"/>
          </p:cNvSpPr>
          <p:nvPr/>
        </p:nvSpPr>
        <p:spPr bwMode="auto">
          <a:xfrm>
            <a:off x="133350" y="660400"/>
            <a:ext cx="2309813" cy="365125"/>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2017 Major Hurricanes</a:t>
            </a:r>
          </a:p>
        </p:txBody>
      </p:sp>
      <p:sp>
        <p:nvSpPr>
          <p:cNvPr id="30738" name="Rectangle 18"/>
          <p:cNvSpPr>
            <a:spLocks noChangeArrowheads="1"/>
          </p:cNvSpPr>
          <p:nvPr/>
        </p:nvSpPr>
        <p:spPr bwMode="auto">
          <a:xfrm>
            <a:off x="3602038" y="687388"/>
            <a:ext cx="3406775" cy="365125"/>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Damage by Hurricane Irma in 2017</a:t>
            </a:r>
          </a:p>
        </p:txBody>
      </p:sp>
      <p:pic>
        <p:nvPicPr>
          <p:cNvPr id="20" name="hiflor_atlantic_v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8188" y="4184693"/>
            <a:ext cx="2947944" cy="2947944"/>
          </a:xfrm>
          <a:prstGeom prst="rect">
            <a:avLst/>
          </a:prstGeom>
        </p:spPr>
      </p:pic>
    </p:spTree>
  </p:cSld>
  <p:clrMapOvr>
    <a:masterClrMapping/>
  </p:clrMapOvr>
  <p:transition spd="slow"/>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par>
              <p:cTn id="7" fill="hold" nodeType="interactiveSeq">
                <p:childTnLst>
                  <p:par>
                    <p:cTn id="8" fill="hold">
                      <p:childTnLst>
                        <p:par>
                          <p:cTn id="9" fill="hold">
                            <p:stCondLst>
                              <p:cond delay="0"/>
                            </p:stCondLst>
                            <p:childTnLst>
                              <p:par>
                                <p:cTn id="10" presetClass="mediacall" fill="hold" nodeType="clickEffect">
                                  <p:stCondLst>
                                    <p:cond delay="0"/>
                                  </p:stCondLst>
                                  <p:childTnLst>
                                    <p:par>
                                      <p:cTn id="11"/>
                                    </p:par>
                                  </p:childTnLst>
                                </p:cTn>
                              </p:par>
                            </p:childTnLst>
                          </p:cTn>
                        </p:par>
                      </p:childTnLst>
                    </p:cTn>
                  </p:par>
                </p:childTnLst>
              </p:cTn>
            </p:par>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repeatCount="indefinite" fill="remove" display="0">
                  <p:stCondLst>
                    <p:cond delay="indefinite"/>
                  </p:stCondLst>
                </p:cTn>
                <p:tgtEl>
                  <p:spTgt spid="2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668338" y="514350"/>
            <a:ext cx="9031287" cy="2189163"/>
          </a:xfrm>
          <a:prstGeom prst="rect">
            <a:avLst/>
          </a:prstGeom>
          <a:solidFill>
            <a:srgbClr val="E6E6E6"/>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3080" tIns="73080" rIns="73080" bIns="730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b="1">
                <a:ea typeface="DejaVu LGC Sans" charset="0"/>
                <a:cs typeface="DejaVu LGC Sans" charset="0"/>
              </a:rPr>
              <a:t>Key NOAA Goals:</a:t>
            </a:r>
            <a:r>
              <a:rPr lang="en-GB" altLang="en-US" sz="2200">
                <a:ea typeface="DejaVu LGC Sans" charset="0"/>
                <a:cs typeface="DejaVu LGC Sans" charset="0"/>
              </a:rPr>
              <a:t/>
            </a:r>
            <a:br>
              <a:rPr lang="en-GB" altLang="en-US" sz="2200">
                <a:ea typeface="DejaVu LGC Sans" charset="0"/>
                <a:cs typeface="DejaVu LGC Sans" charset="0"/>
              </a:rPr>
            </a:br>
            <a:r>
              <a:rPr lang="en-GB" altLang="en-US" sz="2200">
                <a:ea typeface="DejaVu LGC Sans" charset="0"/>
                <a:cs typeface="DejaVu LGC Sans" charset="0"/>
              </a:rPr>
              <a:t/>
            </a:r>
            <a:br>
              <a:rPr lang="en-GB" altLang="en-US" sz="2200">
                <a:ea typeface="DejaVu LGC Sans" charset="0"/>
                <a:cs typeface="DejaVu LGC Sans" charset="0"/>
              </a:rPr>
            </a:br>
            <a:r>
              <a:rPr lang="en-GB" altLang="en-US" i="1">
                <a:ea typeface="DejaVu LGC Sans" charset="0"/>
                <a:cs typeface="DejaVu LGC Sans" charset="0"/>
              </a:rPr>
              <a:t>     Weather-Ready Nation</a:t>
            </a:r>
            <a:r>
              <a:rPr lang="en-GB" altLang="en-US">
                <a:ea typeface="DejaVu LGC Sans" charset="0"/>
                <a:cs typeface="DejaVu LGC Sans" charset="0"/>
              </a:rPr>
              <a:t/>
            </a:r>
            <a:br>
              <a:rPr lang="en-GB" altLang="en-US">
                <a:ea typeface="DejaVu LGC Sans" charset="0"/>
                <a:cs typeface="DejaVu LGC Sans" charset="0"/>
              </a:rPr>
            </a:br>
            <a:r>
              <a:rPr lang="en-GB" altLang="en-US">
                <a:ea typeface="DejaVu LGC Sans" charset="0"/>
                <a:cs typeface="DejaVu LGC Sans" charset="0"/>
              </a:rPr>
              <a:t>     “A society that is prepared for and responds to weather-related events.”</a:t>
            </a:r>
          </a:p>
          <a:p>
            <a:pPr>
              <a:lnSpc>
                <a:spcPct val="100000"/>
              </a:lnSpc>
              <a:spcAft>
                <a:spcPts val="2163"/>
              </a:spcAft>
            </a:pPr>
            <a:r>
              <a:rPr lang="en-GB" altLang="en-US" i="1">
                <a:ea typeface="DejaVu LGC Sans" charset="0"/>
                <a:cs typeface="DejaVu LGC Sans" charset="0"/>
              </a:rPr>
              <a:t>     Climate Adaptation and Mitigation</a:t>
            </a:r>
            <a:r>
              <a:rPr lang="en-GB" altLang="en-US">
                <a:ea typeface="DejaVu LGC Sans" charset="0"/>
                <a:cs typeface="DejaVu LGC Sans" charset="0"/>
              </a:rPr>
              <a:t/>
            </a:r>
            <a:br>
              <a:rPr lang="en-GB" altLang="en-US">
                <a:ea typeface="DejaVu LGC Sans" charset="0"/>
                <a:cs typeface="DejaVu LGC Sans" charset="0"/>
              </a:rPr>
            </a:br>
            <a:r>
              <a:rPr lang="en-GB" altLang="en-US">
                <a:ea typeface="DejaVu LGC Sans" charset="0"/>
                <a:cs typeface="DejaVu LGC Sans" charset="0"/>
              </a:rPr>
              <a:t>     “An informed society anticipating and responding to climate and its impacts.”</a:t>
            </a:r>
          </a:p>
        </p:txBody>
      </p:sp>
      <p:sp>
        <p:nvSpPr>
          <p:cNvPr id="13314" name="Text Box 2"/>
          <p:cNvSpPr txBox="1">
            <a:spLocks noChangeArrowheads="1"/>
          </p:cNvSpPr>
          <p:nvPr/>
        </p:nvSpPr>
        <p:spPr bwMode="auto">
          <a:xfrm>
            <a:off x="668338" y="5368925"/>
            <a:ext cx="9031287" cy="1304925"/>
          </a:xfrm>
          <a:prstGeom prst="rect">
            <a:avLst/>
          </a:prstGeom>
          <a:solidFill>
            <a:srgbClr val="FFFFCC"/>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3080" tIns="73080" rIns="73080" bIns="730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b="1">
                <a:solidFill>
                  <a:srgbClr val="0000FF"/>
                </a:solidFill>
                <a:ea typeface="DejaVu LGC Sans" charset="0"/>
                <a:cs typeface="DejaVu LGC Sans" charset="0"/>
              </a:rPr>
              <a:t>GFDL’s Mission:</a:t>
            </a:r>
            <a:r>
              <a:rPr lang="en-GB" altLang="en-US" sz="2200">
                <a:solidFill>
                  <a:srgbClr val="000080"/>
                </a:solidFill>
                <a:ea typeface="DejaVu LGC Sans" charset="0"/>
                <a:cs typeface="DejaVu LGC Sans" charset="0"/>
              </a:rPr>
              <a:t/>
            </a:r>
            <a:br>
              <a:rPr lang="en-GB" altLang="en-US" sz="2200">
                <a:solidFill>
                  <a:srgbClr val="000080"/>
                </a:solidFill>
                <a:ea typeface="DejaVu LGC Sans" charset="0"/>
                <a:cs typeface="DejaVu LGC Sans" charset="0"/>
              </a:rPr>
            </a:br>
            <a:r>
              <a:rPr lang="en-GB" altLang="en-US">
                <a:ea typeface="DejaVu LGC Sans" charset="0"/>
                <a:cs typeface="DejaVu LGC Sans" charset="0"/>
              </a:rPr>
              <a:t>     Develop comprehensive, integrated, unified models of the Earth system</a:t>
            </a:r>
            <a:br>
              <a:rPr lang="en-GB" altLang="en-US">
                <a:ea typeface="DejaVu LGC Sans" charset="0"/>
                <a:cs typeface="DejaVu LGC Sans" charset="0"/>
              </a:rPr>
            </a:br>
            <a:r>
              <a:rPr lang="en-GB" altLang="en-US">
                <a:ea typeface="DejaVu LGC Sans" charset="0"/>
                <a:cs typeface="DejaVu LGC Sans" charset="0"/>
              </a:rPr>
              <a:t>     and apply them to </a:t>
            </a:r>
            <a:r>
              <a:rPr lang="en-GB" altLang="en-US" b="1">
                <a:solidFill>
                  <a:srgbClr val="0000FF"/>
                </a:solidFill>
                <a:ea typeface="DejaVu LGC Sans" charset="0"/>
                <a:cs typeface="DejaVu LGC Sans" charset="0"/>
              </a:rPr>
              <a:t>seamless</a:t>
            </a:r>
            <a:r>
              <a:rPr lang="en-GB" altLang="en-US">
                <a:ea typeface="DejaVu LGC Sans" charset="0"/>
                <a:cs typeface="DejaVu LGC Sans" charset="0"/>
              </a:rPr>
              <a:t> understanding, predictions, and projections</a:t>
            </a:r>
            <a:br>
              <a:rPr lang="en-GB" altLang="en-US">
                <a:ea typeface="DejaVu LGC Sans" charset="0"/>
                <a:cs typeface="DejaVu LGC Sans" charset="0"/>
              </a:rPr>
            </a:br>
            <a:r>
              <a:rPr lang="en-GB" altLang="en-US">
                <a:ea typeface="DejaVu LGC Sans" charset="0"/>
                <a:cs typeface="DejaVu LGC Sans" charset="0"/>
              </a:rPr>
              <a:t>     from </a:t>
            </a:r>
            <a:r>
              <a:rPr lang="en-GB" altLang="en-US" b="1">
                <a:solidFill>
                  <a:srgbClr val="0000FF"/>
                </a:solidFill>
                <a:ea typeface="DejaVu LGC Sans" charset="0"/>
                <a:cs typeface="DejaVu LGC Sans" charset="0"/>
              </a:rPr>
              <a:t>hours to decades</a:t>
            </a:r>
            <a:r>
              <a:rPr lang="en-GB" altLang="en-US">
                <a:ea typeface="DejaVu LGC Sans" charset="0"/>
                <a:cs typeface="DejaVu LGC Sans" charset="0"/>
              </a:rPr>
              <a:t> and from </a:t>
            </a:r>
            <a:r>
              <a:rPr lang="en-GB" altLang="en-US" b="1">
                <a:solidFill>
                  <a:srgbClr val="0000FF"/>
                </a:solidFill>
                <a:ea typeface="DejaVu LGC Sans" charset="0"/>
                <a:cs typeface="DejaVu LGC Sans" charset="0"/>
              </a:rPr>
              <a:t>global to regional</a:t>
            </a:r>
            <a:r>
              <a:rPr lang="en-GB" altLang="en-US">
                <a:ea typeface="DejaVu LGC Sans" charset="0"/>
                <a:cs typeface="DejaVu LGC Sans" charset="0"/>
              </a:rPr>
              <a:t> scales.</a:t>
            </a:r>
          </a:p>
        </p:txBody>
      </p:sp>
      <p:sp>
        <p:nvSpPr>
          <p:cNvPr id="13315" name="Text Box 3"/>
          <p:cNvSpPr txBox="1">
            <a:spLocks noChangeArrowheads="1"/>
          </p:cNvSpPr>
          <p:nvPr/>
        </p:nvSpPr>
        <p:spPr bwMode="auto">
          <a:xfrm>
            <a:off x="668338" y="3263900"/>
            <a:ext cx="9031287"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b="1">
                <a:solidFill>
                  <a:srgbClr val="008000"/>
                </a:solidFill>
                <a:ea typeface="DejaVu LGC Sans" charset="0"/>
                <a:cs typeface="DejaVu LGC Sans" charset="0"/>
              </a:rPr>
              <a:t>GFDL’s role in NOAA:</a:t>
            </a:r>
            <a:r>
              <a:rPr lang="en-GB" altLang="en-US" sz="2200">
                <a:ea typeface="DejaVu LGC Sans" charset="0"/>
                <a:cs typeface="DejaVu LGC Sans" charset="0"/>
              </a:rPr>
              <a:t/>
            </a:r>
            <a:br>
              <a:rPr lang="en-GB" altLang="en-US" sz="2200">
                <a:ea typeface="DejaVu LGC Sans" charset="0"/>
                <a:cs typeface="DejaVu LGC Sans" charset="0"/>
              </a:rPr>
            </a:br>
            <a:r>
              <a:rPr lang="en-GB" altLang="en-US">
                <a:ea typeface="DejaVu LGC Sans" charset="0"/>
                <a:cs typeface="DejaVu LGC Sans" charset="0"/>
              </a:rPr>
              <a:t>     - Application-inspired basic research</a:t>
            </a:r>
            <a:br>
              <a:rPr lang="en-GB" altLang="en-US">
                <a:ea typeface="DejaVu LGC Sans" charset="0"/>
                <a:cs typeface="DejaVu LGC Sans" charset="0"/>
              </a:rPr>
            </a:br>
            <a:r>
              <a:rPr lang="en-GB" altLang="en-US">
                <a:ea typeface="DejaVu LGC Sans" charset="0"/>
                <a:cs typeface="DejaVu LGC Sans" charset="0"/>
              </a:rPr>
              <a:t>     - </a:t>
            </a:r>
            <a:r>
              <a:rPr lang="en-GB" altLang="en-US" b="1">
                <a:solidFill>
                  <a:srgbClr val="008000"/>
                </a:solidFill>
                <a:ea typeface="DejaVu LGC Sans" charset="0"/>
                <a:cs typeface="DejaVu LGC Sans" charset="0"/>
              </a:rPr>
              <a:t>Long-lead</a:t>
            </a:r>
            <a:r>
              <a:rPr lang="en-GB" altLang="en-US">
                <a:ea typeface="DejaVu LGC Sans" charset="0"/>
                <a:cs typeface="DejaVu LGC Sans" charset="0"/>
              </a:rPr>
              <a:t> science, targeting fundamental breakthroughs</a:t>
            </a:r>
            <a:br>
              <a:rPr lang="en-GB" altLang="en-US">
                <a:ea typeface="DejaVu LGC Sans" charset="0"/>
                <a:cs typeface="DejaVu LGC Sans" charset="0"/>
              </a:rPr>
            </a:br>
            <a:r>
              <a:rPr lang="en-GB" altLang="en-US">
                <a:ea typeface="DejaVu LGC Sans" charset="0"/>
                <a:cs typeface="DejaVu LGC Sans" charset="0"/>
              </a:rPr>
              <a:t>     - Proving ground for </a:t>
            </a:r>
            <a:r>
              <a:rPr lang="en-GB" altLang="en-US" b="1">
                <a:solidFill>
                  <a:srgbClr val="008000"/>
                </a:solidFill>
                <a:ea typeface="DejaVu LGC Sans" charset="0"/>
                <a:cs typeface="DejaVu LGC Sans" charset="0"/>
              </a:rPr>
              <a:t>next-gen</a:t>
            </a:r>
            <a:r>
              <a:rPr lang="en-GB" altLang="en-US">
                <a:ea typeface="DejaVu LGC Sans" charset="0"/>
                <a:cs typeface="DejaVu LGC Sans" charset="0"/>
              </a:rPr>
              <a:t> technologies and methods</a:t>
            </a:r>
            <a:br>
              <a:rPr lang="en-GB" altLang="en-US">
                <a:ea typeface="DejaVu LGC Sans" charset="0"/>
                <a:cs typeface="DejaVu LGC Sans" charset="0"/>
              </a:rPr>
            </a:br>
            <a:r>
              <a:rPr lang="en-GB" altLang="en-US">
                <a:ea typeface="DejaVu LGC Sans" charset="0"/>
                <a:cs typeface="DejaVu LGC Sans" charset="0"/>
              </a:rPr>
              <a:t>     - Work with NOAA partners to adapt advanced models to operations</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l="5299" t="15135" r="5637" b="4532"/>
          <a:stretch>
            <a:fillRect/>
          </a:stretch>
        </p:blipFill>
        <p:spPr bwMode="auto">
          <a:xfrm>
            <a:off x="5081588" y="614363"/>
            <a:ext cx="4919662" cy="1935162"/>
          </a:xfrm>
          <a:prstGeom prst="rect">
            <a:avLst/>
          </a:prstGeom>
          <a:noFill/>
          <a:ln>
            <a:noFill/>
          </a:ln>
          <a:effectLst/>
          <a:extLst>
            <a:ext uri="{909E8E84-426E-40DD-AFC4-6F175D3DCCD1}">
              <a14:hiddenFill xmlns:a14="http://schemas.microsoft.com/office/drawing/2010/main">
                <a:blipFill dpi="0" rotWithShape="0">
                  <a:blip/>
                  <a:srcRect l="5299" t="15135" r="5637" b="4532"/>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6" name="Text Box 2"/>
          <p:cNvSpPr txBox="1">
            <a:spLocks noChangeArrowheads="1"/>
          </p:cNvSpPr>
          <p:nvPr/>
        </p:nvSpPr>
        <p:spPr bwMode="auto">
          <a:xfrm>
            <a:off x="184150" y="63500"/>
            <a:ext cx="9864725" cy="496888"/>
          </a:xfrm>
          <a:prstGeom prst="rect">
            <a:avLst/>
          </a:prstGeom>
          <a:solidFill>
            <a:srgbClr val="FCD5B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000" b="1">
                <a:latin typeface="Calibri" charset="0"/>
                <a:ea typeface="WenQuanYi Zen Hei Sharp" charset="0"/>
                <a:cs typeface="WenQuanYi Zen Hei Sharp" charset="0"/>
              </a:rPr>
              <a:t>Seasonal Predictions of Major Hurricane Activity</a:t>
            </a:r>
          </a:p>
        </p:txBody>
      </p:sp>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547688"/>
            <a:ext cx="5175250" cy="392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8" name="Rectangle 4"/>
          <p:cNvSpPr>
            <a:spLocks noChangeArrowheads="1"/>
          </p:cNvSpPr>
          <p:nvPr/>
        </p:nvSpPr>
        <p:spPr bwMode="auto">
          <a:xfrm>
            <a:off x="336550" y="5422900"/>
            <a:ext cx="9744075" cy="191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1pPr>
            <a:lvl2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2pPr>
            <a:lvl3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3pPr>
            <a:lvl4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4pPr>
            <a:lvl5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 pos="9434513" algn="l"/>
              </a:tabLst>
              <a:defRPr>
                <a:solidFill>
                  <a:srgbClr val="000000"/>
                </a:solidFill>
                <a:latin typeface="Arial" charset="0"/>
                <a:ea typeface="msmincho" charset="0"/>
                <a:cs typeface="msmincho" charset="0"/>
              </a:defRPr>
            </a:lvl9pPr>
          </a:lstStyle>
          <a:p>
            <a:pPr hangingPunct="1">
              <a:lnSpc>
                <a:spcPct val="100000"/>
              </a:lnSpc>
              <a:buFont typeface="Arial" charset="0"/>
              <a:buChar char="•"/>
            </a:pPr>
            <a:r>
              <a:rPr lang="en-US" altLang="en-US" sz="2400">
                <a:latin typeface="Calibri" charset="0"/>
              </a:rPr>
              <a:t>HiFLOR shows skillful prediction for frequency of major hurricanes a few months in advance.</a:t>
            </a:r>
          </a:p>
          <a:p>
            <a:pPr hangingPunct="1">
              <a:lnSpc>
                <a:spcPct val="100000"/>
              </a:lnSpc>
              <a:buFont typeface="Arial" charset="0"/>
              <a:buChar char="•"/>
            </a:pPr>
            <a:r>
              <a:rPr lang="en-US" altLang="en-US" sz="2400">
                <a:latin typeface="Calibri" charset="0"/>
              </a:rPr>
              <a:t>The real-time predictions are shared with the experts in National Hurricane Center and Climate Prediction Center to support their seasonal hurricane outlook.</a:t>
            </a:r>
          </a:p>
        </p:txBody>
      </p:sp>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t="4851"/>
          <a:stretch>
            <a:fillRect/>
          </a:stretch>
        </p:blipFill>
        <p:spPr bwMode="auto">
          <a:xfrm>
            <a:off x="5067300" y="2692400"/>
            <a:ext cx="5011738" cy="1993900"/>
          </a:xfrm>
          <a:prstGeom prst="rect">
            <a:avLst/>
          </a:prstGeom>
          <a:noFill/>
          <a:ln>
            <a:noFill/>
          </a:ln>
          <a:effectLst/>
          <a:extLst>
            <a:ext uri="{909E8E84-426E-40DD-AFC4-6F175D3DCCD1}">
              <a14:hiddenFill xmlns:a14="http://schemas.microsoft.com/office/drawing/2010/main">
                <a:blipFill dpi="0" rotWithShape="0">
                  <a:blip/>
                  <a:srcRect t="4851"/>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0" name="Rectangle 6"/>
          <p:cNvSpPr>
            <a:spLocks noChangeArrowheads="1"/>
          </p:cNvSpPr>
          <p:nvPr/>
        </p:nvSpPr>
        <p:spPr bwMode="auto">
          <a:xfrm>
            <a:off x="5667375" y="4727575"/>
            <a:ext cx="3984625" cy="365125"/>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2017 anomalous major hurricane activity</a:t>
            </a:r>
          </a:p>
        </p:txBody>
      </p:sp>
      <p:sp>
        <p:nvSpPr>
          <p:cNvPr id="31751" name="Rectangle 7"/>
          <p:cNvSpPr>
            <a:spLocks noChangeArrowheads="1"/>
          </p:cNvSpPr>
          <p:nvPr/>
        </p:nvSpPr>
        <p:spPr bwMode="auto">
          <a:xfrm>
            <a:off x="6219825" y="611188"/>
            <a:ext cx="11779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OBSERVED</a:t>
            </a:r>
          </a:p>
        </p:txBody>
      </p:sp>
      <p:sp>
        <p:nvSpPr>
          <p:cNvPr id="31752" name="Rectangle 8"/>
          <p:cNvSpPr>
            <a:spLocks noChangeArrowheads="1"/>
          </p:cNvSpPr>
          <p:nvPr/>
        </p:nvSpPr>
        <p:spPr bwMode="auto">
          <a:xfrm>
            <a:off x="6184900" y="2643188"/>
            <a:ext cx="12160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PREDICTED</a:t>
            </a:r>
          </a:p>
        </p:txBody>
      </p:sp>
      <p:sp>
        <p:nvSpPr>
          <p:cNvPr id="31753" name="Rectangle 9"/>
          <p:cNvSpPr>
            <a:spLocks noChangeArrowheads="1"/>
          </p:cNvSpPr>
          <p:nvPr/>
        </p:nvSpPr>
        <p:spPr bwMode="auto">
          <a:xfrm>
            <a:off x="266700" y="4437063"/>
            <a:ext cx="4876800" cy="639762"/>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Predicted major hurricane frequency in the North Atlantic from July 1</a:t>
            </a:r>
            <a:r>
              <a:rPr lang="en-US" altLang="en-US" baseline="30000">
                <a:latin typeface="Calibri" charset="0"/>
              </a:rPr>
              <a:t>st</a:t>
            </a:r>
            <a:r>
              <a:rPr lang="en-US" altLang="en-US">
                <a:latin typeface="Calibri" charset="0"/>
              </a:rPr>
              <a:t> initial forecast for each year.</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870075" y="190500"/>
            <a:ext cx="5865813" cy="365125"/>
          </a:xfrm>
          <a:prstGeom prst="rect">
            <a:avLst/>
          </a:prstGeom>
          <a:solidFill>
            <a:srgbClr val="FCD5B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Seamless prediction facilitates attribution of observed events</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l="4025" t="17976" r="5554" b="6323"/>
          <a:stretch>
            <a:fillRect/>
          </a:stretch>
        </p:blipFill>
        <p:spPr bwMode="auto">
          <a:xfrm>
            <a:off x="744538" y="1563688"/>
            <a:ext cx="8399462" cy="4129087"/>
          </a:xfrm>
          <a:prstGeom prst="rect">
            <a:avLst/>
          </a:prstGeom>
          <a:noFill/>
          <a:ln>
            <a:noFill/>
          </a:ln>
          <a:effectLst/>
          <a:extLst>
            <a:ext uri="{909E8E84-426E-40DD-AFC4-6F175D3DCCD1}">
              <a14:hiddenFill xmlns:a14="http://schemas.microsoft.com/office/drawing/2010/main">
                <a:blipFill dpi="0" rotWithShape="0">
                  <a:blip/>
                  <a:srcRect l="4025" t="17976" r="5554" b="6323"/>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Rectangle 3"/>
          <p:cNvSpPr>
            <a:spLocks noChangeArrowheads="1"/>
          </p:cNvSpPr>
          <p:nvPr/>
        </p:nvSpPr>
        <p:spPr bwMode="auto">
          <a:xfrm>
            <a:off x="3157538" y="1144588"/>
            <a:ext cx="4014787"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2400">
                <a:latin typeface="Calibri" charset="0"/>
              </a:rPr>
              <a:t>Observed SST Anomaly in 2017</a:t>
            </a:r>
          </a:p>
        </p:txBody>
      </p:sp>
      <p:sp>
        <p:nvSpPr>
          <p:cNvPr id="32772" name="Rectangle 4"/>
          <p:cNvSpPr>
            <a:spLocks noChangeArrowheads="1"/>
          </p:cNvSpPr>
          <p:nvPr/>
        </p:nvSpPr>
        <p:spPr bwMode="auto">
          <a:xfrm>
            <a:off x="2197100" y="5764213"/>
            <a:ext cx="6099175" cy="1187450"/>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marL="457200" indent="-45561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msmincho" charset="0"/>
                <a:cs typeface="msmincho" charset="0"/>
              </a:defRPr>
            </a:lvl9pPr>
          </a:lstStyle>
          <a:p>
            <a:pPr hangingPunct="1">
              <a:lnSpc>
                <a:spcPct val="100000"/>
              </a:lnSpc>
              <a:buFont typeface="Times New Roman" pitchFamily="16" charset="0"/>
              <a:buAutoNum type="alphaUcPeriod"/>
            </a:pPr>
            <a:r>
              <a:rPr lang="en-US" altLang="en-US" sz="2400"/>
              <a:t>Moderate La Niña?</a:t>
            </a:r>
          </a:p>
          <a:p>
            <a:pPr hangingPunct="1">
              <a:lnSpc>
                <a:spcPct val="100000"/>
              </a:lnSpc>
              <a:buFont typeface="Times New Roman" pitchFamily="16" charset="0"/>
              <a:buAutoNum type="alphaUcPeriod"/>
            </a:pPr>
            <a:r>
              <a:rPr lang="en-US" altLang="en-US" sz="2400"/>
              <a:t>Warmer Tropical Atlantic?</a:t>
            </a:r>
          </a:p>
          <a:p>
            <a:pPr hangingPunct="1">
              <a:lnSpc>
                <a:spcPct val="100000"/>
              </a:lnSpc>
              <a:buFont typeface="Times New Roman" pitchFamily="16" charset="0"/>
              <a:buAutoNum type="alphaUcPeriod"/>
            </a:pPr>
            <a:r>
              <a:rPr lang="en-US" altLang="en-US" sz="2400"/>
              <a:t>Warmer off the coast of North America? </a:t>
            </a:r>
          </a:p>
        </p:txBody>
      </p:sp>
      <p:sp>
        <p:nvSpPr>
          <p:cNvPr id="32773" name="Rectangle 5"/>
          <p:cNvSpPr>
            <a:spLocks noChangeArrowheads="1"/>
          </p:cNvSpPr>
          <p:nvPr/>
        </p:nvSpPr>
        <p:spPr bwMode="auto">
          <a:xfrm>
            <a:off x="469900" y="509588"/>
            <a:ext cx="92233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3200">
                <a:latin typeface="Calibri" charset="0"/>
              </a:rPr>
              <a:t>What caused the active 2017 major hurricane season? </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870075" y="127000"/>
            <a:ext cx="5865813" cy="365125"/>
          </a:xfrm>
          <a:prstGeom prst="rect">
            <a:avLst/>
          </a:prstGeom>
          <a:solidFill>
            <a:srgbClr val="FCD5B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Seamless prediction facilitates attribution of observed events</a:t>
            </a:r>
          </a:p>
        </p:txBody>
      </p:sp>
      <p:grpSp>
        <p:nvGrpSpPr>
          <p:cNvPr id="33794" name="Group 2"/>
          <p:cNvGrpSpPr>
            <a:grpSpLocks/>
          </p:cNvGrpSpPr>
          <p:nvPr/>
        </p:nvGrpSpPr>
        <p:grpSpPr bwMode="auto">
          <a:xfrm>
            <a:off x="7348538" y="1192213"/>
            <a:ext cx="2152650" cy="669925"/>
            <a:chOff x="4629" y="751"/>
            <a:chExt cx="1356" cy="422"/>
          </a:xfrm>
        </p:grpSpPr>
        <p:sp>
          <p:nvSpPr>
            <p:cNvPr id="33795" name="Rectangle 3"/>
            <p:cNvSpPr>
              <a:spLocks noChangeArrowheads="1"/>
            </p:cNvSpPr>
            <p:nvPr/>
          </p:nvSpPr>
          <p:spPr bwMode="auto">
            <a:xfrm>
              <a:off x="4629" y="751"/>
              <a:ext cx="1356" cy="209"/>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600"/>
                <a:t>A. Moderate La Niña?</a:t>
              </a:r>
            </a:p>
          </p:txBody>
        </p:sp>
        <p:sp>
          <p:nvSpPr>
            <p:cNvPr id="33796" name="AutoShape 4"/>
            <p:cNvSpPr>
              <a:spLocks noChangeArrowheads="1"/>
            </p:cNvSpPr>
            <p:nvPr/>
          </p:nvSpPr>
          <p:spPr bwMode="auto">
            <a:xfrm>
              <a:off x="5662" y="857"/>
              <a:ext cx="316" cy="316"/>
            </a:xfrm>
            <a:custGeom>
              <a:avLst/>
              <a:gdLst>
                <a:gd name="G0" fmla="+- 0 0 23520"/>
                <a:gd name="G1" fmla="+- 32767 0 23520"/>
                <a:gd name="G2" fmla="?: G1 23520 32767"/>
                <a:gd name="G3" fmla="?: G0 0 G1"/>
                <a:gd name="G4" fmla="min 1400 1400"/>
                <a:gd name="G5" fmla="*/ G4 G3 1"/>
                <a:gd name="G6" fmla="*/ G5 1 32767"/>
                <a:gd name="G7" fmla="at2 1400 1400"/>
                <a:gd name="G8" fmla="*/ 32767 G7 1"/>
                <a:gd name="G9" fmla="*/ 1 48365 11520"/>
                <a:gd name="G10" fmla="*/ G8 1 G9"/>
                <a:gd name="G11" fmla="*/ 1 48365 11520"/>
                <a:gd name="G12" fmla="*/ G11 G10 1"/>
                <a:gd name="G13" fmla="*/ G12 1 32767"/>
                <a:gd name="G14" fmla="sin 1 G13"/>
                <a:gd name="G15" fmla="*/ 1 48365 11520"/>
                <a:gd name="G16" fmla="*/ G15 G10 1"/>
                <a:gd name="G17" fmla="*/ G16 1 32767"/>
                <a:gd name="G18" fmla="cos 1 G17"/>
                <a:gd name="G19" fmla="*/ 1 48365 11520"/>
                <a:gd name="G20" fmla="*/ G19 G10 1"/>
                <a:gd name="G21" fmla="*/ G20 1 32767"/>
                <a:gd name="G22" fmla="tan 1 G21"/>
                <a:gd name="G23" fmla="*/ 1400 1400 1"/>
                <a:gd name="G24" fmla="*/ 1400 1400 1"/>
                <a:gd name="G25" fmla="+- G23 G24 0"/>
                <a:gd name="G26" fmla="sqrt G25"/>
                <a:gd name="G27" fmla="*/ G26 51965 1"/>
                <a:gd name="G28" fmla="*/ G27 1 32767"/>
                <a:gd name="G29" fmla="+- G26 0 G28"/>
                <a:gd name="G30" fmla="*/ G18 G29 1"/>
                <a:gd name="G31" fmla="*/ G30 1 2"/>
                <a:gd name="G32" fmla="*/ G14 G29 1"/>
                <a:gd name="G33" fmla="*/ G32 1 2"/>
                <a:gd name="G34" fmla="*/ G14 G6 1"/>
                <a:gd name="G35" fmla="*/ G34 1 2"/>
                <a:gd name="G36" fmla="*/ G18 G6 1"/>
                <a:gd name="G37" fmla="*/ G36 1 2"/>
                <a:gd name="G38" fmla="+- G31 0 G35"/>
                <a:gd name="G39" fmla="+- G33 G37 0"/>
                <a:gd name="G40" fmla="+- G39 0 0"/>
                <a:gd name="G41" fmla="+- G31 G35 0"/>
                <a:gd name="G42" fmla="+- G41 0 0"/>
                <a:gd name="G43" fmla="+- G33 0 G37"/>
                <a:gd name="G44" fmla="*/ 1400 1 2"/>
                <a:gd name="G45" fmla="+- G44 0 G42"/>
                <a:gd name="G46" fmla="*/ G45 G22 1"/>
                <a:gd name="G47" fmla="*/ G46 1 1"/>
                <a:gd name="G48" fmla="+- G47 G43 0"/>
                <a:gd name="G49" fmla="+- G48 0 0"/>
                <a:gd name="G50" fmla="+- 1400 0 G42"/>
                <a:gd name="G51" fmla="+- 1400 0 G38"/>
                <a:gd name="G52" fmla="*/ 1400 1 2"/>
                <a:gd name="G53" fmla="+- G52 0 G40"/>
                <a:gd name="G54" fmla="*/ G53 1 G22"/>
                <a:gd name="G55" fmla="+- G51 0 G54"/>
                <a:gd name="G56" fmla="+- G38 G54 0"/>
                <a:gd name="G57" fmla="+- G56 0 0"/>
                <a:gd name="G58" fmla="+- 1400 0 G40"/>
                <a:gd name="G59" fmla="+- 1400 0 G43"/>
                <a:gd name="G60" fmla="+- 1400 0 G49"/>
                <a:gd name="G61" fmla="+- 1400 0 G31"/>
                <a:gd name="G62" fmla="+- 1400 0 G33"/>
              </a:gdLst>
              <a:ahLst/>
              <a:cxnLst>
                <a:cxn ang="0">
                  <a:pos x="r" y="vc"/>
                </a:cxn>
                <a:cxn ang="5400000">
                  <a:pos x="hc" y="b"/>
                </a:cxn>
                <a:cxn ang="10800000">
                  <a:pos x="l" y="vc"/>
                </a:cxn>
                <a:cxn ang="16200000">
                  <a:pos x="hc" y="t"/>
                </a:cxn>
              </a:cxnLst>
              <a:rect l="0" t="0" r="0" b="0"/>
              <a:pathLst>
                <a:path>
                  <a:moveTo>
                    <a:pt x="0" y="0"/>
                  </a:moveTo>
                  <a:lnTo>
                    <a:pt x="0" y="0"/>
                  </a:lnTo>
                  <a:lnTo>
                    <a:pt x="700" y="0"/>
                  </a:lnTo>
                  <a:lnTo>
                    <a:pt x="1400" y="0"/>
                  </a:lnTo>
                  <a:lnTo>
                    <a:pt x="700" y="700"/>
                  </a:lnTo>
                  <a:lnTo>
                    <a:pt x="1400" y="1400"/>
                  </a:lnTo>
                  <a:lnTo>
                    <a:pt x="700" y="1400"/>
                  </a:lnTo>
                  <a:lnTo>
                    <a:pt x="0" y="1400"/>
                  </a:lnTo>
                  <a:lnTo>
                    <a:pt x="700" y="700"/>
                  </a:lnTo>
                  <a:close/>
                </a:path>
              </a:pathLst>
            </a:custGeom>
            <a:solidFill>
              <a:srgbClr val="FF0000"/>
            </a:solidFill>
            <a:ln w="9360" cap="flat">
              <a:solidFill>
                <a:srgbClr val="4A7EBB"/>
              </a:solidFill>
              <a:round/>
              <a:headEnd/>
              <a:tailEnd/>
            </a:ln>
            <a:effectLst>
              <a:outerShdw dist="23040" dir="5400000" algn="ctr" rotWithShape="0">
                <a:srgbClr val="000000">
                  <a:alpha val="35036"/>
                </a:srgbClr>
              </a:outerShdw>
            </a:effectLst>
          </p:spPr>
          <p:txBody>
            <a:bodyPr wrap="none" anchor="ctr"/>
            <a:lstStyle/>
            <a:p>
              <a:endParaRPr lang="en-US"/>
            </a:p>
          </p:txBody>
        </p:sp>
      </p:grpSp>
      <p:grpSp>
        <p:nvGrpSpPr>
          <p:cNvPr id="33797" name="Group 5"/>
          <p:cNvGrpSpPr>
            <a:grpSpLocks/>
          </p:cNvGrpSpPr>
          <p:nvPr/>
        </p:nvGrpSpPr>
        <p:grpSpPr bwMode="auto">
          <a:xfrm>
            <a:off x="41275" y="520700"/>
            <a:ext cx="3603625" cy="2043113"/>
            <a:chOff x="26" y="328"/>
            <a:chExt cx="2270" cy="1287"/>
          </a:xfrm>
        </p:grpSpPr>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t="38466" r="48743" b="33890"/>
            <a:stretch>
              <a:fillRect/>
            </a:stretch>
          </p:blipFill>
          <p:spPr bwMode="auto">
            <a:xfrm>
              <a:off x="26" y="593"/>
              <a:ext cx="2195" cy="847"/>
            </a:xfrm>
            <a:prstGeom prst="rect">
              <a:avLst/>
            </a:prstGeom>
            <a:noFill/>
            <a:ln>
              <a:noFill/>
            </a:ln>
            <a:effectLst/>
            <a:extLst>
              <a:ext uri="{909E8E84-426E-40DD-AFC4-6F175D3DCCD1}">
                <a14:hiddenFill xmlns:a14="http://schemas.microsoft.com/office/drawing/2010/main">
                  <a:blipFill dpi="0" rotWithShape="0">
                    <a:blip/>
                    <a:srcRect t="38466" r="48743" b="33890"/>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9" name="Rectangle 7"/>
            <p:cNvSpPr>
              <a:spLocks noChangeArrowheads="1"/>
            </p:cNvSpPr>
            <p:nvPr/>
          </p:nvSpPr>
          <p:spPr bwMode="auto">
            <a:xfrm>
              <a:off x="345" y="328"/>
              <a:ext cx="1517"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Prescribed SST Anomaly</a:t>
              </a:r>
            </a:p>
          </p:txBody>
        </p:sp>
        <p:sp>
          <p:nvSpPr>
            <p:cNvPr id="33800" name="Rectangle 8"/>
            <p:cNvSpPr>
              <a:spLocks noChangeArrowheads="1"/>
            </p:cNvSpPr>
            <p:nvPr/>
          </p:nvSpPr>
          <p:spPr bwMode="auto">
            <a:xfrm>
              <a:off x="688" y="645"/>
              <a:ext cx="951" cy="634"/>
            </a:xfrm>
            <a:prstGeom prst="rect">
              <a:avLst/>
            </a:prstGeom>
            <a:noFill/>
            <a:ln w="38160" cap="flat">
              <a:solidFill>
                <a:srgbClr val="1F497D"/>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1" name="Rectangle 9"/>
            <p:cNvSpPr>
              <a:spLocks noChangeArrowheads="1"/>
            </p:cNvSpPr>
            <p:nvPr/>
          </p:nvSpPr>
          <p:spPr bwMode="auto">
            <a:xfrm>
              <a:off x="183" y="1386"/>
              <a:ext cx="2113"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Pacific SST anomaly was removed.</a:t>
              </a:r>
            </a:p>
          </p:txBody>
        </p:sp>
      </p:grpSp>
      <p:grpSp>
        <p:nvGrpSpPr>
          <p:cNvPr id="33802" name="Group 10"/>
          <p:cNvGrpSpPr>
            <a:grpSpLocks/>
          </p:cNvGrpSpPr>
          <p:nvPr/>
        </p:nvGrpSpPr>
        <p:grpSpPr bwMode="auto">
          <a:xfrm>
            <a:off x="0" y="2473325"/>
            <a:ext cx="3875088" cy="1754188"/>
            <a:chOff x="0" y="1558"/>
            <a:chExt cx="2441" cy="1105"/>
          </a:xfrm>
        </p:grpSpPr>
        <p:pic>
          <p:nvPicPr>
            <p:cNvPr id="33803" name="Picture 11"/>
            <p:cNvPicPr>
              <a:picLocks noChangeAspect="1" noChangeArrowheads="1"/>
            </p:cNvPicPr>
            <p:nvPr/>
          </p:nvPicPr>
          <p:blipFill>
            <a:blip r:embed="rId4">
              <a:extLst>
                <a:ext uri="{28A0092B-C50C-407E-A947-70E740481C1C}">
                  <a14:useLocalDpi xmlns:a14="http://schemas.microsoft.com/office/drawing/2010/main" val="0"/>
                </a:ext>
              </a:extLst>
            </a:blip>
            <a:srcRect t="8327" r="47978" b="55148"/>
            <a:stretch>
              <a:fillRect/>
            </a:stretch>
          </p:blipFill>
          <p:spPr bwMode="auto">
            <a:xfrm>
              <a:off x="0" y="1641"/>
              <a:ext cx="2274" cy="810"/>
            </a:xfrm>
            <a:prstGeom prst="rect">
              <a:avLst/>
            </a:prstGeom>
            <a:noFill/>
            <a:ln>
              <a:noFill/>
            </a:ln>
            <a:effectLst/>
            <a:extLst>
              <a:ext uri="{909E8E84-426E-40DD-AFC4-6F175D3DCCD1}">
                <a14:hiddenFill xmlns:a14="http://schemas.microsoft.com/office/drawing/2010/main">
                  <a:blipFill dpi="0" rotWithShape="0">
                    <a:blip/>
                    <a:srcRect t="8327" r="47978" b="55148"/>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804" name="Rectangle 12"/>
            <p:cNvSpPr>
              <a:spLocks noChangeArrowheads="1"/>
            </p:cNvSpPr>
            <p:nvPr/>
          </p:nvSpPr>
          <p:spPr bwMode="auto">
            <a:xfrm rot="19440000">
              <a:off x="1418" y="1719"/>
              <a:ext cx="614" cy="214"/>
            </a:xfrm>
            <a:prstGeom prst="rect">
              <a:avLst/>
            </a:prstGeom>
            <a:noFill/>
            <a:ln w="38160" cap="flat">
              <a:solidFill>
                <a:srgbClr val="1F497D"/>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5" name="Rectangle 13"/>
            <p:cNvSpPr>
              <a:spLocks noChangeArrowheads="1"/>
            </p:cNvSpPr>
            <p:nvPr/>
          </p:nvSpPr>
          <p:spPr bwMode="auto">
            <a:xfrm>
              <a:off x="93" y="2434"/>
              <a:ext cx="234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SSTa off the coast of US was removed.</a:t>
              </a:r>
            </a:p>
          </p:txBody>
        </p:sp>
      </p:grpSp>
      <p:grpSp>
        <p:nvGrpSpPr>
          <p:cNvPr id="33806" name="Group 14"/>
          <p:cNvGrpSpPr>
            <a:grpSpLocks/>
          </p:cNvGrpSpPr>
          <p:nvPr/>
        </p:nvGrpSpPr>
        <p:grpSpPr bwMode="auto">
          <a:xfrm>
            <a:off x="7223125" y="2773363"/>
            <a:ext cx="2459038" cy="1090612"/>
            <a:chOff x="4550" y="1747"/>
            <a:chExt cx="1549" cy="687"/>
          </a:xfrm>
        </p:grpSpPr>
        <p:sp>
          <p:nvSpPr>
            <p:cNvPr id="33807" name="Rectangle 15"/>
            <p:cNvSpPr>
              <a:spLocks noChangeArrowheads="1"/>
            </p:cNvSpPr>
            <p:nvPr/>
          </p:nvSpPr>
          <p:spPr bwMode="auto">
            <a:xfrm>
              <a:off x="4550" y="1747"/>
              <a:ext cx="1549" cy="363"/>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600"/>
                <a:t>C. Warmer off the coast of North America? </a:t>
              </a:r>
            </a:p>
          </p:txBody>
        </p:sp>
        <p:sp>
          <p:nvSpPr>
            <p:cNvPr id="33808" name="AutoShape 16"/>
            <p:cNvSpPr>
              <a:spLocks noChangeArrowheads="1"/>
            </p:cNvSpPr>
            <p:nvPr/>
          </p:nvSpPr>
          <p:spPr bwMode="auto">
            <a:xfrm>
              <a:off x="5714" y="2117"/>
              <a:ext cx="316" cy="316"/>
            </a:xfrm>
            <a:custGeom>
              <a:avLst/>
              <a:gdLst>
                <a:gd name="G0" fmla="+- 0 0 23520"/>
                <a:gd name="G1" fmla="+- 32767 0 23520"/>
                <a:gd name="G2" fmla="?: G1 23520 32767"/>
                <a:gd name="G3" fmla="?: G0 0 G1"/>
                <a:gd name="G4" fmla="min 1400 1400"/>
                <a:gd name="G5" fmla="*/ G4 G3 1"/>
                <a:gd name="G6" fmla="*/ G5 1 32767"/>
                <a:gd name="G7" fmla="at2 1400 1400"/>
                <a:gd name="G8" fmla="*/ 32767 G7 1"/>
                <a:gd name="G9" fmla="*/ 1 48365 11520"/>
                <a:gd name="G10" fmla="*/ G8 1 G9"/>
                <a:gd name="G11" fmla="*/ 1 48365 11520"/>
                <a:gd name="G12" fmla="*/ G11 G10 1"/>
                <a:gd name="G13" fmla="*/ G12 1 32767"/>
                <a:gd name="G14" fmla="sin 1 G13"/>
                <a:gd name="G15" fmla="*/ 1 48365 11520"/>
                <a:gd name="G16" fmla="*/ G15 G10 1"/>
                <a:gd name="G17" fmla="*/ G16 1 32767"/>
                <a:gd name="G18" fmla="cos 1 G17"/>
                <a:gd name="G19" fmla="*/ 1 48365 11520"/>
                <a:gd name="G20" fmla="*/ G19 G10 1"/>
                <a:gd name="G21" fmla="*/ G20 1 32767"/>
                <a:gd name="G22" fmla="tan 1 G21"/>
                <a:gd name="G23" fmla="*/ 1400 1400 1"/>
                <a:gd name="G24" fmla="*/ 1400 1400 1"/>
                <a:gd name="G25" fmla="+- G23 G24 0"/>
                <a:gd name="G26" fmla="sqrt G25"/>
                <a:gd name="G27" fmla="*/ G26 51965 1"/>
                <a:gd name="G28" fmla="*/ G27 1 32767"/>
                <a:gd name="G29" fmla="+- G26 0 G28"/>
                <a:gd name="G30" fmla="*/ G18 G29 1"/>
                <a:gd name="G31" fmla="*/ G30 1 2"/>
                <a:gd name="G32" fmla="*/ G14 G29 1"/>
                <a:gd name="G33" fmla="*/ G32 1 2"/>
                <a:gd name="G34" fmla="*/ G14 G6 1"/>
                <a:gd name="G35" fmla="*/ G34 1 2"/>
                <a:gd name="G36" fmla="*/ G18 G6 1"/>
                <a:gd name="G37" fmla="*/ G36 1 2"/>
                <a:gd name="G38" fmla="+- G31 0 G35"/>
                <a:gd name="G39" fmla="+- G33 G37 0"/>
                <a:gd name="G40" fmla="+- G39 0 0"/>
                <a:gd name="G41" fmla="+- G31 G35 0"/>
                <a:gd name="G42" fmla="+- G41 0 0"/>
                <a:gd name="G43" fmla="+- G33 0 G37"/>
                <a:gd name="G44" fmla="*/ 1400 1 2"/>
                <a:gd name="G45" fmla="+- G44 0 G42"/>
                <a:gd name="G46" fmla="*/ G45 G22 1"/>
                <a:gd name="G47" fmla="*/ G46 1 1"/>
                <a:gd name="G48" fmla="+- G47 G43 0"/>
                <a:gd name="G49" fmla="+- G48 0 0"/>
                <a:gd name="G50" fmla="+- 1400 0 G42"/>
                <a:gd name="G51" fmla="+- 1400 0 G38"/>
                <a:gd name="G52" fmla="*/ 1400 1 2"/>
                <a:gd name="G53" fmla="+- G52 0 G40"/>
                <a:gd name="G54" fmla="*/ G53 1 G22"/>
                <a:gd name="G55" fmla="+- G51 0 G54"/>
                <a:gd name="G56" fmla="+- G38 G54 0"/>
                <a:gd name="G57" fmla="+- G56 0 0"/>
                <a:gd name="G58" fmla="+- 1400 0 G40"/>
                <a:gd name="G59" fmla="+- 1400 0 G43"/>
                <a:gd name="G60" fmla="+- 1400 0 G49"/>
                <a:gd name="G61" fmla="+- 1400 0 G31"/>
                <a:gd name="G62" fmla="+- 1400 0 G33"/>
              </a:gdLst>
              <a:ahLst/>
              <a:cxnLst>
                <a:cxn ang="0">
                  <a:pos x="r" y="vc"/>
                </a:cxn>
                <a:cxn ang="5400000">
                  <a:pos x="hc" y="b"/>
                </a:cxn>
                <a:cxn ang="10800000">
                  <a:pos x="l" y="vc"/>
                </a:cxn>
                <a:cxn ang="16200000">
                  <a:pos x="hc" y="t"/>
                </a:cxn>
              </a:cxnLst>
              <a:rect l="0" t="0" r="0" b="0"/>
              <a:pathLst>
                <a:path>
                  <a:moveTo>
                    <a:pt x="0" y="0"/>
                  </a:moveTo>
                  <a:lnTo>
                    <a:pt x="0" y="0"/>
                  </a:lnTo>
                  <a:lnTo>
                    <a:pt x="700" y="0"/>
                  </a:lnTo>
                  <a:lnTo>
                    <a:pt x="1400" y="0"/>
                  </a:lnTo>
                  <a:lnTo>
                    <a:pt x="700" y="700"/>
                  </a:lnTo>
                  <a:lnTo>
                    <a:pt x="1400" y="1400"/>
                  </a:lnTo>
                  <a:lnTo>
                    <a:pt x="700" y="1400"/>
                  </a:lnTo>
                  <a:lnTo>
                    <a:pt x="0" y="1400"/>
                  </a:lnTo>
                  <a:lnTo>
                    <a:pt x="700" y="700"/>
                  </a:lnTo>
                  <a:close/>
                </a:path>
              </a:pathLst>
            </a:custGeom>
            <a:solidFill>
              <a:srgbClr val="FF0000"/>
            </a:solidFill>
            <a:ln w="9360" cap="flat">
              <a:solidFill>
                <a:srgbClr val="4A7EBB"/>
              </a:solidFill>
              <a:round/>
              <a:headEnd/>
              <a:tailEnd/>
            </a:ln>
            <a:effectLst>
              <a:outerShdw dist="23040" dir="5400000" algn="ctr" rotWithShape="0">
                <a:srgbClr val="000000">
                  <a:alpha val="35036"/>
                </a:srgbClr>
              </a:outerShdw>
            </a:effectLst>
          </p:spPr>
          <p:txBody>
            <a:bodyPr wrap="none" anchor="ctr"/>
            <a:lstStyle/>
            <a:p>
              <a:endParaRPr lang="en-US"/>
            </a:p>
          </p:txBody>
        </p:sp>
      </p:grpSp>
      <p:grpSp>
        <p:nvGrpSpPr>
          <p:cNvPr id="33809" name="Group 17"/>
          <p:cNvGrpSpPr>
            <a:grpSpLocks/>
          </p:cNvGrpSpPr>
          <p:nvPr/>
        </p:nvGrpSpPr>
        <p:grpSpPr bwMode="auto">
          <a:xfrm>
            <a:off x="7223125" y="4719638"/>
            <a:ext cx="2476500" cy="838200"/>
            <a:chOff x="4550" y="2973"/>
            <a:chExt cx="1560" cy="528"/>
          </a:xfrm>
        </p:grpSpPr>
        <p:sp>
          <p:nvSpPr>
            <p:cNvPr id="33810" name="Rectangle 18"/>
            <p:cNvSpPr>
              <a:spLocks noChangeArrowheads="1"/>
            </p:cNvSpPr>
            <p:nvPr/>
          </p:nvSpPr>
          <p:spPr bwMode="auto">
            <a:xfrm>
              <a:off x="4550" y="2973"/>
              <a:ext cx="1560" cy="363"/>
            </a:xfrm>
            <a:prstGeom prst="rect">
              <a:avLst/>
            </a:prstGeom>
            <a:solidFill>
              <a:srgbClr val="FFFFFF"/>
            </a:solidFill>
            <a:ln w="255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600"/>
                <a:t>B. Warmer Tropical Atlantic?</a:t>
              </a:r>
            </a:p>
          </p:txBody>
        </p:sp>
        <p:sp>
          <p:nvSpPr>
            <p:cNvPr id="33811" name="AutoShape 19"/>
            <p:cNvSpPr>
              <a:spLocks noChangeArrowheads="1"/>
            </p:cNvSpPr>
            <p:nvPr/>
          </p:nvSpPr>
          <p:spPr bwMode="auto">
            <a:xfrm>
              <a:off x="5714" y="3238"/>
              <a:ext cx="263" cy="263"/>
            </a:xfrm>
            <a:custGeom>
              <a:avLst/>
              <a:gdLst>
                <a:gd name="G0" fmla="*/ 1167 1 2"/>
                <a:gd name="G1" fmla="*/ 1 48365 11520"/>
                <a:gd name="G2" fmla="*/ G1 13024 1"/>
                <a:gd name="G3" fmla="*/ G2 1 32767"/>
                <a:gd name="G4" fmla="cos G0 G3"/>
                <a:gd name="G5" fmla="*/ 1166 1 2"/>
                <a:gd name="G6" fmla="*/ 1 48365 11520"/>
                <a:gd name="G7" fmla="*/ G6 13024 1"/>
                <a:gd name="G8" fmla="*/ G7 1 32767"/>
                <a:gd name="G9" fmla="sin G5 G8"/>
                <a:gd name="G10" fmla="*/ 1167 1 2"/>
                <a:gd name="G11" fmla="+- G10 0 G4"/>
                <a:gd name="G12" fmla="+- G10 G4 0"/>
                <a:gd name="G13" fmla="+- G12 0 0"/>
                <a:gd name="G14" fmla="*/ 1166 1 2"/>
                <a:gd name="G15" fmla="+- G14 0 G9"/>
                <a:gd name="G16" fmla="+- G14 G9 0"/>
                <a:gd name="G17" fmla="+- G16 0 0"/>
                <a:gd name="G18" fmla="+- 1166 0 0"/>
                <a:gd name="G19" fmla="+- 1167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83"/>
                  </a:moveTo>
                  <a:lnTo>
                    <a:pt x="584" y="583"/>
                  </a:lnTo>
                  <a:lnTo>
                    <a:pt x="180" y="90"/>
                  </a:lnTo>
                  <a:lnTo>
                    <a:pt x="584" y="583"/>
                  </a:lnTo>
                  <a:lnTo>
                    <a:pt x="270" y="90"/>
                  </a:lnTo>
                  <a:close/>
                </a:path>
              </a:pathLst>
            </a:custGeom>
            <a:noFill/>
            <a:ln w="76320" cap="flat">
              <a:solidFill>
                <a:srgbClr val="FF000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3812" name="Group 20"/>
          <p:cNvGrpSpPr>
            <a:grpSpLocks/>
          </p:cNvGrpSpPr>
          <p:nvPr/>
        </p:nvGrpSpPr>
        <p:grpSpPr bwMode="auto">
          <a:xfrm>
            <a:off x="3611563" y="520700"/>
            <a:ext cx="3487737" cy="2027238"/>
            <a:chOff x="2275" y="328"/>
            <a:chExt cx="2197" cy="1277"/>
          </a:xfrm>
        </p:grpSpPr>
        <p:sp>
          <p:nvSpPr>
            <p:cNvPr id="33813" name="Rectangle 21"/>
            <p:cNvSpPr>
              <a:spLocks noChangeArrowheads="1"/>
            </p:cNvSpPr>
            <p:nvPr/>
          </p:nvSpPr>
          <p:spPr bwMode="auto">
            <a:xfrm>
              <a:off x="2399" y="328"/>
              <a:ext cx="1940"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Predicted MH Density Anomaly</a:t>
              </a:r>
            </a:p>
          </p:txBody>
        </p:sp>
        <p:sp>
          <p:nvSpPr>
            <p:cNvPr id="33814" name="Rectangle 22"/>
            <p:cNvSpPr>
              <a:spLocks noChangeArrowheads="1"/>
            </p:cNvSpPr>
            <p:nvPr/>
          </p:nvSpPr>
          <p:spPr bwMode="auto">
            <a:xfrm>
              <a:off x="2480" y="1376"/>
              <a:ext cx="1992"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Major hurricanes are still active.</a:t>
              </a:r>
            </a:p>
          </p:txBody>
        </p:sp>
        <p:pic>
          <p:nvPicPr>
            <p:cNvPr id="3381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 y="593"/>
              <a:ext cx="2164" cy="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3816" name="Group 24"/>
          <p:cNvGrpSpPr>
            <a:grpSpLocks/>
          </p:cNvGrpSpPr>
          <p:nvPr/>
        </p:nvGrpSpPr>
        <p:grpSpPr bwMode="auto">
          <a:xfrm>
            <a:off x="3676650" y="2622550"/>
            <a:ext cx="3643313" cy="1620838"/>
            <a:chOff x="2316" y="1652"/>
            <a:chExt cx="2295" cy="1021"/>
          </a:xfrm>
        </p:grpSpPr>
        <p:sp>
          <p:nvSpPr>
            <p:cNvPr id="33817" name="Rectangle 25"/>
            <p:cNvSpPr>
              <a:spLocks noChangeArrowheads="1"/>
            </p:cNvSpPr>
            <p:nvPr/>
          </p:nvSpPr>
          <p:spPr bwMode="auto">
            <a:xfrm>
              <a:off x="2619" y="2444"/>
              <a:ext cx="1992"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Major hurricanes are still active.</a:t>
              </a:r>
            </a:p>
          </p:txBody>
        </p:sp>
        <p:pic>
          <p:nvPicPr>
            <p:cNvPr id="33818"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 y="1652"/>
              <a:ext cx="2168" cy="7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3819" name="Group 27"/>
          <p:cNvGrpSpPr>
            <a:grpSpLocks/>
          </p:cNvGrpSpPr>
          <p:nvPr/>
        </p:nvGrpSpPr>
        <p:grpSpPr bwMode="auto">
          <a:xfrm>
            <a:off x="3695700" y="4468813"/>
            <a:ext cx="3721100" cy="1539875"/>
            <a:chOff x="2328" y="2815"/>
            <a:chExt cx="2344" cy="970"/>
          </a:xfrm>
        </p:grpSpPr>
        <p:sp>
          <p:nvSpPr>
            <p:cNvPr id="33820" name="Rectangle 28"/>
            <p:cNvSpPr>
              <a:spLocks noChangeArrowheads="1"/>
            </p:cNvSpPr>
            <p:nvPr/>
          </p:nvSpPr>
          <p:spPr bwMode="auto">
            <a:xfrm>
              <a:off x="3005" y="3556"/>
              <a:ext cx="1667"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Major hurricanes reduced.</a:t>
              </a:r>
            </a:p>
          </p:txBody>
        </p:sp>
        <p:pic>
          <p:nvPicPr>
            <p:cNvPr id="33821"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8" y="2815"/>
              <a:ext cx="2168" cy="7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3822" name="Group 30"/>
          <p:cNvGrpSpPr>
            <a:grpSpLocks/>
          </p:cNvGrpSpPr>
          <p:nvPr/>
        </p:nvGrpSpPr>
        <p:grpSpPr bwMode="auto">
          <a:xfrm>
            <a:off x="19050" y="4468813"/>
            <a:ext cx="4311650" cy="1539875"/>
            <a:chOff x="12" y="2815"/>
            <a:chExt cx="2716" cy="970"/>
          </a:xfrm>
        </p:grpSpPr>
        <p:pic>
          <p:nvPicPr>
            <p:cNvPr id="33823"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 y="2815"/>
              <a:ext cx="2274" cy="7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824" name="Rectangle 32"/>
            <p:cNvSpPr>
              <a:spLocks noChangeArrowheads="1"/>
            </p:cNvSpPr>
            <p:nvPr/>
          </p:nvSpPr>
          <p:spPr bwMode="auto">
            <a:xfrm>
              <a:off x="157" y="3556"/>
              <a:ext cx="2571"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SSTa in the tropical Atlantic was removed.</a:t>
              </a:r>
            </a:p>
          </p:txBody>
        </p:sp>
        <p:sp>
          <p:nvSpPr>
            <p:cNvPr id="33825" name="Rectangle 33"/>
            <p:cNvSpPr>
              <a:spLocks noChangeArrowheads="1"/>
            </p:cNvSpPr>
            <p:nvPr/>
          </p:nvSpPr>
          <p:spPr bwMode="auto">
            <a:xfrm>
              <a:off x="1640" y="3026"/>
              <a:ext cx="396" cy="158"/>
            </a:xfrm>
            <a:prstGeom prst="rect">
              <a:avLst/>
            </a:prstGeom>
            <a:noFill/>
            <a:ln w="38160" cap="flat">
              <a:solidFill>
                <a:srgbClr val="1F497D"/>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3826" name="Rectangle 34"/>
          <p:cNvSpPr>
            <a:spLocks noChangeArrowheads="1"/>
          </p:cNvSpPr>
          <p:nvPr/>
        </p:nvSpPr>
        <p:spPr bwMode="auto">
          <a:xfrm>
            <a:off x="1336675" y="5948363"/>
            <a:ext cx="6323013"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342900" indent="-3413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b="1">
                <a:latin typeface="Calibri" charset="0"/>
              </a:rPr>
              <a:t>We find:</a:t>
            </a:r>
          </a:p>
          <a:p>
            <a:pPr hangingPunct="1">
              <a:lnSpc>
                <a:spcPct val="100000"/>
              </a:lnSpc>
              <a:buFont typeface="Times New Roman" pitchFamily="16" charset="0"/>
              <a:buAutoNum type="alphaLcPeriod"/>
            </a:pPr>
            <a:r>
              <a:rPr lang="en-US" altLang="en-US">
                <a:latin typeface="Calibri" charset="0"/>
              </a:rPr>
              <a:t>Moderate La Nina was not responsible</a:t>
            </a:r>
          </a:p>
          <a:p>
            <a:pPr hangingPunct="1">
              <a:lnSpc>
                <a:spcPct val="100000"/>
              </a:lnSpc>
              <a:buFont typeface="Times New Roman" pitchFamily="16" charset="0"/>
              <a:buAutoNum type="alphaLcPeriod"/>
            </a:pPr>
            <a:r>
              <a:rPr lang="en-US" altLang="en-US">
                <a:latin typeface="Calibri" charset="0"/>
              </a:rPr>
              <a:t>Warming off US East Coast was not responsible</a:t>
            </a:r>
          </a:p>
          <a:p>
            <a:pPr hangingPunct="1">
              <a:lnSpc>
                <a:spcPct val="100000"/>
              </a:lnSpc>
              <a:buClr>
                <a:srgbClr val="FF0000"/>
              </a:buClr>
              <a:buFont typeface="Times New Roman" pitchFamily="16" charset="0"/>
              <a:buAutoNum type="alphaLcPeriod"/>
            </a:pPr>
            <a:r>
              <a:rPr lang="en-US" altLang="en-US" b="1">
                <a:solidFill>
                  <a:srgbClr val="FF0000"/>
                </a:solidFill>
                <a:latin typeface="Calibri" charset="0"/>
              </a:rPr>
              <a:t>Tropical Atlantic warming played dominant role </a:t>
            </a:r>
          </a:p>
          <a:p>
            <a:pPr hangingPunct="1">
              <a:lnSpc>
                <a:spcPct val="100000"/>
              </a:lnSpc>
              <a:buClrTx/>
              <a:buSzTx/>
              <a:buFontTx/>
              <a:buNone/>
            </a:pPr>
            <a:r>
              <a:rPr lang="en-US" altLang="en-US" i="1">
                <a:latin typeface="Calibri" charset="0"/>
              </a:rPr>
              <a:t>    More details in Murakami et al, 2018, Science</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38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37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38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38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38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382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38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380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33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1657350" y="3355975"/>
            <a:ext cx="6764338"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4400" b="1"/>
              <a:t>Global Data Assimilation</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107950" y="42863"/>
            <a:ext cx="9872663" cy="919162"/>
          </a:xfrm>
          <a:ln/>
        </p:spPr>
        <p:txBody>
          <a:bodyPr/>
          <a:lstStyle/>
          <a:p>
            <a:pPr algn="ctr">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lang="en-US" altLang="en-US" sz="2200" b="1">
                <a:solidFill>
                  <a:srgbClr val="FFFFFF"/>
                </a:solidFill>
              </a:rPr>
              <a:t>GFDL’s data assimilation system:</a:t>
            </a:r>
            <a:r>
              <a:rPr lang="en-US" altLang="en-US" sz="2200">
                <a:solidFill>
                  <a:srgbClr val="FFFFFF"/>
                </a:solidFill>
              </a:rPr>
              <a:t> Toward a coupled climate reanalysis </a:t>
            </a:r>
            <a:br>
              <a:rPr lang="en-US" altLang="en-US" sz="2200">
                <a:solidFill>
                  <a:srgbClr val="FFFFFF"/>
                </a:solidFill>
              </a:rPr>
            </a:br>
            <a:r>
              <a:rPr lang="en-US" altLang="en-US" sz="2200">
                <a:solidFill>
                  <a:srgbClr val="FFFFFF"/>
                </a:solidFill>
              </a:rPr>
              <a:t>(ocean T/S profiles &amp; atmospheric surface pressure)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130300"/>
            <a:ext cx="2984500" cy="2851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350" y="2651125"/>
            <a:ext cx="2749550" cy="3154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350" y="1181100"/>
            <a:ext cx="1573213"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Rectangle 5"/>
          <p:cNvSpPr>
            <a:spLocks noChangeArrowheads="1"/>
          </p:cNvSpPr>
          <p:nvPr/>
        </p:nvSpPr>
        <p:spPr bwMode="auto">
          <a:xfrm>
            <a:off x="3181350" y="1100138"/>
            <a:ext cx="31527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b="1">
                <a:solidFill>
                  <a:srgbClr val="FF0000"/>
                </a:solidFill>
                <a:cs typeface="Arial" charset="0"/>
              </a:rPr>
              <a:t>Data assimilation system:</a:t>
            </a:r>
          </a:p>
          <a:p>
            <a:pPr>
              <a:lnSpc>
                <a:spcPct val="100000"/>
              </a:lnSpc>
            </a:pPr>
            <a:r>
              <a:rPr lang="en-US" altLang="en-US">
                <a:cs typeface="Arial" charset="0"/>
              </a:rPr>
              <a:t>Combines observations with coupled climate model to estimate climate state</a:t>
            </a:r>
          </a:p>
        </p:txBody>
      </p:sp>
      <p:sp>
        <p:nvSpPr>
          <p:cNvPr id="35846" name="Rectangle 6"/>
          <p:cNvSpPr>
            <a:spLocks noChangeArrowheads="1"/>
          </p:cNvSpPr>
          <p:nvPr/>
        </p:nvSpPr>
        <p:spPr bwMode="auto">
          <a:xfrm>
            <a:off x="8326438" y="1274763"/>
            <a:ext cx="1430337"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200">
                <a:cs typeface="Arial" charset="0"/>
              </a:rPr>
              <a:t>International </a:t>
            </a:r>
          </a:p>
          <a:p>
            <a:pPr>
              <a:lnSpc>
                <a:spcPct val="100000"/>
              </a:lnSpc>
            </a:pPr>
            <a:r>
              <a:rPr lang="en-US" altLang="en-US" sz="1200">
                <a:cs typeface="Arial" charset="0"/>
              </a:rPr>
              <a:t>Surface Pressure</a:t>
            </a:r>
          </a:p>
          <a:p>
            <a:pPr>
              <a:lnSpc>
                <a:spcPct val="100000"/>
              </a:lnSpc>
            </a:pPr>
            <a:r>
              <a:rPr lang="en-US" altLang="en-US" sz="1200">
                <a:cs typeface="Arial" charset="0"/>
              </a:rPr>
              <a:t>Databank (ISPD)</a:t>
            </a:r>
          </a:p>
          <a:p>
            <a:pPr>
              <a:lnSpc>
                <a:spcPct val="100000"/>
              </a:lnSpc>
            </a:pPr>
            <a:r>
              <a:rPr lang="en-US" altLang="en-US" sz="1200">
                <a:cs typeface="Arial" charset="0"/>
              </a:rPr>
              <a:t>Compo et al. 2011</a:t>
            </a:r>
          </a:p>
        </p:txBody>
      </p:sp>
      <p:pic>
        <p:nvPicPr>
          <p:cNvPr id="3584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t="16815" r="2592" b="19426"/>
          <a:stretch>
            <a:fillRect/>
          </a:stretch>
        </p:blipFill>
        <p:spPr bwMode="auto">
          <a:xfrm>
            <a:off x="6161088" y="3041650"/>
            <a:ext cx="3835400" cy="2482850"/>
          </a:xfrm>
          <a:prstGeom prst="rect">
            <a:avLst/>
          </a:prstGeom>
          <a:noFill/>
          <a:ln>
            <a:noFill/>
          </a:ln>
          <a:effectLst/>
          <a:extLst>
            <a:ext uri="{909E8E84-426E-40DD-AFC4-6F175D3DCCD1}">
              <a14:hiddenFill xmlns:a14="http://schemas.microsoft.com/office/drawing/2010/main">
                <a:blipFill dpi="0" rotWithShape="0">
                  <a:blip/>
                  <a:srcRect t="16815" r="2592" b="19426"/>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8" name="Rectangle 8"/>
          <p:cNvSpPr>
            <a:spLocks noChangeArrowheads="1"/>
          </p:cNvSpPr>
          <p:nvPr/>
        </p:nvSpPr>
        <p:spPr bwMode="auto">
          <a:xfrm>
            <a:off x="198438" y="4005263"/>
            <a:ext cx="3219450" cy="154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169863" indent="-1698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600">
                <a:solidFill>
                  <a:srgbClr val="0000FF"/>
                </a:solidFill>
                <a:cs typeface="Arial" charset="0"/>
              </a:rPr>
              <a:t>Current data assimilation system:</a:t>
            </a:r>
          </a:p>
          <a:p>
            <a:pPr>
              <a:lnSpc>
                <a:spcPct val="100000"/>
              </a:lnSpc>
              <a:buClr>
                <a:srgbClr val="0000FF"/>
              </a:buClr>
              <a:buFont typeface="Wingdings" charset="2"/>
              <a:buChar char=""/>
            </a:pPr>
            <a:r>
              <a:rPr lang="en-US" altLang="en-US" sz="1600">
                <a:solidFill>
                  <a:srgbClr val="0000FF"/>
                </a:solidFill>
                <a:cs typeface="Arial" charset="0"/>
              </a:rPr>
              <a:t>An </a:t>
            </a:r>
            <a:r>
              <a:rPr lang="en-US" altLang="en-US" sz="1600" b="1">
                <a:solidFill>
                  <a:srgbClr val="0000FF"/>
                </a:solidFill>
                <a:cs typeface="Arial" charset="0"/>
              </a:rPr>
              <a:t>Ensemble Coupled Data Assimilation (ECDA)</a:t>
            </a:r>
            <a:r>
              <a:rPr lang="en-US" altLang="en-US" sz="1600">
                <a:solidFill>
                  <a:srgbClr val="0000FF"/>
                </a:solidFill>
                <a:cs typeface="Arial" charset="0"/>
              </a:rPr>
              <a:t> system using GFDL/CM2.1</a:t>
            </a:r>
          </a:p>
          <a:p>
            <a:pPr>
              <a:lnSpc>
                <a:spcPct val="100000"/>
              </a:lnSpc>
              <a:buClr>
                <a:srgbClr val="0000FF"/>
              </a:buClr>
              <a:buFont typeface="Wingdings" charset="2"/>
              <a:buChar char=""/>
            </a:pPr>
            <a:r>
              <a:rPr lang="en-US" altLang="en-US" sz="1600">
                <a:solidFill>
                  <a:srgbClr val="0000FF"/>
                </a:solidFill>
                <a:cs typeface="Arial" charset="0"/>
              </a:rPr>
              <a:t>SST, Ocean T/S profiles</a:t>
            </a:r>
          </a:p>
          <a:p>
            <a:pPr>
              <a:lnSpc>
                <a:spcPct val="100000"/>
              </a:lnSpc>
              <a:buClr>
                <a:srgbClr val="0000FF"/>
              </a:buClr>
              <a:buFont typeface="Wingdings" charset="2"/>
              <a:buChar char=""/>
            </a:pPr>
            <a:r>
              <a:rPr lang="en-US" altLang="en-US" sz="1600">
                <a:solidFill>
                  <a:srgbClr val="0000FF"/>
                </a:solidFill>
                <a:cs typeface="Arial" charset="0"/>
              </a:rPr>
              <a:t>Atmosphere T and winds</a:t>
            </a:r>
          </a:p>
        </p:txBody>
      </p:sp>
      <p:sp>
        <p:nvSpPr>
          <p:cNvPr id="35849" name="Rectangle 9"/>
          <p:cNvSpPr>
            <a:spLocks noChangeArrowheads="1"/>
          </p:cNvSpPr>
          <p:nvPr/>
        </p:nvSpPr>
        <p:spPr bwMode="auto">
          <a:xfrm>
            <a:off x="7583488" y="5543550"/>
            <a:ext cx="111760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200">
                <a:cs typeface="Arial" charset="0"/>
              </a:rPr>
              <a:t>Stations:1980</a:t>
            </a:r>
          </a:p>
        </p:txBody>
      </p:sp>
      <p:sp>
        <p:nvSpPr>
          <p:cNvPr id="35850" name="Rectangle 10"/>
          <p:cNvSpPr>
            <a:spLocks noChangeArrowheads="1"/>
          </p:cNvSpPr>
          <p:nvPr/>
        </p:nvSpPr>
        <p:spPr bwMode="auto">
          <a:xfrm>
            <a:off x="373063" y="5851525"/>
            <a:ext cx="9283700"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12725" indent="-212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solidFill>
                  <a:srgbClr val="FF0000"/>
                </a:solidFill>
                <a:cs typeface="Arial" charset="0"/>
              </a:rPr>
              <a:t>Current development and transition towards the new coupled prediction system: </a:t>
            </a:r>
          </a:p>
          <a:p>
            <a:pPr>
              <a:lnSpc>
                <a:spcPct val="100000"/>
              </a:lnSpc>
              <a:buClr>
                <a:srgbClr val="1025F4"/>
              </a:buClr>
              <a:buFont typeface="Arial" charset="0"/>
              <a:buChar char="•"/>
            </a:pPr>
            <a:r>
              <a:rPr lang="en-US" altLang="en-US" sz="1400">
                <a:solidFill>
                  <a:srgbClr val="1025F4"/>
                </a:solidFill>
                <a:cs typeface="Arial" charset="0"/>
              </a:rPr>
              <a:t>Coupled model: SPEAR</a:t>
            </a:r>
          </a:p>
          <a:p>
            <a:pPr>
              <a:lnSpc>
                <a:spcPct val="100000"/>
              </a:lnSpc>
              <a:buClr>
                <a:srgbClr val="1025F4"/>
              </a:buClr>
              <a:buFont typeface="Arial" charset="0"/>
              <a:buChar char="•"/>
            </a:pPr>
            <a:r>
              <a:rPr lang="en-US" altLang="en-US" sz="1400">
                <a:solidFill>
                  <a:srgbClr val="1025F4"/>
                </a:solidFill>
                <a:cs typeface="Arial" charset="0"/>
              </a:rPr>
              <a:t>MOM6 Ocean Data Assimilation (Feiyu Lu)</a:t>
            </a:r>
          </a:p>
          <a:p>
            <a:pPr>
              <a:lnSpc>
                <a:spcPct val="100000"/>
              </a:lnSpc>
              <a:buClr>
                <a:srgbClr val="1025F4"/>
              </a:buClr>
              <a:buFont typeface="Arial" charset="0"/>
              <a:buChar char="•"/>
            </a:pPr>
            <a:r>
              <a:rPr lang="en-US" altLang="en-US" sz="1400">
                <a:solidFill>
                  <a:srgbClr val="1025F4"/>
                </a:solidFill>
                <a:cs typeface="Arial" charset="0"/>
              </a:rPr>
              <a:t>FV3 Atmosphere Data Assimilation  (Xiaosong Yang)</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357188" y="107950"/>
            <a:ext cx="93646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720" tIns="54720" rIns="54720" bIns="5472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3200" b="1">
                <a:solidFill>
                  <a:srgbClr val="FFFFFF"/>
                </a:solidFill>
                <a:cs typeface="Arial" charset="0"/>
              </a:rPr>
              <a:t>Assimilation and observing system assessment</a:t>
            </a:r>
          </a:p>
        </p:txBody>
      </p:sp>
      <p:sp>
        <p:nvSpPr>
          <p:cNvPr id="36866" name="Text Box 2"/>
          <p:cNvSpPr txBox="1">
            <a:spLocks noChangeArrowheads="1"/>
          </p:cNvSpPr>
          <p:nvPr/>
        </p:nvSpPr>
        <p:spPr bwMode="auto">
          <a:xfrm>
            <a:off x="274638" y="1482725"/>
            <a:ext cx="4448175" cy="515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00038" indent="-300038">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msmincho" charset="0"/>
                <a:cs typeface="msmincho" charset="0"/>
              </a:defRPr>
            </a:lvl9pPr>
          </a:lstStyle>
          <a:p>
            <a:pPr hangingPunct="1">
              <a:lnSpc>
                <a:spcPct val="100000"/>
              </a:lnSpc>
              <a:spcBef>
                <a:spcPts val="363"/>
              </a:spcBef>
              <a:buFont typeface="Arial" charset="0"/>
              <a:buChar char="•"/>
            </a:pPr>
            <a:r>
              <a:rPr lang="en-US" altLang="en-US" sz="2200" b="1">
                <a:cs typeface="Arial" charset="0"/>
              </a:rPr>
              <a:t>Real time prediction and state estimation</a:t>
            </a:r>
            <a:r>
              <a:rPr lang="en-US" altLang="en-US" sz="2200">
                <a:cs typeface="Arial" charset="0"/>
              </a:rPr>
              <a:t/>
            </a:r>
            <a:br>
              <a:rPr lang="en-US" altLang="en-US" sz="2200">
                <a:cs typeface="Arial" charset="0"/>
              </a:rPr>
            </a:br>
            <a:r>
              <a:rPr lang="en-US" altLang="en-US" sz="1300" u="sng">
                <a:solidFill>
                  <a:srgbClr val="0000FF"/>
                </a:solidFill>
                <a:cs typeface="Arial" charset="0"/>
                <a:hlinkClick r:id="rId3"/>
              </a:rPr>
              <a:t>http://www.gfdl.noaa.gov/ocean-data-assimilation</a:t>
            </a:r>
          </a:p>
          <a:p>
            <a:pPr hangingPunct="1">
              <a:lnSpc>
                <a:spcPct val="100000"/>
              </a:lnSpc>
              <a:spcBef>
                <a:spcPts val="363"/>
              </a:spcBef>
              <a:buFont typeface="Arial" charset="0"/>
              <a:buChar char="•"/>
            </a:pPr>
            <a:r>
              <a:rPr lang="en-US" altLang="en-US" sz="2200">
                <a:cs typeface="Arial" charset="0"/>
              </a:rPr>
              <a:t>Real time multiple ocean reanalysis </a:t>
            </a:r>
            <a:r>
              <a:rPr lang="en-US" altLang="en-US" sz="2200" b="1">
                <a:cs typeface="Arial" charset="0"/>
              </a:rPr>
              <a:t>intercomparison</a:t>
            </a:r>
            <a:r>
              <a:rPr lang="en-US" altLang="en-US" sz="2200">
                <a:cs typeface="Arial" charset="0"/>
              </a:rPr>
              <a:t> </a:t>
            </a:r>
          </a:p>
          <a:p>
            <a:pPr hangingPunct="1">
              <a:lnSpc>
                <a:spcPct val="100000"/>
              </a:lnSpc>
              <a:spcBef>
                <a:spcPts val="400"/>
              </a:spcBef>
              <a:buFont typeface="Arial" charset="0"/>
              <a:buChar char="•"/>
            </a:pPr>
            <a:r>
              <a:rPr lang="en-US" altLang="en-US" sz="2200" b="1">
                <a:cs typeface="Arial" charset="0"/>
              </a:rPr>
              <a:t>Observing system assessment</a:t>
            </a:r>
            <a:r>
              <a:rPr lang="en-US" altLang="en-US" sz="2200">
                <a:cs typeface="Arial" charset="0"/>
              </a:rPr>
              <a:t> (</a:t>
            </a:r>
            <a:r>
              <a:rPr lang="en-US" altLang="en-US" sz="2200" i="1">
                <a:cs typeface="Arial" charset="0"/>
              </a:rPr>
              <a:t>e.g.,</a:t>
            </a:r>
            <a:r>
              <a:rPr lang="en-US" altLang="en-US" sz="2200">
                <a:cs typeface="Arial" charset="0"/>
              </a:rPr>
              <a:t> TAO &amp; Argo evaluation OSE; TPOS-2020)</a:t>
            </a:r>
          </a:p>
          <a:p>
            <a:pPr hangingPunct="1">
              <a:lnSpc>
                <a:spcPct val="100000"/>
              </a:lnSpc>
              <a:spcBef>
                <a:spcPts val="363"/>
              </a:spcBef>
              <a:buFont typeface="Arial" charset="0"/>
              <a:buChar char="•"/>
            </a:pPr>
            <a:r>
              <a:rPr lang="en-US" altLang="en-US" sz="2200" b="1">
                <a:cs typeface="Arial" charset="0"/>
              </a:rPr>
              <a:t>SLP Assimilation</a:t>
            </a:r>
            <a:r>
              <a:rPr lang="en-US" altLang="en-US" sz="2200">
                <a:cs typeface="Arial" charset="0"/>
              </a:rPr>
              <a:t>: Towards a coupled climate reanalysis and initialization system</a:t>
            </a:r>
          </a:p>
        </p:txBody>
      </p:sp>
      <p:sp>
        <p:nvSpPr>
          <p:cNvPr id="36867" name="Text Box 3"/>
          <p:cNvSpPr txBox="1">
            <a:spLocks noChangeArrowheads="1"/>
          </p:cNvSpPr>
          <p:nvPr/>
        </p:nvSpPr>
        <p:spPr bwMode="auto">
          <a:xfrm>
            <a:off x="7223125" y="7140575"/>
            <a:ext cx="2351088"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9960" tIns="65160" rIns="129960" bIns="65160" anchor="ctr"/>
          <a:lstStyle>
            <a:lvl1pPr>
              <a:tabLst>
                <a:tab pos="449263" algn="l"/>
                <a:tab pos="898525" algn="l"/>
                <a:tab pos="1347788" algn="l"/>
                <a:tab pos="1797050" algn="l"/>
                <a:tab pos="2246313"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9pPr>
          </a:lstStyle>
          <a:p>
            <a:pPr algn="r">
              <a:lnSpc>
                <a:spcPct val="100000"/>
              </a:lnSpc>
            </a:pPr>
            <a:fld id="{F0D3E38A-0C0A-43DF-8E1E-8747B42DE5C4}" type="slidenum">
              <a:rPr lang="en-US" altLang="en-US" sz="800" b="1">
                <a:solidFill>
                  <a:srgbClr val="FFFFFF"/>
                </a:solidFill>
                <a:latin typeface="Century Gothic" pitchFamily="32" charset="0"/>
                <a:cs typeface="Arial" charset="0"/>
              </a:rPr>
              <a:pPr algn="r">
                <a:lnSpc>
                  <a:spcPct val="100000"/>
                </a:lnSpc>
              </a:pPr>
              <a:t>25</a:t>
            </a:fld>
            <a:endParaRPr lang="en-US" altLang="en-US" sz="800" b="1">
              <a:solidFill>
                <a:srgbClr val="FFFFFF"/>
              </a:solidFill>
              <a:latin typeface="Century Gothic" pitchFamily="32" charset="0"/>
              <a:cs typeface="Arial" charset="0"/>
            </a:endParaRPr>
          </a:p>
        </p:txBody>
      </p:sp>
      <p:sp>
        <p:nvSpPr>
          <p:cNvPr id="36868" name="Rectangle 4"/>
          <p:cNvSpPr>
            <a:spLocks noChangeArrowheads="1"/>
          </p:cNvSpPr>
          <p:nvPr/>
        </p:nvSpPr>
        <p:spPr bwMode="auto">
          <a:xfrm>
            <a:off x="4746625" y="6588125"/>
            <a:ext cx="4811713"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8400" tIns="34200" rIns="68400" bIns="342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200" u="sng">
                <a:solidFill>
                  <a:srgbClr val="0000FF"/>
                </a:solidFill>
                <a:cs typeface="Arial" charset="0"/>
                <a:hlinkClick r:id="rId4"/>
              </a:rPr>
              <a:t>https://www.cpc.ncep.noaa.gov/products/GODAS/multiora_body.html</a:t>
            </a:r>
          </a:p>
        </p:txBody>
      </p:sp>
      <p:sp>
        <p:nvSpPr>
          <p:cNvPr id="36869" name="Rectangle 5"/>
          <p:cNvSpPr>
            <a:spLocks noChangeArrowheads="1"/>
          </p:cNvSpPr>
          <p:nvPr/>
        </p:nvSpPr>
        <p:spPr bwMode="auto">
          <a:xfrm>
            <a:off x="5200650" y="1185863"/>
            <a:ext cx="416877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400" tIns="34200" rIns="68400" bIns="342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100" b="1">
                <a:solidFill>
                  <a:srgbClr val="4F6228"/>
                </a:solidFill>
                <a:cs typeface="Arial" charset="0"/>
              </a:rPr>
              <a:t>Real-time ocean assessment</a:t>
            </a:r>
          </a:p>
        </p:txBody>
      </p:sp>
      <p:sp>
        <p:nvSpPr>
          <p:cNvPr id="36870" name="Rectangle 6"/>
          <p:cNvSpPr>
            <a:spLocks noChangeArrowheads="1"/>
          </p:cNvSpPr>
          <p:nvPr/>
        </p:nvSpPr>
        <p:spPr bwMode="auto">
          <a:xfrm rot="16200000">
            <a:off x="4987926" y="4025900"/>
            <a:ext cx="387350"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8400" tIns="34200" rIns="68400" bIns="342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700">
                <a:cs typeface="Arial" charset="0"/>
              </a:rPr>
              <a:t>Depth</a:t>
            </a:r>
          </a:p>
        </p:txBody>
      </p:sp>
      <p:pic>
        <p:nvPicPr>
          <p:cNvPr id="368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025" y="1763713"/>
            <a:ext cx="4637088" cy="477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35000" y="0"/>
            <a:ext cx="8858250" cy="88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1"/>
          <a:lstStyle>
            <a:lvl1pPr>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1pPr>
            <a:lvl2pPr>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2pPr>
            <a:lvl3pPr>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3pPr>
            <a:lvl4pPr>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4pPr>
            <a:lvl5pPr>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0005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charset="0"/>
                <a:ea typeface="msmincho" charset="0"/>
                <a:cs typeface="msmincho" charset="0"/>
              </a:defRPr>
            </a:lvl9pPr>
          </a:lstStyle>
          <a:p>
            <a:pPr marL="400050" algn="ctr" hangingPunct="1">
              <a:lnSpc>
                <a:spcPct val="100000"/>
              </a:lnSpc>
              <a:spcBef>
                <a:spcPts val="488"/>
              </a:spcBef>
            </a:pPr>
            <a:r>
              <a:rPr lang="en-US" altLang="en-US" sz="2400" b="1">
                <a:solidFill>
                  <a:srgbClr val="FFFFFF"/>
                </a:solidFill>
                <a:cs typeface="Arial" charset="0"/>
              </a:rPr>
              <a:t>Impact of ocean subsurface observations</a:t>
            </a:r>
            <a:r>
              <a:rPr lang="en-US" altLang="en-US" sz="2400">
                <a:solidFill>
                  <a:srgbClr val="FFFFFF"/>
                </a:solidFill>
                <a:cs typeface="Arial" charset="0"/>
              </a:rPr>
              <a:t> on predicting</a:t>
            </a:r>
          </a:p>
          <a:p>
            <a:pPr marL="400050" algn="ctr" hangingPunct="1">
              <a:lnSpc>
                <a:spcPct val="100000"/>
              </a:lnSpc>
              <a:spcBef>
                <a:spcPts val="488"/>
              </a:spcBef>
            </a:pPr>
            <a:r>
              <a:rPr lang="en-US" altLang="en-US" sz="2400">
                <a:solidFill>
                  <a:srgbClr val="FFFFFF"/>
                </a:solidFill>
                <a:cs typeface="Arial" charset="0"/>
              </a:rPr>
              <a:t>the strong 2015/16 El Niño (Initial condition: 1July, from </a:t>
            </a:r>
            <a:r>
              <a:rPr lang="en-US" altLang="en-US" sz="2400">
                <a:solidFill>
                  <a:srgbClr val="FF0000"/>
                </a:solidFill>
                <a:cs typeface="Arial" charset="0"/>
              </a:rPr>
              <a:t>OSE</a:t>
            </a:r>
            <a:r>
              <a:rPr lang="en-US" altLang="en-US" sz="2400">
                <a:solidFill>
                  <a:srgbClr val="FFFFFF"/>
                </a:solidFill>
                <a:cs typeface="Arial" charset="0"/>
              </a:rPr>
              <a:t>)</a:t>
            </a:r>
          </a:p>
        </p:txBody>
      </p:sp>
      <p:sp>
        <p:nvSpPr>
          <p:cNvPr id="37890" name="Text Box 2"/>
          <p:cNvSpPr txBox="1">
            <a:spLocks noChangeArrowheads="1"/>
          </p:cNvSpPr>
          <p:nvPr/>
        </p:nvSpPr>
        <p:spPr bwMode="auto">
          <a:xfrm>
            <a:off x="7223125" y="6884988"/>
            <a:ext cx="235108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49263" algn="l"/>
                <a:tab pos="898525" algn="l"/>
                <a:tab pos="1347788" algn="l"/>
                <a:tab pos="1797050" algn="l"/>
                <a:tab pos="2246313"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9pPr>
          </a:lstStyle>
          <a:p>
            <a:pPr algn="r">
              <a:lnSpc>
                <a:spcPct val="100000"/>
              </a:lnSpc>
            </a:pPr>
            <a:fld id="{EA97A67C-56C3-4BD4-B354-27577C8AB27C}" type="slidenum">
              <a:rPr lang="en-US" altLang="en-US" sz="1200">
                <a:solidFill>
                  <a:srgbClr val="8B8B8B"/>
                </a:solidFill>
                <a:cs typeface="Arial" charset="0"/>
              </a:rPr>
              <a:pPr algn="r">
                <a:lnSpc>
                  <a:spcPct val="100000"/>
                </a:lnSpc>
              </a:pPr>
              <a:t>26</a:t>
            </a:fld>
            <a:endParaRPr lang="en-US" altLang="en-US" sz="1200">
              <a:solidFill>
                <a:srgbClr val="8B8B8B"/>
              </a:solidFill>
              <a:cs typeface="Arial" charset="0"/>
            </a:endParaRP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171575"/>
            <a:ext cx="8077200" cy="5711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2" name="Rectangle 4"/>
          <p:cNvSpPr>
            <a:spLocks noChangeArrowheads="1"/>
          </p:cNvSpPr>
          <p:nvPr/>
        </p:nvSpPr>
        <p:spPr bwMode="auto">
          <a:xfrm>
            <a:off x="7291388" y="5837238"/>
            <a:ext cx="2159000" cy="365125"/>
          </a:xfrm>
          <a:prstGeom prst="rect">
            <a:avLst/>
          </a:prstGeom>
          <a:solidFill>
            <a:srgbClr val="EBF1DE"/>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cs typeface="Arial" charset="0"/>
              </a:rPr>
              <a:t>No subsurface data</a:t>
            </a:r>
          </a:p>
        </p:txBody>
      </p:sp>
      <p:sp>
        <p:nvSpPr>
          <p:cNvPr id="37893" name="Rectangle 5"/>
          <p:cNvSpPr>
            <a:spLocks noChangeArrowheads="1"/>
          </p:cNvSpPr>
          <p:nvPr/>
        </p:nvSpPr>
        <p:spPr bwMode="auto">
          <a:xfrm>
            <a:off x="7218363" y="3484563"/>
            <a:ext cx="1525587" cy="365125"/>
          </a:xfrm>
          <a:prstGeom prst="rect">
            <a:avLst/>
          </a:prstGeom>
          <a:solidFill>
            <a:srgbClr val="EBF1DE"/>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cs typeface="Arial" charset="0"/>
              </a:rPr>
              <a:t>No Argo data</a:t>
            </a:r>
          </a:p>
        </p:txBody>
      </p:sp>
      <p:sp>
        <p:nvSpPr>
          <p:cNvPr id="37894" name="Rectangle 6"/>
          <p:cNvSpPr>
            <a:spLocks noChangeArrowheads="1"/>
          </p:cNvSpPr>
          <p:nvPr/>
        </p:nvSpPr>
        <p:spPr bwMode="auto">
          <a:xfrm>
            <a:off x="3295650" y="6040438"/>
            <a:ext cx="1866900" cy="365125"/>
          </a:xfrm>
          <a:prstGeom prst="rect">
            <a:avLst/>
          </a:prstGeom>
          <a:solidFill>
            <a:srgbClr val="EBF1DE"/>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cs typeface="Arial" charset="0"/>
              </a:rPr>
              <a:t>No Mooring data</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528638" y="0"/>
            <a:ext cx="9023350"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400">
                <a:solidFill>
                  <a:srgbClr val="FFFFFF"/>
                </a:solidFill>
                <a:ea typeface="WenQuanYi Zen Hei Sharp" charset="0"/>
                <a:cs typeface="WenQuanYi Zen Hei Sharp" charset="0"/>
              </a:rPr>
              <a:t>Understanding sources of predictability for first-season prediction:</a:t>
            </a:r>
            <a:br>
              <a:rPr lang="en-US" altLang="en-US" sz="2400">
                <a:solidFill>
                  <a:srgbClr val="FFFFFF"/>
                </a:solidFill>
                <a:ea typeface="WenQuanYi Zen Hei Sharp" charset="0"/>
                <a:cs typeface="WenQuanYi Zen Hei Sharp" charset="0"/>
              </a:rPr>
            </a:br>
            <a:r>
              <a:rPr lang="en-US" altLang="en-US" sz="2400">
                <a:solidFill>
                  <a:srgbClr val="FFFFFF"/>
                </a:solidFill>
                <a:ea typeface="WenQuanYi Zen Hei Sharp" charset="0"/>
                <a:cs typeface="WenQuanYi Zen Hei Sharp" charset="0"/>
              </a:rPr>
              <a:t>Roles of atmosphere/land initialization</a:t>
            </a:r>
          </a:p>
        </p:txBody>
      </p:sp>
      <p:sp>
        <p:nvSpPr>
          <p:cNvPr id="38914" name="Text Box 2"/>
          <p:cNvSpPr txBox="1">
            <a:spLocks noChangeArrowheads="1"/>
          </p:cNvSpPr>
          <p:nvPr/>
        </p:nvSpPr>
        <p:spPr bwMode="auto">
          <a:xfrm>
            <a:off x="7223125" y="7054850"/>
            <a:ext cx="2351088"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49263" algn="l"/>
                <a:tab pos="898525" algn="l"/>
                <a:tab pos="1347788" algn="l"/>
                <a:tab pos="1797050" algn="l"/>
                <a:tab pos="2246313" algn="l"/>
              </a:tabLst>
              <a:defRPr>
                <a:solidFill>
                  <a:srgbClr val="000000"/>
                </a:solidFill>
                <a:latin typeface="Arial" charset="0"/>
                <a:ea typeface="msmincho" charset="0"/>
                <a:cs typeface="msmincho" charset="0"/>
              </a:defRPr>
            </a:lvl1pPr>
            <a:lvl2pPr>
              <a:tabLst>
                <a:tab pos="449263" algn="l"/>
                <a:tab pos="898525" algn="l"/>
                <a:tab pos="1347788" algn="l"/>
                <a:tab pos="1797050" algn="l"/>
                <a:tab pos="2246313"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Lst>
              <a:defRPr>
                <a:solidFill>
                  <a:srgbClr val="000000"/>
                </a:solidFill>
                <a:latin typeface="Arial" charset="0"/>
                <a:ea typeface="msmincho" charset="0"/>
                <a:cs typeface="msmincho" charset="0"/>
              </a:defRPr>
            </a:lvl9pPr>
          </a:lstStyle>
          <a:p>
            <a:pPr algn="r">
              <a:lnSpc>
                <a:spcPct val="100000"/>
              </a:lnSpc>
            </a:pPr>
            <a:fld id="{81AC8E8F-71F7-4346-9F55-A09267D3CE50}" type="slidenum">
              <a:rPr lang="en-US" altLang="en-US" sz="1200">
                <a:solidFill>
                  <a:srgbClr val="B2B2B2"/>
                </a:solidFill>
                <a:cs typeface="Arial" charset="0"/>
              </a:rPr>
              <a:pPr algn="r">
                <a:lnSpc>
                  <a:spcPct val="100000"/>
                </a:lnSpc>
              </a:pPr>
              <a:t>27</a:t>
            </a:fld>
            <a:endParaRPr lang="en-US" altLang="en-US" sz="1200">
              <a:solidFill>
                <a:srgbClr val="B2B2B2"/>
              </a:solidFill>
              <a:cs typeface="Arial" charset="0"/>
            </a:endParaRPr>
          </a:p>
        </p:txBody>
      </p:sp>
      <p:sp>
        <p:nvSpPr>
          <p:cNvPr id="38915" name="Rectangle 3"/>
          <p:cNvSpPr>
            <a:spLocks noChangeArrowheads="1"/>
          </p:cNvSpPr>
          <p:nvPr/>
        </p:nvSpPr>
        <p:spPr bwMode="auto">
          <a:xfrm>
            <a:off x="2562225" y="1139825"/>
            <a:ext cx="2271713" cy="4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2100">
                <a:solidFill>
                  <a:srgbClr val="800000"/>
                </a:solidFill>
                <a:cs typeface="Arial" charset="0"/>
              </a:rPr>
              <a:t>Winter precip skill</a:t>
            </a:r>
          </a:p>
        </p:txBody>
      </p:sp>
      <p:sp>
        <p:nvSpPr>
          <p:cNvPr id="38916" name="Rectangle 4"/>
          <p:cNvSpPr>
            <a:spLocks noChangeArrowheads="1"/>
          </p:cNvSpPr>
          <p:nvPr/>
        </p:nvSpPr>
        <p:spPr bwMode="auto">
          <a:xfrm>
            <a:off x="1258888" y="3911600"/>
            <a:ext cx="1133475"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latin typeface="Gill Sans Light" charset="0"/>
                <a:cs typeface="Arial" charset="0"/>
              </a:rPr>
              <a:t>Fcst</a:t>
            </a:r>
          </a:p>
          <a:p>
            <a:pPr>
              <a:lnSpc>
                <a:spcPct val="100000"/>
              </a:lnSpc>
            </a:pPr>
            <a:r>
              <a:rPr lang="en-US" altLang="en-US">
                <a:latin typeface="Gill Sans Light" charset="0"/>
                <a:cs typeface="Arial" charset="0"/>
              </a:rPr>
              <a:t>Ocean/Atm/Land</a:t>
            </a:r>
          </a:p>
          <a:p>
            <a:pPr>
              <a:lnSpc>
                <a:spcPct val="100000"/>
              </a:lnSpc>
            </a:pPr>
            <a:r>
              <a:rPr lang="en-US" altLang="en-US">
                <a:latin typeface="Gill Sans Light" charset="0"/>
                <a:cs typeface="Arial" charset="0"/>
              </a:rPr>
              <a:t>Obs. Ini.</a:t>
            </a:r>
          </a:p>
        </p:txBody>
      </p:sp>
      <p:sp>
        <p:nvSpPr>
          <p:cNvPr id="38917" name="Rectangle 5"/>
          <p:cNvSpPr>
            <a:spLocks noChangeArrowheads="1"/>
          </p:cNvSpPr>
          <p:nvPr/>
        </p:nvSpPr>
        <p:spPr bwMode="auto">
          <a:xfrm>
            <a:off x="1258888" y="2063750"/>
            <a:ext cx="100012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solidFill>
                  <a:srgbClr val="0000FF"/>
                </a:solidFill>
                <a:latin typeface="Gill Sans Light" charset="0"/>
                <a:cs typeface="Arial" charset="0"/>
              </a:rPr>
              <a:t>Fcst</a:t>
            </a:r>
          </a:p>
          <a:p>
            <a:pPr>
              <a:lnSpc>
                <a:spcPct val="100000"/>
              </a:lnSpc>
            </a:pPr>
            <a:r>
              <a:rPr lang="en-US" altLang="en-US">
                <a:solidFill>
                  <a:srgbClr val="0000FF"/>
                </a:solidFill>
                <a:latin typeface="Gill Sans Light" charset="0"/>
                <a:cs typeface="Arial" charset="0"/>
              </a:rPr>
              <a:t>Ocean</a:t>
            </a:r>
          </a:p>
          <a:p>
            <a:pPr>
              <a:lnSpc>
                <a:spcPct val="100000"/>
              </a:lnSpc>
            </a:pPr>
            <a:r>
              <a:rPr lang="en-US" altLang="en-US">
                <a:solidFill>
                  <a:srgbClr val="0000FF"/>
                </a:solidFill>
                <a:latin typeface="Gill Sans Light" charset="0"/>
                <a:cs typeface="Arial" charset="0"/>
              </a:rPr>
              <a:t>Obs. Ini. </a:t>
            </a:r>
          </a:p>
        </p:txBody>
      </p:sp>
      <p:sp>
        <p:nvSpPr>
          <p:cNvPr id="38918" name="Rectangle 6"/>
          <p:cNvSpPr>
            <a:spLocks noChangeArrowheads="1"/>
          </p:cNvSpPr>
          <p:nvPr/>
        </p:nvSpPr>
        <p:spPr bwMode="auto">
          <a:xfrm>
            <a:off x="7623175" y="1728788"/>
            <a:ext cx="1196975"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8240" tIns="24120" rIns="48240" bIns="241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000">
                <a:solidFill>
                  <a:srgbClr val="3366FF"/>
                </a:solidFill>
                <a:latin typeface="Gill Sans Light" charset="0"/>
                <a:cs typeface="Arial" charset="0"/>
              </a:rPr>
              <a:t> </a:t>
            </a:r>
            <a:r>
              <a:rPr lang="en-US" altLang="en-US">
                <a:latin typeface="Gill Sans Light" charset="0"/>
                <a:cs typeface="Arial" charset="0"/>
              </a:rPr>
              <a:t>Fcst</a:t>
            </a:r>
          </a:p>
          <a:p>
            <a:pPr algn="ctr">
              <a:lnSpc>
                <a:spcPct val="100000"/>
              </a:lnSpc>
            </a:pPr>
            <a:r>
              <a:rPr lang="en-US" altLang="en-US">
                <a:latin typeface="Gill Sans Light" charset="0"/>
                <a:cs typeface="Arial" charset="0"/>
              </a:rPr>
              <a:t>Ocean/Atm/Land Obs. Ini.</a:t>
            </a:r>
          </a:p>
        </p:txBody>
      </p:sp>
      <p:sp>
        <p:nvSpPr>
          <p:cNvPr id="38919" name="Rectangle 7"/>
          <p:cNvSpPr>
            <a:spLocks noChangeArrowheads="1"/>
          </p:cNvSpPr>
          <p:nvPr/>
        </p:nvSpPr>
        <p:spPr bwMode="auto">
          <a:xfrm>
            <a:off x="6345238" y="6288088"/>
            <a:ext cx="222726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1200">
                <a:cs typeface="Arial" charset="0"/>
              </a:rPr>
              <a:t>Jia et al. (2017, J. Clim.)</a:t>
            </a:r>
          </a:p>
          <a:p>
            <a:pPr>
              <a:lnSpc>
                <a:spcPct val="100000"/>
              </a:lnSpc>
            </a:pPr>
            <a:r>
              <a:rPr lang="en-US" altLang="en-US" sz="1200">
                <a:cs typeface="Arial" charset="0"/>
              </a:rPr>
              <a:t>Yang et al. (2018, Clim. Dyn.) </a:t>
            </a:r>
          </a:p>
        </p:txBody>
      </p:sp>
      <p:pic>
        <p:nvPicPr>
          <p:cNvPr id="389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225" y="5591175"/>
            <a:ext cx="2557463" cy="44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450" y="1643063"/>
            <a:ext cx="2673350" cy="4291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2225" y="1643063"/>
            <a:ext cx="2579688" cy="3898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3" name="Rectangle 11"/>
          <p:cNvSpPr>
            <a:spLocks noChangeArrowheads="1"/>
          </p:cNvSpPr>
          <p:nvPr/>
        </p:nvSpPr>
        <p:spPr bwMode="auto">
          <a:xfrm>
            <a:off x="7623175" y="3490913"/>
            <a:ext cx="1196975"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8240" tIns="24120" rIns="48240" bIns="241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000">
                <a:solidFill>
                  <a:srgbClr val="3366FF"/>
                </a:solidFill>
                <a:latin typeface="Gill Sans Light" charset="0"/>
                <a:cs typeface="Arial" charset="0"/>
              </a:rPr>
              <a:t> </a:t>
            </a:r>
            <a:r>
              <a:rPr lang="en-US" altLang="en-US">
                <a:solidFill>
                  <a:srgbClr val="0000FF"/>
                </a:solidFill>
                <a:latin typeface="Gill Sans Light" charset="0"/>
                <a:cs typeface="Arial" charset="0"/>
              </a:rPr>
              <a:t>Fcst</a:t>
            </a:r>
          </a:p>
          <a:p>
            <a:pPr algn="ctr">
              <a:lnSpc>
                <a:spcPct val="100000"/>
              </a:lnSpc>
            </a:pPr>
            <a:r>
              <a:rPr lang="en-US" altLang="en-US">
                <a:solidFill>
                  <a:srgbClr val="0000FF"/>
                </a:solidFill>
                <a:latin typeface="Gill Sans Light" charset="0"/>
                <a:cs typeface="Arial" charset="0"/>
              </a:rPr>
              <a:t>Ocean</a:t>
            </a:r>
          </a:p>
          <a:p>
            <a:pPr algn="ctr">
              <a:lnSpc>
                <a:spcPct val="100000"/>
              </a:lnSpc>
            </a:pPr>
            <a:r>
              <a:rPr lang="en-US" altLang="en-US">
                <a:solidFill>
                  <a:srgbClr val="0000FF"/>
                </a:solidFill>
                <a:latin typeface="Gill Sans Light" charset="0"/>
                <a:cs typeface="Arial" charset="0"/>
              </a:rPr>
              <a:t>Obs. Ini.</a:t>
            </a:r>
          </a:p>
        </p:txBody>
      </p:sp>
      <p:sp>
        <p:nvSpPr>
          <p:cNvPr id="38924" name="Rectangle 12"/>
          <p:cNvSpPr>
            <a:spLocks noChangeArrowheads="1"/>
          </p:cNvSpPr>
          <p:nvPr/>
        </p:nvSpPr>
        <p:spPr bwMode="auto">
          <a:xfrm>
            <a:off x="5283200" y="1139825"/>
            <a:ext cx="2079625" cy="4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sz="2100">
                <a:solidFill>
                  <a:srgbClr val="800000"/>
                </a:solidFill>
                <a:cs typeface="Arial" charset="0"/>
              </a:rPr>
              <a:t>Winter T2m skill</a:t>
            </a:r>
          </a:p>
        </p:txBody>
      </p:sp>
      <p:sp>
        <p:nvSpPr>
          <p:cNvPr id="38925" name="Rectangle 13"/>
          <p:cNvSpPr>
            <a:spLocks noChangeArrowheads="1"/>
          </p:cNvSpPr>
          <p:nvPr/>
        </p:nvSpPr>
        <p:spPr bwMode="auto">
          <a:xfrm>
            <a:off x="7969250" y="5256213"/>
            <a:ext cx="560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cs typeface="Arial" charset="0"/>
              </a:rPr>
              <a:t>Diff</a:t>
            </a:r>
            <a:r>
              <a:rPr lang="en-US" altLang="en-US" sz="1100">
                <a:cs typeface="Arial" charset="0"/>
              </a:rPr>
              <a:t>.</a:t>
            </a:r>
          </a:p>
        </p:txBody>
      </p:sp>
      <p:sp>
        <p:nvSpPr>
          <p:cNvPr id="38926" name="Rectangle 14"/>
          <p:cNvSpPr>
            <a:spLocks noChangeArrowheads="1"/>
          </p:cNvSpPr>
          <p:nvPr/>
        </p:nvSpPr>
        <p:spPr bwMode="auto">
          <a:xfrm>
            <a:off x="2116138" y="3155950"/>
            <a:ext cx="6365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solidFill>
                  <a:srgbClr val="FF0000"/>
                </a:solidFill>
                <a:cs typeface="Arial" charset="0"/>
              </a:rPr>
              <a:t>17%</a:t>
            </a:r>
          </a:p>
        </p:txBody>
      </p:sp>
      <p:sp>
        <p:nvSpPr>
          <p:cNvPr id="38927" name="Rectangle 15"/>
          <p:cNvSpPr>
            <a:spLocks noChangeArrowheads="1"/>
          </p:cNvSpPr>
          <p:nvPr/>
        </p:nvSpPr>
        <p:spPr bwMode="auto">
          <a:xfrm>
            <a:off x="2052638" y="5591175"/>
            <a:ext cx="6365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solidFill>
                  <a:srgbClr val="FF0000"/>
                </a:solidFill>
                <a:cs typeface="Arial" charset="0"/>
              </a:rPr>
              <a:t>55%</a:t>
            </a:r>
          </a:p>
        </p:txBody>
      </p:sp>
      <p:sp>
        <p:nvSpPr>
          <p:cNvPr id="38928" name="Rectangle 16"/>
          <p:cNvSpPr>
            <a:spLocks noChangeArrowheads="1"/>
          </p:cNvSpPr>
          <p:nvPr/>
        </p:nvSpPr>
        <p:spPr bwMode="auto">
          <a:xfrm>
            <a:off x="1057275" y="6102350"/>
            <a:ext cx="48641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pPr>
            <a:r>
              <a:rPr lang="en-US" altLang="en-US">
                <a:solidFill>
                  <a:srgbClr val="FF0000"/>
                </a:solidFill>
                <a:cs typeface="Arial" charset="0"/>
              </a:rPr>
              <a:t>The atmosphere initial condition plays an important role in predicting the unusual 2015/16 winter precipitation pattern over the western U.S.  </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2960688" y="3355975"/>
            <a:ext cx="415925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4400" b="1"/>
              <a:t>Reserve Slides</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9525" y="668338"/>
            <a:ext cx="10079038" cy="5849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1pPr>
            <a:lvl2pPr indent="-28416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charset="0"/>
                <a:ea typeface="msmincho" charset="0"/>
                <a:cs typeface="msmincho" charset="0"/>
              </a:defRPr>
            </a:lvl9pPr>
          </a:lstStyle>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Simulation, prediction, attribution of </a:t>
            </a:r>
            <a:r>
              <a:rPr lang="en-US" altLang="en-US" sz="1400" b="1">
                <a:solidFill>
                  <a:srgbClr val="FF0000"/>
                </a:solidFill>
                <a:latin typeface="Calibri" charset="0"/>
                <a:ea typeface="WenQuanYi Zen Hei Sharp" charset="0"/>
                <a:cs typeface="WenQuanYi Zen Hei Sharp" charset="0"/>
              </a:rPr>
              <a:t>hurricanes</a:t>
            </a:r>
            <a:r>
              <a:rPr lang="en-US" altLang="en-US" sz="1400" b="1">
                <a:latin typeface="Calibri" charset="0"/>
                <a:ea typeface="WenQuanYi Zen Hei Sharp" charset="0"/>
                <a:cs typeface="WenQuanYi Zen Hei Sharp" charset="0"/>
              </a:rPr>
              <a:t>, including Cat 4/5 </a:t>
            </a:r>
            <a:r>
              <a:rPr lang="en-US" altLang="en-US" sz="1400" i="1">
                <a:solidFill>
                  <a:srgbClr val="595959"/>
                </a:solidFill>
                <a:latin typeface="Calibri" charset="0"/>
                <a:ea typeface="WenQuanYi Zen Hei Sharp" charset="0"/>
                <a:cs typeface="WenQuanYi Zen Hei Sharp" charset="0"/>
              </a:rPr>
              <a:t>(Murakami et al, 2015, J. Climate; 2016, 2017)</a:t>
            </a:r>
            <a:r>
              <a:rPr lang="en-US" altLang="en-US" sz="1400">
                <a:solidFill>
                  <a:srgbClr val="595959"/>
                </a:solidFill>
                <a:latin typeface="Calibri" charset="0"/>
                <a:ea typeface="WenQuanYi Zen Hei Sharp" charset="0"/>
                <a:cs typeface="WenQuanYi Zen Hei Sharp" charset="0"/>
              </a:rPr>
              <a:t> </a:t>
            </a: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Attribution of causes of 2017 Major </a:t>
            </a:r>
            <a:r>
              <a:rPr lang="en-US" altLang="en-US" sz="1400" b="1">
                <a:solidFill>
                  <a:srgbClr val="FF0000"/>
                </a:solidFill>
                <a:latin typeface="Calibri" charset="0"/>
                <a:ea typeface="WenQuanYi Zen Hei Sharp" charset="0"/>
                <a:cs typeface="WenQuanYi Zen Hei Sharp" charset="0"/>
              </a:rPr>
              <a:t>Hurricanes</a:t>
            </a:r>
            <a:r>
              <a:rPr lang="en-US" altLang="en-US" sz="1400" b="1">
                <a:latin typeface="Calibri" charset="0"/>
                <a:ea typeface="WenQuanYi Zen Hei Sharp" charset="0"/>
                <a:cs typeface="WenQuanYi Zen Hei Sharp" charset="0"/>
              </a:rPr>
              <a:t> in Atlantic </a:t>
            </a:r>
            <a:r>
              <a:rPr lang="en-US" altLang="en-US" sz="1400">
                <a:solidFill>
                  <a:srgbClr val="595959"/>
                </a:solidFill>
                <a:latin typeface="Calibri" charset="0"/>
                <a:ea typeface="WenQuanYi Zen Hei Sharp" charset="0"/>
                <a:cs typeface="WenQuanYi Zen Hei Sharp" charset="0"/>
              </a:rPr>
              <a:t>(Murakami et al, 2018, Science)</a:t>
            </a:r>
          </a:p>
          <a:p>
            <a:pPr hangingPunct="1">
              <a:lnSpc>
                <a:spcPct val="100000"/>
              </a:lnSpc>
              <a:spcBef>
                <a:spcPts val="288"/>
              </a:spcBef>
              <a:buClrTx/>
              <a:buSzTx/>
              <a:buFontTx/>
              <a:buNone/>
            </a:pPr>
            <a:endParaRPr lang="en-US" altLang="en-US" sz="1400">
              <a:solidFill>
                <a:srgbClr val="595959"/>
              </a:solidFill>
              <a:latin typeface="Calibri" charset="0"/>
              <a:ea typeface="WenQuanYi Zen Hei Sharp" charset="0"/>
              <a:cs typeface="WenQuanYi Zen Hei Sharp" charset="0"/>
            </a:endParaRP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Seasonal </a:t>
            </a:r>
            <a:r>
              <a:rPr lang="en-US" altLang="en-US" sz="1400" b="1">
                <a:solidFill>
                  <a:srgbClr val="FF0000"/>
                </a:solidFill>
                <a:latin typeface="Calibri" charset="0"/>
                <a:ea typeface="WenQuanYi Zen Hei Sharp" charset="0"/>
                <a:cs typeface="WenQuanYi Zen Hei Sharp" charset="0"/>
              </a:rPr>
              <a:t>sea ice </a:t>
            </a:r>
            <a:r>
              <a:rPr lang="en-US" altLang="en-US" sz="1400" b="1">
                <a:latin typeface="Calibri" charset="0"/>
                <a:ea typeface="WenQuanYi Zen Hei Sharp" charset="0"/>
                <a:cs typeface="WenQuanYi Zen Hei Sharp" charset="0"/>
              </a:rPr>
              <a:t>prediction </a:t>
            </a:r>
            <a:r>
              <a:rPr lang="en-US" altLang="en-US" sz="1400" i="1">
                <a:solidFill>
                  <a:srgbClr val="595959"/>
                </a:solidFill>
                <a:latin typeface="Calibri" charset="0"/>
                <a:ea typeface="WenQuanYi Zen Hei Sharp" charset="0"/>
                <a:cs typeface="WenQuanYi Zen Hei Sharp" charset="0"/>
              </a:rPr>
              <a:t>(Bushuk et al, 2017, Geophys. Res. Letters;  2017, J Climate)</a:t>
            </a:r>
          </a:p>
          <a:p>
            <a:pPr hangingPunct="1">
              <a:lnSpc>
                <a:spcPct val="100000"/>
              </a:lnSpc>
              <a:spcBef>
                <a:spcPts val="288"/>
              </a:spcBef>
              <a:buClrTx/>
              <a:buSzTx/>
              <a:buFontTx/>
              <a:buNone/>
            </a:pPr>
            <a:endParaRPr lang="en-US" altLang="en-US" sz="1400">
              <a:solidFill>
                <a:srgbClr val="595959"/>
              </a:solidFill>
              <a:latin typeface="Calibri" charset="0"/>
              <a:ea typeface="WenQuanYi Zen Hei Sharp" charset="0"/>
              <a:cs typeface="WenQuanYi Zen Hei Sharp" charset="0"/>
            </a:endParaRP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Improved seasonal prediction of </a:t>
            </a:r>
            <a:r>
              <a:rPr lang="en-US" altLang="en-US" sz="1400" b="1">
                <a:solidFill>
                  <a:srgbClr val="FF0000"/>
                </a:solidFill>
                <a:latin typeface="Calibri" charset="0"/>
                <a:ea typeface="WenQuanYi Zen Hei Sharp" charset="0"/>
                <a:cs typeface="WenQuanYi Zen Hei Sharp" charset="0"/>
              </a:rPr>
              <a:t>temperature and precipitation </a:t>
            </a:r>
            <a:r>
              <a:rPr lang="en-US" altLang="en-US" sz="1400" b="1">
                <a:latin typeface="Calibri" charset="0"/>
                <a:ea typeface="WenQuanYi Zen Hei Sharp" charset="0"/>
                <a:cs typeface="WenQuanYi Zen Hei Sharp" charset="0"/>
              </a:rPr>
              <a:t>with improved initialization</a:t>
            </a:r>
            <a:r>
              <a:rPr lang="en-US" altLang="en-US" sz="1400">
                <a:latin typeface="Calibri" charset="0"/>
                <a:ea typeface="WenQuanYi Zen Hei Sharp" charset="0"/>
                <a:cs typeface="WenQuanYi Zen Hei Sharp" charset="0"/>
              </a:rPr>
              <a:t> </a:t>
            </a:r>
            <a:r>
              <a:rPr lang="en-US" altLang="en-US" sz="1400">
                <a:solidFill>
                  <a:srgbClr val="595959"/>
                </a:solidFill>
                <a:latin typeface="Calibri" charset="0"/>
                <a:ea typeface="WenQuanYi Zen Hei Sharp" charset="0"/>
                <a:cs typeface="WenQuanYi Zen Hei Sharp" charset="0"/>
              </a:rPr>
              <a:t>(Jia et al, 2016, J Climate; 2017, J. Climate )</a:t>
            </a: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Seasonal prediction of </a:t>
            </a:r>
            <a:r>
              <a:rPr lang="en-US" altLang="en-US" sz="1400" b="1">
                <a:solidFill>
                  <a:srgbClr val="FF0000"/>
                </a:solidFill>
                <a:latin typeface="Calibri" charset="0"/>
                <a:ea typeface="WenQuanYi Zen Hei Sharp" charset="0"/>
                <a:cs typeface="WenQuanYi Zen Hei Sharp" charset="0"/>
              </a:rPr>
              <a:t>winter storminess</a:t>
            </a:r>
            <a:r>
              <a:rPr lang="en-US" altLang="en-US" sz="1400" b="1">
                <a:latin typeface="Calibri" charset="0"/>
                <a:ea typeface="WenQuanYi Zen Hei Sharp" charset="0"/>
                <a:cs typeface="WenQuanYi Zen Hei Sharp" charset="0"/>
              </a:rPr>
              <a:t> </a:t>
            </a:r>
            <a:r>
              <a:rPr lang="en-US" altLang="en-US" sz="1400" i="1">
                <a:solidFill>
                  <a:srgbClr val="595959"/>
                </a:solidFill>
                <a:latin typeface="Calibri" charset="0"/>
                <a:ea typeface="WenQuanYi Zen Hei Sharp" charset="0"/>
                <a:cs typeface="WenQuanYi Zen Hei Sharp" charset="0"/>
              </a:rPr>
              <a:t>(Yang et al, 2015, J. Climate)</a:t>
            </a:r>
            <a:r>
              <a:rPr lang="en-US" altLang="en-US" sz="1400">
                <a:solidFill>
                  <a:srgbClr val="595959"/>
                </a:solidFill>
                <a:latin typeface="Calibri" charset="0"/>
                <a:ea typeface="WenQuanYi Zen Hei Sharp" charset="0"/>
                <a:cs typeface="WenQuanYi Zen Hei Sharp" charset="0"/>
              </a:rPr>
              <a:t> </a:t>
            </a: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Western US </a:t>
            </a:r>
            <a:r>
              <a:rPr lang="en-US" altLang="en-US" sz="1400" b="1">
                <a:solidFill>
                  <a:srgbClr val="FF0000"/>
                </a:solidFill>
                <a:latin typeface="Calibri" charset="0"/>
                <a:ea typeface="WenQuanYi Zen Hei Sharp" charset="0"/>
                <a:cs typeface="WenQuanYi Zen Hei Sharp" charset="0"/>
              </a:rPr>
              <a:t>snow pack  </a:t>
            </a:r>
            <a:r>
              <a:rPr lang="en-US" altLang="en-US" sz="1400">
                <a:solidFill>
                  <a:srgbClr val="595959"/>
                </a:solidFill>
                <a:latin typeface="Calibri" charset="0"/>
                <a:ea typeface="WenQuanYi Zen Hei Sharp" charset="0"/>
                <a:cs typeface="WenQuanYi Zen Hei Sharp" charset="0"/>
              </a:rPr>
              <a:t>(Kapnick et al, 2018, PNAS)</a:t>
            </a:r>
            <a:r>
              <a:rPr lang="en-US" altLang="en-US" sz="1400">
                <a:latin typeface="Calibri" charset="0"/>
                <a:ea typeface="WenQuanYi Zen Hei Sharp" charset="0"/>
                <a:cs typeface="WenQuanYi Zen Hei Sharp" charset="0"/>
              </a:rPr>
              <a:t>	</a:t>
            </a:r>
          </a:p>
          <a:p>
            <a:pPr lvl="1" hangingPunct="1">
              <a:lnSpc>
                <a:spcPct val="100000"/>
              </a:lnSpc>
              <a:spcBef>
                <a:spcPts val="288"/>
              </a:spcBef>
              <a:buFont typeface="Arial" charset="0"/>
              <a:buChar char="–"/>
            </a:pPr>
            <a:r>
              <a:rPr lang="en-US" altLang="en-US" sz="1400">
                <a:latin typeface="Calibri" charset="0"/>
                <a:ea typeface="WenQuanYi Zen Hei Sharp" charset="0"/>
                <a:cs typeface="WenQuanYi Zen Hei Sharp" charset="0"/>
              </a:rPr>
              <a:t>Skill in predicting western US snowpack 8 months in advance</a:t>
            </a: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Western US </a:t>
            </a:r>
            <a:r>
              <a:rPr lang="en-US" altLang="en-US" sz="1400" b="1">
                <a:solidFill>
                  <a:srgbClr val="FF0000"/>
                </a:solidFill>
                <a:latin typeface="Calibri" charset="0"/>
                <a:ea typeface="WenQuanYi Zen Hei Sharp" charset="0"/>
                <a:cs typeface="WenQuanYi Zen Hei Sharp" charset="0"/>
              </a:rPr>
              <a:t>precip</a:t>
            </a:r>
            <a:r>
              <a:rPr lang="en-US" altLang="en-US" sz="1400" b="1">
                <a:latin typeface="Calibri" charset="0"/>
                <a:ea typeface="WenQuanYi Zen Hei Sharp" charset="0"/>
                <a:cs typeface="WenQuanYi Zen Hei Sharp" charset="0"/>
              </a:rPr>
              <a:t>, 2015/2016 ENSO </a:t>
            </a:r>
            <a:r>
              <a:rPr lang="en-US" altLang="en-US" sz="1400">
                <a:solidFill>
                  <a:srgbClr val="595959"/>
                </a:solidFill>
                <a:latin typeface="Calibri" charset="0"/>
                <a:ea typeface="WenQuanYi Zen Hei Sharp" charset="0"/>
                <a:cs typeface="WenQuanYi Zen Hei Sharp" charset="0"/>
              </a:rPr>
              <a:t>(Yang et al, 2018, Climate Dynamics)</a:t>
            </a:r>
          </a:p>
          <a:p>
            <a:pPr lvl="1" hangingPunct="1">
              <a:lnSpc>
                <a:spcPct val="100000"/>
              </a:lnSpc>
              <a:spcBef>
                <a:spcPts val="288"/>
              </a:spcBef>
              <a:buFont typeface="Arial" charset="0"/>
              <a:buChar char="–"/>
            </a:pPr>
            <a:r>
              <a:rPr lang="en-US" altLang="en-US" sz="1400">
                <a:latin typeface="Calibri" charset="0"/>
                <a:ea typeface="WenQuanYi Zen Hei Sharp" charset="0"/>
                <a:cs typeface="WenQuanYi Zen Hei Sharp" charset="0"/>
              </a:rPr>
              <a:t>Impact of initialization system on seasonal prediction of precipitation</a:t>
            </a:r>
          </a:p>
          <a:p>
            <a:pPr hangingPunct="1">
              <a:lnSpc>
                <a:spcPct val="100000"/>
              </a:lnSpc>
              <a:spcBef>
                <a:spcPts val="288"/>
              </a:spcBef>
              <a:buClrTx/>
              <a:buSzTx/>
              <a:buFontTx/>
              <a:buNone/>
            </a:pPr>
            <a:endParaRPr lang="en-US" altLang="en-US" sz="1400" b="1">
              <a:latin typeface="Calibri" charset="0"/>
              <a:ea typeface="WenQuanYi Zen Hei Sharp" charset="0"/>
              <a:cs typeface="WenQuanYi Zen Hei Sharp" charset="0"/>
            </a:endParaRP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Interannual to </a:t>
            </a:r>
            <a:r>
              <a:rPr lang="en-US" altLang="en-US" sz="1400" b="1">
                <a:solidFill>
                  <a:srgbClr val="FF0000"/>
                </a:solidFill>
                <a:latin typeface="Calibri" charset="0"/>
                <a:ea typeface="WenQuanYi Zen Hei Sharp" charset="0"/>
                <a:cs typeface="WenQuanYi Zen Hei Sharp" charset="0"/>
              </a:rPr>
              <a:t>decadal prediction </a:t>
            </a:r>
            <a:r>
              <a:rPr lang="en-US" altLang="en-US" sz="1400" b="1">
                <a:latin typeface="Calibri" charset="0"/>
                <a:ea typeface="WenQuanYi Zen Hei Sharp" charset="0"/>
                <a:cs typeface="WenQuanYi Zen Hei Sharp" charset="0"/>
              </a:rPr>
              <a:t>of Atlantic ocean temperature </a:t>
            </a:r>
            <a:r>
              <a:rPr lang="en-US" altLang="en-US" sz="1400">
                <a:solidFill>
                  <a:srgbClr val="595959"/>
                </a:solidFill>
                <a:latin typeface="Calibri" charset="0"/>
                <a:ea typeface="WenQuanYi Zen Hei Sharp" charset="0"/>
                <a:cs typeface="WenQuanYi Zen Hei Sharp" charset="0"/>
              </a:rPr>
              <a:t>(Yang et al., 2013, J. Climate)</a:t>
            </a:r>
          </a:p>
          <a:p>
            <a:pPr hangingPunct="1">
              <a:lnSpc>
                <a:spcPct val="100000"/>
              </a:lnSpc>
              <a:spcBef>
                <a:spcPts val="288"/>
              </a:spcBef>
              <a:buClrTx/>
              <a:buSzTx/>
              <a:buFontTx/>
              <a:buNone/>
            </a:pPr>
            <a:endParaRPr lang="en-US" altLang="en-US" sz="1400">
              <a:solidFill>
                <a:srgbClr val="595959"/>
              </a:solidFill>
              <a:latin typeface="Calibri" charset="0"/>
              <a:ea typeface="WenQuanYi Zen Hei Sharp" charset="0"/>
              <a:cs typeface="WenQuanYi Zen Hei Sharp" charset="0"/>
            </a:endParaRP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Decadal predictability and prediction of </a:t>
            </a:r>
            <a:r>
              <a:rPr lang="en-US" altLang="en-US" sz="1400" b="1">
                <a:solidFill>
                  <a:srgbClr val="FF0000"/>
                </a:solidFill>
                <a:latin typeface="Calibri" charset="0"/>
                <a:ea typeface="WenQuanYi Zen Hei Sharp" charset="0"/>
                <a:cs typeface="WenQuanYi Zen Hei Sharp" charset="0"/>
              </a:rPr>
              <a:t>Southern Ocean </a:t>
            </a:r>
            <a:r>
              <a:rPr lang="en-US" altLang="en-US" sz="1400">
                <a:solidFill>
                  <a:srgbClr val="595959"/>
                </a:solidFill>
                <a:latin typeface="Calibri" charset="0"/>
                <a:ea typeface="WenQuanYi Zen Hei Sharp" charset="0"/>
                <a:cs typeface="WenQuanYi Zen Hei Sharp" charset="0"/>
              </a:rPr>
              <a:t>(Zhang et al, 2017a, J. Climate; 2017b, J. Climate)</a:t>
            </a: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Causes of </a:t>
            </a:r>
            <a:r>
              <a:rPr lang="en-US" altLang="en-US" sz="1400" b="1">
                <a:solidFill>
                  <a:srgbClr val="FF0000"/>
                </a:solidFill>
                <a:latin typeface="Calibri" charset="0"/>
                <a:ea typeface="WenQuanYi Zen Hei Sharp" charset="0"/>
                <a:cs typeface="WenQuanYi Zen Hei Sharp" charset="0"/>
              </a:rPr>
              <a:t>Southern Ocean </a:t>
            </a:r>
            <a:r>
              <a:rPr lang="en-US" altLang="en-US" sz="1400" b="1">
                <a:latin typeface="Calibri" charset="0"/>
                <a:ea typeface="WenQuanYi Zen Hei Sharp" charset="0"/>
                <a:cs typeface="WenQuanYi Zen Hei Sharp" charset="0"/>
              </a:rPr>
              <a:t>trends in sea ice </a:t>
            </a:r>
            <a:r>
              <a:rPr lang="en-US" altLang="en-US" sz="1400">
                <a:solidFill>
                  <a:srgbClr val="595959"/>
                </a:solidFill>
                <a:latin typeface="Calibri" charset="0"/>
                <a:ea typeface="WenQuanYi Zen Hei Sharp" charset="0"/>
                <a:cs typeface="WenQuanYi Zen Hei Sharp" charset="0"/>
              </a:rPr>
              <a:t>(Zhang et al, 2018, Nature Climate Change)</a:t>
            </a:r>
          </a:p>
          <a:p>
            <a:pPr hangingPunct="1">
              <a:lnSpc>
                <a:spcPct val="100000"/>
              </a:lnSpc>
              <a:spcBef>
                <a:spcPts val="288"/>
              </a:spcBef>
              <a:buClrTx/>
              <a:buSzTx/>
              <a:buFontTx/>
              <a:buNone/>
            </a:pPr>
            <a:endParaRPr lang="en-US" altLang="en-US" sz="1400">
              <a:solidFill>
                <a:srgbClr val="595959"/>
              </a:solidFill>
              <a:latin typeface="Calibri" charset="0"/>
              <a:ea typeface="WenQuanYi Zen Hei Sharp" charset="0"/>
              <a:cs typeface="WenQuanYi Zen Hei Sharp" charset="0"/>
            </a:endParaRP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Projection &amp; attribution of Arabian Sea tropical storms in response to anthropogenic forcing </a:t>
            </a:r>
            <a:r>
              <a:rPr lang="en-US" altLang="en-US" sz="1400">
                <a:solidFill>
                  <a:srgbClr val="595959"/>
                </a:solidFill>
                <a:latin typeface="Calibri" charset="0"/>
                <a:ea typeface="WenQuanYi Zen Hei Sharp" charset="0"/>
                <a:cs typeface="WenQuanYi Zen Hei Sharp" charset="0"/>
              </a:rPr>
              <a:t>(Murakami et al., 2017)</a:t>
            </a:r>
          </a:p>
          <a:p>
            <a:pPr hangingPunct="1">
              <a:lnSpc>
                <a:spcPct val="100000"/>
              </a:lnSpc>
              <a:spcBef>
                <a:spcPts val="288"/>
              </a:spcBef>
              <a:buClr>
                <a:srgbClr val="595959"/>
              </a:buClr>
              <a:buFont typeface="Arial" charset="0"/>
              <a:buChar char="•"/>
            </a:pPr>
            <a:r>
              <a:rPr lang="en-US" altLang="en-US" sz="1400">
                <a:solidFill>
                  <a:srgbClr val="595959"/>
                </a:solidFill>
                <a:latin typeface="Calibri" charset="0"/>
                <a:ea typeface="WenQuanYi Zen Hei Sharp" charset="0"/>
                <a:cs typeface="WenQuanYi Zen Hei Sharp" charset="0"/>
              </a:rPr>
              <a:t>Attribution of anomalous 2015 Pacific hurricane season (Murakami et al., 2017)</a:t>
            </a:r>
          </a:p>
          <a:p>
            <a:pPr hangingPunct="1">
              <a:lnSpc>
                <a:spcPct val="100000"/>
              </a:lnSpc>
              <a:spcBef>
                <a:spcPts val="288"/>
              </a:spcBef>
              <a:buClrTx/>
              <a:buSzTx/>
              <a:buFontTx/>
              <a:buNone/>
            </a:pPr>
            <a:endParaRPr lang="en-US" altLang="en-US" sz="1400">
              <a:solidFill>
                <a:srgbClr val="595959"/>
              </a:solidFill>
              <a:latin typeface="Calibri" charset="0"/>
              <a:ea typeface="WenQuanYi Zen Hei Sharp" charset="0"/>
              <a:cs typeface="WenQuanYi Zen Hei Sharp" charset="0"/>
            </a:endParaRP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 </a:t>
            </a:r>
            <a:r>
              <a:rPr lang="en-US" altLang="en-US" sz="1400" b="1">
                <a:solidFill>
                  <a:srgbClr val="FF0000"/>
                </a:solidFill>
                <a:latin typeface="Calibri" charset="0"/>
                <a:ea typeface="WenQuanYi Zen Hei Sharp" charset="0"/>
                <a:cs typeface="WenQuanYi Zen Hei Sharp" charset="0"/>
              </a:rPr>
              <a:t>Multi-decadal</a:t>
            </a:r>
            <a:r>
              <a:rPr lang="en-US" altLang="en-US" sz="1400" b="1">
                <a:latin typeface="Calibri" charset="0"/>
                <a:ea typeface="WenQuanYi Zen Hei Sharp" charset="0"/>
                <a:cs typeface="WenQuanYi Zen Hei Sharp" charset="0"/>
              </a:rPr>
              <a:t> </a:t>
            </a:r>
            <a:r>
              <a:rPr lang="en-US" altLang="en-US" sz="1400" b="1">
                <a:solidFill>
                  <a:srgbClr val="FF0000"/>
                </a:solidFill>
                <a:latin typeface="Calibri" charset="0"/>
                <a:ea typeface="WenQuanYi Zen Hei Sharp" charset="0"/>
                <a:cs typeface="WenQuanYi Zen Hei Sharp" charset="0"/>
              </a:rPr>
              <a:t>projection </a:t>
            </a:r>
            <a:r>
              <a:rPr lang="en-US" altLang="en-US" sz="1400" b="1">
                <a:latin typeface="Calibri" charset="0"/>
                <a:ea typeface="WenQuanYi Zen Hei Sharp" charset="0"/>
                <a:cs typeface="WenQuanYi Zen Hei Sharp" charset="0"/>
              </a:rPr>
              <a:t>of US &amp; Global Hydroclimate </a:t>
            </a:r>
            <a:r>
              <a:rPr lang="en-US" altLang="en-US" sz="1400">
                <a:solidFill>
                  <a:srgbClr val="595959"/>
                </a:solidFill>
                <a:latin typeface="Calibri" charset="0"/>
                <a:ea typeface="WenQuanYi Zen Hei Sharp" charset="0"/>
                <a:cs typeface="WenQuanYi Zen Hei Sharp" charset="0"/>
              </a:rPr>
              <a:t>(Zhang and Delworth, 2018a, 2018b)</a:t>
            </a:r>
          </a:p>
          <a:p>
            <a:pPr hangingPunct="1">
              <a:lnSpc>
                <a:spcPct val="100000"/>
              </a:lnSpc>
              <a:spcBef>
                <a:spcPts val="288"/>
              </a:spcBef>
              <a:buClrTx/>
              <a:buSzTx/>
              <a:buFontTx/>
              <a:buNone/>
            </a:pPr>
            <a:endParaRPr lang="en-US" altLang="en-US" sz="1400">
              <a:solidFill>
                <a:srgbClr val="595959"/>
              </a:solidFill>
              <a:latin typeface="Calibri" charset="0"/>
              <a:ea typeface="WenQuanYi Zen Hei Sharp" charset="0"/>
              <a:cs typeface="WenQuanYi Zen Hei Sharp" charset="0"/>
            </a:endParaRPr>
          </a:p>
          <a:p>
            <a:pPr hangingPunct="1">
              <a:lnSpc>
                <a:spcPct val="100000"/>
              </a:lnSpc>
              <a:spcBef>
                <a:spcPts val="288"/>
              </a:spcBef>
              <a:buFont typeface="Arial" charset="0"/>
              <a:buChar char="•"/>
            </a:pPr>
            <a:r>
              <a:rPr lang="en-US" altLang="en-US" sz="1400" b="1">
                <a:latin typeface="Calibri" charset="0"/>
                <a:ea typeface="WenQuanYi Zen Hei Sharp" charset="0"/>
                <a:cs typeface="WenQuanYi Zen Hei Sharp" charset="0"/>
              </a:rPr>
              <a:t>Seasonal to </a:t>
            </a:r>
            <a:r>
              <a:rPr lang="en-US" altLang="en-US" sz="1400" b="1">
                <a:solidFill>
                  <a:srgbClr val="FF0000"/>
                </a:solidFill>
                <a:latin typeface="Calibri" charset="0"/>
                <a:ea typeface="WenQuanYi Zen Hei Sharp" charset="0"/>
                <a:cs typeface="WenQuanYi Zen Hei Sharp" charset="0"/>
              </a:rPr>
              <a:t>decadal biogeochemical prediction </a:t>
            </a:r>
            <a:r>
              <a:rPr lang="en-US" altLang="en-US" sz="1400" b="1">
                <a:solidFill>
                  <a:srgbClr val="595959"/>
                </a:solidFill>
                <a:latin typeface="Calibri" charset="0"/>
                <a:ea typeface="WenQuanYi Zen Hei Sharp" charset="0"/>
                <a:cs typeface="WenQuanYi Zen Hei Sharp" charset="0"/>
              </a:rPr>
              <a:t>(</a:t>
            </a:r>
            <a:r>
              <a:rPr lang="en-US" altLang="en-US" sz="1400">
                <a:solidFill>
                  <a:srgbClr val="595959"/>
                </a:solidFill>
                <a:latin typeface="Calibri" charset="0"/>
                <a:ea typeface="WenQuanYi Zen Hei Sharp" charset="0"/>
                <a:cs typeface="WenQuanYi Zen Hei Sharp" charset="0"/>
              </a:rPr>
              <a:t>Park et al., 2018, Climate Dynamics</a:t>
            </a:r>
            <a:r>
              <a:rPr lang="en-US" altLang="en-US" sz="1400" b="1">
                <a:solidFill>
                  <a:srgbClr val="595959"/>
                </a:solidFill>
                <a:latin typeface="Calibri" charset="0"/>
                <a:ea typeface="WenQuanYi Zen Hei Sharp" charset="0"/>
                <a:cs typeface="WenQuanYi Zen Hei Sharp" charset="0"/>
              </a:rPr>
              <a:t>)</a:t>
            </a:r>
          </a:p>
        </p:txBody>
      </p:sp>
      <p:sp>
        <p:nvSpPr>
          <p:cNvPr id="40962" name="Rectangle 2"/>
          <p:cNvSpPr>
            <a:spLocks noChangeArrowheads="1"/>
          </p:cNvSpPr>
          <p:nvPr/>
        </p:nvSpPr>
        <p:spPr bwMode="auto">
          <a:xfrm>
            <a:off x="1160463" y="88900"/>
            <a:ext cx="7331075" cy="455613"/>
          </a:xfrm>
          <a:prstGeom prst="rect">
            <a:avLst/>
          </a:prstGeom>
          <a:solidFill>
            <a:srgbClr val="FCD5B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2400">
                <a:latin typeface="Calibri" charset="0"/>
              </a:rPr>
              <a:t>Selected accomplishments with CM2.1, FLOR, and HIFLOR</a:t>
            </a:r>
          </a:p>
        </p:txBody>
      </p:sp>
      <p:sp>
        <p:nvSpPr>
          <p:cNvPr id="40963" name="Rectangle 3"/>
          <p:cNvSpPr>
            <a:spLocks noChangeArrowheads="1"/>
          </p:cNvSpPr>
          <p:nvPr/>
        </p:nvSpPr>
        <p:spPr bwMode="auto">
          <a:xfrm>
            <a:off x="7893050" y="7078663"/>
            <a:ext cx="20891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800">
                <a:latin typeface="Calibri" charset="0"/>
              </a:rPr>
              <a:t>See </a:t>
            </a:r>
            <a:r>
              <a:rPr lang="en-US" altLang="en-US" sz="800" u="sng">
                <a:solidFill>
                  <a:srgbClr val="0000FF"/>
                </a:solidFill>
                <a:latin typeface="Calibri" charset="0"/>
                <a:hlinkClick r:id="rId3"/>
              </a:rPr>
              <a:t>https://www.gfdl.noaa.gov/bibliography/</a:t>
            </a:r>
            <a:r>
              <a:rPr lang="en-US" altLang="en-US" sz="800">
                <a:latin typeface="Calibri" charset="0"/>
              </a:rPr>
              <a:t> </a:t>
            </a:r>
          </a:p>
          <a:p>
            <a:pPr hangingPunct="1">
              <a:lnSpc>
                <a:spcPct val="100000"/>
              </a:lnSpc>
            </a:pPr>
            <a:r>
              <a:rPr lang="en-US" altLang="en-US" sz="800">
                <a:latin typeface="Calibri" charset="0"/>
              </a:rPr>
              <a:t>for searchable database of GFDL papers</a:t>
            </a:r>
          </a:p>
        </p:txBody>
      </p:sp>
      <p:sp>
        <p:nvSpPr>
          <p:cNvPr id="40964" name="Rectangle 4"/>
          <p:cNvSpPr>
            <a:spLocks noChangeArrowheads="1"/>
          </p:cNvSpPr>
          <p:nvPr/>
        </p:nvSpPr>
        <p:spPr bwMode="auto">
          <a:xfrm>
            <a:off x="73025" y="635000"/>
            <a:ext cx="9913938" cy="3067050"/>
          </a:xfrm>
          <a:prstGeom prst="rect">
            <a:avLst/>
          </a:prstGeom>
          <a:noFill/>
          <a:ln w="38160" cap="flat">
            <a:solidFill>
              <a:srgbClr val="FFFF0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65" name="Rectangle 5"/>
          <p:cNvSpPr>
            <a:spLocks noChangeArrowheads="1"/>
          </p:cNvSpPr>
          <p:nvPr/>
        </p:nvSpPr>
        <p:spPr bwMode="auto">
          <a:xfrm>
            <a:off x="92075" y="3830638"/>
            <a:ext cx="9913938" cy="2997200"/>
          </a:xfrm>
          <a:prstGeom prst="rect">
            <a:avLst/>
          </a:prstGeom>
          <a:noFill/>
          <a:ln w="38160" cap="flat">
            <a:solidFill>
              <a:srgbClr val="7030A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7163"/>
            <a:ext cx="7939088" cy="6132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406400"/>
            <a:ext cx="10312401" cy="796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5891213" y="96838"/>
            <a:ext cx="4062412" cy="430212"/>
          </a:xfrm>
          <a:prstGeom prst="rect">
            <a:avLst/>
          </a:prstGeom>
          <a:noFill/>
          <a:ln w="9525"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73080" rIns="73080" bIns="730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2000" b="1">
                <a:solidFill>
                  <a:srgbClr val="FFFFFF"/>
                </a:solidFill>
                <a:ea typeface="DejaVu LGC Sans" charset="0"/>
                <a:cs typeface="DejaVu LGC Sans" charset="0"/>
              </a:rPr>
              <a:t>Sources of climate predictability</a:t>
            </a:r>
          </a:p>
        </p:txBody>
      </p:sp>
      <p:sp>
        <p:nvSpPr>
          <p:cNvPr id="14340" name="Text Box 4"/>
          <p:cNvSpPr txBox="1">
            <a:spLocks noChangeArrowheads="1"/>
          </p:cNvSpPr>
          <p:nvPr/>
        </p:nvSpPr>
        <p:spPr bwMode="auto">
          <a:xfrm>
            <a:off x="8120063" y="7205663"/>
            <a:ext cx="1897062"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73080" rIns="73080" bIns="7308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1200" i="1">
                <a:solidFill>
                  <a:srgbClr val="666666"/>
                </a:solidFill>
                <a:ea typeface="DejaVu LGC Sans" charset="0"/>
                <a:cs typeface="DejaVu LGC Sans" charset="0"/>
              </a:rPr>
              <a:t>Kushnir et al. (NCC 2019)</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reeform 1"/>
          <p:cNvSpPr>
            <a:spLocks/>
          </p:cNvSpPr>
          <p:nvPr/>
        </p:nvSpPr>
        <p:spPr bwMode="auto">
          <a:xfrm>
            <a:off x="9070975" y="3867150"/>
            <a:ext cx="468313" cy="1588"/>
          </a:xfrm>
          <a:custGeom>
            <a:avLst/>
            <a:gdLst>
              <a:gd name="T0" fmla="*/ 0 w 1300"/>
              <a:gd name="T1" fmla="*/ 0 h 1"/>
              <a:gd name="T2" fmla="*/ 1299 w 1300"/>
              <a:gd name="T3" fmla="*/ 0 h 1"/>
            </a:gdLst>
            <a:ahLst/>
            <a:cxnLst>
              <a:cxn ang="0">
                <a:pos x="T0" y="T1"/>
              </a:cxn>
              <a:cxn ang="0">
                <a:pos x="T2" y="T3"/>
              </a:cxn>
            </a:cxnLst>
            <a:rect l="0" t="0" r="r" b="b"/>
            <a:pathLst>
              <a:path w="1300" h="1">
                <a:moveTo>
                  <a:pt x="0" y="0"/>
                </a:moveTo>
                <a:lnTo>
                  <a:pt x="1299" y="0"/>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86" name="Freeform 2"/>
          <p:cNvSpPr>
            <a:spLocks/>
          </p:cNvSpPr>
          <p:nvPr/>
        </p:nvSpPr>
        <p:spPr bwMode="auto">
          <a:xfrm>
            <a:off x="9070975" y="1787525"/>
            <a:ext cx="468313" cy="1588"/>
          </a:xfrm>
          <a:custGeom>
            <a:avLst/>
            <a:gdLst>
              <a:gd name="T0" fmla="*/ 0 w 1300"/>
              <a:gd name="T1" fmla="*/ 0 h 1"/>
              <a:gd name="T2" fmla="*/ 1299 w 1300"/>
              <a:gd name="T3" fmla="*/ 0 h 1"/>
            </a:gdLst>
            <a:ahLst/>
            <a:cxnLst>
              <a:cxn ang="0">
                <a:pos x="T0" y="T1"/>
              </a:cxn>
              <a:cxn ang="0">
                <a:pos x="T2" y="T3"/>
              </a:cxn>
            </a:cxnLst>
            <a:rect l="0" t="0" r="r" b="b"/>
            <a:pathLst>
              <a:path w="1300" h="1">
                <a:moveTo>
                  <a:pt x="0" y="0"/>
                </a:moveTo>
                <a:lnTo>
                  <a:pt x="1299" y="0"/>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87" name="Freeform 3"/>
          <p:cNvSpPr>
            <a:spLocks/>
          </p:cNvSpPr>
          <p:nvPr/>
        </p:nvSpPr>
        <p:spPr bwMode="auto">
          <a:xfrm>
            <a:off x="8651875" y="2111375"/>
            <a:ext cx="1588" cy="1509713"/>
          </a:xfrm>
          <a:custGeom>
            <a:avLst/>
            <a:gdLst>
              <a:gd name="T0" fmla="*/ 0 w 1"/>
              <a:gd name="T1" fmla="*/ 0 h 4193"/>
              <a:gd name="T2" fmla="*/ 0 w 1"/>
              <a:gd name="T3" fmla="*/ 4192 h 4193"/>
            </a:gdLst>
            <a:ahLst/>
            <a:cxnLst>
              <a:cxn ang="0">
                <a:pos x="T0" y="T1"/>
              </a:cxn>
              <a:cxn ang="0">
                <a:pos x="T2" y="T3"/>
              </a:cxn>
            </a:cxnLst>
            <a:rect l="0" t="0" r="r" b="b"/>
            <a:pathLst>
              <a:path w="1" h="4193">
                <a:moveTo>
                  <a:pt x="0" y="0"/>
                </a:moveTo>
                <a:lnTo>
                  <a:pt x="0" y="4192"/>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88" name="Freeform 4"/>
          <p:cNvSpPr>
            <a:spLocks/>
          </p:cNvSpPr>
          <p:nvPr/>
        </p:nvSpPr>
        <p:spPr bwMode="auto">
          <a:xfrm>
            <a:off x="6043613" y="3854450"/>
            <a:ext cx="623887" cy="1588"/>
          </a:xfrm>
          <a:custGeom>
            <a:avLst/>
            <a:gdLst>
              <a:gd name="T0" fmla="*/ 0 w 1732"/>
              <a:gd name="T1" fmla="*/ 0 h 1"/>
              <a:gd name="T2" fmla="*/ 1731 w 1732"/>
              <a:gd name="T3" fmla="*/ 0 h 1"/>
            </a:gdLst>
            <a:ahLst/>
            <a:cxnLst>
              <a:cxn ang="0">
                <a:pos x="T0" y="T1"/>
              </a:cxn>
              <a:cxn ang="0">
                <a:pos x="T2" y="T3"/>
              </a:cxn>
            </a:cxnLst>
            <a:rect l="0" t="0" r="r" b="b"/>
            <a:pathLst>
              <a:path w="1732" h="1">
                <a:moveTo>
                  <a:pt x="0" y="0"/>
                </a:moveTo>
                <a:lnTo>
                  <a:pt x="1731" y="0"/>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89" name="Freeform 5"/>
          <p:cNvSpPr>
            <a:spLocks/>
          </p:cNvSpPr>
          <p:nvPr/>
        </p:nvSpPr>
        <p:spPr bwMode="auto">
          <a:xfrm>
            <a:off x="7634288" y="3854450"/>
            <a:ext cx="468312" cy="1588"/>
          </a:xfrm>
          <a:custGeom>
            <a:avLst/>
            <a:gdLst>
              <a:gd name="T0" fmla="*/ 0 w 1300"/>
              <a:gd name="T1" fmla="*/ 0 h 1"/>
              <a:gd name="T2" fmla="*/ 1299 w 1300"/>
              <a:gd name="T3" fmla="*/ 0 h 1"/>
            </a:gdLst>
            <a:ahLst/>
            <a:cxnLst>
              <a:cxn ang="0">
                <a:pos x="T0" y="T1"/>
              </a:cxn>
              <a:cxn ang="0">
                <a:pos x="T2" y="T3"/>
              </a:cxn>
            </a:cxnLst>
            <a:rect l="0" t="0" r="r" b="b"/>
            <a:pathLst>
              <a:path w="1300" h="1">
                <a:moveTo>
                  <a:pt x="0" y="0"/>
                </a:moveTo>
                <a:lnTo>
                  <a:pt x="1299" y="0"/>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0" name="Text Box 6"/>
          <p:cNvSpPr txBox="1">
            <a:spLocks noChangeArrowheads="1"/>
          </p:cNvSpPr>
          <p:nvPr/>
        </p:nvSpPr>
        <p:spPr bwMode="auto">
          <a:xfrm>
            <a:off x="6762750" y="3687763"/>
            <a:ext cx="920750" cy="352425"/>
          </a:xfrm>
          <a:prstGeom prst="rect">
            <a:avLst/>
          </a:prstGeom>
          <a:solidFill>
            <a:srgbClr val="FFFFFF"/>
          </a:solidFill>
          <a:ln w="18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b="1">
                <a:solidFill>
                  <a:srgbClr val="808080"/>
                </a:solidFill>
              </a:rPr>
              <a:t>LOAR1</a:t>
            </a:r>
          </a:p>
        </p:txBody>
      </p:sp>
      <p:sp>
        <p:nvSpPr>
          <p:cNvPr id="41991" name="Text Box 7"/>
          <p:cNvSpPr txBox="1">
            <a:spLocks noChangeArrowheads="1"/>
          </p:cNvSpPr>
          <p:nvPr/>
        </p:nvSpPr>
        <p:spPr bwMode="auto">
          <a:xfrm>
            <a:off x="8197850" y="3687763"/>
            <a:ext cx="898525" cy="352425"/>
          </a:xfrm>
          <a:prstGeom prst="rect">
            <a:avLst/>
          </a:prstGeom>
          <a:solidFill>
            <a:srgbClr val="FFFFFF"/>
          </a:solidFill>
          <a:ln w="18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b="1">
                <a:solidFill>
                  <a:srgbClr val="808080"/>
                </a:solidFill>
              </a:rPr>
              <a:t>SPEAR</a:t>
            </a:r>
          </a:p>
        </p:txBody>
      </p:sp>
      <p:sp>
        <p:nvSpPr>
          <p:cNvPr id="41992" name="Text Box 8"/>
          <p:cNvSpPr txBox="1">
            <a:spLocks noChangeArrowheads="1"/>
          </p:cNvSpPr>
          <p:nvPr/>
        </p:nvSpPr>
        <p:spPr bwMode="auto">
          <a:xfrm>
            <a:off x="239713" y="233363"/>
            <a:ext cx="9601200"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15000"/>
              </a:lnSpc>
              <a:buClrTx/>
              <a:buSzPct val="45000"/>
              <a:buFontTx/>
              <a:buNone/>
            </a:pPr>
            <a:r>
              <a:rPr lang="en-GB" altLang="en-US" sz="3200" b="1"/>
              <a:t>GFDL coupled GCM development</a:t>
            </a:r>
          </a:p>
        </p:txBody>
      </p:sp>
      <p:sp>
        <p:nvSpPr>
          <p:cNvPr id="41993" name="Text Box 9"/>
          <p:cNvSpPr txBox="1">
            <a:spLocks noChangeArrowheads="1"/>
          </p:cNvSpPr>
          <p:nvPr/>
        </p:nvSpPr>
        <p:spPr bwMode="auto">
          <a:xfrm>
            <a:off x="557213" y="5484813"/>
            <a:ext cx="2220912" cy="962025"/>
          </a:xfrm>
          <a:prstGeom prst="rect">
            <a:avLst/>
          </a:prstGeom>
          <a:noFill/>
          <a:ln w="1836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54360" rIns="99360" bIns="54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b="1">
                <a:solidFill>
                  <a:srgbClr val="808080"/>
                </a:solidFill>
              </a:rPr>
              <a:t>hiFLOR</a:t>
            </a:r>
          </a:p>
          <a:p>
            <a:pPr algn="ctr">
              <a:lnSpc>
                <a:spcPct val="100000"/>
              </a:lnSpc>
            </a:pPr>
            <a:r>
              <a:rPr lang="en-US" altLang="en-US" sz="1600" b="1">
                <a:solidFill>
                  <a:srgbClr val="808080"/>
                </a:solidFill>
              </a:rPr>
              <a:t>A: 0.25</a:t>
            </a:r>
            <a:r>
              <a:rPr lang="en-US" altLang="en-US" sz="1600" b="1">
                <a:solidFill>
                  <a:srgbClr val="808080"/>
                </a:solidFill>
                <a:cs typeface="Arial" charset="0"/>
              </a:rPr>
              <a:t>° </a:t>
            </a:r>
            <a:r>
              <a:rPr lang="en-US" altLang="en-US" sz="1600" b="1">
                <a:solidFill>
                  <a:srgbClr val="808080"/>
                </a:solidFill>
              </a:rPr>
              <a:t>x 0.25</a:t>
            </a:r>
            <a:r>
              <a:rPr lang="en-US" altLang="en-US" sz="1600" b="1">
                <a:solidFill>
                  <a:srgbClr val="808080"/>
                </a:solidFill>
                <a:cs typeface="Arial" charset="0"/>
              </a:rPr>
              <a:t>° </a:t>
            </a:r>
            <a:r>
              <a:rPr lang="en-US" altLang="en-US" sz="1600" b="1">
                <a:solidFill>
                  <a:srgbClr val="808080"/>
                </a:solidFill>
              </a:rPr>
              <a:t>x L32</a:t>
            </a:r>
          </a:p>
          <a:p>
            <a:pPr algn="ctr">
              <a:lnSpc>
                <a:spcPct val="100000"/>
              </a:lnSpc>
            </a:pPr>
            <a:r>
              <a:rPr lang="en-US" altLang="en-US" sz="1600">
                <a:solidFill>
                  <a:srgbClr val="808080"/>
                </a:solidFill>
              </a:rPr>
              <a:t>O: 1</a:t>
            </a:r>
            <a:r>
              <a:rPr lang="en-US" altLang="en-US" sz="1600">
                <a:solidFill>
                  <a:srgbClr val="808080"/>
                </a:solidFill>
                <a:cs typeface="Arial" charset="0"/>
              </a:rPr>
              <a:t>° </a:t>
            </a:r>
            <a:r>
              <a:rPr lang="en-US" altLang="en-US" sz="1600">
                <a:solidFill>
                  <a:srgbClr val="808080"/>
                </a:solidFill>
              </a:rPr>
              <a:t>x 0.33</a:t>
            </a:r>
            <a:r>
              <a:rPr lang="en-US" altLang="en-US" sz="1600">
                <a:solidFill>
                  <a:srgbClr val="808080"/>
                </a:solidFill>
                <a:cs typeface="Arial" charset="0"/>
              </a:rPr>
              <a:t>° </a:t>
            </a:r>
            <a:r>
              <a:rPr lang="en-US" altLang="en-US" sz="1600">
                <a:solidFill>
                  <a:srgbClr val="808080"/>
                </a:solidFill>
              </a:rPr>
              <a:t>x L50</a:t>
            </a:r>
          </a:p>
        </p:txBody>
      </p:sp>
      <p:sp>
        <p:nvSpPr>
          <p:cNvPr id="41994" name="Text Box 10"/>
          <p:cNvSpPr txBox="1">
            <a:spLocks noChangeArrowheads="1"/>
          </p:cNvSpPr>
          <p:nvPr/>
        </p:nvSpPr>
        <p:spPr bwMode="auto">
          <a:xfrm>
            <a:off x="4194175" y="5484813"/>
            <a:ext cx="2005013" cy="962025"/>
          </a:xfrm>
          <a:prstGeom prst="rect">
            <a:avLst/>
          </a:prstGeom>
          <a:noFill/>
          <a:ln w="1836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60" tIns="54360" rIns="99360" bIns="54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b="1">
                <a:solidFill>
                  <a:srgbClr val="808080"/>
                </a:solidFill>
              </a:rPr>
              <a:t>CM2.6</a:t>
            </a:r>
          </a:p>
          <a:p>
            <a:pPr algn="ctr">
              <a:lnSpc>
                <a:spcPct val="100000"/>
              </a:lnSpc>
            </a:pPr>
            <a:r>
              <a:rPr lang="en-US" altLang="en-US" sz="1600">
                <a:solidFill>
                  <a:srgbClr val="808080"/>
                </a:solidFill>
              </a:rPr>
              <a:t>A: 0.5</a:t>
            </a:r>
            <a:r>
              <a:rPr lang="en-US" altLang="en-US" sz="1600">
                <a:solidFill>
                  <a:srgbClr val="808080"/>
                </a:solidFill>
                <a:cs typeface="Arial" charset="0"/>
              </a:rPr>
              <a:t>° </a:t>
            </a:r>
            <a:r>
              <a:rPr lang="en-US" altLang="en-US" sz="1600">
                <a:solidFill>
                  <a:srgbClr val="808080"/>
                </a:solidFill>
              </a:rPr>
              <a:t>x 0.5</a:t>
            </a:r>
            <a:r>
              <a:rPr lang="en-US" altLang="en-US" sz="1600">
                <a:solidFill>
                  <a:srgbClr val="808080"/>
                </a:solidFill>
                <a:cs typeface="Arial" charset="0"/>
              </a:rPr>
              <a:t>° </a:t>
            </a:r>
            <a:r>
              <a:rPr lang="en-US" altLang="en-US" sz="1600">
                <a:solidFill>
                  <a:srgbClr val="808080"/>
                </a:solidFill>
              </a:rPr>
              <a:t>x L32</a:t>
            </a:r>
          </a:p>
          <a:p>
            <a:pPr algn="ctr">
              <a:lnSpc>
                <a:spcPct val="100000"/>
              </a:lnSpc>
            </a:pPr>
            <a:r>
              <a:rPr lang="en-US" altLang="en-US" sz="1600" b="1">
                <a:solidFill>
                  <a:srgbClr val="808080"/>
                </a:solidFill>
              </a:rPr>
              <a:t>O: 0.1</a:t>
            </a:r>
            <a:r>
              <a:rPr lang="en-US" altLang="en-US" sz="1600" b="1">
                <a:solidFill>
                  <a:srgbClr val="808080"/>
                </a:solidFill>
                <a:cs typeface="Arial" charset="0"/>
              </a:rPr>
              <a:t>° </a:t>
            </a:r>
            <a:r>
              <a:rPr lang="en-US" altLang="en-US" sz="1600" b="1">
                <a:solidFill>
                  <a:srgbClr val="808080"/>
                </a:solidFill>
              </a:rPr>
              <a:t>x 0.1</a:t>
            </a:r>
            <a:r>
              <a:rPr lang="en-US" altLang="en-US" sz="1600" b="1">
                <a:solidFill>
                  <a:srgbClr val="808080"/>
                </a:solidFill>
                <a:cs typeface="Arial" charset="0"/>
              </a:rPr>
              <a:t>° </a:t>
            </a:r>
            <a:r>
              <a:rPr lang="en-US" altLang="en-US" sz="1600" b="1">
                <a:solidFill>
                  <a:srgbClr val="808080"/>
                </a:solidFill>
              </a:rPr>
              <a:t>x L50</a:t>
            </a:r>
          </a:p>
        </p:txBody>
      </p:sp>
      <p:sp>
        <p:nvSpPr>
          <p:cNvPr id="41995" name="Text Box 11"/>
          <p:cNvSpPr txBox="1">
            <a:spLocks noChangeArrowheads="1"/>
          </p:cNvSpPr>
          <p:nvPr/>
        </p:nvSpPr>
        <p:spPr bwMode="auto">
          <a:xfrm>
            <a:off x="7600950" y="5484813"/>
            <a:ext cx="1958975" cy="979487"/>
          </a:xfrm>
          <a:prstGeom prst="rect">
            <a:avLst/>
          </a:prstGeom>
          <a:solidFill>
            <a:srgbClr val="00AE00"/>
          </a:solidFill>
          <a:ln w="3672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b="1"/>
              <a:t>FLOR-FA</a:t>
            </a:r>
          </a:p>
          <a:p>
            <a:pPr algn="ctr">
              <a:lnSpc>
                <a:spcPct val="100000"/>
              </a:lnSpc>
            </a:pPr>
            <a:r>
              <a:rPr lang="en-US" altLang="en-US" sz="1600"/>
              <a:t>A: 0.5</a:t>
            </a:r>
            <a:r>
              <a:rPr lang="en-US" altLang="en-US" sz="1600">
                <a:cs typeface="Arial" charset="0"/>
              </a:rPr>
              <a:t>° </a:t>
            </a:r>
            <a:r>
              <a:rPr lang="en-US" altLang="en-US" sz="1600"/>
              <a:t>x 0.5</a:t>
            </a:r>
            <a:r>
              <a:rPr lang="en-US" altLang="en-US" sz="1600">
                <a:cs typeface="Arial" charset="0"/>
              </a:rPr>
              <a:t>° </a:t>
            </a:r>
            <a:r>
              <a:rPr lang="en-US" altLang="en-US" sz="1600"/>
              <a:t>x L32</a:t>
            </a:r>
          </a:p>
          <a:p>
            <a:pPr algn="ctr">
              <a:lnSpc>
                <a:spcPct val="100000"/>
              </a:lnSpc>
            </a:pPr>
            <a:r>
              <a:rPr lang="en-US" altLang="en-US" sz="1600"/>
              <a:t>O: 1</a:t>
            </a:r>
            <a:r>
              <a:rPr lang="en-US" altLang="en-US" sz="1600">
                <a:cs typeface="Arial" charset="0"/>
              </a:rPr>
              <a:t>° </a:t>
            </a:r>
            <a:r>
              <a:rPr lang="en-US" altLang="en-US" sz="1600"/>
              <a:t>x 0.33</a:t>
            </a:r>
            <a:r>
              <a:rPr lang="en-US" altLang="en-US" sz="1600">
                <a:cs typeface="Arial" charset="0"/>
              </a:rPr>
              <a:t>° </a:t>
            </a:r>
            <a:r>
              <a:rPr lang="en-US" altLang="en-US" sz="1600"/>
              <a:t>x L50</a:t>
            </a:r>
          </a:p>
        </p:txBody>
      </p:sp>
      <p:sp>
        <p:nvSpPr>
          <p:cNvPr id="41996" name="Freeform 12"/>
          <p:cNvSpPr>
            <a:spLocks/>
          </p:cNvSpPr>
          <p:nvPr/>
        </p:nvSpPr>
        <p:spPr bwMode="auto">
          <a:xfrm>
            <a:off x="5210175" y="2181225"/>
            <a:ext cx="1588" cy="1116013"/>
          </a:xfrm>
          <a:custGeom>
            <a:avLst/>
            <a:gdLst>
              <a:gd name="T0" fmla="*/ 0 w 1"/>
              <a:gd name="T1" fmla="*/ 0 h 3098"/>
              <a:gd name="T2" fmla="*/ 0 w 1"/>
              <a:gd name="T3" fmla="*/ 3097 h 3098"/>
            </a:gdLst>
            <a:ahLst/>
            <a:cxnLst>
              <a:cxn ang="0">
                <a:pos x="T0" y="T1"/>
              </a:cxn>
              <a:cxn ang="0">
                <a:pos x="T2" y="T3"/>
              </a:cxn>
            </a:cxnLst>
            <a:rect l="0" t="0" r="r" b="b"/>
            <a:pathLst>
              <a:path w="1" h="3098">
                <a:moveTo>
                  <a:pt x="0" y="0"/>
                </a:moveTo>
                <a:lnTo>
                  <a:pt x="0" y="3097"/>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7" name="Freeform 13"/>
          <p:cNvSpPr>
            <a:spLocks/>
          </p:cNvSpPr>
          <p:nvPr/>
        </p:nvSpPr>
        <p:spPr bwMode="auto">
          <a:xfrm>
            <a:off x="5176838" y="4284663"/>
            <a:ext cx="1587" cy="1108075"/>
          </a:xfrm>
          <a:custGeom>
            <a:avLst/>
            <a:gdLst>
              <a:gd name="T0" fmla="*/ 0 w 1"/>
              <a:gd name="T1" fmla="*/ 0 h 3080"/>
              <a:gd name="T2" fmla="*/ 0 w 1"/>
              <a:gd name="T3" fmla="*/ 3079 h 3080"/>
            </a:gdLst>
            <a:ahLst/>
            <a:cxnLst>
              <a:cxn ang="0">
                <a:pos x="T0" y="T1"/>
              </a:cxn>
              <a:cxn ang="0">
                <a:pos x="T2" y="T3"/>
              </a:cxn>
            </a:cxnLst>
            <a:rect l="0" t="0" r="r" b="b"/>
            <a:pathLst>
              <a:path w="1" h="3080">
                <a:moveTo>
                  <a:pt x="0" y="0"/>
                </a:moveTo>
                <a:lnTo>
                  <a:pt x="0" y="3079"/>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8" name="Freeform 14"/>
          <p:cNvSpPr>
            <a:spLocks/>
          </p:cNvSpPr>
          <p:nvPr/>
        </p:nvSpPr>
        <p:spPr bwMode="auto">
          <a:xfrm>
            <a:off x="2798763" y="4244975"/>
            <a:ext cx="1576387" cy="1174750"/>
          </a:xfrm>
          <a:custGeom>
            <a:avLst/>
            <a:gdLst>
              <a:gd name="T0" fmla="*/ 4379 w 4380"/>
              <a:gd name="T1" fmla="*/ 0 h 3263"/>
              <a:gd name="T2" fmla="*/ 0 w 4380"/>
              <a:gd name="T3" fmla="*/ 3262 h 3263"/>
            </a:gdLst>
            <a:ahLst/>
            <a:cxnLst>
              <a:cxn ang="0">
                <a:pos x="T0" y="T1"/>
              </a:cxn>
              <a:cxn ang="0">
                <a:pos x="T2" y="T3"/>
              </a:cxn>
            </a:cxnLst>
            <a:rect l="0" t="0" r="r" b="b"/>
            <a:pathLst>
              <a:path w="4380" h="3263">
                <a:moveTo>
                  <a:pt x="4379" y="0"/>
                </a:moveTo>
                <a:lnTo>
                  <a:pt x="0" y="3262"/>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9" name="Text Box 15"/>
          <p:cNvSpPr txBox="1">
            <a:spLocks noChangeArrowheads="1"/>
          </p:cNvSpPr>
          <p:nvPr/>
        </p:nvSpPr>
        <p:spPr bwMode="auto">
          <a:xfrm>
            <a:off x="4381500" y="2630488"/>
            <a:ext cx="790575"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a:lnSpc>
                <a:spcPct val="100000"/>
              </a:lnSpc>
            </a:pPr>
            <a:r>
              <a:rPr lang="en-US" altLang="en-US" sz="1600"/>
              <a:t>atm</a:t>
            </a:r>
            <a:r>
              <a:rPr lang="en-US" altLang="en-US" sz="1600">
                <a:cs typeface="Arial" charset="0"/>
              </a:rPr>
              <a:t>×4</a:t>
            </a:r>
          </a:p>
        </p:txBody>
      </p:sp>
      <p:sp>
        <p:nvSpPr>
          <p:cNvPr id="42000" name="Text Box 16"/>
          <p:cNvSpPr txBox="1">
            <a:spLocks noChangeArrowheads="1"/>
          </p:cNvSpPr>
          <p:nvPr/>
        </p:nvSpPr>
        <p:spPr bwMode="auto">
          <a:xfrm>
            <a:off x="4292600" y="4721225"/>
            <a:ext cx="90963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r">
              <a:lnSpc>
                <a:spcPct val="100000"/>
              </a:lnSpc>
            </a:pPr>
            <a:r>
              <a:rPr lang="en-US" altLang="en-US" sz="1600">
                <a:solidFill>
                  <a:srgbClr val="808080"/>
                </a:solidFill>
              </a:rPr>
              <a:t>ocn</a:t>
            </a:r>
            <a:r>
              <a:rPr lang="en-US" altLang="en-US" sz="1600">
                <a:solidFill>
                  <a:srgbClr val="808080"/>
                </a:solidFill>
                <a:cs typeface="Arial" charset="0"/>
              </a:rPr>
              <a:t>×10</a:t>
            </a:r>
          </a:p>
        </p:txBody>
      </p:sp>
      <p:sp>
        <p:nvSpPr>
          <p:cNvPr id="42001" name="Text Box 17"/>
          <p:cNvSpPr txBox="1">
            <a:spLocks noChangeArrowheads="1"/>
          </p:cNvSpPr>
          <p:nvPr/>
        </p:nvSpPr>
        <p:spPr bwMode="auto">
          <a:xfrm rot="19440000">
            <a:off x="3019425" y="4521200"/>
            <a:ext cx="75088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a:solidFill>
                  <a:srgbClr val="808080"/>
                </a:solidFill>
              </a:rPr>
              <a:t>atm</a:t>
            </a:r>
            <a:r>
              <a:rPr lang="en-US" altLang="en-US" sz="1600">
                <a:solidFill>
                  <a:srgbClr val="808080"/>
                </a:solidFill>
                <a:cs typeface="Arial" charset="0"/>
              </a:rPr>
              <a:t>×2</a:t>
            </a:r>
          </a:p>
        </p:txBody>
      </p:sp>
      <p:sp>
        <p:nvSpPr>
          <p:cNvPr id="42002" name="Freeform 18"/>
          <p:cNvSpPr>
            <a:spLocks/>
          </p:cNvSpPr>
          <p:nvPr/>
        </p:nvSpPr>
        <p:spPr bwMode="auto">
          <a:xfrm>
            <a:off x="6064250" y="4289425"/>
            <a:ext cx="1465263" cy="1136650"/>
          </a:xfrm>
          <a:custGeom>
            <a:avLst/>
            <a:gdLst>
              <a:gd name="T0" fmla="*/ 0 w 4070"/>
              <a:gd name="T1" fmla="*/ 0 h 3157"/>
              <a:gd name="T2" fmla="*/ 4069 w 4070"/>
              <a:gd name="T3" fmla="*/ 3156 h 3157"/>
            </a:gdLst>
            <a:ahLst/>
            <a:cxnLst>
              <a:cxn ang="0">
                <a:pos x="T0" y="T1"/>
              </a:cxn>
              <a:cxn ang="0">
                <a:pos x="T2" y="T3"/>
              </a:cxn>
            </a:cxnLst>
            <a:rect l="0" t="0" r="r" b="b"/>
            <a:pathLst>
              <a:path w="4070" h="3157">
                <a:moveTo>
                  <a:pt x="0" y="0"/>
                </a:moveTo>
                <a:lnTo>
                  <a:pt x="4069" y="3156"/>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03" name="Text Box 19"/>
          <p:cNvSpPr txBox="1">
            <a:spLocks noChangeArrowheads="1"/>
          </p:cNvSpPr>
          <p:nvPr/>
        </p:nvSpPr>
        <p:spPr bwMode="auto">
          <a:xfrm rot="2220000">
            <a:off x="5688013" y="4848225"/>
            <a:ext cx="1716087"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a:t>flux-adjust SST,</a:t>
            </a:r>
          </a:p>
          <a:p>
            <a:pPr algn="ctr">
              <a:lnSpc>
                <a:spcPct val="100000"/>
              </a:lnSpc>
            </a:pPr>
            <a:r>
              <a:rPr lang="en-US" altLang="en-US" sz="1600"/>
              <a:t>SSS, wind stress</a:t>
            </a:r>
          </a:p>
        </p:txBody>
      </p:sp>
      <p:sp>
        <p:nvSpPr>
          <p:cNvPr id="42004" name="Freeform 20"/>
          <p:cNvSpPr>
            <a:spLocks/>
          </p:cNvSpPr>
          <p:nvPr/>
        </p:nvSpPr>
        <p:spPr bwMode="auto">
          <a:xfrm>
            <a:off x="6054725" y="1795463"/>
            <a:ext cx="623888" cy="1587"/>
          </a:xfrm>
          <a:custGeom>
            <a:avLst/>
            <a:gdLst>
              <a:gd name="T0" fmla="*/ 0 w 1732"/>
              <a:gd name="T1" fmla="*/ 0 h 1"/>
              <a:gd name="T2" fmla="*/ 1731 w 1732"/>
              <a:gd name="T3" fmla="*/ 0 h 1"/>
            </a:gdLst>
            <a:ahLst/>
            <a:cxnLst>
              <a:cxn ang="0">
                <a:pos x="T0" y="T1"/>
              </a:cxn>
              <a:cxn ang="0">
                <a:pos x="T2" y="T3"/>
              </a:cxn>
            </a:cxnLst>
            <a:rect l="0" t="0" r="r" b="b"/>
            <a:pathLst>
              <a:path w="1732" h="1">
                <a:moveTo>
                  <a:pt x="0" y="0"/>
                </a:moveTo>
                <a:lnTo>
                  <a:pt x="1731" y="0"/>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05" name="Text Box 21"/>
          <p:cNvSpPr txBox="1">
            <a:spLocks noChangeArrowheads="1"/>
          </p:cNvSpPr>
          <p:nvPr/>
        </p:nvSpPr>
        <p:spPr bwMode="auto">
          <a:xfrm>
            <a:off x="4227513" y="1319213"/>
            <a:ext cx="1957387" cy="979487"/>
          </a:xfrm>
          <a:prstGeom prst="rect">
            <a:avLst/>
          </a:prstGeom>
          <a:solidFill>
            <a:srgbClr val="FFFF00"/>
          </a:solidFill>
          <a:ln w="3672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b="1"/>
              <a:t>CM2.1</a:t>
            </a:r>
          </a:p>
          <a:p>
            <a:pPr algn="ctr">
              <a:lnSpc>
                <a:spcPct val="100000"/>
              </a:lnSpc>
            </a:pPr>
            <a:r>
              <a:rPr lang="en-US" altLang="en-US" sz="1600"/>
              <a:t>A: 2.5</a:t>
            </a:r>
            <a:r>
              <a:rPr lang="en-US" altLang="en-US" sz="1600">
                <a:cs typeface="Arial" charset="0"/>
              </a:rPr>
              <a:t>° ×</a:t>
            </a:r>
            <a:r>
              <a:rPr lang="en-US" altLang="en-US" sz="1600"/>
              <a:t> 2</a:t>
            </a:r>
            <a:r>
              <a:rPr lang="en-US" altLang="en-US" sz="1600">
                <a:cs typeface="Arial" charset="0"/>
              </a:rPr>
              <a:t>° ×</a:t>
            </a:r>
            <a:r>
              <a:rPr lang="en-US" altLang="en-US" sz="1600"/>
              <a:t> L24</a:t>
            </a:r>
          </a:p>
          <a:p>
            <a:pPr algn="ctr">
              <a:lnSpc>
                <a:spcPct val="100000"/>
              </a:lnSpc>
            </a:pPr>
            <a:r>
              <a:rPr lang="en-US" altLang="en-US" sz="1600"/>
              <a:t>O: 1</a:t>
            </a:r>
            <a:r>
              <a:rPr lang="en-US" altLang="en-US" sz="1600">
                <a:cs typeface="Arial" charset="0"/>
              </a:rPr>
              <a:t>° ×</a:t>
            </a:r>
            <a:r>
              <a:rPr lang="en-US" altLang="en-US" sz="1600"/>
              <a:t> 0.33</a:t>
            </a:r>
            <a:r>
              <a:rPr lang="en-US" altLang="en-US" sz="1600">
                <a:cs typeface="Arial" charset="0"/>
              </a:rPr>
              <a:t>° ×</a:t>
            </a:r>
            <a:r>
              <a:rPr lang="en-US" altLang="en-US" sz="1600"/>
              <a:t> L50</a:t>
            </a:r>
          </a:p>
        </p:txBody>
      </p:sp>
      <p:sp>
        <p:nvSpPr>
          <p:cNvPr id="42006" name="Text Box 22"/>
          <p:cNvSpPr txBox="1">
            <a:spLocks noChangeArrowheads="1"/>
          </p:cNvSpPr>
          <p:nvPr/>
        </p:nvSpPr>
        <p:spPr bwMode="auto">
          <a:xfrm>
            <a:off x="4194175" y="3400425"/>
            <a:ext cx="2024063" cy="979488"/>
          </a:xfrm>
          <a:prstGeom prst="rect">
            <a:avLst/>
          </a:prstGeom>
          <a:solidFill>
            <a:srgbClr val="23FF23"/>
          </a:solidFill>
          <a:ln w="3672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b="1"/>
              <a:t>FLOR</a:t>
            </a:r>
          </a:p>
          <a:p>
            <a:pPr algn="ctr">
              <a:lnSpc>
                <a:spcPct val="100000"/>
              </a:lnSpc>
            </a:pPr>
            <a:r>
              <a:rPr lang="en-US" altLang="en-US" sz="1600" b="1"/>
              <a:t>A: 0.5</a:t>
            </a:r>
            <a:r>
              <a:rPr lang="en-US" altLang="en-US" sz="1600" b="1">
                <a:cs typeface="Arial" charset="0"/>
              </a:rPr>
              <a:t>° ×</a:t>
            </a:r>
            <a:r>
              <a:rPr lang="en-US" altLang="en-US" sz="1600" b="1"/>
              <a:t> 0.5</a:t>
            </a:r>
            <a:r>
              <a:rPr lang="en-US" altLang="en-US" sz="1600" b="1">
                <a:cs typeface="Arial" charset="0"/>
              </a:rPr>
              <a:t>° ×</a:t>
            </a:r>
            <a:r>
              <a:rPr lang="en-US" altLang="en-US" sz="1600" b="1"/>
              <a:t> L32</a:t>
            </a:r>
          </a:p>
          <a:p>
            <a:pPr algn="ctr">
              <a:lnSpc>
                <a:spcPct val="100000"/>
              </a:lnSpc>
            </a:pPr>
            <a:r>
              <a:rPr lang="en-US" altLang="en-US" sz="1600"/>
              <a:t>O: 1</a:t>
            </a:r>
            <a:r>
              <a:rPr lang="en-US" altLang="en-US" sz="1600">
                <a:cs typeface="Arial" charset="0"/>
              </a:rPr>
              <a:t>° ×</a:t>
            </a:r>
            <a:r>
              <a:rPr lang="en-US" altLang="en-US" sz="1600"/>
              <a:t> 0.33</a:t>
            </a:r>
            <a:r>
              <a:rPr lang="en-US" altLang="en-US" sz="1600">
                <a:cs typeface="Arial" charset="0"/>
              </a:rPr>
              <a:t>° ×</a:t>
            </a:r>
            <a:r>
              <a:rPr lang="en-US" altLang="en-US" sz="1600"/>
              <a:t> L50</a:t>
            </a:r>
          </a:p>
        </p:txBody>
      </p:sp>
      <p:sp>
        <p:nvSpPr>
          <p:cNvPr id="42007" name="Text Box 23"/>
          <p:cNvSpPr txBox="1">
            <a:spLocks noChangeArrowheads="1"/>
          </p:cNvSpPr>
          <p:nvPr/>
        </p:nvSpPr>
        <p:spPr bwMode="auto">
          <a:xfrm>
            <a:off x="7700963" y="4833938"/>
            <a:ext cx="17938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i="1">
                <a:solidFill>
                  <a:srgbClr val="808080"/>
                </a:solidFill>
              </a:rPr>
              <a:t>Corrected surface</a:t>
            </a:r>
          </a:p>
          <a:p>
            <a:pPr algn="ctr">
              <a:lnSpc>
                <a:spcPct val="100000"/>
              </a:lnSpc>
            </a:pPr>
            <a:r>
              <a:rPr lang="en-US" altLang="en-US" sz="1600" i="1">
                <a:solidFill>
                  <a:srgbClr val="808080"/>
                </a:solidFill>
              </a:rPr>
              <a:t>climate</a:t>
            </a:r>
          </a:p>
        </p:txBody>
      </p:sp>
      <p:sp>
        <p:nvSpPr>
          <p:cNvPr id="42008" name="Text Box 24"/>
          <p:cNvSpPr txBox="1">
            <a:spLocks noChangeArrowheads="1"/>
          </p:cNvSpPr>
          <p:nvPr/>
        </p:nvSpPr>
        <p:spPr bwMode="auto">
          <a:xfrm>
            <a:off x="2222500" y="1520825"/>
            <a:ext cx="19843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b="1" i="1">
                <a:solidFill>
                  <a:srgbClr val="808080"/>
                </a:solidFill>
              </a:rPr>
              <a:t>CMIP3</a:t>
            </a:r>
            <a:r>
              <a:rPr lang="en-US" altLang="en-US" sz="1600" i="1">
                <a:solidFill>
                  <a:srgbClr val="808080"/>
                </a:solidFill>
              </a:rPr>
              <a:t> workhorse &amp;</a:t>
            </a:r>
          </a:p>
          <a:p>
            <a:pPr algn="ctr">
              <a:lnSpc>
                <a:spcPct val="100000"/>
              </a:lnSpc>
            </a:pPr>
            <a:r>
              <a:rPr lang="en-US" altLang="en-US" sz="1600" i="1">
                <a:solidFill>
                  <a:srgbClr val="808080"/>
                </a:solidFill>
              </a:rPr>
              <a:t>SI forecast model.</a:t>
            </a:r>
          </a:p>
        </p:txBody>
      </p:sp>
      <p:sp>
        <p:nvSpPr>
          <p:cNvPr id="42009" name="Freeform 25"/>
          <p:cNvSpPr>
            <a:spLocks/>
          </p:cNvSpPr>
          <p:nvPr/>
        </p:nvSpPr>
        <p:spPr bwMode="auto">
          <a:xfrm>
            <a:off x="7643813" y="1787525"/>
            <a:ext cx="468312" cy="1588"/>
          </a:xfrm>
          <a:custGeom>
            <a:avLst/>
            <a:gdLst>
              <a:gd name="T0" fmla="*/ 0 w 1300"/>
              <a:gd name="T1" fmla="*/ 0 h 1"/>
              <a:gd name="T2" fmla="*/ 1299 w 1300"/>
              <a:gd name="T3" fmla="*/ 0 h 1"/>
            </a:gdLst>
            <a:ahLst/>
            <a:cxnLst>
              <a:cxn ang="0">
                <a:pos x="T0" y="T1"/>
              </a:cxn>
              <a:cxn ang="0">
                <a:pos x="T2" y="T3"/>
              </a:cxn>
            </a:cxnLst>
            <a:rect l="0" t="0" r="r" b="b"/>
            <a:pathLst>
              <a:path w="1300" h="1">
                <a:moveTo>
                  <a:pt x="0" y="0"/>
                </a:moveTo>
                <a:lnTo>
                  <a:pt x="1299" y="0"/>
                </a:lnTo>
              </a:path>
            </a:pathLst>
          </a:custGeom>
          <a:noFill/>
          <a:ln w="57240" cap="flat">
            <a:solidFill>
              <a:srgbClr val="80808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010" name="Text Box 26"/>
          <p:cNvSpPr txBox="1">
            <a:spLocks noChangeArrowheads="1"/>
          </p:cNvSpPr>
          <p:nvPr/>
        </p:nvSpPr>
        <p:spPr bwMode="auto">
          <a:xfrm>
            <a:off x="6772275" y="1277938"/>
            <a:ext cx="920750" cy="1081087"/>
          </a:xfrm>
          <a:prstGeom prst="rect">
            <a:avLst/>
          </a:prstGeom>
          <a:solidFill>
            <a:srgbClr val="FFFFFF"/>
          </a:solidFill>
          <a:ln w="18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b="1">
                <a:solidFill>
                  <a:srgbClr val="808080"/>
                </a:solidFill>
              </a:rPr>
              <a:t>CMIP5:</a:t>
            </a:r>
          </a:p>
          <a:p>
            <a:pPr algn="ctr">
              <a:lnSpc>
                <a:spcPct val="100000"/>
              </a:lnSpc>
            </a:pPr>
            <a:r>
              <a:rPr lang="en-US" altLang="en-US" sz="1600">
                <a:solidFill>
                  <a:srgbClr val="808080"/>
                </a:solidFill>
              </a:rPr>
              <a:t>ESM2M</a:t>
            </a:r>
          </a:p>
          <a:p>
            <a:pPr algn="ctr">
              <a:lnSpc>
                <a:spcPct val="100000"/>
              </a:lnSpc>
            </a:pPr>
            <a:r>
              <a:rPr lang="en-US" altLang="en-US" sz="1600">
                <a:solidFill>
                  <a:srgbClr val="808080"/>
                </a:solidFill>
              </a:rPr>
              <a:t>ESM2G</a:t>
            </a:r>
          </a:p>
          <a:p>
            <a:pPr algn="ctr">
              <a:lnSpc>
                <a:spcPct val="100000"/>
              </a:lnSpc>
            </a:pPr>
            <a:r>
              <a:rPr lang="en-US" altLang="en-US" sz="1600">
                <a:solidFill>
                  <a:srgbClr val="808080"/>
                </a:solidFill>
              </a:rPr>
              <a:t>CM3</a:t>
            </a:r>
          </a:p>
        </p:txBody>
      </p:sp>
      <p:sp>
        <p:nvSpPr>
          <p:cNvPr id="42011" name="Text Box 27"/>
          <p:cNvSpPr txBox="1">
            <a:spLocks noChangeArrowheads="1"/>
          </p:cNvSpPr>
          <p:nvPr/>
        </p:nvSpPr>
        <p:spPr bwMode="auto">
          <a:xfrm>
            <a:off x="8207375" y="1520825"/>
            <a:ext cx="885825" cy="595313"/>
          </a:xfrm>
          <a:prstGeom prst="rect">
            <a:avLst/>
          </a:prstGeom>
          <a:solidFill>
            <a:srgbClr val="FFFFFF"/>
          </a:solidFill>
          <a:ln w="18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b="1">
                <a:solidFill>
                  <a:srgbClr val="808080"/>
                </a:solidFill>
              </a:rPr>
              <a:t>CMIP6:</a:t>
            </a:r>
          </a:p>
          <a:p>
            <a:pPr algn="ctr">
              <a:lnSpc>
                <a:spcPct val="100000"/>
              </a:lnSpc>
            </a:pPr>
            <a:r>
              <a:rPr lang="en-US" altLang="en-US" sz="1600">
                <a:solidFill>
                  <a:srgbClr val="808080"/>
                </a:solidFill>
              </a:rPr>
              <a:t>ESM4</a:t>
            </a:r>
          </a:p>
        </p:txBody>
      </p:sp>
      <p:sp>
        <p:nvSpPr>
          <p:cNvPr id="42012" name="Text Box 28"/>
          <p:cNvSpPr txBox="1">
            <a:spLocks noChangeArrowheads="1"/>
          </p:cNvSpPr>
          <p:nvPr/>
        </p:nvSpPr>
        <p:spPr bwMode="auto">
          <a:xfrm>
            <a:off x="1797050" y="3421063"/>
            <a:ext cx="2300288"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600" i="1">
                <a:solidFill>
                  <a:srgbClr val="808080"/>
                </a:solidFill>
              </a:rPr>
              <a:t>“</a:t>
            </a:r>
            <a:r>
              <a:rPr lang="en-US" altLang="en-US" sz="1600" b="1" i="1" u="sng">
                <a:solidFill>
                  <a:srgbClr val="808080"/>
                </a:solidFill>
              </a:rPr>
              <a:t>F</a:t>
            </a:r>
            <a:r>
              <a:rPr lang="en-US" altLang="en-US" sz="1600" i="1">
                <a:solidFill>
                  <a:srgbClr val="808080"/>
                </a:solidFill>
              </a:rPr>
              <a:t>orecast-oriented</a:t>
            </a:r>
          </a:p>
          <a:p>
            <a:pPr algn="ctr">
              <a:lnSpc>
                <a:spcPct val="100000"/>
              </a:lnSpc>
            </a:pPr>
            <a:r>
              <a:rPr lang="en-US" altLang="en-US" sz="1600" b="1" i="1" u="sng">
                <a:solidFill>
                  <a:srgbClr val="808080"/>
                </a:solidFill>
              </a:rPr>
              <a:t>L</a:t>
            </a:r>
            <a:r>
              <a:rPr lang="en-US" altLang="en-US" sz="1600" i="1">
                <a:solidFill>
                  <a:srgbClr val="808080"/>
                </a:solidFill>
              </a:rPr>
              <a:t>ow </a:t>
            </a:r>
            <a:r>
              <a:rPr lang="en-US" altLang="en-US" sz="1600" b="1" i="1" u="sng">
                <a:solidFill>
                  <a:srgbClr val="808080"/>
                </a:solidFill>
              </a:rPr>
              <a:t>O</a:t>
            </a:r>
            <a:r>
              <a:rPr lang="en-US" altLang="en-US" sz="1600" i="1">
                <a:solidFill>
                  <a:srgbClr val="808080"/>
                </a:solidFill>
              </a:rPr>
              <a:t>cean </a:t>
            </a:r>
            <a:r>
              <a:rPr lang="en-US" altLang="en-US" sz="1600" b="1" i="1" u="sng">
                <a:solidFill>
                  <a:srgbClr val="808080"/>
                </a:solidFill>
              </a:rPr>
              <a:t>R</a:t>
            </a:r>
            <a:r>
              <a:rPr lang="en-US" altLang="en-US" sz="1600" i="1">
                <a:solidFill>
                  <a:srgbClr val="808080"/>
                </a:solidFill>
              </a:rPr>
              <a:t>esolution”</a:t>
            </a:r>
          </a:p>
          <a:p>
            <a:pPr algn="ctr">
              <a:lnSpc>
                <a:spcPct val="100000"/>
              </a:lnSpc>
            </a:pPr>
            <a:r>
              <a:rPr lang="en-US" altLang="en-US" sz="1600" i="1">
                <a:solidFill>
                  <a:srgbClr val="808080"/>
                </a:solidFill>
              </a:rPr>
              <a:t>(SI forecast model)</a:t>
            </a:r>
          </a:p>
        </p:txBody>
      </p:sp>
      <p:sp>
        <p:nvSpPr>
          <p:cNvPr id="42013" name="Text Box 29"/>
          <p:cNvSpPr txBox="1">
            <a:spLocks noChangeArrowheads="1"/>
          </p:cNvSpPr>
          <p:nvPr/>
        </p:nvSpPr>
        <p:spPr bwMode="auto">
          <a:xfrm>
            <a:off x="257175" y="6775450"/>
            <a:ext cx="96012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15000"/>
              </a:lnSpc>
              <a:buClrTx/>
              <a:buSzPct val="45000"/>
              <a:buFontTx/>
              <a:buNone/>
            </a:pPr>
            <a:r>
              <a:rPr lang="en-GB" altLang="en-US" b="1" i="1"/>
              <a:t>FLOR connects many of GFDL’s newest climate models,</a:t>
            </a:r>
            <a:r>
              <a:rPr lang="en-GB" altLang="en-US" i="1"/>
              <a:t> </a:t>
            </a:r>
          </a:p>
          <a:p>
            <a:pPr algn="ctr">
              <a:lnSpc>
                <a:spcPct val="115000"/>
              </a:lnSpc>
              <a:buClrTx/>
              <a:buSzPct val="45000"/>
              <a:buFontTx/>
              <a:buNone/>
            </a:pPr>
            <a:r>
              <a:rPr lang="en-GB" altLang="en-US" i="1"/>
              <a:t>and is used extensively for seasonal-to-interannual research and forecasts.</a:t>
            </a:r>
          </a:p>
        </p:txBody>
      </p:sp>
      <p:sp>
        <p:nvSpPr>
          <p:cNvPr id="42014" name="Text Box 30"/>
          <p:cNvSpPr txBox="1">
            <a:spLocks noChangeArrowheads="1"/>
          </p:cNvSpPr>
          <p:nvPr/>
        </p:nvSpPr>
        <p:spPr bwMode="auto">
          <a:xfrm>
            <a:off x="6445250" y="3360738"/>
            <a:ext cx="197643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GB" altLang="en-US" sz="1600" i="1">
                <a:solidFill>
                  <a:srgbClr val="808080"/>
                </a:solidFill>
              </a:rPr>
              <a:t>Decadal-to-centennial</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2005"/>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200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grpId="0" nodeType="clickEffect">
                                  <p:stCondLst>
                                    <p:cond delay="0"/>
                                  </p:stCondLst>
                                  <p:childTnLst>
                                    <p:set>
                                      <p:cBhvr additive="repl">
                                        <p:cTn id="12" dur="1" fill="hold">
                                          <p:stCondLst>
                                            <p:cond delay="0"/>
                                          </p:stCondLst>
                                        </p:cTn>
                                        <p:tgtEl>
                                          <p:spTgt spid="42004"/>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420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2011"/>
                                        </p:tgtEl>
                                        <p:attrNameLst>
                                          <p:attrName>style.visibility</p:attrName>
                                        </p:attrNameLst>
                                      </p:cBhvr>
                                      <p:to>
                                        <p:strVal val="visible"/>
                                      </p:to>
                                    </p:set>
                                  </p:childTnLst>
                                </p:cTn>
                              </p:par>
                              <p:par>
                                <p:cTn id="19" presetID="1" presetClass="entr" fill="hold" grpId="0" nodeType="withEffect">
                                  <p:stCondLst>
                                    <p:cond delay="0"/>
                                  </p:stCondLst>
                                  <p:childTnLst>
                                    <p:set>
                                      <p:cBhvr additive="repl">
                                        <p:cTn id="20" dur="1" fill="hold">
                                          <p:stCondLst>
                                            <p:cond delay="0"/>
                                          </p:stCondLst>
                                        </p:cTn>
                                        <p:tgtEl>
                                          <p:spTgt spid="41986"/>
                                        </p:tgtEl>
                                        <p:attrNameLst>
                                          <p:attrName>style.visibility</p:attrName>
                                        </p:attrNameLst>
                                      </p:cBhvr>
                                      <p:to>
                                        <p:strVal val="visible"/>
                                      </p:to>
                                    </p:set>
                                  </p:childTnLst>
                                </p:cTn>
                              </p:par>
                              <p:par>
                                <p:cTn id="21" presetID="1" presetClass="entr" fill="hold" grpId="0" nodeType="withEffect">
                                  <p:stCondLst>
                                    <p:cond delay="0"/>
                                  </p:stCondLst>
                                  <p:childTnLst>
                                    <p:set>
                                      <p:cBhvr additive="repl">
                                        <p:cTn id="22" dur="1" fill="hold">
                                          <p:stCondLst>
                                            <p:cond delay="0"/>
                                          </p:stCondLst>
                                        </p:cTn>
                                        <p:tgtEl>
                                          <p:spTgt spid="420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grpId="0" nodeType="clickEffect">
                                  <p:stCondLst>
                                    <p:cond delay="0"/>
                                  </p:stCondLst>
                                  <p:childTnLst>
                                    <p:set>
                                      <p:cBhvr additive="repl">
                                        <p:cTn id="26" dur="1" fill="hold">
                                          <p:stCondLst>
                                            <p:cond delay="0"/>
                                          </p:stCondLst>
                                        </p:cTn>
                                        <p:tgtEl>
                                          <p:spTgt spid="41996"/>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41999"/>
                                        </p:tgtEl>
                                        <p:attrNameLst>
                                          <p:attrName>style.visibility</p:attrName>
                                        </p:attrNameLst>
                                      </p:cBhvr>
                                      <p:to>
                                        <p:strVal val="visible"/>
                                      </p:to>
                                    </p:set>
                                  </p:childTnLst>
                                </p:cTn>
                              </p:par>
                              <p:par>
                                <p:cTn id="29" presetID="1" presetClass="entr" fill="hold" nodeType="withEffect">
                                  <p:stCondLst>
                                    <p:cond delay="0"/>
                                  </p:stCondLst>
                                  <p:childTnLst>
                                    <p:set>
                                      <p:cBhvr additive="repl">
                                        <p:cTn id="30" dur="1" fill="hold">
                                          <p:stCondLst>
                                            <p:cond delay="0"/>
                                          </p:stCondLst>
                                        </p:cTn>
                                        <p:tgtEl>
                                          <p:spTgt spid="42012">
                                            <p:txEl>
                                              <p:pRg st="0" end="0"/>
                                            </p:txEl>
                                          </p:spTgt>
                                        </p:tgtEl>
                                        <p:attrNameLst>
                                          <p:attrName>style.visibility</p:attrName>
                                        </p:attrNameLst>
                                      </p:cBhvr>
                                      <p:to>
                                        <p:strVal val="visible"/>
                                      </p:to>
                                    </p:set>
                                  </p:childTnLst>
                                </p:cTn>
                              </p:par>
                              <p:par>
                                <p:cTn id="31" presetID="1" presetClass="entr" fill="hold" nodeType="withEffect">
                                  <p:stCondLst>
                                    <p:cond delay="0"/>
                                  </p:stCondLst>
                                  <p:childTnLst>
                                    <p:set>
                                      <p:cBhvr additive="repl">
                                        <p:cTn id="32" dur="1" fill="hold">
                                          <p:stCondLst>
                                            <p:cond delay="0"/>
                                          </p:stCondLst>
                                        </p:cTn>
                                        <p:tgtEl>
                                          <p:spTgt spid="42012">
                                            <p:txEl>
                                              <p:pRg st="1" end="1"/>
                                            </p:txEl>
                                          </p:spTgt>
                                        </p:tgtEl>
                                        <p:attrNameLst>
                                          <p:attrName>style.visibility</p:attrName>
                                        </p:attrNameLst>
                                      </p:cBhvr>
                                      <p:to>
                                        <p:strVal val="visible"/>
                                      </p:to>
                                    </p:set>
                                  </p:childTnLst>
                                </p:cTn>
                              </p:par>
                              <p:par>
                                <p:cTn id="33" presetID="1" presetClass="entr" fill="hold" nodeType="withEffect">
                                  <p:stCondLst>
                                    <p:cond delay="0"/>
                                  </p:stCondLst>
                                  <p:childTnLst>
                                    <p:set>
                                      <p:cBhvr additive="repl">
                                        <p:cTn id="34" dur="1" fill="hold">
                                          <p:stCondLst>
                                            <p:cond delay="0"/>
                                          </p:stCondLst>
                                        </p:cTn>
                                        <p:tgtEl>
                                          <p:spTgt spid="42012">
                                            <p:txEl>
                                              <p:pRg st="2" end="2"/>
                                            </p:txEl>
                                          </p:spTgt>
                                        </p:tgtEl>
                                        <p:attrNameLst>
                                          <p:attrName>style.visibility</p:attrName>
                                        </p:attrNameLst>
                                      </p:cBhvr>
                                      <p:to>
                                        <p:strVal val="visible"/>
                                      </p:to>
                                    </p:set>
                                  </p:childTnLst>
                                </p:cTn>
                              </p:par>
                              <p:par>
                                <p:cTn id="35" presetID="1" presetClass="entr" fill="hold" nodeType="withEffect">
                                  <p:stCondLst>
                                    <p:cond delay="0"/>
                                  </p:stCondLst>
                                  <p:childTnLst>
                                    <p:set>
                                      <p:cBhvr additive="repl">
                                        <p:cTn id="36" dur="1" fill="hold">
                                          <p:stCondLst>
                                            <p:cond delay="0"/>
                                          </p:stCondLst>
                                        </p:cTn>
                                        <p:tgtEl>
                                          <p:spTgt spid="4200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fill="hold" nodeType="clickEffect">
                                  <p:stCondLst>
                                    <p:cond delay="0"/>
                                  </p:stCondLst>
                                  <p:childTnLst>
                                    <p:set>
                                      <p:cBhvr additive="repl">
                                        <p:cTn id="40" dur="1" fill="hold">
                                          <p:stCondLst>
                                            <p:cond delay="0"/>
                                          </p:stCondLst>
                                        </p:cTn>
                                        <p:tgtEl>
                                          <p:spTgt spid="4201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fill="hold" grpId="0" nodeType="clickEffect">
                                  <p:stCondLst>
                                    <p:cond delay="0"/>
                                  </p:stCondLst>
                                  <p:childTnLst>
                                    <p:set>
                                      <p:cBhvr additive="repl">
                                        <p:cTn id="44" dur="1" fill="hold">
                                          <p:stCondLst>
                                            <p:cond delay="0"/>
                                          </p:stCondLst>
                                        </p:cTn>
                                        <p:tgtEl>
                                          <p:spTgt spid="41988"/>
                                        </p:tgtEl>
                                        <p:attrNameLst>
                                          <p:attrName>style.visibility</p:attrName>
                                        </p:attrNameLst>
                                      </p:cBhvr>
                                      <p:to>
                                        <p:strVal val="visible"/>
                                      </p:to>
                                    </p:set>
                                  </p:childTnLst>
                                </p:cTn>
                              </p:par>
                              <p:par>
                                <p:cTn id="45" presetID="1" presetClass="entr" fill="hold" nodeType="withEffect">
                                  <p:stCondLst>
                                    <p:cond delay="0"/>
                                  </p:stCondLst>
                                  <p:childTnLst>
                                    <p:set>
                                      <p:cBhvr additive="repl">
                                        <p:cTn id="46" dur="1" fill="hold">
                                          <p:stCondLst>
                                            <p:cond delay="0"/>
                                          </p:stCondLst>
                                        </p:cTn>
                                        <p:tgtEl>
                                          <p:spTgt spid="42014"/>
                                        </p:tgtEl>
                                        <p:attrNameLst>
                                          <p:attrName>style.visibility</p:attrName>
                                        </p:attrNameLst>
                                      </p:cBhvr>
                                      <p:to>
                                        <p:strVal val="visible"/>
                                      </p:to>
                                    </p:set>
                                  </p:childTnLst>
                                </p:cTn>
                              </p:par>
                              <p:par>
                                <p:cTn id="47" presetID="1" presetClass="entr" fill="hold" nodeType="withEffect">
                                  <p:stCondLst>
                                    <p:cond delay="0"/>
                                  </p:stCondLst>
                                  <p:childTnLst>
                                    <p:set>
                                      <p:cBhvr additive="repl">
                                        <p:cTn id="48" dur="1" fill="hold">
                                          <p:stCondLst>
                                            <p:cond delay="0"/>
                                          </p:stCondLst>
                                        </p:cTn>
                                        <p:tgtEl>
                                          <p:spTgt spid="4199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fill="hold" grpId="0" nodeType="clickEffect">
                                  <p:stCondLst>
                                    <p:cond delay="0"/>
                                  </p:stCondLst>
                                  <p:childTnLst>
                                    <p:set>
                                      <p:cBhvr additive="repl">
                                        <p:cTn id="52" dur="1" fill="hold">
                                          <p:stCondLst>
                                            <p:cond delay="0"/>
                                          </p:stCondLst>
                                        </p:cTn>
                                        <p:tgtEl>
                                          <p:spTgt spid="41987"/>
                                        </p:tgtEl>
                                        <p:attrNameLst>
                                          <p:attrName>style.visibility</p:attrName>
                                        </p:attrNameLst>
                                      </p:cBhvr>
                                      <p:to>
                                        <p:strVal val="visible"/>
                                      </p:to>
                                    </p:set>
                                  </p:childTnLst>
                                </p:cTn>
                              </p:par>
                              <p:par>
                                <p:cTn id="53" presetID="1" presetClass="entr" fill="hold" grpId="0" nodeType="withEffect">
                                  <p:stCondLst>
                                    <p:cond delay="0"/>
                                  </p:stCondLst>
                                  <p:childTnLst>
                                    <p:set>
                                      <p:cBhvr additive="repl">
                                        <p:cTn id="54" dur="1" fill="hold">
                                          <p:stCondLst>
                                            <p:cond delay="0"/>
                                          </p:stCondLst>
                                        </p:cTn>
                                        <p:tgtEl>
                                          <p:spTgt spid="41989"/>
                                        </p:tgtEl>
                                        <p:attrNameLst>
                                          <p:attrName>style.visibility</p:attrName>
                                        </p:attrNameLst>
                                      </p:cBhvr>
                                      <p:to>
                                        <p:strVal val="visible"/>
                                      </p:to>
                                    </p:set>
                                  </p:childTnLst>
                                </p:cTn>
                              </p:par>
                              <p:par>
                                <p:cTn id="55" presetID="1" presetClass="entr" fill="hold" nodeType="withEffect">
                                  <p:stCondLst>
                                    <p:cond delay="0"/>
                                  </p:stCondLst>
                                  <p:childTnLst>
                                    <p:set>
                                      <p:cBhvr additive="repl">
                                        <p:cTn id="56" dur="1" fill="hold">
                                          <p:stCondLst>
                                            <p:cond delay="0"/>
                                          </p:stCondLst>
                                        </p:cTn>
                                        <p:tgtEl>
                                          <p:spTgt spid="41991"/>
                                        </p:tgtEl>
                                        <p:attrNameLst>
                                          <p:attrName>style.visibility</p:attrName>
                                        </p:attrNameLst>
                                      </p:cBhvr>
                                      <p:to>
                                        <p:strVal val="visible"/>
                                      </p:to>
                                    </p:set>
                                  </p:childTnLst>
                                </p:cTn>
                              </p:par>
                              <p:par>
                                <p:cTn id="57" presetID="1" presetClass="entr" fill="hold" grpId="0" nodeType="withEffect">
                                  <p:stCondLst>
                                    <p:cond delay="0"/>
                                  </p:stCondLst>
                                  <p:childTnLst>
                                    <p:set>
                                      <p:cBhvr additive="repl">
                                        <p:cTn id="58" dur="1" fill="hold">
                                          <p:stCondLst>
                                            <p:cond delay="0"/>
                                          </p:stCondLst>
                                        </p:cTn>
                                        <p:tgtEl>
                                          <p:spTgt spid="4198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fill="hold" nodeType="clickEffect">
                                  <p:stCondLst>
                                    <p:cond delay="0"/>
                                  </p:stCondLst>
                                  <p:childTnLst>
                                    <p:set>
                                      <p:cBhvr additive="repl">
                                        <p:cTn id="62" dur="1" fill="hold">
                                          <p:stCondLst>
                                            <p:cond delay="0"/>
                                          </p:stCondLst>
                                        </p:cTn>
                                        <p:tgtEl>
                                          <p:spTgt spid="41993"/>
                                        </p:tgtEl>
                                        <p:attrNameLst>
                                          <p:attrName>style.visibility</p:attrName>
                                        </p:attrNameLst>
                                      </p:cBhvr>
                                      <p:to>
                                        <p:strVal val="visible"/>
                                      </p:to>
                                    </p:set>
                                  </p:childTnLst>
                                </p:cTn>
                              </p:par>
                              <p:par>
                                <p:cTn id="63" presetID="1" presetClass="entr" fill="hold" grpId="0" nodeType="withEffect">
                                  <p:stCondLst>
                                    <p:cond delay="0"/>
                                  </p:stCondLst>
                                  <p:childTnLst>
                                    <p:set>
                                      <p:cBhvr additive="repl">
                                        <p:cTn id="64" dur="1" fill="hold">
                                          <p:stCondLst>
                                            <p:cond delay="0"/>
                                          </p:stCondLst>
                                        </p:cTn>
                                        <p:tgtEl>
                                          <p:spTgt spid="41998"/>
                                        </p:tgtEl>
                                        <p:attrNameLst>
                                          <p:attrName>style.visibility</p:attrName>
                                        </p:attrNameLst>
                                      </p:cBhvr>
                                      <p:to>
                                        <p:strVal val="visible"/>
                                      </p:to>
                                    </p:set>
                                  </p:childTnLst>
                                </p:cTn>
                              </p:par>
                              <p:par>
                                <p:cTn id="65" presetID="1" presetClass="entr" fill="hold" nodeType="withEffect">
                                  <p:stCondLst>
                                    <p:cond delay="0"/>
                                  </p:stCondLst>
                                  <p:childTnLst>
                                    <p:set>
                                      <p:cBhvr additive="repl">
                                        <p:cTn id="66" dur="1" fill="hold">
                                          <p:stCondLst>
                                            <p:cond delay="0"/>
                                          </p:stCondLst>
                                        </p:cTn>
                                        <p:tgtEl>
                                          <p:spTgt spid="4200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fill="hold" nodeType="clickEffect">
                                  <p:stCondLst>
                                    <p:cond delay="0"/>
                                  </p:stCondLst>
                                  <p:childTnLst>
                                    <p:set>
                                      <p:cBhvr additive="repl">
                                        <p:cTn id="70" dur="1" fill="hold">
                                          <p:stCondLst>
                                            <p:cond delay="0"/>
                                          </p:stCondLst>
                                        </p:cTn>
                                        <p:tgtEl>
                                          <p:spTgt spid="41994"/>
                                        </p:tgtEl>
                                        <p:attrNameLst>
                                          <p:attrName>style.visibility</p:attrName>
                                        </p:attrNameLst>
                                      </p:cBhvr>
                                      <p:to>
                                        <p:strVal val="visible"/>
                                      </p:to>
                                    </p:set>
                                  </p:childTnLst>
                                </p:cTn>
                              </p:par>
                              <p:par>
                                <p:cTn id="71" presetID="1" presetClass="entr" fill="hold" grpId="0" nodeType="withEffect">
                                  <p:stCondLst>
                                    <p:cond delay="0"/>
                                  </p:stCondLst>
                                  <p:childTnLst>
                                    <p:set>
                                      <p:cBhvr additive="repl">
                                        <p:cTn id="72" dur="1" fill="hold">
                                          <p:stCondLst>
                                            <p:cond delay="0"/>
                                          </p:stCondLst>
                                        </p:cTn>
                                        <p:tgtEl>
                                          <p:spTgt spid="41997"/>
                                        </p:tgtEl>
                                        <p:attrNameLst>
                                          <p:attrName>style.visibility</p:attrName>
                                        </p:attrNameLst>
                                      </p:cBhvr>
                                      <p:to>
                                        <p:strVal val="visible"/>
                                      </p:to>
                                    </p:set>
                                  </p:childTnLst>
                                </p:cTn>
                              </p:par>
                              <p:par>
                                <p:cTn id="73" presetID="1" presetClass="entr" fill="hold" nodeType="withEffect">
                                  <p:stCondLst>
                                    <p:cond delay="0"/>
                                  </p:stCondLst>
                                  <p:childTnLst>
                                    <p:set>
                                      <p:cBhvr additive="repl">
                                        <p:cTn id="74" dur="1" fill="hold">
                                          <p:stCondLst>
                                            <p:cond delay="0"/>
                                          </p:stCondLst>
                                        </p:cTn>
                                        <p:tgtEl>
                                          <p:spTgt spid="4200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fill="hold" nodeType="clickEffect">
                                  <p:stCondLst>
                                    <p:cond delay="0"/>
                                  </p:stCondLst>
                                  <p:childTnLst>
                                    <p:set>
                                      <p:cBhvr additive="repl">
                                        <p:cTn id="78" dur="1" fill="hold">
                                          <p:stCondLst>
                                            <p:cond delay="0"/>
                                          </p:stCondLst>
                                        </p:cTn>
                                        <p:tgtEl>
                                          <p:spTgt spid="41993"/>
                                        </p:tgtEl>
                                        <p:attrNameLst>
                                          <p:attrName>style.visibility</p:attrName>
                                        </p:attrNameLst>
                                      </p:cBhvr>
                                      <p:to>
                                        <p:strVal val="hidden"/>
                                      </p:to>
                                    </p:set>
                                  </p:childTnLst>
                                </p:cTn>
                              </p:par>
                              <p:par>
                                <p:cTn id="79" presetID="1" presetClass="exit" fill="hold" nodeType="withEffect">
                                  <p:stCondLst>
                                    <p:cond delay="0"/>
                                  </p:stCondLst>
                                  <p:childTnLst>
                                    <p:set>
                                      <p:cBhvr additive="repl">
                                        <p:cTn id="80" dur="1" fill="hold">
                                          <p:stCondLst>
                                            <p:cond delay="0"/>
                                          </p:stCondLst>
                                        </p:cTn>
                                        <p:tgtEl>
                                          <p:spTgt spid="41994"/>
                                        </p:tgtEl>
                                        <p:attrNameLst>
                                          <p:attrName>style.visibility</p:attrName>
                                        </p:attrNameLst>
                                      </p:cBhvr>
                                      <p:to>
                                        <p:strVal val="hidden"/>
                                      </p:to>
                                    </p:set>
                                  </p:childTnLst>
                                </p:cTn>
                              </p:par>
                              <p:par>
                                <p:cTn id="81" presetID="1" presetClass="exit" fill="hold" grpId="1" nodeType="withEffect">
                                  <p:stCondLst>
                                    <p:cond delay="0"/>
                                  </p:stCondLst>
                                  <p:childTnLst>
                                    <p:set>
                                      <p:cBhvr additive="repl">
                                        <p:cTn id="82" dur="1" fill="hold">
                                          <p:stCondLst>
                                            <p:cond delay="0"/>
                                          </p:stCondLst>
                                        </p:cTn>
                                        <p:tgtEl>
                                          <p:spTgt spid="41997"/>
                                        </p:tgtEl>
                                        <p:attrNameLst>
                                          <p:attrName>style.visibility</p:attrName>
                                        </p:attrNameLst>
                                      </p:cBhvr>
                                      <p:to>
                                        <p:strVal val="hidden"/>
                                      </p:to>
                                    </p:set>
                                  </p:childTnLst>
                                </p:cTn>
                              </p:par>
                              <p:par>
                                <p:cTn id="83" presetID="1" presetClass="exit" fill="hold" nodeType="withEffect">
                                  <p:stCondLst>
                                    <p:cond delay="0"/>
                                  </p:stCondLst>
                                  <p:childTnLst>
                                    <p:set>
                                      <p:cBhvr additive="repl">
                                        <p:cTn id="84" dur="1" fill="hold">
                                          <p:stCondLst>
                                            <p:cond delay="0"/>
                                          </p:stCondLst>
                                        </p:cTn>
                                        <p:tgtEl>
                                          <p:spTgt spid="42000"/>
                                        </p:tgtEl>
                                        <p:attrNameLst>
                                          <p:attrName>style.visibility</p:attrName>
                                        </p:attrNameLst>
                                      </p:cBhvr>
                                      <p:to>
                                        <p:strVal val="hidden"/>
                                      </p:to>
                                    </p:set>
                                  </p:childTnLst>
                                </p:cTn>
                              </p:par>
                              <p:par>
                                <p:cTn id="85" presetID="1" presetClass="exit" fill="hold" nodeType="withEffect">
                                  <p:stCondLst>
                                    <p:cond delay="0"/>
                                  </p:stCondLst>
                                  <p:childTnLst>
                                    <p:set>
                                      <p:cBhvr additive="repl">
                                        <p:cTn id="86" dur="1" fill="hold">
                                          <p:stCondLst>
                                            <p:cond delay="0"/>
                                          </p:stCondLst>
                                        </p:cTn>
                                        <p:tgtEl>
                                          <p:spTgt spid="42001"/>
                                        </p:tgtEl>
                                        <p:attrNameLst>
                                          <p:attrName>style.visibility</p:attrName>
                                        </p:attrNameLst>
                                      </p:cBhvr>
                                      <p:to>
                                        <p:strVal val="hidden"/>
                                      </p:to>
                                    </p:set>
                                  </p:childTnLst>
                                </p:cTn>
                              </p:par>
                              <p:par>
                                <p:cTn id="87" presetID="1" presetClass="exit" fill="hold" grpId="1" nodeType="withEffect">
                                  <p:stCondLst>
                                    <p:cond delay="0"/>
                                  </p:stCondLst>
                                  <p:childTnLst>
                                    <p:set>
                                      <p:cBhvr additive="repl">
                                        <p:cTn id="88" dur="1" fill="hold">
                                          <p:stCondLst>
                                            <p:cond delay="0"/>
                                          </p:stCondLst>
                                        </p:cTn>
                                        <p:tgtEl>
                                          <p:spTgt spid="41998"/>
                                        </p:tgtEl>
                                        <p:attrNameLst>
                                          <p:attrName>style.visibility</p:attrName>
                                        </p:attrNameLst>
                                      </p:cBhvr>
                                      <p:to>
                                        <p:strVal val="hidden"/>
                                      </p:to>
                                    </p:set>
                                  </p:childTnLst>
                                </p:cTn>
                              </p:par>
                              <p:par>
                                <p:cTn id="89" presetID="1" presetClass="exit" fill="hold" grpId="1" nodeType="withEffect">
                                  <p:stCondLst>
                                    <p:cond delay="0"/>
                                  </p:stCondLst>
                                  <p:childTnLst>
                                    <p:set>
                                      <p:cBhvr additive="repl">
                                        <p:cTn id="90" dur="1" fill="hold">
                                          <p:stCondLst>
                                            <p:cond delay="0"/>
                                          </p:stCondLst>
                                        </p:cTn>
                                        <p:tgtEl>
                                          <p:spTgt spid="41987"/>
                                        </p:tgtEl>
                                        <p:attrNameLst>
                                          <p:attrName>style.visibility</p:attrName>
                                        </p:attrNameLst>
                                      </p:cBhvr>
                                      <p:to>
                                        <p:strVal val="hidden"/>
                                      </p:to>
                                    </p:set>
                                  </p:childTnLst>
                                </p:cTn>
                              </p:par>
                              <p:par>
                                <p:cTn id="91" presetID="1" presetClass="exit" fill="hold" grpId="1" nodeType="withEffect">
                                  <p:stCondLst>
                                    <p:cond delay="0"/>
                                  </p:stCondLst>
                                  <p:childTnLst>
                                    <p:set>
                                      <p:cBhvr additive="repl">
                                        <p:cTn id="92" dur="1" fill="hold">
                                          <p:stCondLst>
                                            <p:cond delay="0"/>
                                          </p:stCondLst>
                                        </p:cTn>
                                        <p:tgtEl>
                                          <p:spTgt spid="41988"/>
                                        </p:tgtEl>
                                        <p:attrNameLst>
                                          <p:attrName>style.visibility</p:attrName>
                                        </p:attrNameLst>
                                      </p:cBhvr>
                                      <p:to>
                                        <p:strVal val="hidden"/>
                                      </p:to>
                                    </p:set>
                                  </p:childTnLst>
                                </p:cTn>
                              </p:par>
                              <p:par>
                                <p:cTn id="93" presetID="1" presetClass="exit" fill="hold" grpId="1" nodeType="withEffect">
                                  <p:stCondLst>
                                    <p:cond delay="0"/>
                                  </p:stCondLst>
                                  <p:childTnLst>
                                    <p:set>
                                      <p:cBhvr additive="repl">
                                        <p:cTn id="94" dur="1" fill="hold">
                                          <p:stCondLst>
                                            <p:cond delay="0"/>
                                          </p:stCondLst>
                                        </p:cTn>
                                        <p:tgtEl>
                                          <p:spTgt spid="41989"/>
                                        </p:tgtEl>
                                        <p:attrNameLst>
                                          <p:attrName>style.visibility</p:attrName>
                                        </p:attrNameLst>
                                      </p:cBhvr>
                                      <p:to>
                                        <p:strVal val="hidden"/>
                                      </p:to>
                                    </p:set>
                                  </p:childTnLst>
                                </p:cTn>
                              </p:par>
                              <p:par>
                                <p:cTn id="95" presetID="1" presetClass="exit" fill="hold" nodeType="withEffect">
                                  <p:stCondLst>
                                    <p:cond delay="0"/>
                                  </p:stCondLst>
                                  <p:childTnLst>
                                    <p:set>
                                      <p:cBhvr additive="repl">
                                        <p:cTn id="96" dur="1" fill="hold">
                                          <p:stCondLst>
                                            <p:cond delay="0"/>
                                          </p:stCondLst>
                                        </p:cTn>
                                        <p:tgtEl>
                                          <p:spTgt spid="42014"/>
                                        </p:tgtEl>
                                        <p:attrNameLst>
                                          <p:attrName>style.visibility</p:attrName>
                                        </p:attrNameLst>
                                      </p:cBhvr>
                                      <p:to>
                                        <p:strVal val="hidden"/>
                                      </p:to>
                                    </p:set>
                                  </p:childTnLst>
                                </p:cTn>
                              </p:par>
                              <p:par>
                                <p:cTn id="97" presetID="1" presetClass="exit" fill="hold" nodeType="withEffect">
                                  <p:stCondLst>
                                    <p:cond delay="0"/>
                                  </p:stCondLst>
                                  <p:childTnLst>
                                    <p:set>
                                      <p:cBhvr additive="repl">
                                        <p:cTn id="98" dur="1" fill="hold">
                                          <p:stCondLst>
                                            <p:cond delay="0"/>
                                          </p:stCondLst>
                                        </p:cTn>
                                        <p:tgtEl>
                                          <p:spTgt spid="41990"/>
                                        </p:tgtEl>
                                        <p:attrNameLst>
                                          <p:attrName>style.visibility</p:attrName>
                                        </p:attrNameLst>
                                      </p:cBhvr>
                                      <p:to>
                                        <p:strVal val="hidden"/>
                                      </p:to>
                                    </p:set>
                                  </p:childTnLst>
                                </p:cTn>
                              </p:par>
                              <p:par>
                                <p:cTn id="99" presetID="1" presetClass="exit" fill="hold" nodeType="withEffect">
                                  <p:stCondLst>
                                    <p:cond delay="0"/>
                                  </p:stCondLst>
                                  <p:childTnLst>
                                    <p:set>
                                      <p:cBhvr additive="repl">
                                        <p:cTn id="100" dur="1" fill="hold">
                                          <p:stCondLst>
                                            <p:cond delay="0"/>
                                          </p:stCondLst>
                                        </p:cTn>
                                        <p:tgtEl>
                                          <p:spTgt spid="41991"/>
                                        </p:tgtEl>
                                        <p:attrNameLst>
                                          <p:attrName>style.visibility</p:attrName>
                                        </p:attrNameLst>
                                      </p:cBhvr>
                                      <p:to>
                                        <p:strVal val="hidden"/>
                                      </p:to>
                                    </p:set>
                                  </p:childTnLst>
                                </p:cTn>
                              </p:par>
                              <p:par>
                                <p:cTn id="101" presetID="1" presetClass="exit" fill="hold" grpId="1" nodeType="withEffect">
                                  <p:stCondLst>
                                    <p:cond delay="0"/>
                                  </p:stCondLst>
                                  <p:childTnLst>
                                    <p:set>
                                      <p:cBhvr additive="repl">
                                        <p:cTn id="102" dur="1" fill="hold">
                                          <p:stCondLst>
                                            <p:cond delay="0"/>
                                          </p:stCondLst>
                                        </p:cTn>
                                        <p:tgtEl>
                                          <p:spTgt spid="41985"/>
                                        </p:tgtEl>
                                        <p:attrNameLst>
                                          <p:attrName>style.visibility</p:attrName>
                                        </p:attrNameLst>
                                      </p:cBhvr>
                                      <p:to>
                                        <p:strVal val="hidden"/>
                                      </p:to>
                                    </p:set>
                                  </p:childTnLst>
                                </p:cTn>
                              </p:par>
                              <p:par>
                                <p:cTn id="103" presetID="1" presetClass="exit" fill="hold" grpId="1" nodeType="withEffect">
                                  <p:stCondLst>
                                    <p:cond delay="0"/>
                                  </p:stCondLst>
                                  <p:childTnLst>
                                    <p:set>
                                      <p:cBhvr additive="repl">
                                        <p:cTn id="104" dur="1" fill="hold">
                                          <p:stCondLst>
                                            <p:cond delay="0"/>
                                          </p:stCondLst>
                                        </p:cTn>
                                        <p:tgtEl>
                                          <p:spTgt spid="41996"/>
                                        </p:tgtEl>
                                        <p:attrNameLst>
                                          <p:attrName>style.visibility</p:attrName>
                                        </p:attrNameLst>
                                      </p:cBhvr>
                                      <p:to>
                                        <p:strVal val="hidden"/>
                                      </p:to>
                                    </p:set>
                                  </p:childTnLst>
                                </p:cTn>
                              </p:par>
                              <p:par>
                                <p:cTn id="105" presetID="1" presetClass="exit" fill="hold" nodeType="withEffect">
                                  <p:stCondLst>
                                    <p:cond delay="0"/>
                                  </p:stCondLst>
                                  <p:childTnLst>
                                    <p:set>
                                      <p:cBhvr additive="repl">
                                        <p:cTn id="106" dur="1" fill="hold">
                                          <p:stCondLst>
                                            <p:cond delay="0"/>
                                          </p:stCondLst>
                                        </p:cTn>
                                        <p:tgtEl>
                                          <p:spTgt spid="41999"/>
                                        </p:tgtEl>
                                        <p:attrNameLst>
                                          <p:attrName>style.visibility</p:attrName>
                                        </p:attrNameLst>
                                      </p:cBhvr>
                                      <p:to>
                                        <p:strVal val="hidden"/>
                                      </p:to>
                                    </p:set>
                                  </p:childTnLst>
                                </p:cTn>
                              </p:par>
                              <p:par>
                                <p:cTn id="107" presetID="1" presetClass="exit" fill="hold" grpId="1" nodeType="withEffect">
                                  <p:stCondLst>
                                    <p:cond delay="0"/>
                                  </p:stCondLst>
                                  <p:childTnLst>
                                    <p:set>
                                      <p:cBhvr additive="repl">
                                        <p:cTn id="108" dur="1" fill="hold">
                                          <p:stCondLst>
                                            <p:cond delay="0"/>
                                          </p:stCondLst>
                                        </p:cTn>
                                        <p:tgtEl>
                                          <p:spTgt spid="42004"/>
                                        </p:tgtEl>
                                        <p:attrNameLst>
                                          <p:attrName>style.visibility</p:attrName>
                                        </p:attrNameLst>
                                      </p:cBhvr>
                                      <p:to>
                                        <p:strVal val="hidden"/>
                                      </p:to>
                                    </p:set>
                                  </p:childTnLst>
                                </p:cTn>
                              </p:par>
                              <p:par>
                                <p:cTn id="109" presetID="1" presetClass="exit" fill="hold" nodeType="withEffect">
                                  <p:stCondLst>
                                    <p:cond delay="0"/>
                                  </p:stCondLst>
                                  <p:childTnLst>
                                    <p:set>
                                      <p:cBhvr additive="repl">
                                        <p:cTn id="110" dur="1" fill="hold">
                                          <p:stCondLst>
                                            <p:cond delay="0"/>
                                          </p:stCondLst>
                                        </p:cTn>
                                        <p:tgtEl>
                                          <p:spTgt spid="42005"/>
                                        </p:tgtEl>
                                        <p:attrNameLst>
                                          <p:attrName>style.visibility</p:attrName>
                                        </p:attrNameLst>
                                      </p:cBhvr>
                                      <p:to>
                                        <p:strVal val="hidden"/>
                                      </p:to>
                                    </p:set>
                                  </p:childTnLst>
                                </p:cTn>
                              </p:par>
                              <p:par>
                                <p:cTn id="111" presetID="1" presetClass="exit" fill="hold" nodeType="withEffect">
                                  <p:stCondLst>
                                    <p:cond delay="0"/>
                                  </p:stCondLst>
                                  <p:childTnLst>
                                    <p:set>
                                      <p:cBhvr additive="repl">
                                        <p:cTn id="112" dur="1" fill="hold">
                                          <p:stCondLst>
                                            <p:cond delay="0"/>
                                          </p:stCondLst>
                                        </p:cTn>
                                        <p:tgtEl>
                                          <p:spTgt spid="42008"/>
                                        </p:tgtEl>
                                        <p:attrNameLst>
                                          <p:attrName>style.visibility</p:attrName>
                                        </p:attrNameLst>
                                      </p:cBhvr>
                                      <p:to>
                                        <p:strVal val="hidden"/>
                                      </p:to>
                                    </p:set>
                                  </p:childTnLst>
                                </p:cTn>
                              </p:par>
                              <p:par>
                                <p:cTn id="113" presetID="1" presetClass="exit" fill="hold" grpId="1" nodeType="withEffect">
                                  <p:stCondLst>
                                    <p:cond delay="0"/>
                                  </p:stCondLst>
                                  <p:childTnLst>
                                    <p:set>
                                      <p:cBhvr additive="repl">
                                        <p:cTn id="114" dur="1" fill="hold">
                                          <p:stCondLst>
                                            <p:cond delay="0"/>
                                          </p:stCondLst>
                                        </p:cTn>
                                        <p:tgtEl>
                                          <p:spTgt spid="42009"/>
                                        </p:tgtEl>
                                        <p:attrNameLst>
                                          <p:attrName>style.visibility</p:attrName>
                                        </p:attrNameLst>
                                      </p:cBhvr>
                                      <p:to>
                                        <p:strVal val="hidden"/>
                                      </p:to>
                                    </p:set>
                                  </p:childTnLst>
                                </p:cTn>
                              </p:par>
                              <p:par>
                                <p:cTn id="115" presetID="1" presetClass="exit" fill="hold" nodeType="withEffect">
                                  <p:stCondLst>
                                    <p:cond delay="0"/>
                                  </p:stCondLst>
                                  <p:childTnLst>
                                    <p:set>
                                      <p:cBhvr additive="repl">
                                        <p:cTn id="116" dur="1" fill="hold">
                                          <p:stCondLst>
                                            <p:cond delay="0"/>
                                          </p:stCondLst>
                                        </p:cTn>
                                        <p:tgtEl>
                                          <p:spTgt spid="42010"/>
                                        </p:tgtEl>
                                        <p:attrNameLst>
                                          <p:attrName>style.visibility</p:attrName>
                                        </p:attrNameLst>
                                      </p:cBhvr>
                                      <p:to>
                                        <p:strVal val="hidden"/>
                                      </p:to>
                                    </p:set>
                                  </p:childTnLst>
                                </p:cTn>
                              </p:par>
                              <p:par>
                                <p:cTn id="117" presetID="1" presetClass="exit" fill="hold" nodeType="withEffect">
                                  <p:stCondLst>
                                    <p:cond delay="0"/>
                                  </p:stCondLst>
                                  <p:childTnLst>
                                    <p:set>
                                      <p:cBhvr additive="repl">
                                        <p:cTn id="118" dur="1" fill="hold">
                                          <p:stCondLst>
                                            <p:cond delay="0"/>
                                          </p:stCondLst>
                                        </p:cTn>
                                        <p:tgtEl>
                                          <p:spTgt spid="42011"/>
                                        </p:tgtEl>
                                        <p:attrNameLst>
                                          <p:attrName>style.visibility</p:attrName>
                                        </p:attrNameLst>
                                      </p:cBhvr>
                                      <p:to>
                                        <p:strVal val="hidden"/>
                                      </p:to>
                                    </p:set>
                                  </p:childTnLst>
                                </p:cTn>
                              </p:par>
                              <p:par>
                                <p:cTn id="119" presetID="1" presetClass="exit" fill="hold" grpId="1" nodeType="withEffect">
                                  <p:stCondLst>
                                    <p:cond delay="0"/>
                                  </p:stCondLst>
                                  <p:childTnLst>
                                    <p:set>
                                      <p:cBhvr additive="repl">
                                        <p:cTn id="120" dur="1" fill="hold">
                                          <p:stCondLst>
                                            <p:cond delay="0"/>
                                          </p:stCondLst>
                                        </p:cTn>
                                        <p:tgtEl>
                                          <p:spTgt spid="41986"/>
                                        </p:tgtEl>
                                        <p:attrNameLst>
                                          <p:attrName>style.visibility</p:attrName>
                                        </p:attrNameLst>
                                      </p:cBhvr>
                                      <p:to>
                                        <p:strVal val="hidden"/>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fill="hold" nodeType="clickEffect">
                                  <p:stCondLst>
                                    <p:cond delay="0"/>
                                  </p:stCondLst>
                                  <p:childTnLst>
                                    <p:set>
                                      <p:cBhvr additive="repl">
                                        <p:cTn id="124" dur="1" fill="hold">
                                          <p:stCondLst>
                                            <p:cond delay="0"/>
                                          </p:stCondLst>
                                        </p:cTn>
                                        <p:tgtEl>
                                          <p:spTgt spid="41995"/>
                                        </p:tgtEl>
                                        <p:attrNameLst>
                                          <p:attrName>style.visibility</p:attrName>
                                        </p:attrNameLst>
                                      </p:cBhvr>
                                      <p:to>
                                        <p:strVal val="visible"/>
                                      </p:to>
                                    </p:set>
                                  </p:childTnLst>
                                </p:cTn>
                              </p:par>
                              <p:par>
                                <p:cTn id="125" presetID="1" presetClass="entr" fill="hold" grpId="0" nodeType="withEffect">
                                  <p:stCondLst>
                                    <p:cond delay="0"/>
                                  </p:stCondLst>
                                  <p:childTnLst>
                                    <p:set>
                                      <p:cBhvr additive="repl">
                                        <p:cTn id="126" dur="1" fill="hold">
                                          <p:stCondLst>
                                            <p:cond delay="0"/>
                                          </p:stCondLst>
                                        </p:cTn>
                                        <p:tgtEl>
                                          <p:spTgt spid="42002"/>
                                        </p:tgtEl>
                                        <p:attrNameLst>
                                          <p:attrName>style.visibility</p:attrName>
                                        </p:attrNameLst>
                                      </p:cBhvr>
                                      <p:to>
                                        <p:strVal val="visible"/>
                                      </p:to>
                                    </p:set>
                                  </p:childTnLst>
                                </p:cTn>
                              </p:par>
                              <p:par>
                                <p:cTn id="127" presetID="1" presetClass="entr" fill="hold" nodeType="withEffect">
                                  <p:stCondLst>
                                    <p:cond delay="0"/>
                                  </p:stCondLst>
                                  <p:childTnLst>
                                    <p:set>
                                      <p:cBhvr additive="repl">
                                        <p:cTn id="128" dur="1" fill="hold">
                                          <p:stCondLst>
                                            <p:cond delay="0"/>
                                          </p:stCondLst>
                                        </p:cTn>
                                        <p:tgtEl>
                                          <p:spTgt spid="42003"/>
                                        </p:tgtEl>
                                        <p:attrNameLst>
                                          <p:attrName>style.visibility</p:attrName>
                                        </p:attrNameLst>
                                      </p:cBhvr>
                                      <p:to>
                                        <p:strVal val="visible"/>
                                      </p:to>
                                    </p:set>
                                  </p:childTnLst>
                                </p:cTn>
                              </p:par>
                              <p:par>
                                <p:cTn id="129" presetID="1" presetClass="entr" fill="hold" nodeType="withEffect">
                                  <p:stCondLst>
                                    <p:cond delay="0"/>
                                  </p:stCondLst>
                                  <p:childTnLst>
                                    <p:set>
                                      <p:cBhvr additive="repl">
                                        <p:cTn id="130" dur="1" fill="hold">
                                          <p:stCondLst>
                                            <p:cond delay="0"/>
                                          </p:stCondLst>
                                        </p:cTn>
                                        <p:tgtEl>
                                          <p:spTgt spid="42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animBg="1"/>
      <p:bldP spid="41985" grpId="1" animBg="1"/>
      <p:bldP spid="41986" grpId="0" animBg="1"/>
      <p:bldP spid="41986" grpId="1" animBg="1"/>
      <p:bldP spid="41987" grpId="0" animBg="1"/>
      <p:bldP spid="41987" grpId="1" animBg="1"/>
      <p:bldP spid="41988" grpId="0" animBg="1"/>
      <p:bldP spid="41988" grpId="1" animBg="1"/>
      <p:bldP spid="41989" grpId="0" animBg="1"/>
      <p:bldP spid="41989" grpId="1" animBg="1"/>
      <p:bldP spid="41996" grpId="0" animBg="1"/>
      <p:bldP spid="41996" grpId="1" animBg="1"/>
      <p:bldP spid="41997" grpId="0" animBg="1"/>
      <p:bldP spid="41997" grpId="1" animBg="1"/>
      <p:bldP spid="41998" grpId="0" animBg="1"/>
      <p:bldP spid="41998" grpId="1" animBg="1"/>
      <p:bldP spid="42002" grpId="0" animBg="1"/>
      <p:bldP spid="42004" grpId="0" animBg="1"/>
      <p:bldP spid="42004" grpId="1" animBg="1"/>
      <p:bldP spid="42009" grpId="0" animBg="1"/>
      <p:bldP spid="4200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6313488" y="4581525"/>
            <a:ext cx="3929062" cy="150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a:t>Events occur at</a:t>
            </a:r>
          </a:p>
          <a:p>
            <a:pPr algn="ctr">
              <a:lnSpc>
                <a:spcPct val="100000"/>
              </a:lnSpc>
            </a:pPr>
            <a:r>
              <a:rPr lang="en-US" altLang="en-US"/>
              <a:t>irregular intervals (2-8yr);</a:t>
            </a:r>
          </a:p>
          <a:p>
            <a:pPr algn="ctr">
              <a:lnSpc>
                <a:spcPct val="100000"/>
              </a:lnSpc>
            </a:pPr>
            <a:r>
              <a:rPr lang="en-US" altLang="en-US"/>
              <a:t>peak around Nov-Dec;</a:t>
            </a:r>
          </a:p>
          <a:p>
            <a:pPr algn="ctr">
              <a:lnSpc>
                <a:spcPct val="100000"/>
              </a:lnSpc>
            </a:pPr>
            <a:r>
              <a:rPr lang="en-US" altLang="en-US"/>
              <a:t>last about a year;</a:t>
            </a:r>
          </a:p>
          <a:p>
            <a:pPr algn="ctr">
              <a:lnSpc>
                <a:spcPct val="100000"/>
              </a:lnSpc>
            </a:pPr>
            <a:r>
              <a:rPr lang="en-US" altLang="en-US"/>
              <a:t>often followed by La Ni</a:t>
            </a:r>
            <a:r>
              <a:rPr lang="en-US" altLang="en-US">
                <a:cs typeface="Arial" charset="0"/>
              </a:rPr>
              <a:t>ñ</a:t>
            </a:r>
            <a:r>
              <a:rPr lang="en-US" altLang="en-US"/>
              <a:t>a</a:t>
            </a:r>
          </a:p>
        </p:txBody>
      </p:sp>
      <p:sp>
        <p:nvSpPr>
          <p:cNvPr id="43010" name="Text Box 2"/>
          <p:cNvSpPr txBox="1">
            <a:spLocks noChangeArrowheads="1"/>
          </p:cNvSpPr>
          <p:nvPr/>
        </p:nvSpPr>
        <p:spPr bwMode="auto">
          <a:xfrm>
            <a:off x="6313488" y="1687513"/>
            <a:ext cx="3929062" cy="183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b="1"/>
              <a:t>Asymmetric:</a:t>
            </a:r>
          </a:p>
          <a:p>
            <a:pPr algn="ctr">
              <a:lnSpc>
                <a:spcPct val="100000"/>
              </a:lnSpc>
            </a:pPr>
            <a:r>
              <a:rPr lang="en-US" altLang="en-US"/>
              <a:t>cold tongue, warm pool;</a:t>
            </a:r>
          </a:p>
          <a:p>
            <a:pPr algn="ctr">
              <a:lnSpc>
                <a:spcPct val="100000"/>
              </a:lnSpc>
            </a:pPr>
            <a:r>
              <a:rPr lang="en-US" altLang="en-US"/>
              <a:t>ITCZ north of equator;</a:t>
            </a:r>
          </a:p>
          <a:p>
            <a:pPr algn="ctr">
              <a:lnSpc>
                <a:spcPct val="100000"/>
              </a:lnSpc>
            </a:pPr>
            <a:r>
              <a:rPr lang="en-US" altLang="en-US" b="1"/>
              <a:t>easterly</a:t>
            </a:r>
            <a:r>
              <a:rPr lang="en-US" altLang="en-US"/>
              <a:t> trade winds;</a:t>
            </a:r>
          </a:p>
          <a:p>
            <a:pPr algn="ctr">
              <a:lnSpc>
                <a:spcPct val="100000"/>
              </a:lnSpc>
            </a:pPr>
            <a:r>
              <a:rPr lang="en-US" altLang="en-US"/>
              <a:t>sea level slopes </a:t>
            </a:r>
            <a:r>
              <a:rPr lang="en-US" altLang="en-US" b="1"/>
              <a:t>up</a:t>
            </a:r>
            <a:r>
              <a:rPr lang="en-US" altLang="en-US"/>
              <a:t> to west,</a:t>
            </a:r>
          </a:p>
          <a:p>
            <a:pPr algn="ctr">
              <a:lnSpc>
                <a:spcPct val="100000"/>
              </a:lnSpc>
            </a:pPr>
            <a:r>
              <a:rPr lang="en-US" altLang="en-US"/>
              <a:t>thermocline </a:t>
            </a:r>
            <a:r>
              <a:rPr lang="en-US" altLang="en-US" b="1"/>
              <a:t>down</a:t>
            </a:r>
            <a:r>
              <a:rPr lang="en-US" altLang="en-US"/>
              <a:t> to west</a:t>
            </a:r>
          </a:p>
        </p:txBody>
      </p:sp>
      <p:sp>
        <p:nvSpPr>
          <p:cNvPr id="43011" name="Text Box 3"/>
          <p:cNvSpPr txBox="1">
            <a:spLocks noChangeArrowheads="1"/>
          </p:cNvSpPr>
          <p:nvPr/>
        </p:nvSpPr>
        <p:spPr bwMode="auto">
          <a:xfrm>
            <a:off x="300038" y="268288"/>
            <a:ext cx="9478962" cy="5508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00000"/>
              </a:lnSpc>
            </a:pPr>
            <a:r>
              <a:rPr lang="en-US" altLang="en-US" sz="2400" b="1"/>
              <a:t>Earth's dominant interannual climate fluctuation:</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135063"/>
            <a:ext cx="4598988" cy="252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588" y="3840163"/>
            <a:ext cx="4598987" cy="252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4" name="Text Box 6"/>
          <p:cNvSpPr txBox="1">
            <a:spLocks noChangeArrowheads="1"/>
          </p:cNvSpPr>
          <p:nvPr/>
        </p:nvSpPr>
        <p:spPr bwMode="auto">
          <a:xfrm>
            <a:off x="5260975" y="6135688"/>
            <a:ext cx="1481138" cy="33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400">
                <a:solidFill>
                  <a:srgbClr val="808080"/>
                </a:solidFill>
              </a:rPr>
              <a:t>NOAA/CPC</a:t>
            </a:r>
          </a:p>
        </p:txBody>
      </p:sp>
      <p:sp>
        <p:nvSpPr>
          <p:cNvPr id="43015" name="Text Box 7"/>
          <p:cNvSpPr txBox="1">
            <a:spLocks noChangeArrowheads="1"/>
          </p:cNvSpPr>
          <p:nvPr/>
        </p:nvSpPr>
        <p:spPr bwMode="auto">
          <a:xfrm>
            <a:off x="265113" y="4933950"/>
            <a:ext cx="1308100" cy="6080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b="1"/>
              <a:t>El Ni</a:t>
            </a:r>
            <a:r>
              <a:rPr lang="en-US" altLang="en-US" sz="2400" b="1">
                <a:cs typeface="Arial" charset="0"/>
              </a:rPr>
              <a:t>ñ</a:t>
            </a:r>
            <a:r>
              <a:rPr lang="en-US" altLang="en-US" sz="2400" b="1"/>
              <a:t>o</a:t>
            </a:r>
          </a:p>
        </p:txBody>
      </p:sp>
      <p:sp>
        <p:nvSpPr>
          <p:cNvPr id="43016" name="Text Box 8"/>
          <p:cNvSpPr txBox="1">
            <a:spLocks noChangeArrowheads="1"/>
          </p:cNvSpPr>
          <p:nvPr/>
        </p:nvSpPr>
        <p:spPr bwMode="auto">
          <a:xfrm>
            <a:off x="265113" y="2228850"/>
            <a:ext cx="1308100" cy="6080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2400" b="1"/>
              <a:t>Normal</a:t>
            </a:r>
          </a:p>
        </p:txBody>
      </p:sp>
      <p:sp>
        <p:nvSpPr>
          <p:cNvPr id="43017" name="Text Box 9"/>
          <p:cNvSpPr txBox="1">
            <a:spLocks noChangeArrowheads="1"/>
          </p:cNvSpPr>
          <p:nvPr/>
        </p:nvSpPr>
        <p:spPr bwMode="auto">
          <a:xfrm>
            <a:off x="300038" y="6742113"/>
            <a:ext cx="9478962"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00000"/>
              </a:lnSpc>
            </a:pPr>
            <a:r>
              <a:rPr lang="en-US" altLang="en-US" sz="2000"/>
              <a:t>Fundamentally coupled phenomenon,</a:t>
            </a:r>
          </a:p>
          <a:p>
            <a:pPr algn="ctr">
              <a:lnSpc>
                <a:spcPct val="100000"/>
              </a:lnSpc>
            </a:pPr>
            <a:r>
              <a:rPr lang="en-US" altLang="en-US" sz="2000"/>
              <a:t>involving troposphere + top 300m of the tropical Pacific ocean.</a:t>
            </a:r>
          </a:p>
        </p:txBody>
      </p:sp>
      <p:sp>
        <p:nvSpPr>
          <p:cNvPr id="43018" name="Text Box 10"/>
          <p:cNvSpPr txBox="1">
            <a:spLocks noChangeArrowheads="1"/>
          </p:cNvSpPr>
          <p:nvPr/>
        </p:nvSpPr>
        <p:spPr bwMode="auto">
          <a:xfrm>
            <a:off x="231775" y="3814763"/>
            <a:ext cx="2587625"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500" b="1">
                <a:solidFill>
                  <a:srgbClr val="008000"/>
                </a:solidFill>
              </a:rPr>
              <a:t>rain</a:t>
            </a:r>
            <a:r>
              <a:rPr lang="en-US" altLang="en-US" sz="1500">
                <a:solidFill>
                  <a:srgbClr val="008000"/>
                </a:solidFill>
              </a:rPr>
              <a:t> follows warmest SST;</a:t>
            </a:r>
          </a:p>
          <a:p>
            <a:pPr algn="ctr">
              <a:lnSpc>
                <a:spcPct val="100000"/>
              </a:lnSpc>
            </a:pPr>
            <a:r>
              <a:rPr lang="en-US" altLang="en-US" sz="1500" b="1">
                <a:solidFill>
                  <a:srgbClr val="008000"/>
                </a:solidFill>
              </a:rPr>
              <a:t>surface winds</a:t>
            </a:r>
            <a:r>
              <a:rPr lang="en-US" altLang="en-US" sz="1500">
                <a:solidFill>
                  <a:srgbClr val="008000"/>
                </a:solidFill>
              </a:rPr>
              <a:t> converge</a:t>
            </a:r>
          </a:p>
          <a:p>
            <a:pPr algn="ctr">
              <a:lnSpc>
                <a:spcPct val="100000"/>
              </a:lnSpc>
            </a:pPr>
            <a:r>
              <a:rPr lang="en-US" altLang="en-US" sz="1500">
                <a:solidFill>
                  <a:srgbClr val="008000"/>
                </a:solidFill>
              </a:rPr>
              <a:t>onto rainy/warm zones</a:t>
            </a:r>
          </a:p>
        </p:txBody>
      </p:sp>
      <p:sp>
        <p:nvSpPr>
          <p:cNvPr id="43019" name="Text Box 11"/>
          <p:cNvSpPr txBox="1">
            <a:spLocks noChangeArrowheads="1"/>
          </p:cNvSpPr>
          <p:nvPr/>
        </p:nvSpPr>
        <p:spPr bwMode="auto">
          <a:xfrm>
            <a:off x="5664200" y="3421063"/>
            <a:ext cx="114935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pPr>
            <a:r>
              <a:rPr lang="en-US" altLang="en-US" sz="1500" b="1">
                <a:solidFill>
                  <a:srgbClr val="008000"/>
                </a:solidFill>
              </a:rPr>
              <a:t>Ekman</a:t>
            </a:r>
          </a:p>
          <a:p>
            <a:pPr algn="ctr">
              <a:lnSpc>
                <a:spcPct val="100000"/>
              </a:lnSpc>
            </a:pPr>
            <a:r>
              <a:rPr lang="en-US" altLang="en-US" sz="1500" b="1">
                <a:solidFill>
                  <a:srgbClr val="008000"/>
                </a:solidFill>
              </a:rPr>
              <a:t>upwelling</a:t>
            </a:r>
          </a:p>
        </p:txBody>
      </p:sp>
      <p:sp>
        <p:nvSpPr>
          <p:cNvPr id="43020" name="Freeform 12"/>
          <p:cNvSpPr>
            <a:spLocks/>
          </p:cNvSpPr>
          <p:nvPr/>
        </p:nvSpPr>
        <p:spPr bwMode="auto">
          <a:xfrm>
            <a:off x="5072063" y="2309813"/>
            <a:ext cx="801687" cy="1103312"/>
          </a:xfrm>
          <a:custGeom>
            <a:avLst/>
            <a:gdLst>
              <a:gd name="T0" fmla="*/ 2225 w 2226"/>
              <a:gd name="T1" fmla="*/ 3063 h 3064"/>
              <a:gd name="T2" fmla="*/ 0 w 2226"/>
              <a:gd name="T3" fmla="*/ 0 h 3064"/>
            </a:gdLst>
            <a:ahLst/>
            <a:cxnLst>
              <a:cxn ang="0">
                <a:pos x="T0" y="T1"/>
              </a:cxn>
              <a:cxn ang="0">
                <a:pos x="T2" y="T3"/>
              </a:cxn>
            </a:cxnLst>
            <a:rect l="0" t="0" r="r" b="b"/>
            <a:pathLst>
              <a:path w="2226" h="3064">
                <a:moveTo>
                  <a:pt x="2225" y="3063"/>
                </a:moveTo>
                <a:lnTo>
                  <a:pt x="0" y="0"/>
                </a:lnTo>
              </a:path>
            </a:pathLst>
          </a:custGeom>
          <a:noFill/>
          <a:ln w="36720" cap="flat">
            <a:solidFill>
              <a:srgbClr val="008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3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3019"/>
                                        </p:tgtEl>
                                        <p:attrNameLst>
                                          <p:attrName>style.visibility</p:attrName>
                                        </p:attrNameLst>
                                      </p:cBhvr>
                                      <p:to>
                                        <p:strVal val="visible"/>
                                      </p:to>
                                    </p:set>
                                  </p:childTnLst>
                                </p:cTn>
                              </p:par>
                              <p:par>
                                <p:cTn id="11" presetID="1" presetClass="entr" fill="hold" grpId="0" nodeType="withEffect">
                                  <p:stCondLst>
                                    <p:cond delay="0"/>
                                  </p:stCondLst>
                                  <p:childTnLst>
                                    <p:set>
                                      <p:cBhvr additive="repl">
                                        <p:cTn id="12" dur="1" fill="hold">
                                          <p:stCondLst>
                                            <p:cond delay="0"/>
                                          </p:stCondLst>
                                        </p:cTn>
                                        <p:tgtEl>
                                          <p:spTgt spid="430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430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43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1147763"/>
            <a:ext cx="2749550" cy="551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350" y="1014413"/>
            <a:ext cx="2816225" cy="565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488" y="1139825"/>
            <a:ext cx="2760662" cy="553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107950" y="6996113"/>
            <a:ext cx="9863138"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40680" rIns="81720" bIns="406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pPr>
            <a:r>
              <a:rPr lang="en-US" altLang="en-US" sz="1500" i="1">
                <a:solidFill>
                  <a:srgbClr val="808080"/>
                </a:solidFill>
              </a:rPr>
              <a:t>Delworth et al. (2012); Vecchi et al. (JC 2014); Jia et al. (JC 2015); Wittenberg et al. (JAMES 2018)</a:t>
            </a:r>
          </a:p>
        </p:txBody>
      </p:sp>
      <p:sp>
        <p:nvSpPr>
          <p:cNvPr id="44037" name="Line 5"/>
          <p:cNvSpPr>
            <a:spLocks noChangeShapeType="1"/>
          </p:cNvSpPr>
          <p:nvPr/>
        </p:nvSpPr>
        <p:spPr bwMode="auto">
          <a:xfrm>
            <a:off x="785813" y="5538788"/>
            <a:ext cx="1587" cy="814387"/>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38" name="Line 6"/>
          <p:cNvSpPr>
            <a:spLocks noChangeShapeType="1"/>
          </p:cNvSpPr>
          <p:nvPr/>
        </p:nvSpPr>
        <p:spPr bwMode="auto">
          <a:xfrm>
            <a:off x="785813" y="4487863"/>
            <a:ext cx="1587" cy="815975"/>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39" name="Line 7"/>
          <p:cNvSpPr>
            <a:spLocks noChangeShapeType="1"/>
          </p:cNvSpPr>
          <p:nvPr/>
        </p:nvSpPr>
        <p:spPr bwMode="auto">
          <a:xfrm>
            <a:off x="785813" y="3427413"/>
            <a:ext cx="1587" cy="814387"/>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0" name="Rectangle 8"/>
          <p:cNvSpPr>
            <a:spLocks noChangeArrowheads="1"/>
          </p:cNvSpPr>
          <p:nvPr/>
        </p:nvSpPr>
        <p:spPr bwMode="auto">
          <a:xfrm>
            <a:off x="368300" y="3381375"/>
            <a:ext cx="858838" cy="231775"/>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a:t>4x atm</a:t>
            </a:r>
          </a:p>
        </p:txBody>
      </p:sp>
      <p:sp>
        <p:nvSpPr>
          <p:cNvPr id="44041" name="Rectangle 9"/>
          <p:cNvSpPr>
            <a:spLocks noChangeArrowheads="1"/>
          </p:cNvSpPr>
          <p:nvPr/>
        </p:nvSpPr>
        <p:spPr bwMode="auto">
          <a:xfrm>
            <a:off x="368300" y="4427538"/>
            <a:ext cx="858838" cy="231775"/>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a:t>4x ocn</a:t>
            </a:r>
          </a:p>
        </p:txBody>
      </p:sp>
      <p:sp>
        <p:nvSpPr>
          <p:cNvPr id="44042" name="Rectangle 10"/>
          <p:cNvSpPr>
            <a:spLocks noChangeArrowheads="1"/>
          </p:cNvSpPr>
          <p:nvPr/>
        </p:nvSpPr>
        <p:spPr bwMode="auto">
          <a:xfrm>
            <a:off x="368300" y="5475288"/>
            <a:ext cx="858838" cy="231775"/>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a:t>2.5x ocn</a:t>
            </a:r>
          </a:p>
        </p:txBody>
      </p:sp>
      <p:sp>
        <p:nvSpPr>
          <p:cNvPr id="44043" name="Oval 11"/>
          <p:cNvSpPr>
            <a:spLocks noChangeArrowheads="1"/>
          </p:cNvSpPr>
          <p:nvPr/>
        </p:nvSpPr>
        <p:spPr bwMode="auto">
          <a:xfrm>
            <a:off x="2095500" y="2419350"/>
            <a:ext cx="306388" cy="219075"/>
          </a:xfrm>
          <a:prstGeom prst="ellipse">
            <a:avLst/>
          </a:prstGeom>
          <a:noFill/>
          <a:ln w="27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044" name="Oval 12"/>
          <p:cNvSpPr>
            <a:spLocks noChangeArrowheads="1"/>
          </p:cNvSpPr>
          <p:nvPr/>
        </p:nvSpPr>
        <p:spPr bwMode="auto">
          <a:xfrm>
            <a:off x="4811713" y="2419350"/>
            <a:ext cx="306387" cy="219075"/>
          </a:xfrm>
          <a:prstGeom prst="ellipse">
            <a:avLst/>
          </a:prstGeom>
          <a:noFill/>
          <a:ln w="27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045" name="AutoShape 13"/>
          <p:cNvSpPr>
            <a:spLocks noChangeArrowheads="1"/>
          </p:cNvSpPr>
          <p:nvPr/>
        </p:nvSpPr>
        <p:spPr bwMode="auto">
          <a:xfrm>
            <a:off x="1296988" y="3435350"/>
            <a:ext cx="7905750" cy="1060450"/>
          </a:xfrm>
          <a:prstGeom prst="roundRect">
            <a:avLst>
              <a:gd name="adj" fmla="val 16667"/>
            </a:avLst>
          </a:prstGeom>
          <a:noFill/>
          <a:ln w="572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046" name="Rectangle 14"/>
          <p:cNvSpPr>
            <a:spLocks noChangeArrowheads="1"/>
          </p:cNvSpPr>
          <p:nvPr/>
        </p:nvSpPr>
        <p:spPr bwMode="auto">
          <a:xfrm rot="1980000">
            <a:off x="8750300" y="3206750"/>
            <a:ext cx="944563" cy="444500"/>
          </a:xfrm>
          <a:prstGeom prst="rect">
            <a:avLst/>
          </a:prstGeom>
          <a:solidFill>
            <a:srgbClr val="FFFF00"/>
          </a:solidFill>
          <a:ln w="18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400" b="1"/>
              <a:t>forecast</a:t>
            </a:r>
          </a:p>
          <a:p>
            <a:pPr algn="ctr" hangingPunct="1">
              <a:lnSpc>
                <a:spcPct val="100000"/>
              </a:lnSpc>
            </a:pPr>
            <a:r>
              <a:rPr lang="en-US" altLang="en-US" sz="1400" b="1"/>
              <a:t>model</a:t>
            </a:r>
          </a:p>
        </p:txBody>
      </p:sp>
      <p:sp>
        <p:nvSpPr>
          <p:cNvPr id="44047" name="Rectangle 15"/>
          <p:cNvSpPr>
            <a:spLocks noChangeArrowheads="1"/>
          </p:cNvSpPr>
          <p:nvPr/>
        </p:nvSpPr>
        <p:spPr bwMode="auto">
          <a:xfrm>
            <a:off x="236538" y="1820863"/>
            <a:ext cx="666750"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 tIns="9000" rIns="9000" bIns="9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hangingPunct="1">
              <a:lnSpc>
                <a:spcPct val="100000"/>
              </a:lnSpc>
            </a:pPr>
            <a:r>
              <a:rPr lang="en-US" altLang="en-US" sz="1600" b="1"/>
              <a:t>OBS</a:t>
            </a:r>
          </a:p>
        </p:txBody>
      </p:sp>
      <p:sp>
        <p:nvSpPr>
          <p:cNvPr id="44048" name="Line 16"/>
          <p:cNvSpPr>
            <a:spLocks noChangeShapeType="1"/>
          </p:cNvSpPr>
          <p:nvPr/>
        </p:nvSpPr>
        <p:spPr bwMode="auto">
          <a:xfrm>
            <a:off x="920750" y="1962150"/>
            <a:ext cx="430213" cy="1588"/>
          </a:xfrm>
          <a:prstGeom prst="line">
            <a:avLst/>
          </a:prstGeom>
          <a:noFill/>
          <a:ln w="572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9" name="Text Box 17"/>
          <p:cNvSpPr txBox="1">
            <a:spLocks noChangeArrowheads="1"/>
          </p:cNvSpPr>
          <p:nvPr/>
        </p:nvSpPr>
        <p:spPr bwMode="auto">
          <a:xfrm>
            <a:off x="239713" y="196850"/>
            <a:ext cx="9601200" cy="56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15000"/>
              </a:lnSpc>
              <a:buClrTx/>
              <a:buSzPct val="45000"/>
              <a:buFontTx/>
              <a:buNone/>
            </a:pPr>
            <a:r>
              <a:rPr lang="en-GB" altLang="en-US" sz="3200" b="1"/>
              <a:t>ENSO improvements with increasing resolution</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440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4035"/>
                                        </p:tgtEl>
                                        <p:attrNameLst>
                                          <p:attrName>style.visibility</p:attrName>
                                        </p:attrNameLst>
                                      </p:cBhvr>
                                      <p:to>
                                        <p:strVal val="visible"/>
                                      </p:to>
                                    </p:set>
                                  </p:childTnLst>
                                </p:cTn>
                              </p:par>
                              <p:par>
                                <p:cTn id="11" presetID="1" presetClass="entr" fill="hold" grpId="0" nodeType="withEffect">
                                  <p:stCondLst>
                                    <p:cond delay="0"/>
                                  </p:stCondLst>
                                  <p:childTnLst>
                                    <p:set>
                                      <p:cBhvr additive="repl">
                                        <p:cTn id="12" dur="1" fill="hold">
                                          <p:stCondLst>
                                            <p:cond delay="0"/>
                                          </p:stCondLst>
                                        </p:cTn>
                                        <p:tgtEl>
                                          <p:spTgt spid="440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4403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grpId="0" nodeType="clickEffect">
                                  <p:stCondLst>
                                    <p:cond delay="0"/>
                                  </p:stCondLst>
                                  <p:childTnLst>
                                    <p:set>
                                      <p:cBhvr additive="repl">
                                        <p:cTn id="20" dur="1" fill="hold">
                                          <p:stCondLst>
                                            <p:cond delay="0"/>
                                          </p:stCondLst>
                                        </p:cTn>
                                        <p:tgtEl>
                                          <p:spTgt spid="44045"/>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44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4" grpId="0" animBg="1"/>
      <p:bldP spid="440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360363" y="612775"/>
            <a:ext cx="9382125"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600" b="1">
                <a:solidFill>
                  <a:srgbClr val="FF0000"/>
                </a:solidFill>
              </a:rPr>
              <a:t>Key goal: </a:t>
            </a:r>
            <a:r>
              <a:rPr lang="en-US" altLang="en-US" sz="1600" b="1"/>
              <a:t> Probabilistic assessment </a:t>
            </a:r>
            <a:r>
              <a:rPr lang="en-US" altLang="en-US" sz="1600"/>
              <a:t>of decadal changes in weather extremes over North America </a:t>
            </a:r>
          </a:p>
          <a:p>
            <a:pPr hangingPunct="1">
              <a:lnSpc>
                <a:spcPct val="100000"/>
              </a:lnSpc>
              <a:buFont typeface="Arial" charset="0"/>
              <a:buChar char="•"/>
            </a:pPr>
            <a:r>
              <a:rPr lang="en-US" altLang="en-US" sz="1600" i="1"/>
              <a:t>Precipitation extremes and water resources, especially over North America</a:t>
            </a:r>
          </a:p>
          <a:p>
            <a:pPr hangingPunct="1">
              <a:lnSpc>
                <a:spcPct val="100000"/>
              </a:lnSpc>
              <a:buFont typeface="Arial" charset="0"/>
              <a:buChar char="•"/>
            </a:pPr>
            <a:r>
              <a:rPr lang="en-US" altLang="en-US" sz="1600" i="1"/>
              <a:t>Characteristics and impacts of changing tropical and extratropical storms</a:t>
            </a:r>
          </a:p>
          <a:p>
            <a:pPr hangingPunct="1">
              <a:lnSpc>
                <a:spcPct val="100000"/>
              </a:lnSpc>
              <a:buFont typeface="Arial" charset="0"/>
              <a:buChar char="•"/>
            </a:pPr>
            <a:r>
              <a:rPr lang="en-US" altLang="en-US" sz="1600" i="1"/>
              <a:t>Snowpack and western water resources</a:t>
            </a: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t="34534" r="49849" b="25612"/>
          <a:stretch>
            <a:fillRect/>
          </a:stretch>
        </p:blipFill>
        <p:spPr bwMode="auto">
          <a:xfrm>
            <a:off x="457200" y="2195513"/>
            <a:ext cx="8520113" cy="4730750"/>
          </a:xfrm>
          <a:prstGeom prst="rect">
            <a:avLst/>
          </a:prstGeom>
          <a:noFill/>
          <a:ln>
            <a:noFill/>
          </a:ln>
          <a:effectLst/>
          <a:extLst>
            <a:ext uri="{909E8E84-426E-40DD-AFC4-6F175D3DCCD1}">
              <a14:hiddenFill xmlns:a14="http://schemas.microsoft.com/office/drawing/2010/main">
                <a:blipFill dpi="0" rotWithShape="0">
                  <a:blip/>
                  <a:srcRect t="34534" r="49849" b="25612"/>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Rectangle 3"/>
          <p:cNvSpPr>
            <a:spLocks noChangeArrowheads="1"/>
          </p:cNvSpPr>
          <p:nvPr/>
        </p:nvSpPr>
        <p:spPr bwMode="auto">
          <a:xfrm>
            <a:off x="449263" y="1800225"/>
            <a:ext cx="90963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i="1">
                <a:solidFill>
                  <a:srgbClr val="0060D6"/>
                </a:solidFill>
              </a:rPr>
              <a:t>Projected change in P-E (winter, for decade of 2030s) using large ensembles with FLOR</a:t>
            </a:r>
          </a:p>
        </p:txBody>
      </p:sp>
      <p:sp>
        <p:nvSpPr>
          <p:cNvPr id="45060" name="Rectangle 4"/>
          <p:cNvSpPr>
            <a:spLocks noChangeArrowheads="1"/>
          </p:cNvSpPr>
          <p:nvPr/>
        </p:nvSpPr>
        <p:spPr bwMode="auto">
          <a:xfrm>
            <a:off x="8972550" y="4708525"/>
            <a:ext cx="1068388"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100"/>
              <a:t>H. Zhang and </a:t>
            </a:r>
          </a:p>
          <a:p>
            <a:pPr hangingPunct="1">
              <a:lnSpc>
                <a:spcPct val="100000"/>
              </a:lnSpc>
            </a:pPr>
            <a:r>
              <a:rPr lang="en-US" altLang="en-US" sz="1100"/>
              <a:t>Delworth, </a:t>
            </a:r>
          </a:p>
          <a:p>
            <a:pPr hangingPunct="1">
              <a:lnSpc>
                <a:spcPct val="100000"/>
              </a:lnSpc>
            </a:pPr>
            <a:r>
              <a:rPr lang="en-US" altLang="en-US" sz="1100"/>
              <a:t>2018, </a:t>
            </a:r>
          </a:p>
          <a:p>
            <a:pPr hangingPunct="1">
              <a:lnSpc>
                <a:spcPct val="100000"/>
              </a:lnSpc>
            </a:pPr>
            <a:r>
              <a:rPr lang="en-US" altLang="en-US" sz="1100" i="1"/>
              <a:t>J Climate</a:t>
            </a:r>
          </a:p>
        </p:txBody>
      </p:sp>
      <p:sp>
        <p:nvSpPr>
          <p:cNvPr id="45061" name="Rectangle 5"/>
          <p:cNvSpPr>
            <a:spLocks noChangeArrowheads="1"/>
          </p:cNvSpPr>
          <p:nvPr/>
        </p:nvSpPr>
        <p:spPr bwMode="auto">
          <a:xfrm>
            <a:off x="234950" y="74613"/>
            <a:ext cx="9610725" cy="395287"/>
          </a:xfrm>
          <a:prstGeom prst="rect">
            <a:avLst/>
          </a:prstGeom>
          <a:solidFill>
            <a:srgbClr val="FCD5B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000"/>
              <a:t>Projecting decadal scale changes in North American Hydroclimate</a:t>
            </a:r>
          </a:p>
        </p:txBody>
      </p:sp>
      <p:pic>
        <p:nvPicPr>
          <p:cNvPr id="450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74236" r="7413" b="19377"/>
          <a:stretch>
            <a:fillRect/>
          </a:stretch>
        </p:blipFill>
        <p:spPr bwMode="auto">
          <a:xfrm>
            <a:off x="839788" y="6927850"/>
            <a:ext cx="8208962" cy="395288"/>
          </a:xfrm>
          <a:prstGeom prst="rect">
            <a:avLst/>
          </a:prstGeom>
          <a:noFill/>
          <a:ln>
            <a:noFill/>
          </a:ln>
          <a:effectLst/>
          <a:extLst>
            <a:ext uri="{909E8E84-426E-40DD-AFC4-6F175D3DCCD1}">
              <a14:hiddenFill xmlns:a14="http://schemas.microsoft.com/office/drawing/2010/main">
                <a:blipFill dpi="0" rotWithShape="0">
                  <a:blip/>
                  <a:srcRect t="74236" r="7413" b="19377"/>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3" name="Rectangle 7"/>
          <p:cNvSpPr>
            <a:spLocks noChangeArrowheads="1"/>
          </p:cNvSpPr>
          <p:nvPr/>
        </p:nvSpPr>
        <p:spPr bwMode="auto">
          <a:xfrm>
            <a:off x="2982913" y="7219950"/>
            <a:ext cx="5037137"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600"/>
              <a:t>Change in Precipitation minus Evaporation (mm day</a:t>
            </a:r>
            <a:r>
              <a:rPr lang="en-US" altLang="en-US" sz="1600" baseline="30000"/>
              <a:t>-1</a:t>
            </a:r>
            <a:r>
              <a:rPr lang="en-US" altLang="en-US" sz="1600"/>
              <a:t>)</a:t>
            </a:r>
          </a:p>
        </p:txBody>
      </p:sp>
      <p:sp>
        <p:nvSpPr>
          <p:cNvPr id="45064" name="Rectangle 8"/>
          <p:cNvSpPr>
            <a:spLocks noChangeArrowheads="1"/>
          </p:cNvSpPr>
          <p:nvPr/>
        </p:nvSpPr>
        <p:spPr bwMode="auto">
          <a:xfrm>
            <a:off x="746125" y="6711950"/>
            <a:ext cx="8905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2400" b="1" i="1">
                <a:solidFill>
                  <a:srgbClr val="E46C0A"/>
                </a:solidFill>
              </a:rPr>
              <a:t>Drier</a:t>
            </a:r>
          </a:p>
        </p:txBody>
      </p:sp>
      <p:sp>
        <p:nvSpPr>
          <p:cNvPr id="45065" name="Rectangle 9"/>
          <p:cNvSpPr>
            <a:spLocks noChangeArrowheads="1"/>
          </p:cNvSpPr>
          <p:nvPr/>
        </p:nvSpPr>
        <p:spPr bwMode="auto">
          <a:xfrm>
            <a:off x="8878888" y="6723063"/>
            <a:ext cx="11287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2400" b="1" i="1">
                <a:solidFill>
                  <a:srgbClr val="00B050"/>
                </a:solidFill>
              </a:rPr>
              <a:t>Wetter</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46038" y="155575"/>
            <a:ext cx="9639300" cy="2011363"/>
          </a:xfrm>
          <a:prstGeom prst="rect">
            <a:avLst/>
          </a:prstGeom>
          <a:solidFill>
            <a:srgbClr val="DBEEF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342900" indent="-3413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There are a number of phenomena with decadal predictive skill from internal variability:</a:t>
            </a:r>
          </a:p>
          <a:p>
            <a:pPr hangingPunct="1">
              <a:lnSpc>
                <a:spcPct val="100000"/>
              </a:lnSpc>
            </a:pPr>
            <a:endParaRPr lang="en-US" altLang="en-US">
              <a:latin typeface="Calibri" charset="0"/>
            </a:endParaRPr>
          </a:p>
          <a:p>
            <a:pPr hangingPunct="1">
              <a:lnSpc>
                <a:spcPct val="100000"/>
              </a:lnSpc>
              <a:buFont typeface="Times New Roman" pitchFamily="16" charset="0"/>
              <a:buAutoNum type="arabicPeriod"/>
            </a:pPr>
            <a:r>
              <a:rPr lang="en-US" altLang="en-US">
                <a:latin typeface="Calibri" charset="0"/>
              </a:rPr>
              <a:t>Atlantic Ocean surface and subsurface temperature (AMOC, ocean circulation)</a:t>
            </a:r>
          </a:p>
          <a:p>
            <a:pPr hangingPunct="1">
              <a:lnSpc>
                <a:spcPct val="100000"/>
              </a:lnSpc>
              <a:buClrTx/>
              <a:buSzTx/>
              <a:buFontTx/>
              <a:buNone/>
            </a:pPr>
            <a:endParaRPr lang="en-US" altLang="en-US">
              <a:latin typeface="Calibri" charset="0"/>
            </a:endParaRPr>
          </a:p>
          <a:p>
            <a:pPr hangingPunct="1">
              <a:lnSpc>
                <a:spcPct val="100000"/>
              </a:lnSpc>
              <a:buFont typeface="Times New Roman" pitchFamily="16" charset="0"/>
              <a:buAutoNum type="arabicPeriod"/>
            </a:pPr>
            <a:r>
              <a:rPr lang="en-US" altLang="en-US">
                <a:latin typeface="Calibri" charset="0"/>
              </a:rPr>
              <a:t>Pacific Decadal Oscillation (less predictable than North Atlantic)</a:t>
            </a:r>
          </a:p>
          <a:p>
            <a:pPr hangingPunct="1">
              <a:lnSpc>
                <a:spcPct val="100000"/>
              </a:lnSpc>
              <a:buClrTx/>
              <a:buSzTx/>
              <a:buFontTx/>
              <a:buNone/>
            </a:pPr>
            <a:endParaRPr lang="en-US" altLang="en-US">
              <a:latin typeface="Calibri" charset="0"/>
            </a:endParaRPr>
          </a:p>
          <a:p>
            <a:pPr hangingPunct="1">
              <a:lnSpc>
                <a:spcPct val="100000"/>
              </a:lnSpc>
              <a:buFont typeface="Times New Roman" pitchFamily="16" charset="0"/>
              <a:buAutoNum type="arabicPeriod"/>
            </a:pPr>
            <a:r>
              <a:rPr lang="en-US" altLang="en-US">
                <a:latin typeface="Calibri" charset="0"/>
              </a:rPr>
              <a:t>Southern Ocean – potentially predictable on long time scales</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2592388"/>
            <a:ext cx="5013325"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49250"/>
            <a:ext cx="9220200" cy="335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Rectangle 2"/>
          <p:cNvSpPr>
            <a:spLocks noChangeArrowheads="1"/>
          </p:cNvSpPr>
          <p:nvPr/>
        </p:nvSpPr>
        <p:spPr bwMode="auto">
          <a:xfrm>
            <a:off x="374650" y="3778250"/>
            <a:ext cx="9267825"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200">
                <a:latin typeface="Calibri" charset="0"/>
              </a:rPr>
              <a:t>The table above shows how long it would take (in months) to complete a reforecast suite for three resolutions of an atmospheric model (</a:t>
            </a:r>
            <a:r>
              <a:rPr lang="en-US" altLang="en-US" sz="1200" i="1">
                <a:latin typeface="Calibri" charset="0"/>
              </a:rPr>
              <a:t>100</a:t>
            </a:r>
            <a:r>
              <a:rPr lang="en-US" altLang="en-US" sz="1200">
                <a:latin typeface="Calibri" charset="0"/>
              </a:rPr>
              <a:t> km, </a:t>
            </a:r>
            <a:r>
              <a:rPr lang="en-US" altLang="en-US" sz="1200" i="1">
                <a:latin typeface="Calibri" charset="0"/>
              </a:rPr>
              <a:t>50</a:t>
            </a:r>
            <a:r>
              <a:rPr lang="en-US" altLang="en-US" sz="1200">
                <a:latin typeface="Calibri" charset="0"/>
              </a:rPr>
              <a:t> km, and </a:t>
            </a:r>
            <a:r>
              <a:rPr lang="en-US" altLang="en-US" sz="1200" i="1">
                <a:latin typeface="Calibri" charset="0"/>
              </a:rPr>
              <a:t>25</a:t>
            </a:r>
            <a:r>
              <a:rPr lang="en-US" altLang="en-US" sz="1200">
                <a:latin typeface="Calibri" charset="0"/>
              </a:rPr>
              <a:t> km) coupled to a 1</a:t>
            </a:r>
            <a:r>
              <a:rPr lang="en-US" altLang="en-US" sz="1200" baseline="30000">
                <a:latin typeface="Calibri" charset="0"/>
              </a:rPr>
              <a:t>o</a:t>
            </a:r>
            <a:r>
              <a:rPr lang="en-US" altLang="en-US" sz="1200">
                <a:latin typeface="Calibri" charset="0"/>
              </a:rPr>
              <a:t> ocean model. The different columns make different assumptions about either the characteristics of the reforecast suite (duration of the reforecast, start months, or ensemble members) or the available computational resources to understand the viability of reforecast selections. Based on experience, a set of reforecasts that would take </a:t>
            </a:r>
            <a:r>
              <a:rPr lang="en-US" altLang="en-US" sz="1200" i="1">
                <a:latin typeface="Calibri" charset="0"/>
              </a:rPr>
              <a:t>5</a:t>
            </a:r>
            <a:r>
              <a:rPr lang="en-US" altLang="en-US" sz="1200">
                <a:latin typeface="Calibri" charset="0"/>
              </a:rPr>
              <a:t> or more months is not viable (these boxes are shaded in red). Such a long process would not allow for the normal iterative process that is necessary in the development of models and prediction systems. A box shaded in yellow is at the margins of viability. </a:t>
            </a:r>
          </a:p>
          <a:p>
            <a:pPr hangingPunct="1">
              <a:lnSpc>
                <a:spcPct val="100000"/>
              </a:lnSpc>
            </a:pPr>
            <a:endParaRPr lang="en-US" altLang="en-US" sz="1200">
              <a:latin typeface="Calibri" charset="0"/>
            </a:endParaRPr>
          </a:p>
          <a:p>
            <a:pPr hangingPunct="1">
              <a:lnSpc>
                <a:spcPct val="100000"/>
              </a:lnSpc>
            </a:pPr>
            <a:r>
              <a:rPr lang="en-US" altLang="en-US" sz="1200">
                <a:latin typeface="Calibri" charset="0"/>
              </a:rPr>
              <a:t>The “Base Case” assumes 10% of the NOAA GAEA supercomputer system is used for a full suite of reforecasts producing </a:t>
            </a:r>
            <a:r>
              <a:rPr lang="en-US" altLang="en-US" sz="1200" i="1">
                <a:latin typeface="Calibri" charset="0"/>
              </a:rPr>
              <a:t>10,800 </a:t>
            </a:r>
            <a:r>
              <a:rPr lang="en-US" altLang="en-US" sz="1200">
                <a:latin typeface="Calibri" charset="0"/>
              </a:rPr>
              <a:t>model simulation years. </a:t>
            </a:r>
          </a:p>
          <a:p>
            <a:pPr hangingPunct="1">
              <a:lnSpc>
                <a:spcPct val="100000"/>
              </a:lnSpc>
            </a:pPr>
            <a:endParaRPr lang="en-US" altLang="en-US" sz="1200">
              <a:latin typeface="Calibri" charset="0"/>
            </a:endParaRPr>
          </a:p>
          <a:p>
            <a:pPr hangingPunct="1">
              <a:lnSpc>
                <a:spcPct val="100000"/>
              </a:lnSpc>
            </a:pPr>
            <a:r>
              <a:rPr lang="en-US" altLang="en-US" sz="1200">
                <a:latin typeface="Calibri" charset="0"/>
              </a:rPr>
              <a:t>An “alternative reforecast suite” (20 ensemble members and 20 years of reforecasts) makes a 50 km viable in addition to the 100 km model.</a:t>
            </a:r>
          </a:p>
          <a:p>
            <a:pPr hangingPunct="1">
              <a:lnSpc>
                <a:spcPct val="100000"/>
              </a:lnSpc>
            </a:pPr>
            <a:r>
              <a:rPr lang="en-US" altLang="en-US" sz="1200">
                <a:latin typeface="Calibri" charset="0"/>
              </a:rPr>
              <a:t>Altering computer resources (rightmost columns) and limiting the number of start months to quarterly improves the viability of higher resolution models. </a:t>
            </a:r>
          </a:p>
          <a:p>
            <a:pPr hangingPunct="1">
              <a:lnSpc>
                <a:spcPct val="100000"/>
              </a:lnSpc>
            </a:pPr>
            <a:endParaRPr lang="en-US" altLang="en-US" sz="1200">
              <a:latin typeface="Calibri" charset="0"/>
            </a:endParaRPr>
          </a:p>
          <a:p>
            <a:pPr hangingPunct="1">
              <a:lnSpc>
                <a:spcPct val="100000"/>
              </a:lnSpc>
            </a:pPr>
            <a:r>
              <a:rPr lang="en-US" altLang="en-US" sz="1200">
                <a:latin typeface="Calibri" charset="0"/>
              </a:rPr>
              <a:t>NOAA currently allocates 74 million CPU hours per month on the GAEA supercomputer. In this document we refer to 100% of GAEA as 74 million CPU hours per month.</a:t>
            </a:r>
          </a:p>
        </p:txBody>
      </p:sp>
      <p:sp>
        <p:nvSpPr>
          <p:cNvPr id="47107" name="Rectangle 3"/>
          <p:cNvSpPr>
            <a:spLocks noChangeArrowheads="1"/>
          </p:cNvSpPr>
          <p:nvPr/>
        </p:nvSpPr>
        <p:spPr bwMode="auto">
          <a:xfrm>
            <a:off x="88900" y="7064375"/>
            <a:ext cx="91821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sz="1200" i="1" baseline="30000">
                <a:latin typeface="Calibri" charset="0"/>
              </a:rPr>
              <a:t>1</a:t>
            </a:r>
            <a:r>
              <a:rPr lang="en-US" altLang="en-US" sz="1200" i="1">
                <a:latin typeface="Calibri" charset="0"/>
              </a:rPr>
              <a:t>NOAA currently allocates 74 million CPU hours per month on the GAEA supercomputer. In this document we refer to 100% of GAEA as 74 million CPU hours per month. </a:t>
            </a:r>
          </a:p>
        </p:txBody>
      </p:sp>
      <p:sp>
        <p:nvSpPr>
          <p:cNvPr id="47108" name="Line 4"/>
          <p:cNvSpPr>
            <a:spLocks noChangeShapeType="1"/>
          </p:cNvSpPr>
          <p:nvPr/>
        </p:nvSpPr>
        <p:spPr bwMode="auto">
          <a:xfrm>
            <a:off x="196850" y="7064375"/>
            <a:ext cx="1906588" cy="1588"/>
          </a:xfrm>
          <a:prstGeom prst="line">
            <a:avLst/>
          </a:prstGeom>
          <a:noFill/>
          <a:ln w="6480" cap="flat">
            <a:solidFill>
              <a:srgbClr val="000000"/>
            </a:solidFill>
            <a:round/>
            <a:headEnd/>
            <a:tailEn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txBody>
          <a:bodyPr/>
          <a:lstStyle/>
          <a:p>
            <a:endParaRPr lang="en-US"/>
          </a:p>
        </p:txBody>
      </p:sp>
      <p:sp>
        <p:nvSpPr>
          <p:cNvPr id="47109" name="Rectangle 5"/>
          <p:cNvSpPr>
            <a:spLocks noChangeArrowheads="1"/>
          </p:cNvSpPr>
          <p:nvPr/>
        </p:nvSpPr>
        <p:spPr bwMode="auto">
          <a:xfrm>
            <a:off x="962025" y="-12700"/>
            <a:ext cx="8085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a:latin typeface="Calibri" charset="0"/>
              </a:rPr>
              <a:t>TRADEOFFS: Building the best prediction system given available computing resources</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228600" y="466725"/>
            <a:ext cx="96012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3200" b="1">
                <a:ea typeface="DejaVu LGC Sans" charset="0"/>
                <a:cs typeface="DejaVu LGC Sans" charset="0"/>
              </a:rPr>
              <a:t>Research Foci of the S2D Division</a:t>
            </a:r>
          </a:p>
        </p:txBody>
      </p:sp>
      <p:sp>
        <p:nvSpPr>
          <p:cNvPr id="15362" name="Text Box 2"/>
          <p:cNvSpPr txBox="1">
            <a:spLocks noChangeArrowheads="1"/>
          </p:cNvSpPr>
          <p:nvPr/>
        </p:nvSpPr>
        <p:spPr bwMode="auto">
          <a:xfrm>
            <a:off x="668338" y="1520825"/>
            <a:ext cx="8618537" cy="102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a:ea typeface="DejaVu LGC Sans" charset="0"/>
                <a:cs typeface="DejaVu LGC Sans" charset="0"/>
              </a:rPr>
              <a:t>1. Improve </a:t>
            </a:r>
            <a:r>
              <a:rPr lang="en-GB" altLang="en-US" sz="2200" b="1">
                <a:solidFill>
                  <a:srgbClr val="FF0000"/>
                </a:solidFill>
                <a:ea typeface="DejaVu LGC Sans" charset="0"/>
                <a:cs typeface="DejaVu LGC Sans" charset="0"/>
              </a:rPr>
              <a:t>scientific understanding</a:t>
            </a:r>
            <a:r>
              <a:rPr lang="en-GB" altLang="en-US" sz="2200">
                <a:ea typeface="DejaVu LGC Sans" charset="0"/>
                <a:cs typeface="DejaVu LGC Sans" charset="0"/>
              </a:rPr>
              <a:t> of seasonal-to-multidecadal variability, arising from variations </a:t>
            </a:r>
            <a:r>
              <a:rPr lang="en-GB" altLang="en-US" sz="2200" i="1">
                <a:ea typeface="DejaVu LGC Sans" charset="0"/>
                <a:cs typeface="DejaVu LGC Sans" charset="0"/>
              </a:rPr>
              <a:t>internal</a:t>
            </a:r>
            <a:r>
              <a:rPr lang="en-GB" altLang="en-US" sz="2200">
                <a:ea typeface="DejaVu LGC Sans" charset="0"/>
                <a:cs typeface="DejaVu LGC Sans" charset="0"/>
              </a:rPr>
              <a:t> to the coupled climate system, and from interactions with </a:t>
            </a:r>
            <a:r>
              <a:rPr lang="en-GB" altLang="en-US" sz="2200" i="1">
                <a:ea typeface="DejaVu LGC Sans" charset="0"/>
                <a:cs typeface="DejaVu LGC Sans" charset="0"/>
              </a:rPr>
              <a:t>changing radiative forcings</a:t>
            </a:r>
            <a:r>
              <a:rPr lang="en-GB" altLang="en-US" sz="2200">
                <a:ea typeface="DejaVu LGC Sans" charset="0"/>
                <a:cs typeface="DejaVu LGC Sans" charset="0"/>
              </a:rPr>
              <a:t>.</a:t>
            </a:r>
          </a:p>
        </p:txBody>
      </p:sp>
      <p:sp>
        <p:nvSpPr>
          <p:cNvPr id="15363" name="Text Box 3"/>
          <p:cNvSpPr txBox="1">
            <a:spLocks noChangeArrowheads="1"/>
          </p:cNvSpPr>
          <p:nvPr/>
        </p:nvSpPr>
        <p:spPr bwMode="auto">
          <a:xfrm>
            <a:off x="668338" y="2908300"/>
            <a:ext cx="8618537" cy="136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a:ea typeface="DejaVu LGC Sans" charset="0"/>
                <a:cs typeface="DejaVu LGC Sans" charset="0"/>
              </a:rPr>
              <a:t>2. Develop experimental </a:t>
            </a:r>
            <a:r>
              <a:rPr lang="en-GB" altLang="en-US" sz="2200" b="1">
                <a:solidFill>
                  <a:srgbClr val="008000"/>
                </a:solidFill>
                <a:ea typeface="DejaVu LGC Sans" charset="0"/>
                <a:cs typeface="DejaVu LGC Sans" charset="0"/>
              </a:rPr>
              <a:t>prediction systems</a:t>
            </a:r>
            <a:r>
              <a:rPr lang="en-GB" altLang="en-US" sz="2200">
                <a:ea typeface="DejaVu LGC Sans" charset="0"/>
                <a:cs typeface="DejaVu LGC Sans" charset="0"/>
              </a:rPr>
              <a:t> and explore </a:t>
            </a:r>
            <a:r>
              <a:rPr lang="en-GB" altLang="en-US" sz="2200" b="1">
                <a:solidFill>
                  <a:srgbClr val="008000"/>
                </a:solidFill>
                <a:ea typeface="DejaVu LGC Sans" charset="0"/>
                <a:cs typeface="DejaVu LGC Sans" charset="0"/>
              </a:rPr>
              <a:t>predictability</a:t>
            </a:r>
            <a:r>
              <a:rPr lang="en-GB" altLang="en-US" sz="2200">
                <a:ea typeface="DejaVu LGC Sans" charset="0"/>
                <a:cs typeface="DejaVu LGC Sans" charset="0"/>
              </a:rPr>
              <a:t> at lead times of seasons to decades, for high-impact events including hurricanes, severe storms, floods, droughts, heat waves, and El Ni</a:t>
            </a:r>
            <a:r>
              <a:rPr lang="en-GB" altLang="en-US" sz="2200">
                <a:cs typeface="Arial" charset="0"/>
              </a:rPr>
              <a:t>ñ</a:t>
            </a:r>
            <a:r>
              <a:rPr lang="en-GB" altLang="en-US" sz="2200">
                <a:ea typeface="DejaVu LGC Sans" charset="0"/>
                <a:cs typeface="DejaVu LGC Sans" charset="0"/>
              </a:rPr>
              <a:t>o.</a:t>
            </a:r>
          </a:p>
        </p:txBody>
      </p:sp>
      <p:sp>
        <p:nvSpPr>
          <p:cNvPr id="15364" name="Text Box 4"/>
          <p:cNvSpPr txBox="1">
            <a:spLocks noChangeArrowheads="1"/>
          </p:cNvSpPr>
          <p:nvPr/>
        </p:nvSpPr>
        <p:spPr bwMode="auto">
          <a:xfrm>
            <a:off x="668338" y="4619625"/>
            <a:ext cx="8618537" cy="102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a:t>3. Provide probabilistic </a:t>
            </a:r>
            <a:r>
              <a:rPr lang="en-GB" altLang="en-US" sz="2200" b="1">
                <a:solidFill>
                  <a:srgbClr val="0000FF"/>
                </a:solidFill>
              </a:rPr>
              <a:t>predictions and projections</a:t>
            </a:r>
            <a:r>
              <a:rPr lang="en-GB" altLang="en-US" sz="2200"/>
              <a:t> of how climate and extremes will evolve over the next several decades, at global to regional scales.</a:t>
            </a:r>
          </a:p>
        </p:txBody>
      </p:sp>
      <p:sp>
        <p:nvSpPr>
          <p:cNvPr id="15365" name="Text Box 5"/>
          <p:cNvSpPr txBox="1">
            <a:spLocks noChangeArrowheads="1"/>
          </p:cNvSpPr>
          <p:nvPr/>
        </p:nvSpPr>
        <p:spPr bwMode="auto">
          <a:xfrm>
            <a:off x="125413" y="6330950"/>
            <a:ext cx="9829800"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00000"/>
              </a:lnSpc>
              <a:spcAft>
                <a:spcPts val="2163"/>
              </a:spcAft>
            </a:pPr>
            <a:r>
              <a:rPr lang="en-GB" altLang="en-US" sz="2200">
                <a:ea typeface="DejaVu LGC Sans" charset="0"/>
                <a:cs typeface="DejaVu LGC Sans" charset="0"/>
              </a:rPr>
              <a:t>GFDL’s </a:t>
            </a:r>
            <a:r>
              <a:rPr lang="en-GB" altLang="en-US" sz="2200" b="1">
                <a:ea typeface="DejaVu LGC Sans" charset="0"/>
                <a:cs typeface="DejaVu LGC Sans" charset="0"/>
              </a:rPr>
              <a:t>newest prediction systems</a:t>
            </a:r>
            <a:r>
              <a:rPr lang="en-GB" altLang="en-US" sz="2200">
                <a:ea typeface="DejaVu LGC Sans" charset="0"/>
                <a:cs typeface="DejaVu LGC Sans" charset="0"/>
              </a:rPr>
              <a:t> harvest the fruits of decades-long</a:t>
            </a:r>
            <a:br>
              <a:rPr lang="en-GB" altLang="en-US" sz="2200">
                <a:ea typeface="DejaVu LGC Sans" charset="0"/>
                <a:cs typeface="DejaVu LGC Sans" charset="0"/>
              </a:rPr>
            </a:br>
            <a:r>
              <a:rPr lang="en-GB" altLang="en-US" sz="2200">
                <a:ea typeface="DejaVu LGC Sans" charset="0"/>
                <a:cs typeface="DejaVu LGC Sans" charset="0"/>
              </a:rPr>
              <a:t>research efforts toward </a:t>
            </a:r>
            <a:r>
              <a:rPr lang="en-GB" altLang="en-US" sz="2200" i="1">
                <a:ea typeface="DejaVu LGC Sans" charset="0"/>
                <a:cs typeface="DejaVu LGC Sans" charset="0"/>
              </a:rPr>
              <a:t>model development</a:t>
            </a:r>
            <a:r>
              <a:rPr lang="en-GB" altLang="en-US" sz="2200">
                <a:ea typeface="DejaVu LGC Sans" charset="0"/>
                <a:cs typeface="DejaVu LGC Sans" charset="0"/>
              </a:rPr>
              <a:t> and </a:t>
            </a:r>
            <a:r>
              <a:rPr lang="en-GB" altLang="en-US" sz="2200" i="1">
                <a:ea typeface="DejaVu LGC Sans" charset="0"/>
                <a:cs typeface="DejaVu LGC Sans" charset="0"/>
              </a:rPr>
              <a:t>initialization systems</a:t>
            </a:r>
            <a:r>
              <a:rPr lang="en-GB" altLang="en-US" sz="2200">
                <a:ea typeface="DejaVu LGC Sans" charset="0"/>
                <a:cs typeface="DejaVu LGC Sans" charset="0"/>
              </a:rPr>
              <a:t>.</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53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53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Group 1"/>
          <p:cNvGraphicFramePr>
            <a:graphicFrameLocks noGrp="1"/>
          </p:cNvGraphicFramePr>
          <p:nvPr/>
        </p:nvGraphicFramePr>
        <p:xfrm>
          <a:off x="268288" y="1817688"/>
          <a:ext cx="9645650" cy="4665664"/>
        </p:xfrm>
        <a:graphic>
          <a:graphicData uri="http://schemas.openxmlformats.org/drawingml/2006/table">
            <a:tbl>
              <a:tblPr/>
              <a:tblGrid>
                <a:gridCol w="4916487"/>
                <a:gridCol w="4729163"/>
              </a:tblGrid>
              <a:tr h="525463">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1" i="0" u="none" strike="noStrike" cap="none" normalizeH="0" baseline="0" smtClean="0">
                          <a:ln>
                            <a:noFill/>
                          </a:ln>
                          <a:solidFill>
                            <a:srgbClr val="FFFFFF"/>
                          </a:solidFill>
                          <a:effectLst/>
                          <a:latin typeface="Arial" charset="0"/>
                          <a:ea typeface="msmincho" charset="0"/>
                          <a:cs typeface="msmincho" charset="0"/>
                        </a:rPr>
                        <a:t>  Physical Phenomena</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1" i="0" u="none" strike="noStrike" cap="none" normalizeH="0" baseline="0" smtClean="0">
                          <a:ln>
                            <a:noFill/>
                          </a:ln>
                          <a:solidFill>
                            <a:srgbClr val="FFFFFF"/>
                          </a:solidFill>
                          <a:effectLst/>
                          <a:latin typeface="Arial" charset="0"/>
                          <a:ea typeface="msmincho" charset="0"/>
                          <a:cs typeface="msmincho" charset="0"/>
                        </a:rPr>
                        <a:t> Variability &amp; predictability timescale </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r>
              <a:tr h="688975">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Mid-latitude storms, general circulation</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Daily to two-week weather forecast</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r h="533400">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Madden-Julian Oscillation, etc</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Subseasonal</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r h="533400">
                <a:tc>
                  <a:txBody>
                    <a:bodyPr/>
                    <a:lstStyle>
                      <a:lvl1pPr>
                        <a:lnSpc>
                          <a:spcPct val="83000"/>
                        </a:lnSpc>
                        <a:spcBef>
                          <a:spcPts val="4975"/>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El Ni</a:t>
                      </a:r>
                      <a:r>
                        <a:rPr kumimoji="0" lang="en-US" altLang="en-US" sz="2000" b="0" i="0" u="none" strike="noStrike" cap="none" normalizeH="0" baseline="0" smtClean="0">
                          <a:ln>
                            <a:noFill/>
                          </a:ln>
                          <a:solidFill>
                            <a:srgbClr val="000000"/>
                          </a:solidFill>
                          <a:effectLst/>
                          <a:latin typeface="Arial" charset="0"/>
                          <a:cs typeface="Arial" charset="0"/>
                        </a:rPr>
                        <a:t>ñ</a:t>
                      </a: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o/Southern Oscillation (ENSO)</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Seasonal to interannual</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r h="533400">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Volcanic aerosol forcing </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Seasonal to interannual</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r h="925513">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Decadal-scale ocean-atmosphere variability (AMO, PDO, etc)</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Interannual to decadal</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r h="925513">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Anthropogenic greenhouse gases, aerosols,  ozone changes</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lnSpc>
                          <a:spcPct val="83000"/>
                        </a:lnSpc>
                        <a:spcBef>
                          <a:spcPts val="4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10300">
                          <a:solidFill>
                            <a:srgbClr val="000000"/>
                          </a:solidFill>
                          <a:latin typeface="Calibri" charset="0"/>
                          <a:ea typeface="WenQuanYi Zen Hei Sharp" charset="0"/>
                          <a:cs typeface="WenQuanYi Zen Hei Sharp" charset="0"/>
                        </a:defRPr>
                      </a:lvl1pPr>
                      <a:lvl2pPr>
                        <a:lnSpc>
                          <a:spcPct val="83000"/>
                        </a:lnSpc>
                        <a:spcBef>
                          <a:spcPts val="3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7700">
                          <a:solidFill>
                            <a:srgbClr val="000000"/>
                          </a:solidFill>
                          <a:latin typeface="Calibri" charset="0"/>
                          <a:ea typeface="WenQuanYi Zen Hei Sharp" charset="0"/>
                          <a:cs typeface="WenQuanYi Zen Hei Sharp" charset="0"/>
                        </a:defRPr>
                      </a:lvl2pPr>
                      <a:lvl3pPr>
                        <a:lnSpc>
                          <a:spcPct val="83000"/>
                        </a:lnSpc>
                        <a:spcBef>
                          <a:spcPts val="29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3pPr>
                      <a:lvl4pPr>
                        <a:lnSpc>
                          <a:spcPct val="83000"/>
                        </a:lnSpc>
                        <a:spcBef>
                          <a:spcPts val="1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4pPr>
                      <a:lvl5pPr>
                        <a:lnSpc>
                          <a:spcPct val="83000"/>
                        </a:lnSpc>
                        <a:spcBef>
                          <a:spcPts val="9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5pPr>
                      <a:lvl6pPr marL="25146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6pPr>
                      <a:lvl7pPr marL="29718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7pPr>
                      <a:lvl8pPr marL="34290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8pPr>
                      <a:lvl9pPr marL="3886200" indent="-228600" defTabSz="449263" fontAlgn="base">
                        <a:lnSpc>
                          <a:spcPct val="83000"/>
                        </a:lnSpc>
                        <a:spcBef>
                          <a:spcPts val="975"/>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sz="6500">
                          <a:solidFill>
                            <a:srgbClr val="000000"/>
                          </a:solidFill>
                          <a:latin typeface="Calibri" charset="0"/>
                          <a:ea typeface="WenQuanYi Zen Hei Sharp" charset="0"/>
                          <a:cs typeface="WenQuanYi Zen Hei Sharp"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pPr>
                      <a:r>
                        <a:rPr kumimoji="0" lang="en-US" altLang="en-US" sz="2000" b="0" i="0" u="none" strike="noStrike" cap="none" normalizeH="0" baseline="0" smtClean="0">
                          <a:ln>
                            <a:noFill/>
                          </a:ln>
                          <a:solidFill>
                            <a:srgbClr val="000000"/>
                          </a:solidFill>
                          <a:effectLst/>
                          <a:latin typeface="Arial" charset="0"/>
                          <a:ea typeface="msmincho" charset="0"/>
                          <a:cs typeface="msmincho" charset="0"/>
                        </a:rPr>
                        <a:t>  Decadal to centennial</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r>
            </a:tbl>
          </a:graphicData>
        </a:graphic>
      </p:graphicFrame>
      <p:sp>
        <p:nvSpPr>
          <p:cNvPr id="16437" name="Rectangle 53"/>
          <p:cNvSpPr>
            <a:spLocks noChangeArrowheads="1"/>
          </p:cNvSpPr>
          <p:nvPr/>
        </p:nvSpPr>
        <p:spPr bwMode="auto">
          <a:xfrm>
            <a:off x="166688" y="261938"/>
            <a:ext cx="975360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F5924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hangingPunct="1">
              <a:lnSpc>
                <a:spcPct val="100000"/>
              </a:lnSpc>
            </a:pPr>
            <a:r>
              <a:rPr lang="en-US" altLang="en-US" sz="2600" b="1"/>
              <a:t>Seamless seasonal-to-centennial prediction and projection</a:t>
            </a:r>
          </a:p>
        </p:txBody>
      </p:sp>
      <p:sp>
        <p:nvSpPr>
          <p:cNvPr id="16438" name="Rectangle 54"/>
          <p:cNvSpPr>
            <a:spLocks noChangeArrowheads="1"/>
          </p:cNvSpPr>
          <p:nvPr/>
        </p:nvSpPr>
        <p:spPr bwMode="auto">
          <a:xfrm>
            <a:off x="385763" y="1182688"/>
            <a:ext cx="9348787" cy="365125"/>
          </a:xfrm>
          <a:prstGeom prst="rect">
            <a:avLst/>
          </a:prstGeom>
          <a:solidFill>
            <a:srgbClr val="EBF1DE"/>
          </a:solidFill>
          <a:ln w="9360" cap="flat">
            <a:solidFill>
              <a:srgbClr val="46AAC4"/>
            </a:solidFill>
            <a:round/>
            <a:headEnd/>
            <a:tailEnd/>
          </a:ln>
          <a:effectLst>
            <a:outerShdw dist="20160" dir="5400000" algn="ctr" rotWithShape="0">
              <a:srgbClr val="000000">
                <a:alpha val="38034"/>
              </a:srgbClr>
            </a:outerShdw>
          </a:effec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i="1"/>
              <a:t>Representative phenomena that give rise to variability &amp; predictability in the climate system</a:t>
            </a:r>
          </a:p>
        </p:txBody>
      </p:sp>
      <p:sp>
        <p:nvSpPr>
          <p:cNvPr id="16439" name="Rectangle 55"/>
          <p:cNvSpPr>
            <a:spLocks noChangeArrowheads="1"/>
          </p:cNvSpPr>
          <p:nvPr/>
        </p:nvSpPr>
        <p:spPr bwMode="auto">
          <a:xfrm>
            <a:off x="268288" y="3475038"/>
            <a:ext cx="9644062" cy="3005137"/>
          </a:xfrm>
          <a:prstGeom prst="rect">
            <a:avLst/>
          </a:prstGeom>
          <a:noFill/>
          <a:ln w="95400" cap="flat">
            <a:solidFill>
              <a:srgbClr val="FFFF00"/>
            </a:solidFill>
            <a:round/>
            <a:headEnd/>
            <a:tailEnd/>
          </a:ln>
          <a:effectLst>
            <a:outerShdw dist="23040" dir="5400000" algn="ctr" rotWithShape="0">
              <a:srgbClr val="000000">
                <a:alpha val="35036"/>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40" name="Rectangle 56"/>
          <p:cNvSpPr>
            <a:spLocks noChangeArrowheads="1"/>
          </p:cNvSpPr>
          <p:nvPr/>
        </p:nvSpPr>
        <p:spPr bwMode="auto">
          <a:xfrm>
            <a:off x="1163638" y="6926263"/>
            <a:ext cx="7273925" cy="365125"/>
          </a:xfrm>
          <a:prstGeom prst="rect">
            <a:avLst/>
          </a:prstGeom>
          <a:solidFill>
            <a:srgbClr val="FFFF00"/>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hangingPunct="1">
              <a:lnSpc>
                <a:spcPct val="100000"/>
              </a:lnSpc>
            </a:pPr>
            <a:r>
              <a:rPr lang="en-US" altLang="en-US" i="1"/>
              <a:t>Weather Act defines “Seasonal forecast” as three months to two years</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childTnLst>
                                    <p:set>
                                      <p:cBhvr additive="repl">
                                        <p:cTn id="6" dur="1" fill="hold">
                                          <p:stCondLst>
                                            <p:cond delay="0"/>
                                          </p:stCondLst>
                                        </p:cTn>
                                        <p:tgtEl>
                                          <p:spTgt spid="16439"/>
                                        </p:tgtEl>
                                        <p:attrNameLst>
                                          <p:attrName>style.visibility</p:attrName>
                                        </p:attrNameLst>
                                      </p:cBhvr>
                                      <p:to>
                                        <p:strVal val="visible"/>
                                      </p:to>
                                    </p:set>
                                    <p:animEffect transition="in" filter="dissolve">
                                      <p:cBhvr additive="repl">
                                        <p:cTn id="7" dur="500"/>
                                        <p:tgtEl>
                                          <p:spTgt spid="16439"/>
                                        </p:tgtEl>
                                      </p:cBhvr>
                                    </p:animEffect>
                                  </p:childTnLst>
                                </p:cTn>
                              </p:par>
                              <p:par>
                                <p:cTn id="8" presetID="9" presetClass="entr" fill="hold" nodeType="withEffect">
                                  <p:stCondLst>
                                    <p:cond delay="0"/>
                                  </p:stCondLst>
                                  <p:childTnLst>
                                    <p:set>
                                      <p:cBhvr additive="repl">
                                        <p:cTn id="9" dur="1" fill="hold">
                                          <p:stCondLst>
                                            <p:cond delay="0"/>
                                          </p:stCondLst>
                                        </p:cTn>
                                        <p:tgtEl>
                                          <p:spTgt spid="16440"/>
                                        </p:tgtEl>
                                        <p:attrNameLst>
                                          <p:attrName>style.visibility</p:attrName>
                                        </p:attrNameLst>
                                      </p:cBhvr>
                                      <p:to>
                                        <p:strVal val="visible"/>
                                      </p:to>
                                    </p:set>
                                    <p:animEffect transition="in" filter="dissolve">
                                      <p:cBhvr additive="repl">
                                        <p:cTn id="10" dur="500"/>
                                        <p:tgtEl>
                                          <p:spTgt spid="16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34938" y="295275"/>
            <a:ext cx="9809162" cy="1187450"/>
          </a:xfrm>
          <a:prstGeom prst="rect">
            <a:avLst/>
          </a:prstGeom>
          <a:solidFill>
            <a:srgbClr val="EBF1DE"/>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hangingPunct="1">
              <a:lnSpc>
                <a:spcPct val="100000"/>
              </a:lnSpc>
            </a:pPr>
            <a:r>
              <a:rPr lang="en-US" altLang="en-US" b="1" u="sng"/>
              <a:t>Desired capability</a:t>
            </a:r>
            <a:r>
              <a:rPr lang="en-US" altLang="en-US" u="sng"/>
              <a:t>: </a:t>
            </a:r>
          </a:p>
          <a:p>
            <a:pPr hangingPunct="1">
              <a:lnSpc>
                <a:spcPct val="100000"/>
              </a:lnSpc>
            </a:pPr>
            <a:endParaRPr lang="en-US" altLang="en-US" u="sng"/>
          </a:p>
          <a:p>
            <a:pPr hangingPunct="1">
              <a:lnSpc>
                <a:spcPct val="100000"/>
              </a:lnSpc>
            </a:pPr>
            <a:r>
              <a:rPr lang="en-US" altLang="en-US"/>
              <a:t>Modeling system that can produce large </a:t>
            </a:r>
            <a:r>
              <a:rPr lang="en-US" altLang="en-US" b="1"/>
              <a:t>ensembles</a:t>
            </a:r>
            <a:r>
              <a:rPr lang="en-US" altLang="en-US"/>
              <a:t> of </a:t>
            </a:r>
            <a:r>
              <a:rPr lang="en-US" altLang="en-US" b="1"/>
              <a:t>initialized</a:t>
            </a:r>
            <a:r>
              <a:rPr lang="en-US" altLang="en-US"/>
              <a:t> predictions and projections for time scales ranging from one season to multiple decades in advance.</a:t>
            </a:r>
          </a:p>
        </p:txBody>
      </p:sp>
      <p:sp>
        <p:nvSpPr>
          <p:cNvPr id="17410" name="Rectangle 2"/>
          <p:cNvSpPr>
            <a:spLocks noChangeArrowheads="1"/>
          </p:cNvSpPr>
          <p:nvPr/>
        </p:nvSpPr>
        <p:spPr bwMode="auto">
          <a:xfrm>
            <a:off x="134938" y="3552825"/>
            <a:ext cx="9809162" cy="3106738"/>
          </a:xfrm>
          <a:prstGeom prst="rect">
            <a:avLst/>
          </a:prstGeom>
          <a:solidFill>
            <a:srgbClr val="FBBAB6">
              <a:alpha val="28000"/>
            </a:srgbClr>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indent="-284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hangingPunct="1">
              <a:lnSpc>
                <a:spcPct val="100000"/>
              </a:lnSpc>
            </a:pPr>
            <a:r>
              <a:rPr lang="en-US" altLang="en-US" b="1"/>
              <a:t>Examples</a:t>
            </a:r>
            <a:r>
              <a:rPr lang="en-US" altLang="en-US"/>
              <a:t>: </a:t>
            </a:r>
          </a:p>
          <a:p>
            <a:pPr hangingPunct="1">
              <a:lnSpc>
                <a:spcPct val="100000"/>
              </a:lnSpc>
            </a:pPr>
            <a:endParaRPr lang="en-US" altLang="en-US"/>
          </a:p>
          <a:p>
            <a:pPr hangingPunct="1">
              <a:lnSpc>
                <a:spcPct val="100000"/>
              </a:lnSpc>
              <a:buFont typeface="Arial" charset="0"/>
              <a:buChar char="•"/>
            </a:pPr>
            <a:r>
              <a:rPr lang="en-US" altLang="en-US"/>
              <a:t>How will predictable changes in ocean temperature influence </a:t>
            </a:r>
            <a:r>
              <a:rPr lang="en-US" altLang="en-US" b="1"/>
              <a:t>tropical storm activity</a:t>
            </a:r>
            <a:r>
              <a:rPr lang="en-US" altLang="en-US"/>
              <a:t>? </a:t>
            </a:r>
          </a:p>
          <a:p>
            <a:pPr hangingPunct="1">
              <a:lnSpc>
                <a:spcPct val="100000"/>
              </a:lnSpc>
              <a:buClrTx/>
              <a:buSzTx/>
              <a:buFontTx/>
              <a:buNone/>
            </a:pPr>
            <a:endParaRPr lang="en-US" altLang="en-US"/>
          </a:p>
          <a:p>
            <a:pPr hangingPunct="1">
              <a:lnSpc>
                <a:spcPct val="100000"/>
              </a:lnSpc>
              <a:buFont typeface="Arial" charset="0"/>
              <a:buChar char="•"/>
            </a:pPr>
            <a:r>
              <a:rPr lang="en-US" altLang="en-US"/>
              <a:t>How likely is it that:</a:t>
            </a:r>
          </a:p>
          <a:p>
            <a:pPr lvl="1" hangingPunct="1">
              <a:lnSpc>
                <a:spcPct val="100000"/>
              </a:lnSpc>
              <a:buFont typeface="Arial" charset="0"/>
              <a:buChar char="•"/>
            </a:pPr>
            <a:r>
              <a:rPr lang="en-US" altLang="en-US"/>
              <a:t>ENSO or the AMO will change phase and alter </a:t>
            </a:r>
            <a:r>
              <a:rPr lang="en-US" altLang="en-US" b="1"/>
              <a:t>Atlantic hurricanes</a:t>
            </a:r>
            <a:r>
              <a:rPr lang="en-US" altLang="en-US"/>
              <a:t> and other climate features? </a:t>
            </a:r>
          </a:p>
          <a:p>
            <a:pPr lvl="1" hangingPunct="1">
              <a:lnSpc>
                <a:spcPct val="100000"/>
              </a:lnSpc>
              <a:buFont typeface="Arial" charset="0"/>
              <a:buChar char="•"/>
            </a:pPr>
            <a:r>
              <a:rPr lang="en-US" altLang="en-US"/>
              <a:t>the PDO will change phase and impact </a:t>
            </a:r>
            <a:r>
              <a:rPr lang="en-US" altLang="en-US" b="1"/>
              <a:t>North American hydroclimate</a:t>
            </a:r>
            <a:r>
              <a:rPr lang="en-US" altLang="en-US"/>
              <a:t>? </a:t>
            </a:r>
          </a:p>
          <a:p>
            <a:pPr hangingPunct="1">
              <a:lnSpc>
                <a:spcPct val="100000"/>
              </a:lnSpc>
              <a:buClrTx/>
              <a:buSzTx/>
              <a:buFontTx/>
              <a:buNone/>
            </a:pPr>
            <a:endParaRPr lang="en-US" altLang="en-US"/>
          </a:p>
          <a:p>
            <a:pPr hangingPunct="1">
              <a:lnSpc>
                <a:spcPct val="100000"/>
              </a:lnSpc>
              <a:buFont typeface="Arial" charset="0"/>
              <a:buChar char="•"/>
            </a:pPr>
            <a:r>
              <a:rPr lang="en-US" altLang="en-US"/>
              <a:t>How will anthropogenic climate change alter the probability of </a:t>
            </a:r>
            <a:r>
              <a:rPr lang="en-US" altLang="en-US" b="1"/>
              <a:t>extreme events</a:t>
            </a:r>
            <a:r>
              <a:rPr lang="en-US" altLang="en-US"/>
              <a:t> over the US for the next decade, including rainfall/flooding and heat waves? </a:t>
            </a:r>
          </a:p>
        </p:txBody>
      </p:sp>
      <p:sp>
        <p:nvSpPr>
          <p:cNvPr id="17411" name="Rectangle 3"/>
          <p:cNvSpPr>
            <a:spLocks noChangeArrowheads="1"/>
          </p:cNvSpPr>
          <p:nvPr/>
        </p:nvSpPr>
        <p:spPr bwMode="auto">
          <a:xfrm>
            <a:off x="134938" y="1976438"/>
            <a:ext cx="9809162" cy="1187450"/>
          </a:xfrm>
          <a:prstGeom prst="rect">
            <a:avLst/>
          </a:prstGeom>
          <a:solidFill>
            <a:srgbClr val="DBEEF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hangingPunct="1">
              <a:lnSpc>
                <a:spcPct val="100000"/>
              </a:lnSpc>
            </a:pPr>
            <a:r>
              <a:rPr lang="en-US" altLang="en-US" b="1" u="sng"/>
              <a:t>Desired product: </a:t>
            </a:r>
          </a:p>
          <a:p>
            <a:pPr hangingPunct="1">
              <a:lnSpc>
                <a:spcPct val="100000"/>
              </a:lnSpc>
            </a:pPr>
            <a:endParaRPr lang="en-US" altLang="en-US" b="1" u="sng"/>
          </a:p>
          <a:p>
            <a:pPr hangingPunct="1">
              <a:lnSpc>
                <a:spcPct val="100000"/>
              </a:lnSpc>
            </a:pPr>
            <a:r>
              <a:rPr lang="en-US" altLang="en-US" b="1"/>
              <a:t>Probabilistic</a:t>
            </a:r>
            <a:r>
              <a:rPr lang="en-US" altLang="en-US"/>
              <a:t> predictions and projections of climate variations and change that have utility for planning across a range of time and space scales – including seasons to decades.</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228600" y="322263"/>
            <a:ext cx="96012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3200" b="1">
                <a:ea typeface="DejaVu LGC Sans" charset="0"/>
                <a:cs typeface="DejaVu LGC Sans" charset="0"/>
              </a:rPr>
              <a:t>Seamless Prediction and Projection System</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900113"/>
            <a:ext cx="10079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134938" y="5746750"/>
            <a:ext cx="9809162" cy="1576388"/>
          </a:xfrm>
          <a:prstGeom prst="rect">
            <a:avLst/>
          </a:prstGeom>
          <a:solidFill>
            <a:srgbClr val="EEEE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100000"/>
              </a:lnSpc>
              <a:spcAft>
                <a:spcPts val="2163"/>
              </a:spcAft>
            </a:pPr>
            <a:r>
              <a:rPr lang="en-GB" altLang="en-US" sz="2200">
                <a:ea typeface="DejaVu LGC Sans" charset="0"/>
                <a:cs typeface="DejaVu LGC Sans" charset="0"/>
              </a:rPr>
              <a:t>Requires good initialization &amp; transient response &amp; long-term climate.</a:t>
            </a:r>
          </a:p>
          <a:p>
            <a:pPr algn="ctr">
              <a:lnSpc>
                <a:spcPct val="100000"/>
              </a:lnSpc>
              <a:spcAft>
                <a:spcPts val="2163"/>
              </a:spcAft>
            </a:pPr>
            <a:r>
              <a:rPr lang="en-GB" altLang="en-US" sz="2200">
                <a:solidFill>
                  <a:srgbClr val="C9211E"/>
                </a:solidFill>
                <a:ea typeface="DejaVu LGC Sans" charset="0"/>
                <a:cs typeface="DejaVu LGC Sans" charset="0"/>
              </a:rPr>
              <a:t>Global</a:t>
            </a:r>
            <a:r>
              <a:rPr lang="en-GB" altLang="en-US" sz="2200">
                <a:ea typeface="DejaVu LGC Sans" charset="0"/>
                <a:cs typeface="DejaVu LGC Sans" charset="0"/>
              </a:rPr>
              <a:t> + </a:t>
            </a:r>
            <a:r>
              <a:rPr lang="en-GB" altLang="en-US" sz="2200">
                <a:solidFill>
                  <a:srgbClr val="FF6633"/>
                </a:solidFill>
                <a:ea typeface="DejaVu LGC Sans" charset="0"/>
                <a:cs typeface="DejaVu LGC Sans" charset="0"/>
              </a:rPr>
              <a:t>High resolution</a:t>
            </a:r>
            <a:r>
              <a:rPr lang="en-GB" altLang="en-US" sz="2200">
                <a:ea typeface="DejaVu LGC Sans" charset="0"/>
                <a:cs typeface="DejaVu LGC Sans" charset="0"/>
              </a:rPr>
              <a:t> + </a:t>
            </a:r>
            <a:r>
              <a:rPr lang="en-GB" altLang="en-US" sz="2200">
                <a:solidFill>
                  <a:srgbClr val="008000"/>
                </a:solidFill>
                <a:ea typeface="DejaVu LGC Sans" charset="0"/>
                <a:cs typeface="DejaVu LGC Sans" charset="0"/>
              </a:rPr>
              <a:t>Coupled</a:t>
            </a:r>
            <a:r>
              <a:rPr lang="en-GB" altLang="en-US" sz="2200">
                <a:ea typeface="DejaVu LGC Sans" charset="0"/>
                <a:cs typeface="DejaVu LGC Sans" charset="0"/>
              </a:rPr>
              <a:t> + </a:t>
            </a:r>
            <a:r>
              <a:rPr lang="en-GB" altLang="en-US" sz="2200">
                <a:solidFill>
                  <a:srgbClr val="0000FF"/>
                </a:solidFill>
                <a:ea typeface="DejaVu LGC Sans" charset="0"/>
                <a:cs typeface="DejaVu LGC Sans" charset="0"/>
              </a:rPr>
              <a:t>Ensembles</a:t>
            </a:r>
            <a:r>
              <a:rPr lang="en-GB" altLang="en-US" sz="2200">
                <a:ea typeface="DejaVu LGC Sans" charset="0"/>
                <a:cs typeface="DejaVu LGC Sans" charset="0"/>
              </a:rPr>
              <a:t> + </a:t>
            </a:r>
            <a:r>
              <a:rPr lang="en-GB" altLang="en-US" sz="2200">
                <a:solidFill>
                  <a:srgbClr val="5E11A6"/>
                </a:solidFill>
                <a:ea typeface="DejaVu LGC Sans" charset="0"/>
                <a:cs typeface="DejaVu LGC Sans" charset="0"/>
              </a:rPr>
              <a:t>Retrospectives</a:t>
            </a:r>
          </a:p>
          <a:p>
            <a:pPr algn="ctr">
              <a:lnSpc>
                <a:spcPct val="100000"/>
              </a:lnSpc>
              <a:spcAft>
                <a:spcPts val="2163"/>
              </a:spcAft>
            </a:pPr>
            <a:r>
              <a:rPr lang="en-GB" altLang="en-US" sz="2200">
                <a:ea typeface="DejaVu LGC Sans" charset="0"/>
                <a:cs typeface="DejaVu LGC Sans" charset="0"/>
              </a:rPr>
              <a:t>→ </a:t>
            </a:r>
            <a:r>
              <a:rPr lang="en-GB" altLang="en-US" sz="2200" b="1">
                <a:ea typeface="DejaVu LGC Sans" charset="0"/>
                <a:cs typeface="DejaVu LGC Sans" charset="0"/>
              </a:rPr>
              <a:t>Requires large computing resources.</a:t>
            </a:r>
            <a:r>
              <a:rPr lang="en-GB" altLang="en-US" sz="2200">
                <a:ea typeface="DejaVu LGC Sans" charset="0"/>
                <a:cs typeface="DejaVu LGC Sans" charset="0"/>
              </a:rPr>
              <a:t>  HPC is a key bottleneck.</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28600" y="466725"/>
            <a:ext cx="960120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3200" b="1">
                <a:ea typeface="DejaVu LGC Sans" charset="0"/>
                <a:cs typeface="DejaVu LGC Sans" charset="0"/>
              </a:rPr>
              <a:t>Seasonal-to-Decadal Predictions</a:t>
            </a:r>
          </a:p>
        </p:txBody>
      </p:sp>
      <p:sp>
        <p:nvSpPr>
          <p:cNvPr id="19458" name="Text Box 2"/>
          <p:cNvSpPr txBox="1">
            <a:spLocks noChangeArrowheads="1"/>
          </p:cNvSpPr>
          <p:nvPr/>
        </p:nvSpPr>
        <p:spPr bwMode="auto">
          <a:xfrm>
            <a:off x="668338" y="1485900"/>
            <a:ext cx="8618537" cy="1027113"/>
          </a:xfrm>
          <a:prstGeom prst="rect">
            <a:avLst/>
          </a:prstGeom>
          <a:solidFill>
            <a:srgbClr val="FFFFCC"/>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a:ea typeface="DejaVu LGC Sans" charset="0"/>
                <a:cs typeface="DejaVu LGC Sans" charset="0"/>
              </a:rPr>
              <a:t>Since 2015, GFDL has delivered real-time </a:t>
            </a:r>
            <a:r>
              <a:rPr lang="en-GB" altLang="en-US" sz="2200" b="1">
                <a:ea typeface="DejaVu LGC Sans" charset="0"/>
                <a:cs typeface="DejaVu LGC Sans" charset="0"/>
              </a:rPr>
              <a:t>seasonal forecasts</a:t>
            </a:r>
            <a:r>
              <a:rPr lang="en-GB" altLang="en-US" sz="2200">
                <a:ea typeface="DejaVu LGC Sans" charset="0"/>
                <a:cs typeface="DejaVu LGC Sans" charset="0"/>
              </a:rPr>
              <a:t> on time each month to NMME, CPC, NHC, SIPN.  It has provided seasonal forecasts to the IRI and APCC for over a decade.</a:t>
            </a:r>
          </a:p>
        </p:txBody>
      </p:sp>
      <p:sp>
        <p:nvSpPr>
          <p:cNvPr id="19459" name="Text Box 3"/>
          <p:cNvSpPr txBox="1">
            <a:spLocks noChangeArrowheads="1"/>
          </p:cNvSpPr>
          <p:nvPr/>
        </p:nvSpPr>
        <p:spPr bwMode="auto">
          <a:xfrm>
            <a:off x="668338" y="3000375"/>
            <a:ext cx="8618537" cy="692150"/>
          </a:xfrm>
          <a:prstGeom prst="rect">
            <a:avLst/>
          </a:prstGeom>
          <a:solidFill>
            <a:srgbClr val="EAEA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a:t>GFDL contributes </a:t>
            </a:r>
            <a:r>
              <a:rPr lang="en-GB" altLang="en-US" sz="2200" b="1"/>
              <a:t>decadal predictions</a:t>
            </a:r>
            <a:r>
              <a:rPr lang="en-GB" altLang="en-US" sz="2200"/>
              <a:t> to the WMO Annual-to-Decadal Climate Prediction (ADCP) project, coordinated by UKMO.</a:t>
            </a:r>
          </a:p>
        </p:txBody>
      </p:sp>
      <p:sp>
        <p:nvSpPr>
          <p:cNvPr id="19460" name="Text Box 4"/>
          <p:cNvSpPr txBox="1">
            <a:spLocks noChangeArrowheads="1"/>
          </p:cNvSpPr>
          <p:nvPr/>
        </p:nvSpPr>
        <p:spPr bwMode="auto">
          <a:xfrm>
            <a:off x="668338" y="4273550"/>
            <a:ext cx="9040812" cy="239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nSpc>
                <a:spcPct val="100000"/>
              </a:lnSpc>
              <a:spcAft>
                <a:spcPts val="2163"/>
              </a:spcAft>
            </a:pPr>
            <a:r>
              <a:rPr lang="en-GB" altLang="en-US" sz="2200" b="1" i="1"/>
              <a:t>Plans:</a:t>
            </a:r>
          </a:p>
          <a:p>
            <a:pPr>
              <a:lnSpc>
                <a:spcPct val="100000"/>
              </a:lnSpc>
              <a:spcAft>
                <a:spcPts val="2163"/>
              </a:spcAft>
            </a:pPr>
            <a:r>
              <a:rPr lang="en-GB" altLang="en-US" sz="2000"/>
              <a:t>     - </a:t>
            </a:r>
            <a:r>
              <a:rPr lang="en-GB" altLang="en-US" sz="2000" b="1">
                <a:solidFill>
                  <a:srgbClr val="FF0000"/>
                </a:solidFill>
              </a:rPr>
              <a:t>Atmosphere</a:t>
            </a:r>
            <a:r>
              <a:rPr lang="en-GB" altLang="en-US" sz="2000">
                <a:solidFill>
                  <a:srgbClr val="FF0000"/>
                </a:solidFill>
              </a:rPr>
              <a:t>:</a:t>
            </a:r>
            <a:r>
              <a:rPr lang="en-GB" altLang="en-US" sz="2000"/>
              <a:t> 50km → 25km → 10km refined mesh over N. America</a:t>
            </a:r>
            <a:br>
              <a:rPr lang="en-GB" altLang="en-US" sz="2000"/>
            </a:br>
            <a:r>
              <a:rPr lang="en-GB" altLang="en-US" sz="2000"/>
              <a:t>          better-resolved </a:t>
            </a:r>
            <a:r>
              <a:rPr lang="en-GB" altLang="en-US" sz="2000" b="1"/>
              <a:t>stratosphere</a:t>
            </a:r>
            <a:r>
              <a:rPr lang="en-GB" altLang="en-US" sz="2000"/>
              <a:t> → stratosphere/troposphere interactions</a:t>
            </a:r>
          </a:p>
          <a:p>
            <a:pPr>
              <a:lnSpc>
                <a:spcPct val="100000"/>
              </a:lnSpc>
              <a:spcAft>
                <a:spcPts val="2163"/>
              </a:spcAft>
            </a:pPr>
            <a:r>
              <a:rPr lang="en-GB" altLang="en-US" sz="2000"/>
              <a:t>     - </a:t>
            </a:r>
            <a:r>
              <a:rPr lang="en-GB" altLang="en-US" sz="2000" b="1">
                <a:solidFill>
                  <a:srgbClr val="0000FF"/>
                </a:solidFill>
              </a:rPr>
              <a:t>Ocean</a:t>
            </a:r>
            <a:r>
              <a:rPr lang="en-GB" altLang="en-US" sz="2000">
                <a:solidFill>
                  <a:srgbClr val="0000FF"/>
                </a:solidFill>
              </a:rPr>
              <a:t>:</a:t>
            </a:r>
            <a:r>
              <a:rPr lang="en-GB" altLang="en-US" sz="2000"/>
              <a:t> 100km → 25km (coastal applications)</a:t>
            </a:r>
          </a:p>
          <a:p>
            <a:pPr>
              <a:lnSpc>
                <a:spcPct val="100000"/>
              </a:lnSpc>
              <a:spcAft>
                <a:spcPts val="2163"/>
              </a:spcAft>
            </a:pPr>
            <a:r>
              <a:rPr lang="en-GB" altLang="en-US" sz="2000"/>
              <a:t>     - </a:t>
            </a:r>
            <a:r>
              <a:rPr lang="en-GB" altLang="en-US" sz="2000" b="1">
                <a:solidFill>
                  <a:srgbClr val="008000"/>
                </a:solidFill>
              </a:rPr>
              <a:t>ESM</a:t>
            </a:r>
            <a:r>
              <a:rPr lang="en-GB" altLang="en-US" sz="2000"/>
              <a:t> capabilities (biogeochemistry, carbon, ecosystems, fisheries)</a:t>
            </a:r>
          </a:p>
        </p:txBody>
      </p:sp>
    </p:spTree>
  </p:cSld>
  <p:clrMapOvr>
    <a:masterClrMapping/>
  </p:clrMapOvr>
  <p:transition spd="slow"/>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301081" y="-299243"/>
            <a:ext cx="5534025" cy="8389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Text Box 2"/>
          <p:cNvSpPr txBox="1">
            <a:spLocks noChangeArrowheads="1"/>
          </p:cNvSpPr>
          <p:nvPr/>
        </p:nvSpPr>
        <p:spPr bwMode="auto">
          <a:xfrm>
            <a:off x="212725" y="209550"/>
            <a:ext cx="9601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Lst>
              <a:defRPr>
                <a:solidFill>
                  <a:srgbClr val="000000"/>
                </a:solidFill>
                <a:latin typeface="Arial" charset="0"/>
                <a:ea typeface="msmincho" charset="0"/>
                <a:cs typeface="msmincho" charset="0"/>
              </a:defRPr>
            </a:lvl9pPr>
          </a:lstStyle>
          <a:p>
            <a:pPr algn="ctr">
              <a:lnSpc>
                <a:spcPct val="93000"/>
              </a:lnSpc>
              <a:buClrTx/>
              <a:buFontTx/>
              <a:buNone/>
            </a:pPr>
            <a:r>
              <a:rPr lang="en-GB" altLang="en-US" sz="2800" b="1">
                <a:ea typeface="DejaVu LGC Sans" charset="0"/>
                <a:cs typeface="DejaVu LGC Sans" charset="0"/>
              </a:rPr>
              <a:t>Seasonal-to-Interannual Variations &amp; Predictability</a:t>
            </a:r>
          </a:p>
        </p:txBody>
      </p:sp>
      <p:sp>
        <p:nvSpPr>
          <p:cNvPr id="20483" name="Text Box 3"/>
          <p:cNvSpPr txBox="1">
            <a:spLocks noChangeArrowheads="1"/>
          </p:cNvSpPr>
          <p:nvPr/>
        </p:nvSpPr>
        <p:spPr bwMode="auto">
          <a:xfrm>
            <a:off x="652463" y="644525"/>
            <a:ext cx="8618537"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mincho" charset="0"/>
                <a:cs typeface="msmincho" charset="0"/>
              </a:defRPr>
            </a:lvl9pPr>
          </a:lstStyle>
          <a:p>
            <a:pPr algn="ctr">
              <a:lnSpc>
                <a:spcPct val="100000"/>
              </a:lnSpc>
              <a:spcAft>
                <a:spcPts val="2163"/>
              </a:spcAft>
            </a:pPr>
            <a:r>
              <a:rPr lang="en-GB" altLang="en-US">
                <a:ea typeface="DejaVu LGC Sans" charset="0"/>
                <a:cs typeface="DejaVu LGC Sans" charset="0"/>
              </a:rPr>
              <a:t>Driven mainly from the tropics, e.g. ENSO.</a:t>
            </a:r>
          </a:p>
        </p:txBody>
      </p:sp>
      <p:sp>
        <p:nvSpPr>
          <p:cNvPr id="20484" name="Text Box 4"/>
          <p:cNvSpPr txBox="1">
            <a:spLocks noChangeArrowheads="1"/>
          </p:cNvSpPr>
          <p:nvPr/>
        </p:nvSpPr>
        <p:spPr bwMode="auto">
          <a:xfrm>
            <a:off x="55563" y="6737350"/>
            <a:ext cx="9888537" cy="569913"/>
          </a:xfrm>
          <a:prstGeom prst="rect">
            <a:avLst/>
          </a:prstGeom>
          <a:solidFill>
            <a:srgbClr val="E5FFE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5pPr>
            <a:lvl6pPr marL="25146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6pPr>
            <a:lvl7pPr marL="29718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7pPr>
            <a:lvl8pPr marL="34290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8pPr>
            <a:lvl9pPr marL="3886200" indent="-228600" defTabSz="449263" fontAlgn="base" hangingPunct="0">
              <a:lnSpc>
                <a:spcPts val="4225"/>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rgbClr val="000000"/>
                </a:solidFill>
                <a:latin typeface="Arial" charset="0"/>
                <a:ea typeface="msmincho" charset="0"/>
                <a:cs typeface="msmincho" charset="0"/>
              </a:defRPr>
            </a:lvl9pPr>
          </a:lstStyle>
          <a:p>
            <a:pPr algn="ctr">
              <a:lnSpc>
                <a:spcPct val="100000"/>
              </a:lnSpc>
              <a:spcAft>
                <a:spcPts val="2163"/>
              </a:spcAft>
            </a:pPr>
            <a:r>
              <a:rPr lang="en-GB" altLang="en-US">
                <a:ea typeface="DejaVu LGC Sans" charset="0"/>
                <a:cs typeface="DejaVu LGC Sans" charset="0"/>
              </a:rPr>
              <a:t>Key foci: Temperature, hydroclimate, storms, snowpack, ocean currents, sea ice</a:t>
            </a:r>
            <a:br>
              <a:rPr lang="en-GB" altLang="en-US">
                <a:ea typeface="DejaVu LGC Sans" charset="0"/>
                <a:cs typeface="DejaVu LGC Sans" charset="0"/>
              </a:rPr>
            </a:br>
            <a:r>
              <a:rPr lang="en-GB" altLang="en-US">
                <a:ea typeface="DejaVu LGC Sans" charset="0"/>
                <a:cs typeface="DejaVu LGC Sans" charset="0"/>
              </a:rPr>
              <a:t>→ impact agriculture, water resources, natural disasters, forests, wildfires, fisheries, shipping</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mincho"/>
        <a:cs typeface="msmincho"/>
      </a:majorFont>
      <a:minorFont>
        <a:latin typeface="Arial"/>
        <a:ea typeface="msmincho"/>
        <a:cs typeface="msminch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AR PL ShanHeiSun Uni"/>
        <a:cs typeface="AR PL ShanHeiSun Uni"/>
      </a:majorFont>
      <a:minorFont>
        <a:latin typeface="Calibri"/>
        <a:ea typeface="AR PL ShanHeiSun Uni"/>
        <a:cs typeface="AR PL ShanHeiSun Un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WenQuanYi Zen Hei Sharp"/>
        <a:cs typeface="WenQuanYi Zen Hei Sharp"/>
      </a:majorFont>
      <a:minorFont>
        <a:latin typeface="Calibri"/>
        <a:ea typeface="WenQuanYi Zen Hei Sharp"/>
        <a:cs typeface="WenQuanYi Zen Hei Sharp"/>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WenQuanYi Zen Hei Sharp"/>
        <a:cs typeface="WenQuanYi Zen Hei Sharp"/>
      </a:majorFont>
      <a:minorFont>
        <a:latin typeface="Calibri"/>
        <a:ea typeface="WenQuanYi Zen Hei Sharp"/>
        <a:cs typeface="WenQuanYi Zen Hei Sharp"/>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WenQuanYi Zen Hei Sharp"/>
        <a:cs typeface="WenQuanYi Zen Hei Sharp"/>
      </a:majorFont>
      <a:minorFont>
        <a:latin typeface="Calibri"/>
        <a:ea typeface="WenQuanYi Zen Hei Sharp"/>
        <a:cs typeface="WenQuanYi Zen Hei Sharp"/>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ts val="4225"/>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24052</TotalTime>
  <Words>2684</Words>
  <Application>Microsoft Office PowerPoint</Application>
  <PresentationFormat>Custom</PresentationFormat>
  <Paragraphs>441</Paragraphs>
  <Slides>35</Slides>
  <Notes>35</Notes>
  <HiddenSlides>0</HiddenSlides>
  <MMClips>1</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35</vt:i4>
      </vt:variant>
    </vt:vector>
  </HeadingPairs>
  <TitlesOfParts>
    <vt:vector size="61" baseType="lpstr">
      <vt:lpstr>Times New Roman</vt:lpstr>
      <vt:lpstr>Arial</vt:lpstr>
      <vt:lpstr>msmincho</vt:lpstr>
      <vt:lpstr>Calibri</vt:lpstr>
      <vt:lpstr>AR PL ShanHeiSun Uni</vt:lpstr>
      <vt:lpstr>Cambria</vt:lpstr>
      <vt:lpstr>WenQuanYi Zen Hei Sharp</vt:lpstr>
      <vt:lpstr>DejaVu LGC Sans</vt:lpstr>
      <vt:lpstr>新細明體</vt:lpstr>
      <vt:lpstr>Century Gothic</vt:lpstr>
      <vt:lpstr>StarSymbol</vt:lpstr>
      <vt:lpstr>Gill Sans Light</vt:lpstr>
      <vt:lpstr>Wingdings</vt:lpstr>
      <vt:lpstr>+mn-lt</vt:lpstr>
      <vt:lpstr>+mn-ea</vt:lpstr>
      <vt:lpstr>ＭＳ Ｐゴシック</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Seasonal-to-Decadal (S2D) Variability and Predictability Division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GFDL’s data assimilation system: Toward a coupled climate reanalysis  (ocean T/S profiles &amp; atmospheric surface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Seasonal-to-Decadal (S2D) Variability and Predictability Division</dc:title>
  <dc:creator>Andrew Wittenberg</dc:creator>
  <cp:lastModifiedBy>Andrew Wittenberg</cp:lastModifiedBy>
  <cp:revision>690</cp:revision>
  <cp:lastPrinted>2013-03-19T15:27:13Z</cp:lastPrinted>
  <dcterms:created xsi:type="dcterms:W3CDTF">1601-01-01T00:00:00Z</dcterms:created>
  <dcterms:modified xsi:type="dcterms:W3CDTF">2019-07-01T02:03:12Z</dcterms:modified>
</cp:coreProperties>
</file>