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3" r:id="rId4"/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4455d36e3_8_3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94455d36e3_8_30:notes"/>
          <p:cNvSpPr/>
          <p:nvPr>
            <p:ph idx="2" type="sldImg"/>
          </p:nvPr>
        </p:nvSpPr>
        <p:spPr>
          <a:xfrm>
            <a:off x="114322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4455d36e3_3_124:notes"/>
          <p:cNvSpPr txBox="1"/>
          <p:nvPr>
            <p:ph idx="1" type="body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94455d36e3_3_124:notes"/>
          <p:cNvSpPr/>
          <p:nvPr>
            <p:ph idx="2" type="sldImg"/>
          </p:nvPr>
        </p:nvSpPr>
        <p:spPr>
          <a:xfrm>
            <a:off x="1143221" y="685795"/>
            <a:ext cx="4572221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4455d36e3_3_148:notes"/>
          <p:cNvSpPr txBox="1"/>
          <p:nvPr>
            <p:ph idx="1" type="body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94455d36e3_3_148:notes"/>
          <p:cNvSpPr/>
          <p:nvPr>
            <p:ph idx="2" type="sldImg"/>
          </p:nvPr>
        </p:nvSpPr>
        <p:spPr>
          <a:xfrm>
            <a:off x="1143221" y="685795"/>
            <a:ext cx="4572221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4455d36e3_3_389:notes"/>
          <p:cNvSpPr txBox="1"/>
          <p:nvPr>
            <p:ph idx="1" type="body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94455d36e3_3_389:notes"/>
          <p:cNvSpPr/>
          <p:nvPr>
            <p:ph idx="2" type="sldImg"/>
          </p:nvPr>
        </p:nvSpPr>
        <p:spPr>
          <a:xfrm>
            <a:off x="1143221" y="685795"/>
            <a:ext cx="4572221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4455d36e3_3_209:notes"/>
          <p:cNvSpPr txBox="1"/>
          <p:nvPr>
            <p:ph idx="1" type="body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94455d36e3_3_209:notes"/>
          <p:cNvSpPr/>
          <p:nvPr>
            <p:ph idx="2" type="sldImg"/>
          </p:nvPr>
        </p:nvSpPr>
        <p:spPr>
          <a:xfrm>
            <a:off x="1143221" y="685795"/>
            <a:ext cx="4572221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4455d36e3_3_220:notes"/>
          <p:cNvSpPr txBox="1"/>
          <p:nvPr>
            <p:ph idx="1" type="body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94455d36e3_3_220:notes"/>
          <p:cNvSpPr/>
          <p:nvPr>
            <p:ph idx="2" type="sldImg"/>
          </p:nvPr>
        </p:nvSpPr>
        <p:spPr>
          <a:xfrm>
            <a:off x="1143221" y="685795"/>
            <a:ext cx="4572221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4455d36e3_3_234:notes"/>
          <p:cNvSpPr txBox="1"/>
          <p:nvPr>
            <p:ph idx="1" type="body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94455d36e3_3_234:notes"/>
          <p:cNvSpPr/>
          <p:nvPr>
            <p:ph idx="2" type="sldImg"/>
          </p:nvPr>
        </p:nvSpPr>
        <p:spPr>
          <a:xfrm>
            <a:off x="1143221" y="685795"/>
            <a:ext cx="4572221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4455d36e3_3_240:notes"/>
          <p:cNvSpPr txBox="1"/>
          <p:nvPr>
            <p:ph idx="1" type="body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94455d36e3_3_240:notes"/>
          <p:cNvSpPr/>
          <p:nvPr>
            <p:ph idx="2" type="sldImg"/>
          </p:nvPr>
        </p:nvSpPr>
        <p:spPr>
          <a:xfrm>
            <a:off x="1143221" y="685795"/>
            <a:ext cx="4572221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4455d36e3_3_245:notes"/>
          <p:cNvSpPr txBox="1"/>
          <p:nvPr>
            <p:ph idx="1" type="body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94455d36e3_3_245:notes"/>
          <p:cNvSpPr/>
          <p:nvPr>
            <p:ph idx="2" type="sldImg"/>
          </p:nvPr>
        </p:nvSpPr>
        <p:spPr>
          <a:xfrm>
            <a:off x="1143221" y="685795"/>
            <a:ext cx="4572221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4455d36e3_3_257:notes"/>
          <p:cNvSpPr txBox="1"/>
          <p:nvPr>
            <p:ph idx="1" type="body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94455d36e3_3_257:notes"/>
          <p:cNvSpPr/>
          <p:nvPr>
            <p:ph idx="2" type="sldImg"/>
          </p:nvPr>
        </p:nvSpPr>
        <p:spPr>
          <a:xfrm>
            <a:off x="1143221" y="685795"/>
            <a:ext cx="4572221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4455d36e3_1_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94455d36e3_1_0:notes"/>
          <p:cNvSpPr/>
          <p:nvPr>
            <p:ph idx="2" type="sldImg"/>
          </p:nvPr>
        </p:nvSpPr>
        <p:spPr>
          <a:xfrm>
            <a:off x="114322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94455d36e3_3_266:notes"/>
          <p:cNvSpPr txBox="1"/>
          <p:nvPr>
            <p:ph idx="1" type="body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94455d36e3_3_266:notes"/>
          <p:cNvSpPr/>
          <p:nvPr>
            <p:ph idx="2" type="sldImg"/>
          </p:nvPr>
        </p:nvSpPr>
        <p:spPr>
          <a:xfrm>
            <a:off x="1143221" y="685795"/>
            <a:ext cx="4572221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94455d36e3_3_283:notes"/>
          <p:cNvSpPr txBox="1"/>
          <p:nvPr>
            <p:ph idx="1" type="body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94455d36e3_3_283:notes"/>
          <p:cNvSpPr/>
          <p:nvPr>
            <p:ph idx="2" type="sldImg"/>
          </p:nvPr>
        </p:nvSpPr>
        <p:spPr>
          <a:xfrm>
            <a:off x="1143221" y="685795"/>
            <a:ext cx="4572221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4455d36e3_3_327:notes"/>
          <p:cNvSpPr txBox="1"/>
          <p:nvPr>
            <p:ph idx="1" type="body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94455d36e3_3_327:notes"/>
          <p:cNvSpPr/>
          <p:nvPr>
            <p:ph idx="2" type="sldImg"/>
          </p:nvPr>
        </p:nvSpPr>
        <p:spPr>
          <a:xfrm>
            <a:off x="1143221" y="685795"/>
            <a:ext cx="4572221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94455d36e3_3_365:notes"/>
          <p:cNvSpPr txBox="1"/>
          <p:nvPr>
            <p:ph idx="1" type="body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94455d36e3_3_365:notes"/>
          <p:cNvSpPr/>
          <p:nvPr>
            <p:ph idx="2" type="sldImg"/>
          </p:nvPr>
        </p:nvSpPr>
        <p:spPr>
          <a:xfrm>
            <a:off x="1143221" y="685795"/>
            <a:ext cx="4572221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94455d36e3_8_4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94455d36e3_8_44:notes"/>
          <p:cNvSpPr/>
          <p:nvPr>
            <p:ph idx="2" type="sldImg"/>
          </p:nvPr>
        </p:nvSpPr>
        <p:spPr>
          <a:xfrm>
            <a:off x="114322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4455d36e3_8_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94455d36e3_8_0:notes"/>
          <p:cNvSpPr/>
          <p:nvPr>
            <p:ph idx="2" type="sldImg"/>
          </p:nvPr>
        </p:nvSpPr>
        <p:spPr>
          <a:xfrm>
            <a:off x="114322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4455d36e3_1_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94455d36e3_1_5:notes"/>
          <p:cNvSpPr/>
          <p:nvPr>
            <p:ph idx="2" type="sldImg"/>
          </p:nvPr>
        </p:nvSpPr>
        <p:spPr>
          <a:xfrm>
            <a:off x="114322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4455d36e3_3_384:notes"/>
          <p:cNvSpPr txBox="1"/>
          <p:nvPr>
            <p:ph idx="1" type="body"/>
          </p:nvPr>
        </p:nvSpPr>
        <p:spPr>
          <a:xfrm>
            <a:off x="685787" y="4343386"/>
            <a:ext cx="5486382" cy="4114795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94455d36e3_3_384:notes"/>
          <p:cNvSpPr/>
          <p:nvPr>
            <p:ph idx="2" type="sldImg"/>
          </p:nvPr>
        </p:nvSpPr>
        <p:spPr>
          <a:xfrm>
            <a:off x="1143221" y="685795"/>
            <a:ext cx="4572221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4455d36e3_8_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94455d36e3_8_5:notes"/>
          <p:cNvSpPr/>
          <p:nvPr>
            <p:ph idx="2" type="sldImg"/>
          </p:nvPr>
        </p:nvSpPr>
        <p:spPr>
          <a:xfrm>
            <a:off x="114322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4455d36e3_8_1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94455d36e3_8_10:notes"/>
          <p:cNvSpPr/>
          <p:nvPr>
            <p:ph idx="2" type="sldImg"/>
          </p:nvPr>
        </p:nvSpPr>
        <p:spPr>
          <a:xfrm>
            <a:off x="114322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4455d36e3_8_1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94455d36e3_8_15:notes"/>
          <p:cNvSpPr/>
          <p:nvPr>
            <p:ph idx="2" type="sldImg"/>
          </p:nvPr>
        </p:nvSpPr>
        <p:spPr>
          <a:xfrm>
            <a:off x="114322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4455d36e3_8_2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94455d36e3_8_20:notes"/>
          <p:cNvSpPr/>
          <p:nvPr>
            <p:ph idx="2" type="sldImg"/>
          </p:nvPr>
        </p:nvSpPr>
        <p:spPr>
          <a:xfrm>
            <a:off x="114322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9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0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3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3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4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5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5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5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6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6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7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7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7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7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8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8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8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8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8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8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clivar.org/research-foci/enso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github.com/CLIVAR-PRP/ENSO_metrics/wiki" TargetMode="External"/><Relationship Id="rId4" Type="http://schemas.openxmlformats.org/officeDocument/2006/relationships/hyperlink" Target="https://github.com/CLIVAR-PRP/ENSO_metrics" TargetMode="External"/><Relationship Id="rId5" Type="http://schemas.openxmlformats.org/officeDocument/2006/relationships/hyperlink" Target="https://pcmdi.llnl.gov/research/metrics/ens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9"/>
          <p:cNvSpPr txBox="1"/>
          <p:nvPr>
            <p:ph type="ctrTitle"/>
          </p:nvPr>
        </p:nvSpPr>
        <p:spPr>
          <a:xfrm>
            <a:off x="311700" y="335500"/>
            <a:ext cx="6368400" cy="16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ENSO</a:t>
            </a:r>
            <a:br>
              <a:rPr lang="en"/>
            </a:br>
            <a:r>
              <a:rPr lang="en"/>
              <a:t>Properties &amp; Me</a:t>
            </a:r>
            <a:r>
              <a:rPr lang="en"/>
              <a:t>t</a:t>
            </a:r>
            <a:r>
              <a:rPr lang="en"/>
              <a:t>rics</a:t>
            </a:r>
            <a:endParaRPr/>
          </a:p>
        </p:txBody>
      </p:sp>
      <p:sp>
        <p:nvSpPr>
          <p:cNvPr id="160" name="Google Shape;160;p39"/>
          <p:cNvSpPr txBox="1"/>
          <p:nvPr>
            <p:ph idx="1" type="subTitle"/>
          </p:nvPr>
        </p:nvSpPr>
        <p:spPr>
          <a:xfrm>
            <a:off x="311700" y="2385950"/>
            <a:ext cx="8520600" cy="42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Prepared</a:t>
            </a:r>
            <a:r>
              <a:rPr lang="en">
                <a:solidFill>
                  <a:srgbClr val="000000"/>
                </a:solidFill>
              </a:rPr>
              <a:t> for the </a:t>
            </a:r>
            <a:r>
              <a:rPr lang="en">
                <a:solidFill>
                  <a:srgbClr val="008000"/>
                </a:solidFill>
              </a:rPr>
              <a:t>CLIVAR Pacific Region Panel</a:t>
            </a:r>
            <a:endParaRPr>
              <a:solidFill>
                <a:srgbClr val="008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000"/>
                </a:solidFill>
              </a:rPr>
              <a:t>Working Group on Conceptual Models of ENSO</a:t>
            </a:r>
            <a:endParaRPr>
              <a:solidFill>
                <a:srgbClr val="008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Presented by Andrew Wittenberg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/>
              <a:t>with contributions from:</a:t>
            </a:r>
            <a:br>
              <a:rPr i="1" lang="en" sz="2000"/>
            </a:br>
            <a:r>
              <a:rPr i="1" lang="en" sz="2000"/>
              <a:t>Y. Planton &amp; the ENSO Metrics Team, S. Stevenson, …</a:t>
            </a:r>
            <a:endParaRPr i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10 September 2020</a:t>
            </a:r>
            <a:endParaRPr i="1" sz="2000"/>
          </a:p>
        </p:txBody>
      </p:sp>
      <p:grpSp>
        <p:nvGrpSpPr>
          <p:cNvPr id="161" name="Google Shape;161;p39"/>
          <p:cNvGrpSpPr/>
          <p:nvPr/>
        </p:nvGrpSpPr>
        <p:grpSpPr>
          <a:xfrm>
            <a:off x="6535656" y="-48319"/>
            <a:ext cx="2608912" cy="1894399"/>
            <a:chOff x="2496812" y="777469"/>
            <a:chExt cx="3641189" cy="2644331"/>
          </a:xfrm>
        </p:grpSpPr>
        <p:pic>
          <p:nvPicPr>
            <p:cNvPr id="162" name="Google Shape;162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15280" y="1287720"/>
              <a:ext cx="3222720" cy="2134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ernational Clivar_New Logo_2.png" id="163" name="Google Shape;163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555201">
              <a:off x="2632320" y="1064160"/>
              <a:ext cx="1535760" cy="9734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8"/>
          <p:cNvSpPr txBox="1"/>
          <p:nvPr/>
        </p:nvSpPr>
        <p:spPr>
          <a:xfrm>
            <a:off x="152640" y="154440"/>
            <a:ext cx="88392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Key</a:t>
            </a:r>
            <a:r>
              <a:rPr b="1" lang="en" sz="2800"/>
              <a:t> ENSO properties (3)</a:t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8"/>
          <p:cNvSpPr txBox="1"/>
          <p:nvPr/>
        </p:nvSpPr>
        <p:spPr>
          <a:xfrm>
            <a:off x="667075" y="935025"/>
            <a:ext cx="8201400" cy="56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5</a:t>
            </a:r>
            <a:r>
              <a:rPr b="1" lang="en" sz="1800" strike="noStrike">
                <a:solidFill>
                  <a:srgbClr val="FF0000"/>
                </a:solidFill>
              </a:rPr>
              <a:t>. Nonlinearity </a:t>
            </a:r>
            <a:r>
              <a:rPr b="1" lang="en" sz="1800">
                <a:solidFill>
                  <a:srgbClr val="FF0000"/>
                </a:solidFill>
              </a:rPr>
              <a:t>&amp;</a:t>
            </a:r>
            <a:r>
              <a:rPr b="1" lang="en" sz="1800" strike="noStrike">
                <a:solidFill>
                  <a:srgbClr val="FF0000"/>
                </a:solidFill>
              </a:rPr>
              <a:t> </a:t>
            </a:r>
            <a:r>
              <a:rPr b="1" lang="en" sz="1800">
                <a:solidFill>
                  <a:srgbClr val="FF0000"/>
                </a:solidFill>
              </a:rPr>
              <a:t>noise</a:t>
            </a:r>
            <a:br>
              <a:rPr lang="en" sz="1800">
                <a:solidFill>
                  <a:srgbClr val="B45F06"/>
                </a:solidFill>
              </a:rPr>
            </a:br>
            <a:r>
              <a:rPr lang="en" sz="1500"/>
              <a:t>	a.</a:t>
            </a:r>
            <a:r>
              <a:rPr lang="en" sz="1500"/>
              <a:t> </a:t>
            </a:r>
            <a:r>
              <a:rPr lang="en" sz="1500"/>
              <a:t>EN/LN </a:t>
            </a:r>
            <a:r>
              <a:rPr b="1" lang="en" sz="1500"/>
              <a:t>asymmetries</a:t>
            </a:r>
            <a:r>
              <a:rPr lang="en" sz="1500"/>
              <a:t>: intensity, duration, transition</a:t>
            </a:r>
            <a:endParaRPr sz="1500"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b.</a:t>
            </a:r>
            <a:r>
              <a:rPr lang="en" sz="1500"/>
              <a:t> </a:t>
            </a:r>
            <a:r>
              <a:rPr b="1" lang="en" sz="1500"/>
              <a:t>Convection</a:t>
            </a:r>
            <a:r>
              <a:rPr lang="en" sz="1500"/>
              <a:t> &amp; SST-wind coupling; n</a:t>
            </a:r>
            <a:r>
              <a:rPr lang="en" sz="1500"/>
              <a:t>onlinear dynamical heating (</a:t>
            </a:r>
            <a:r>
              <a:rPr b="1" lang="en" sz="1500"/>
              <a:t>NDH</a:t>
            </a:r>
            <a:r>
              <a:rPr lang="en" sz="1500"/>
              <a:t>)</a:t>
            </a:r>
            <a:endParaRPr sz="1500"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c. Maximum potential intensity (</a:t>
            </a:r>
            <a:r>
              <a:rPr b="1" lang="en" sz="1500"/>
              <a:t>MPI</a:t>
            </a:r>
            <a:r>
              <a:rPr lang="en" sz="1500"/>
              <a:t>)</a:t>
            </a:r>
            <a:endParaRPr sz="1500"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d. </a:t>
            </a:r>
            <a:r>
              <a:rPr b="1" lang="en" sz="1500"/>
              <a:t>Multiplicative noise &amp; rectification</a:t>
            </a:r>
            <a:r>
              <a:rPr lang="en" sz="1500"/>
              <a:t> (e.g. WWEs &amp; TIWs)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8000"/>
                </a:solidFill>
              </a:rPr>
              <a:t>6. Predictability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a. ENSO </a:t>
            </a:r>
            <a:r>
              <a:rPr b="1" lang="en" sz="1500">
                <a:solidFill>
                  <a:schemeClr val="dk1"/>
                </a:solidFill>
              </a:rPr>
              <a:t>precursors</a:t>
            </a:r>
            <a:endParaRPr sz="13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b. </a:t>
            </a:r>
            <a:r>
              <a:rPr lang="en" sz="1500">
                <a:solidFill>
                  <a:schemeClr val="dk1"/>
                </a:solidFill>
              </a:rPr>
              <a:t>Sources of </a:t>
            </a:r>
            <a:r>
              <a:rPr b="1" lang="en" sz="1500">
                <a:solidFill>
                  <a:schemeClr val="dk1"/>
                </a:solidFill>
              </a:rPr>
              <a:t>memory</a:t>
            </a:r>
            <a:r>
              <a:rPr lang="en" sz="1500">
                <a:solidFill>
                  <a:schemeClr val="dk1"/>
                </a:solidFill>
              </a:rPr>
              <a:t>; and </a:t>
            </a:r>
            <a:r>
              <a:rPr b="1" lang="en" sz="1500">
                <a:solidFill>
                  <a:schemeClr val="dk1"/>
                </a:solidFill>
              </a:rPr>
              <a:t>limits</a:t>
            </a:r>
            <a:r>
              <a:rPr lang="en" sz="1500">
                <a:solidFill>
                  <a:schemeClr val="dk1"/>
                </a:solidFill>
              </a:rPr>
              <a:t> due to noise &amp; chaos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c. P</a:t>
            </a:r>
            <a:r>
              <a:rPr lang="en" sz="1500">
                <a:solidFill>
                  <a:schemeClr val="dk1"/>
                </a:solidFill>
              </a:rPr>
              <a:t>redictable patterns (LLEs, optimal perturbations, model-analogs, …)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d. Decadal </a:t>
            </a:r>
            <a:r>
              <a:rPr b="1" lang="en" sz="1500">
                <a:solidFill>
                  <a:schemeClr val="dk1"/>
                </a:solidFill>
              </a:rPr>
              <a:t>variations</a:t>
            </a:r>
            <a:r>
              <a:rPr lang="en" sz="1500">
                <a:solidFill>
                  <a:schemeClr val="dk1"/>
                </a:solidFill>
              </a:rPr>
              <a:t> of predictability; </a:t>
            </a:r>
            <a:r>
              <a:rPr lang="en" sz="1500">
                <a:solidFill>
                  <a:schemeClr val="dk1"/>
                </a:solidFill>
              </a:rPr>
              <a:t>“predicting the predictability”</a:t>
            </a:r>
            <a:endParaRPr sz="15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800">
                <a:solidFill>
                  <a:srgbClr val="0000FF"/>
                </a:solidFill>
              </a:rPr>
              <a:t>7. Sensitivities to climate &amp; parameters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a. Consistency with </a:t>
            </a:r>
            <a:r>
              <a:rPr b="1" lang="en" sz="1500">
                <a:solidFill>
                  <a:schemeClr val="dk1"/>
                </a:solidFill>
              </a:rPr>
              <a:t>historical &amp; paleo</a:t>
            </a:r>
            <a:r>
              <a:rPr lang="en" sz="1500">
                <a:solidFill>
                  <a:schemeClr val="dk1"/>
                </a:solidFill>
              </a:rPr>
              <a:t> obs and change (for right physical reasons)</a:t>
            </a:r>
            <a:endParaRPr sz="13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b. Explain dependence of projections on model </a:t>
            </a:r>
            <a:r>
              <a:rPr b="1" lang="en" sz="1500">
                <a:solidFill>
                  <a:schemeClr val="dk1"/>
                </a:solidFill>
              </a:rPr>
              <a:t>biases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	- Stratify CMIP models by plausibility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	- “Budgets” for model behavior, to target processes for development</a:t>
            </a:r>
            <a:endParaRPr sz="15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c. </a:t>
            </a:r>
            <a:r>
              <a:rPr b="1" lang="en" sz="1500">
                <a:solidFill>
                  <a:schemeClr val="dk1"/>
                </a:solidFill>
              </a:rPr>
              <a:t>Emergent constraints</a:t>
            </a:r>
            <a:r>
              <a:rPr lang="en" sz="1500">
                <a:solidFill>
                  <a:schemeClr val="dk1"/>
                </a:solidFill>
              </a:rPr>
              <a:t>: Leverage intermodel diversity to better assess future risks</a:t>
            </a:r>
            <a:endParaRPr b="1" sz="13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d. </a:t>
            </a:r>
            <a:r>
              <a:rPr b="1" lang="en" sz="1500">
                <a:solidFill>
                  <a:schemeClr val="dk1"/>
                </a:solidFill>
              </a:rPr>
              <a:t>Emulate</a:t>
            </a:r>
            <a:r>
              <a:rPr lang="en" sz="1500">
                <a:solidFill>
                  <a:schemeClr val="dk1"/>
                </a:solidFill>
              </a:rPr>
              <a:t> CGCM → cheaply extend simulations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More robust statistics &amp; detection, and better characterize extremes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700">
                <a:solidFill>
                  <a:srgbClr val="008000"/>
                </a:solidFill>
              </a:rPr>
              <a:t>So many properties!  How to prioritize?</a:t>
            </a:r>
            <a:br>
              <a:rPr lang="en" sz="1700">
                <a:solidFill>
                  <a:srgbClr val="008000"/>
                </a:solidFill>
              </a:rPr>
            </a:br>
            <a:r>
              <a:rPr lang="en" sz="1700">
                <a:solidFill>
                  <a:srgbClr val="008000"/>
                </a:solidFill>
              </a:rPr>
              <a:t>Case study: the CLIVAR PRP ENSO Metrics project.</a:t>
            </a:r>
            <a:endParaRPr sz="17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9"/>
          <p:cNvSpPr txBox="1"/>
          <p:nvPr/>
        </p:nvSpPr>
        <p:spPr>
          <a:xfrm>
            <a:off x="152648" y="262450"/>
            <a:ext cx="70578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ENSO Metrics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9"/>
          <p:cNvSpPr txBox="1"/>
          <p:nvPr/>
        </p:nvSpPr>
        <p:spPr>
          <a:xfrm>
            <a:off x="366475" y="965825"/>
            <a:ext cx="8222400" cy="56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 u="none" cap="none" strike="noStrike">
                <a:latin typeface="Arial"/>
                <a:ea typeface="Arial"/>
                <a:cs typeface="Arial"/>
                <a:sym typeface="Arial"/>
              </a:rPr>
              <a:t>CLIVAR Research Focus:</a:t>
            </a:r>
            <a:r>
              <a:rPr b="1" lang="en" sz="1800"/>
              <a:t> </a:t>
            </a:r>
            <a:r>
              <a:rPr b="1" i="0" lang="en" sz="1800" u="none" cap="none" strike="noStrike">
                <a:latin typeface="Arial"/>
                <a:ea typeface="Arial"/>
                <a:cs typeface="Arial"/>
                <a:sym typeface="Arial"/>
              </a:rPr>
              <a:t>ENSO in a Changing Climate</a:t>
            </a:r>
            <a:br>
              <a:rPr b="1" lang="en" sz="1800"/>
            </a:br>
            <a:r>
              <a:rPr lang="en" sz="1600">
                <a:solidFill>
                  <a:schemeClr val="dk1"/>
                </a:solidFill>
              </a:rPr>
              <a:t>	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http://www.clivar.org/research-foci/enso</a:t>
            </a:r>
            <a:br>
              <a:rPr b="1" lang="en" sz="1800"/>
            </a:br>
            <a:r>
              <a:rPr b="1" lang="en" sz="1800"/>
              <a:t>	</a:t>
            </a:r>
            <a:r>
              <a:rPr b="0" i="0" lang="en" sz="1600" u="none" cap="none" strike="noStrike">
                <a:latin typeface="Arial"/>
                <a:ea typeface="Arial"/>
                <a:cs typeface="Arial"/>
                <a:sym typeface="Arial"/>
              </a:rPr>
              <a:t>2014-2018; </a:t>
            </a:r>
            <a:r>
              <a:rPr lang="en" sz="1600"/>
              <a:t>then merged</a:t>
            </a:r>
            <a:r>
              <a:rPr b="0" i="0" lang="en" sz="1600" u="none" cap="none" strike="noStrike">
                <a:latin typeface="Arial"/>
                <a:ea typeface="Arial"/>
                <a:cs typeface="Arial"/>
                <a:sym typeface="Arial"/>
              </a:rPr>
              <a:t> back into CLI</a:t>
            </a:r>
            <a:r>
              <a:rPr lang="en" sz="1600"/>
              <a:t>VAR </a:t>
            </a:r>
            <a:r>
              <a:rPr b="0" i="0" lang="en" sz="1600" u="none" cap="none" strike="noStrike">
                <a:latin typeface="Arial"/>
                <a:ea typeface="Arial"/>
                <a:cs typeface="Arial"/>
                <a:sym typeface="Arial"/>
              </a:rPr>
              <a:t>PRP</a:t>
            </a:r>
            <a:br>
              <a:rPr lang="en" sz="1600"/>
            </a:br>
            <a:r>
              <a:rPr lang="en" sz="1600"/>
              <a:t>	C</a:t>
            </a:r>
            <a:r>
              <a:rPr b="0" lang="en" sz="1600" strike="noStrike">
                <a:latin typeface="Arial"/>
                <a:ea typeface="Arial"/>
                <a:cs typeface="Arial"/>
                <a:sym typeface="Arial"/>
              </a:rPr>
              <a:t>o-chairs: E. Guilyardi (IPSL) </a:t>
            </a:r>
            <a:r>
              <a:rPr lang="en" sz="1600"/>
              <a:t>&amp;</a:t>
            </a:r>
            <a:r>
              <a:rPr b="0" lang="en" sz="1600" strike="noStrike">
                <a:latin typeface="Arial"/>
                <a:ea typeface="Arial"/>
                <a:cs typeface="Arial"/>
                <a:sym typeface="Arial"/>
              </a:rPr>
              <a:t> A. Wittenberg (NOAA GFDL)</a:t>
            </a:r>
            <a:br>
              <a:rPr lang="en" sz="1600"/>
            </a:br>
            <a:r>
              <a:rPr lang="en" sz="1600"/>
              <a:t>	Implementation &amp; application: </a:t>
            </a:r>
            <a:r>
              <a:rPr b="1" lang="en" sz="1600"/>
              <a:t>Yann Planton</a:t>
            </a:r>
            <a:r>
              <a:rPr lang="en" sz="1600"/>
              <a:t> (IPSL/PMEL)</a:t>
            </a:r>
            <a:br>
              <a:rPr lang="en" sz="1600"/>
            </a:br>
            <a:r>
              <a:rPr lang="en" sz="1600"/>
              <a:t>	</a:t>
            </a:r>
            <a:r>
              <a:rPr b="0" lang="en" sz="1600" strike="noStrike">
                <a:latin typeface="Arial"/>
                <a:ea typeface="Arial"/>
                <a:cs typeface="Arial"/>
                <a:sym typeface="Arial"/>
              </a:rPr>
              <a:t>12 members</a:t>
            </a:r>
            <a:r>
              <a:rPr lang="en" sz="1600"/>
              <a:t> (</a:t>
            </a:r>
            <a:r>
              <a:rPr b="0" lang="en" sz="1600" strike="noStrike">
                <a:latin typeface="Arial"/>
                <a:ea typeface="Arial"/>
                <a:cs typeface="Arial"/>
                <a:sym typeface="Arial"/>
              </a:rPr>
              <a:t>France, US, Australia, Japan, Korea, UK)</a:t>
            </a:r>
            <a:br>
              <a:rPr lang="en" sz="1600">
                <a:solidFill>
                  <a:schemeClr val="dk1"/>
                </a:solidFill>
              </a:rPr>
            </a:b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Goals:</a:t>
            </a:r>
            <a:br>
              <a:rPr lang="en" sz="1800"/>
            </a:br>
            <a:r>
              <a:rPr lang="en" sz="1800"/>
              <a:t>	</a:t>
            </a: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Understand ENSO </a:t>
            </a:r>
            <a:r>
              <a:rPr b="1" lang="en" sz="18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processes</a:t>
            </a:r>
            <a:r>
              <a:rPr b="1" lang="en" sz="1800" strike="noStrike"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b="1" lang="en" sz="18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past/future changes</a:t>
            </a:r>
            <a:br>
              <a:rPr lang="en" sz="1800">
                <a:solidFill>
                  <a:srgbClr val="FF0000"/>
                </a:solidFill>
              </a:rPr>
            </a:br>
            <a:r>
              <a:rPr lang="en" sz="1800">
                <a:solidFill>
                  <a:srgbClr val="FF0000"/>
                </a:solidFill>
              </a:rPr>
              <a:t>	</a:t>
            </a: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Develop </a:t>
            </a:r>
            <a:r>
              <a:rPr b="1" lang="en" sz="18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protocol for ENSO in GCMs</a:t>
            </a:r>
            <a:br>
              <a:rPr lang="en" sz="1800"/>
            </a:br>
            <a:r>
              <a:rPr lang="en" sz="1800"/>
              <a:t>	</a:t>
            </a: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Identify </a:t>
            </a:r>
            <a:r>
              <a:rPr b="1" lang="en" sz="1800" strike="noStrike">
                <a:solidFill>
                  <a:srgbClr val="FF6633"/>
                </a:solidFill>
                <a:latin typeface="Arial"/>
                <a:ea typeface="Arial"/>
                <a:cs typeface="Arial"/>
                <a:sym typeface="Arial"/>
              </a:rPr>
              <a:t>obs</a:t>
            </a: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improve models &amp; projections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>
                <a:solidFill>
                  <a:srgbClr val="008000"/>
                </a:solidFill>
              </a:rPr>
              <a:t>Performance metrics:</a:t>
            </a:r>
            <a:r>
              <a:rPr lang="en" sz="1800">
                <a:solidFill>
                  <a:schemeClr val="dk1"/>
                </a:solidFill>
              </a:rPr>
              <a:t> Andrew, Antonietta, Mike, Matt, Scott, …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rgbClr val="008000"/>
                </a:solidFill>
              </a:rPr>
              <a:t>Teleconnections:</a:t>
            </a:r>
            <a:r>
              <a:rPr lang="en" sz="1800">
                <a:solidFill>
                  <a:schemeClr val="dk1"/>
                </a:solidFill>
              </a:rPr>
              <a:t> Scott, Shayne, Cai, …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rgbClr val="008000"/>
                </a:solidFill>
              </a:rPr>
              <a:t>Processes:</a:t>
            </a:r>
            <a:r>
              <a:rPr lang="en" sz="1800">
                <a:solidFill>
                  <a:schemeClr val="dk1"/>
                </a:solidFill>
              </a:rPr>
              <a:t> Eric, Yann, Soon-Il, Fei-Fei, Tobias, ...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" sz="1800">
                <a:solidFill>
                  <a:schemeClr val="dk1"/>
                </a:solidFill>
              </a:rPr>
              <a:t>Community package liaisons: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	</a:t>
            </a:r>
            <a:r>
              <a:rPr lang="en" sz="1800">
                <a:solidFill>
                  <a:srgbClr val="FF0000"/>
                </a:solidFill>
              </a:rPr>
              <a:t>PMP: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b="1" lang="en" sz="1800">
                <a:solidFill>
                  <a:schemeClr val="dk1"/>
                </a:solidFill>
              </a:rPr>
              <a:t>Jiwoo Lee</a:t>
            </a:r>
            <a:r>
              <a:rPr lang="en" sz="1800">
                <a:solidFill>
                  <a:schemeClr val="dk1"/>
                </a:solidFill>
              </a:rPr>
              <a:t> &amp; Peter Gleckler (PCMDI)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	</a:t>
            </a:r>
            <a:r>
              <a:rPr lang="en" sz="1800">
                <a:solidFill>
                  <a:srgbClr val="FF0000"/>
                </a:solidFill>
              </a:rPr>
              <a:t>ESMValTool:</a:t>
            </a:r>
            <a:r>
              <a:rPr lang="en" sz="1800">
                <a:solidFill>
                  <a:schemeClr val="dk1"/>
                </a:solidFill>
              </a:rPr>
              <a:t>	Veronika Eyring (DLR); Barcelona Computing Center (BSC)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	</a:t>
            </a:r>
            <a:r>
              <a:rPr lang="en" sz="1800">
                <a:solidFill>
                  <a:srgbClr val="FF0000"/>
                </a:solidFill>
              </a:rPr>
              <a:t>CliMAF:</a:t>
            </a:r>
            <a:r>
              <a:rPr lang="en" sz="1800">
                <a:solidFill>
                  <a:schemeClr val="dk1"/>
                </a:solidFill>
              </a:rPr>
              <a:t> Jérôme Servonnat (IPSL)</a:t>
            </a:r>
            <a:endParaRPr sz="2000"/>
          </a:p>
        </p:txBody>
      </p:sp>
      <p:grpSp>
        <p:nvGrpSpPr>
          <p:cNvPr id="226" name="Google Shape;226;p49"/>
          <p:cNvGrpSpPr/>
          <p:nvPr/>
        </p:nvGrpSpPr>
        <p:grpSpPr>
          <a:xfrm>
            <a:off x="6591226" y="102821"/>
            <a:ext cx="2400636" cy="1743408"/>
            <a:chOff x="2496812" y="777469"/>
            <a:chExt cx="3641189" cy="2644331"/>
          </a:xfrm>
        </p:grpSpPr>
        <p:pic>
          <p:nvPicPr>
            <p:cNvPr id="227" name="Google Shape;227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15280" y="1287720"/>
              <a:ext cx="3222720" cy="2134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ernational Clivar_New Logo_2.png" id="228" name="Google Shape;228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555201">
              <a:off x="2632320" y="1064160"/>
              <a:ext cx="1535760" cy="9734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0"/>
          <p:cNvSpPr txBox="1"/>
          <p:nvPr/>
        </p:nvSpPr>
        <p:spPr>
          <a:xfrm>
            <a:off x="152640" y="158640"/>
            <a:ext cx="88392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ENSO metrics s</a:t>
            </a:r>
            <a:r>
              <a:rPr b="1" lang="en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trategy</a:t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50"/>
          <p:cNvSpPr txBox="1"/>
          <p:nvPr/>
        </p:nvSpPr>
        <p:spPr>
          <a:xfrm>
            <a:off x="379080" y="886680"/>
            <a:ext cx="8201520" cy="5209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Start with a small subset of </a:t>
            </a:r>
            <a:r>
              <a:rPr b="1" lang="en" sz="1800" strike="noStrike">
                <a:latin typeface="Arial"/>
                <a:ea typeface="Arial"/>
                <a:cs typeface="Arial"/>
                <a:sym typeface="Arial"/>
              </a:rPr>
              <a:t>essential, simple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 metrics.</a:t>
            </a:r>
            <a:br>
              <a:rPr lang="en" sz="1800"/>
            </a:br>
            <a:r>
              <a:rPr lang="en" sz="1800"/>
              <a:t>	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Avoid getting bogged down with complexity</a:t>
            </a:r>
            <a:br>
              <a:rPr lang="en" sz="1800"/>
            </a:br>
            <a:r>
              <a:rPr lang="en" sz="1800"/>
              <a:t>	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Aim more at model </a:t>
            </a:r>
            <a:r>
              <a:rPr b="0" i="1" lang="en" sz="1800" strike="noStrike">
                <a:latin typeface="Arial"/>
                <a:ea typeface="Arial"/>
                <a:cs typeface="Arial"/>
                <a:sym typeface="Arial"/>
              </a:rPr>
              <a:t>users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 than model developers.</a:t>
            </a:r>
            <a:br>
              <a:rPr lang="en" sz="1800"/>
            </a:br>
            <a:r>
              <a:rPr lang="en" sz="1800"/>
              <a:t>	E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xpand as code, interfaces, use-cases take shape.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Metrics (scalars) are first step in a </a:t>
            </a:r>
            <a:r>
              <a:rPr b="1" lang="en" sz="1800" strike="noStrike">
                <a:latin typeface="Arial"/>
                <a:ea typeface="Arial"/>
                <a:cs typeface="Arial"/>
                <a:sym typeface="Arial"/>
              </a:rPr>
              <a:t>diagnostic hierarchy</a:t>
            </a:r>
            <a:br>
              <a:rPr lang="en" sz="1800"/>
            </a:b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	Useful for intercomparing models &amp; metrics</a:t>
            </a:r>
            <a:br>
              <a:rPr lang="en" sz="1800"/>
            </a:b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	Dive-down diagnostics: Scalar → 1d → 2d → 3d</a:t>
            </a:r>
            <a:br>
              <a:rPr lang="en" sz="1800"/>
            </a:b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	Want to see both </a:t>
            </a:r>
            <a:r>
              <a:rPr lang="en" sz="1800"/>
              <a:t>“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forest</a:t>
            </a:r>
            <a:r>
              <a:rPr lang="en" sz="1800"/>
              <a:t>”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1800"/>
              <a:t>“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trees</a:t>
            </a:r>
            <a:r>
              <a:rPr lang="en" sz="1800"/>
              <a:t>”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.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Account for:</a:t>
            </a:r>
            <a:br>
              <a:rPr lang="en" sz="1800"/>
            </a:br>
            <a:r>
              <a:rPr lang="en" sz="1800"/>
              <a:t>	-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800" strike="noStrike">
                <a:latin typeface="Arial"/>
                <a:ea typeface="Arial"/>
                <a:cs typeface="Arial"/>
                <a:sym typeface="Arial"/>
              </a:rPr>
              <a:t>internal variability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 (multiple historical ensemble members)</a:t>
            </a:r>
            <a:br>
              <a:rPr lang="en" sz="1800"/>
            </a:br>
            <a:r>
              <a:rPr lang="en" sz="1800"/>
              <a:t>	- </a:t>
            </a:r>
            <a:r>
              <a:rPr b="1" lang="en" sz="1800" strike="noStrike">
                <a:latin typeface="Arial"/>
                <a:ea typeface="Arial"/>
                <a:cs typeface="Arial"/>
                <a:sym typeface="Arial"/>
              </a:rPr>
              <a:t>obs uncertainties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 (use multiple obs products)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Written in </a:t>
            </a:r>
            <a:r>
              <a:rPr b="1" lang="en" sz="1800" strike="noStrike">
                <a:latin typeface="Arial"/>
                <a:ea typeface="Arial"/>
                <a:cs typeface="Arial"/>
                <a:sym typeface="Arial"/>
              </a:rPr>
              <a:t>Python</a:t>
            </a:r>
            <a:br>
              <a:rPr lang="en" sz="1800"/>
            </a:b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	Powerful</a:t>
            </a:r>
            <a:r>
              <a:rPr lang="en" sz="1800"/>
              <a:t>,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 flexible</a:t>
            </a:r>
            <a:br>
              <a:rPr lang="en" sz="1800"/>
            </a:b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	Plugs into community efforts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5-10-15 at 19.09.44.jpg" id="235" name="Google Shape;23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0080" y="4677480"/>
            <a:ext cx="5263920" cy="2048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 squeezed Stock Photos, Royalty Free Hand squeezed Images |  Depositphotos®" id="236" name="Google Shape;23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1650" y="381250"/>
            <a:ext cx="2412600" cy="302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1"/>
          <p:cNvSpPr txBox="1"/>
          <p:nvPr/>
        </p:nvSpPr>
        <p:spPr>
          <a:xfrm>
            <a:off x="152640" y="370440"/>
            <a:ext cx="883908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Requirements for defining a metric</a:t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51"/>
          <p:cNvSpPr txBox="1"/>
          <p:nvPr/>
        </p:nvSpPr>
        <p:spPr>
          <a:xfrm>
            <a:off x="667080" y="1403280"/>
            <a:ext cx="8201400" cy="49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1" lang="en" sz="1800" strike="noStrike">
                <a:latin typeface="Arial"/>
                <a:ea typeface="Arial"/>
                <a:cs typeface="Arial"/>
                <a:sym typeface="Arial"/>
              </a:rPr>
              <a:t>Documentation: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 Whys &amp; hows of metric and collection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2. Math </a:t>
            </a:r>
            <a:r>
              <a:rPr b="1" lang="en" sz="1800" strike="noStrike">
                <a:latin typeface="Arial"/>
                <a:ea typeface="Arial"/>
                <a:cs typeface="Arial"/>
                <a:sym typeface="Arial"/>
              </a:rPr>
              <a:t>definition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 of metric (pos</a:t>
            </a:r>
            <a:r>
              <a:rPr lang="en" sz="1800"/>
              <a:t>itive scalar “distance”)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3. Input data </a:t>
            </a:r>
            <a:r>
              <a:rPr b="1" lang="en" sz="1800" strike="noStrike">
                <a:latin typeface="Arial"/>
                <a:ea typeface="Arial"/>
                <a:cs typeface="Arial"/>
                <a:sym typeface="Arial"/>
              </a:rPr>
              <a:t>frequency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 (monthly, daily, ...) and </a:t>
            </a:r>
            <a:r>
              <a:rPr b="1" lang="en" sz="1800" strike="noStrike">
                <a:latin typeface="Arial"/>
                <a:ea typeface="Arial"/>
                <a:cs typeface="Arial"/>
                <a:sym typeface="Arial"/>
              </a:rPr>
              <a:t>grid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 (1x1 lat/lon, region, etc.)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1" lang="en" sz="1800" strike="noStrike">
                <a:latin typeface="Arial"/>
                <a:ea typeface="Arial"/>
                <a:cs typeface="Arial"/>
                <a:sym typeface="Arial"/>
              </a:rPr>
              <a:t>Obs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 (as many as possible) and </a:t>
            </a:r>
            <a:r>
              <a:rPr b="1" lang="en" sz="1800" strike="noStrike">
                <a:latin typeface="Arial"/>
                <a:ea typeface="Arial"/>
                <a:cs typeface="Arial"/>
                <a:sym typeface="Arial"/>
              </a:rPr>
              <a:t>epoch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 to use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5. Literature </a:t>
            </a:r>
            <a:r>
              <a:rPr b="1" lang="en" sz="1800" strike="noStrike">
                <a:latin typeface="Arial"/>
                <a:ea typeface="Arial"/>
                <a:cs typeface="Arial"/>
                <a:sym typeface="Arial"/>
              </a:rPr>
              <a:t>reference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 to show robustness/utility of metric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6. Minimum </a:t>
            </a:r>
            <a:r>
              <a:rPr b="1" lang="en" sz="1800" strike="noStrike">
                <a:latin typeface="Arial"/>
                <a:ea typeface="Arial"/>
                <a:cs typeface="Arial"/>
                <a:sym typeface="Arial"/>
              </a:rPr>
              <a:t>duration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 (or ensemble size) needed for metric to make sense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7. Dive-down </a:t>
            </a:r>
            <a:r>
              <a:rPr b="1" lang="en" sz="1800" strike="noStrike">
                <a:latin typeface="Arial"/>
                <a:ea typeface="Arial"/>
                <a:cs typeface="Arial"/>
                <a:sym typeface="Arial"/>
              </a:rPr>
              <a:t>diagnostics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 (e.g. the spatial maps used to compute RMSE)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8. </a:t>
            </a:r>
            <a:r>
              <a:rPr b="1" lang="en" sz="1800" strike="noStrike">
                <a:latin typeface="Arial"/>
                <a:ea typeface="Arial"/>
                <a:cs typeface="Arial"/>
                <a:sym typeface="Arial"/>
              </a:rPr>
              <a:t>Normalization</a:t>
            </a:r>
            <a:r>
              <a:rPr b="0" lang="en" sz="1800" strike="noStrike">
                <a:latin typeface="Arial"/>
                <a:ea typeface="Arial"/>
                <a:cs typeface="Arial"/>
                <a:sym typeface="Arial"/>
              </a:rPr>
              <a:t> to use in a multi-model intercomparison (single color bar)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20" y="0"/>
            <a:ext cx="7633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2"/>
          <p:cNvSpPr txBox="1"/>
          <p:nvPr/>
        </p:nvSpPr>
        <p:spPr>
          <a:xfrm>
            <a:off x="2208240" y="2839320"/>
            <a:ext cx="1484280" cy="958320"/>
          </a:xfrm>
          <a:prstGeom prst="rect">
            <a:avLst/>
          </a:prstGeom>
          <a:solidFill>
            <a:srgbClr val="FFFF00"/>
          </a:solidFill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99000" spcFirstLastPara="1" rIns="99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SSTAs extend too far west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52"/>
          <p:cNvSpPr txBox="1"/>
          <p:nvPr/>
        </p:nvSpPr>
        <p:spPr>
          <a:xfrm>
            <a:off x="4469760" y="2274480"/>
            <a:ext cx="1484280" cy="675000"/>
          </a:xfrm>
          <a:prstGeom prst="rect">
            <a:avLst/>
          </a:prstGeom>
          <a:solidFill>
            <a:srgbClr val="FFFF00"/>
          </a:solidFill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99000" spcFirstLastPara="1" rIns="99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double peak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52"/>
          <p:cNvSpPr/>
          <p:nvPr/>
        </p:nvSpPr>
        <p:spPr>
          <a:xfrm>
            <a:off x="6088320" y="1207800"/>
            <a:ext cx="2023920" cy="704880"/>
          </a:xfrm>
          <a:prstGeom prst="ellipse">
            <a:avLst/>
          </a:prstGeom>
          <a:noFill/>
          <a:ln cap="flat" cmpd="sng" w="367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52"/>
          <p:cNvSpPr txBox="1"/>
          <p:nvPr/>
        </p:nvSpPr>
        <p:spPr>
          <a:xfrm>
            <a:off x="8118000" y="1878120"/>
            <a:ext cx="958320" cy="37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metric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52"/>
          <p:cNvSpPr/>
          <p:nvPr/>
        </p:nvSpPr>
        <p:spPr>
          <a:xfrm>
            <a:off x="7891560" y="1803960"/>
            <a:ext cx="317160" cy="294840"/>
          </a:xfrm>
          <a:custGeom>
            <a:rect b="b" l="l" r="r" t="t"/>
            <a:pathLst>
              <a:path extrusionOk="0" h="819" w="881">
                <a:moveTo>
                  <a:pt x="880" y="818"/>
                </a:moveTo>
                <a:lnTo>
                  <a:pt x="0" y="0"/>
                </a:lnTo>
              </a:path>
            </a:pathLst>
          </a:custGeom>
          <a:solidFill>
            <a:srgbClr val="729FCF"/>
          </a:solidFill>
          <a:ln cap="flat" cmpd="sng" w="36700">
            <a:solidFill>
              <a:srgbClr val="0000FF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253" name="Google Shape;253;p52"/>
          <p:cNvSpPr txBox="1"/>
          <p:nvPr/>
        </p:nvSpPr>
        <p:spPr>
          <a:xfrm>
            <a:off x="7736040" y="2467800"/>
            <a:ext cx="1328400" cy="37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diagnostic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2"/>
          <p:cNvSpPr/>
          <p:nvPr/>
        </p:nvSpPr>
        <p:spPr>
          <a:xfrm>
            <a:off x="7312320" y="2720520"/>
            <a:ext cx="423360" cy="259560"/>
          </a:xfrm>
          <a:custGeom>
            <a:rect b="b" l="l" r="r" t="t"/>
            <a:pathLst>
              <a:path extrusionOk="0" h="721" w="1176">
                <a:moveTo>
                  <a:pt x="1175" y="0"/>
                </a:moveTo>
                <a:lnTo>
                  <a:pt x="0" y="720"/>
                </a:lnTo>
              </a:path>
            </a:pathLst>
          </a:custGeom>
          <a:solidFill>
            <a:srgbClr val="729FCF"/>
          </a:solidFill>
          <a:ln cap="flat" cmpd="sng" w="36700">
            <a:solidFill>
              <a:srgbClr val="0000FF"/>
            </a:solidFill>
            <a:prstDash val="solid"/>
            <a:round/>
            <a:headEnd len="sm" w="sm" type="none"/>
            <a:tailEnd len="med" w="med" type="triangl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20" y="0"/>
            <a:ext cx="7633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3"/>
          <p:cNvSpPr txBox="1"/>
          <p:nvPr/>
        </p:nvSpPr>
        <p:spPr>
          <a:xfrm>
            <a:off x="5252040" y="2634480"/>
            <a:ext cx="1484280" cy="675000"/>
          </a:xfrm>
          <a:prstGeom prst="rect">
            <a:avLst/>
          </a:prstGeom>
          <a:solidFill>
            <a:srgbClr val="FFFF00"/>
          </a:solidFill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99000" spcFirstLastPara="1" rIns="99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delayed termination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53"/>
          <p:cNvSpPr txBox="1"/>
          <p:nvPr/>
        </p:nvSpPr>
        <p:spPr>
          <a:xfrm>
            <a:off x="6384960" y="5295600"/>
            <a:ext cx="1484280" cy="675000"/>
          </a:xfrm>
          <a:prstGeom prst="rect">
            <a:avLst/>
          </a:prstGeom>
          <a:solidFill>
            <a:srgbClr val="FFFF00"/>
          </a:solidFill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99000" spcFirstLastPara="1" rIns="99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excessive overshoot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53"/>
          <p:cNvSpPr/>
          <p:nvPr/>
        </p:nvSpPr>
        <p:spPr>
          <a:xfrm>
            <a:off x="3962880" y="4358880"/>
            <a:ext cx="1353240" cy="360"/>
          </a:xfrm>
          <a:custGeom>
            <a:rect b="b" l="l" r="r" t="t"/>
            <a:pathLst>
              <a:path extrusionOk="0" h="1" w="3759">
                <a:moveTo>
                  <a:pt x="0" y="0"/>
                </a:moveTo>
                <a:lnTo>
                  <a:pt x="3758" y="0"/>
                </a:lnTo>
              </a:path>
            </a:pathLst>
          </a:custGeom>
          <a:solidFill>
            <a:srgbClr val="729FCF"/>
          </a:solidFill>
          <a:ln cap="flat" cmpd="sng" w="36700">
            <a:solidFill>
              <a:srgbClr val="0000FF"/>
            </a:solidFill>
            <a:prstDash val="solid"/>
            <a:round/>
            <a:headEnd len="med" w="med" type="triangle"/>
            <a:tailEnd len="med" w="med" type="triangle"/>
          </a:ln>
        </p:spPr>
      </p:sp>
      <p:sp>
        <p:nvSpPr>
          <p:cNvPr id="263" name="Google Shape;263;p53"/>
          <p:cNvSpPr/>
          <p:nvPr/>
        </p:nvSpPr>
        <p:spPr>
          <a:xfrm>
            <a:off x="2914200" y="5452200"/>
            <a:ext cx="3049920" cy="360"/>
          </a:xfrm>
          <a:custGeom>
            <a:rect b="b" l="l" r="r" t="t"/>
            <a:pathLst>
              <a:path extrusionOk="0" h="1" w="8472">
                <a:moveTo>
                  <a:pt x="0" y="0"/>
                </a:moveTo>
                <a:lnTo>
                  <a:pt x="8471" y="0"/>
                </a:lnTo>
              </a:path>
            </a:pathLst>
          </a:custGeom>
          <a:solidFill>
            <a:srgbClr val="729FCF"/>
          </a:solidFill>
          <a:ln cap="flat" cmpd="sng" w="36700">
            <a:solidFill>
              <a:srgbClr val="0000FF"/>
            </a:solidFill>
            <a:prstDash val="solid"/>
            <a:round/>
            <a:headEnd len="med" w="med" type="triangle"/>
            <a:tailEnd len="med" w="med" type="triangle"/>
          </a:ln>
        </p:spPr>
      </p:sp>
      <p:sp>
        <p:nvSpPr>
          <p:cNvPr id="264" name="Google Shape;264;p53"/>
          <p:cNvSpPr/>
          <p:nvPr/>
        </p:nvSpPr>
        <p:spPr>
          <a:xfrm>
            <a:off x="3969720" y="4492440"/>
            <a:ext cx="3212640" cy="360"/>
          </a:xfrm>
          <a:custGeom>
            <a:rect b="b" l="l" r="r" t="t"/>
            <a:pathLst>
              <a:path extrusionOk="0" h="1" w="8924">
                <a:moveTo>
                  <a:pt x="0" y="0"/>
                </a:moveTo>
                <a:lnTo>
                  <a:pt x="8923" y="0"/>
                </a:lnTo>
              </a:path>
            </a:pathLst>
          </a:custGeom>
          <a:solidFill>
            <a:srgbClr val="729FCF"/>
          </a:solidFill>
          <a:ln cap="flat" cmpd="sng" w="36700">
            <a:solidFill>
              <a:srgbClr val="0000FF"/>
            </a:solidFill>
            <a:prstDash val="solid"/>
            <a:round/>
            <a:headEnd len="med" w="med" type="triangle"/>
            <a:tailEnd len="med" w="med" type="triangle"/>
          </a:ln>
        </p:spPr>
      </p:sp>
      <p:sp>
        <p:nvSpPr>
          <p:cNvPr id="265" name="Google Shape;265;p53"/>
          <p:cNvSpPr/>
          <p:nvPr/>
        </p:nvSpPr>
        <p:spPr>
          <a:xfrm>
            <a:off x="4746240" y="3723840"/>
            <a:ext cx="3191400" cy="360"/>
          </a:xfrm>
          <a:custGeom>
            <a:rect b="b" l="l" r="r" t="t"/>
            <a:pathLst>
              <a:path extrusionOk="0" h="1" w="8865">
                <a:moveTo>
                  <a:pt x="0" y="0"/>
                </a:moveTo>
                <a:lnTo>
                  <a:pt x="8864" y="0"/>
                </a:lnTo>
              </a:path>
            </a:pathLst>
          </a:custGeom>
          <a:solidFill>
            <a:srgbClr val="729FCF"/>
          </a:solidFill>
          <a:ln cap="flat" cmpd="sng" w="36700">
            <a:solidFill>
              <a:srgbClr val="0000FF"/>
            </a:solidFill>
            <a:prstDash val="solid"/>
            <a:round/>
            <a:headEnd len="med" w="med" type="triangle"/>
            <a:tailEnd len="med" w="med" type="triangle"/>
          </a:ln>
        </p:spPr>
      </p:sp>
      <p:sp>
        <p:nvSpPr>
          <p:cNvPr id="266" name="Google Shape;266;p53"/>
          <p:cNvSpPr txBox="1"/>
          <p:nvPr/>
        </p:nvSpPr>
        <p:spPr>
          <a:xfrm>
            <a:off x="5431680" y="3384000"/>
            <a:ext cx="2166120" cy="37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Inter-EN spacing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3"/>
          <p:cNvSpPr txBox="1"/>
          <p:nvPr/>
        </p:nvSpPr>
        <p:spPr>
          <a:xfrm>
            <a:off x="4349520" y="4511160"/>
            <a:ext cx="2166120" cy="37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ENSO lifecyle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53"/>
          <p:cNvSpPr txBox="1"/>
          <p:nvPr/>
        </p:nvSpPr>
        <p:spPr>
          <a:xfrm>
            <a:off x="3893400" y="3972240"/>
            <a:ext cx="1585800" cy="37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EN duration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53"/>
          <p:cNvSpPr txBox="1"/>
          <p:nvPr/>
        </p:nvSpPr>
        <p:spPr>
          <a:xfrm>
            <a:off x="3306600" y="5108760"/>
            <a:ext cx="2166120" cy="37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Inter-LN spacing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4"/>
          <p:cNvSpPr txBox="1"/>
          <p:nvPr/>
        </p:nvSpPr>
        <p:spPr>
          <a:xfrm>
            <a:off x="152640" y="226440"/>
            <a:ext cx="883908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 ENSO</a:t>
            </a:r>
            <a:r>
              <a:rPr b="0" lang="en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(63 metrics)</a:t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54"/>
          <p:cNvSpPr txBox="1"/>
          <p:nvPr/>
        </p:nvSpPr>
        <p:spPr>
          <a:xfrm>
            <a:off x="687950" y="1025275"/>
            <a:ext cx="8201400" cy="58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strike="noStrike">
                <a:latin typeface="Arial"/>
                <a:ea typeface="Arial"/>
                <a:cs typeface="Arial"/>
                <a:sym typeface="Arial"/>
              </a:rPr>
              <a:t>Properties</a:t>
            </a:r>
            <a:r>
              <a:rPr b="0" lang="en" sz="1500" strike="noStrike">
                <a:latin typeface="Arial"/>
                <a:ea typeface="Arial"/>
                <a:cs typeface="Arial"/>
                <a:sym typeface="Arial"/>
              </a:rPr>
              <a:t> (3)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EnsoAmpl (K)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EnsoSeasonality (K)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EnsoSstSkew (K)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strike="noStrike">
                <a:latin typeface="Arial"/>
                <a:ea typeface="Arial"/>
                <a:cs typeface="Arial"/>
                <a:sym typeface="Arial"/>
              </a:rPr>
              <a:t>Composite patterns &amp; evolution</a:t>
            </a:r>
            <a:r>
              <a:rPr b="0" lang="en" sz="1500" strike="noStrike">
                <a:latin typeface="Arial"/>
                <a:ea typeface="Arial"/>
                <a:cs typeface="Arial"/>
                <a:sym typeface="Arial"/>
              </a:rPr>
              <a:t> (for </a:t>
            </a:r>
            <a:r>
              <a:rPr b="0" lang="en" sz="15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warm</a:t>
            </a:r>
            <a:r>
              <a:rPr b="0" lang="en" sz="1500" strike="noStrike"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b="0" lang="en" sz="15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cold</a:t>
            </a:r>
            <a:r>
              <a:rPr b="0" lang="en" sz="1500" strike="noStrike">
                <a:latin typeface="Arial"/>
                <a:ea typeface="Arial"/>
                <a:cs typeface="Arial"/>
                <a:sym typeface="Arial"/>
              </a:rPr>
              <a:t> events; 16 in total)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NinoSstDur (months)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NinoSstDiv (%), IQR of diversity relative to obs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NinoSstLonRmse (K), along equator 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NinoSstTsRmse (K), for NINO3 life cycle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strike="noStrike">
                <a:latin typeface="Arial"/>
                <a:ea typeface="Arial"/>
                <a:cs typeface="Arial"/>
                <a:sym typeface="Arial"/>
              </a:rPr>
              <a:t>Teleconnections</a:t>
            </a:r>
            <a:r>
              <a:rPr b="0" lang="en" sz="1500" strike="noStrike">
                <a:latin typeface="Arial"/>
                <a:ea typeface="Arial"/>
                <a:cs typeface="Arial"/>
                <a:sym typeface="Arial"/>
              </a:rPr>
              <a:t> (38)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EnsoAmpl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EnsoSstLonRmse (K): zonal SSTA pattern (5S-5N)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NinoMap_Rmse (outside eqPac, for </a:t>
            </a:r>
            <a:r>
              <a:rPr b="0" lang="en" sz="13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warm</a:t>
            </a: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b="0" lang="en" sz="13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cold</a:t>
            </a: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 events)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	variables: SSTA, SLPA, precip anom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	statistics vs. NINO3.4: regression, correlation, ratio of stddevs → </a:t>
            </a:r>
            <a:r>
              <a:rPr b="0" lang="en" sz="13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Taylor diagram</a:t>
            </a:r>
            <a:endParaRPr b="0" sz="1300" strike="noStrik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strike="noStrike">
                <a:latin typeface="Arial"/>
                <a:ea typeface="Arial"/>
                <a:cs typeface="Arial"/>
                <a:sym typeface="Arial"/>
              </a:rPr>
              <a:t>Processes / feedbacks</a:t>
            </a:r>
            <a:r>
              <a:rPr b="0" lang="en" sz="1500" strike="noStrike">
                <a:latin typeface="Arial"/>
                <a:ea typeface="Arial"/>
                <a:cs typeface="Arial"/>
                <a:sym typeface="Arial"/>
              </a:rPr>
              <a:t> (6)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EnsoAmpl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EnsoFbSstTaux: SST → tau_x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EnsoFbSstThf: SST → heat flux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EnsoSstOce: role of ODC in SST change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EnsoFbSshSst: SSH → SST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EnsoFbTauxSsh: tau_x → SSH feedback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4"/>
          <p:cNvSpPr txBox="1"/>
          <p:nvPr/>
        </p:nvSpPr>
        <p:spPr>
          <a:xfrm>
            <a:off x="5555999" y="5862250"/>
            <a:ext cx="32409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monthly data, MKS units,</a:t>
            </a:r>
            <a:endParaRPr b="0" sz="1200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CMIP variable names,</a:t>
            </a:r>
            <a:endParaRPr b="0" sz="1200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auto-regridded to 1</a:t>
            </a:r>
            <a:r>
              <a:rPr lang="en" sz="1200">
                <a:solidFill>
                  <a:srgbClr val="666666"/>
                </a:solidFill>
              </a:rPr>
              <a:t>°</a:t>
            </a:r>
            <a:r>
              <a:rPr b="0" lang="en" sz="1200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x1</a:t>
            </a:r>
            <a:r>
              <a:rPr lang="en" sz="1200">
                <a:solidFill>
                  <a:srgbClr val="666666"/>
                </a:solidFill>
              </a:rPr>
              <a:t>°</a:t>
            </a:r>
            <a:endParaRPr b="0" sz="1200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5"/>
          <p:cNvSpPr txBox="1"/>
          <p:nvPr/>
        </p:nvSpPr>
        <p:spPr>
          <a:xfrm>
            <a:off x="152640" y="370440"/>
            <a:ext cx="883908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 Climatology</a:t>
            </a:r>
            <a:r>
              <a:rPr b="0" lang="en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(9 metrics)</a:t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55"/>
          <p:cNvSpPr txBox="1"/>
          <p:nvPr/>
        </p:nvSpPr>
        <p:spPr>
          <a:xfrm>
            <a:off x="667080" y="1174680"/>
            <a:ext cx="8201520" cy="4934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strike="noStrike">
                <a:latin typeface="Arial"/>
                <a:ea typeface="Arial"/>
                <a:cs typeface="Arial"/>
                <a:sym typeface="Arial"/>
              </a:rPr>
              <a:t>Annual mean</a:t>
            </a:r>
            <a:r>
              <a:rPr b="0" lang="en" sz="1500" strike="noStrike">
                <a:latin typeface="Arial"/>
                <a:ea typeface="Arial"/>
                <a:cs typeface="Arial"/>
                <a:sym typeface="Arial"/>
              </a:rPr>
              <a:t> (6)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Equatorial Pacific (5S-5N)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	BiasSstLonRmse (K)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	BiasPrLonRmse (mm/day)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	BiasTauxLonRmse (mPa)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EPac meridional structure (15S-15N)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	BiasSstLatRmse (K) (140W-110W)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	BiasPrLatRmse (mm/day) (140W-110W)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	BiasTauxLatRmse (mPa)  (150E-90W)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strike="noStrike">
                <a:latin typeface="Arial"/>
                <a:ea typeface="Arial"/>
                <a:cs typeface="Arial"/>
                <a:sym typeface="Arial"/>
              </a:rPr>
              <a:t>Seasonal cycle</a:t>
            </a:r>
            <a:r>
              <a:rPr b="0" lang="en" sz="1500" strike="noStrike">
                <a:latin typeface="Arial"/>
                <a:ea typeface="Arial"/>
                <a:cs typeface="Arial"/>
                <a:sym typeface="Arial"/>
              </a:rPr>
              <a:t> (3)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SeasonalSstLonRmse (K)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SeasonalSstLatRmse (K)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latin typeface="Arial"/>
                <a:ea typeface="Arial"/>
                <a:cs typeface="Arial"/>
                <a:sym typeface="Arial"/>
              </a:rPr>
              <a:t>	SeasonalPrLatRmse (mm/day)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 strike="noStrike">
                <a:latin typeface="Arial"/>
                <a:ea typeface="Arial"/>
                <a:cs typeface="Arial"/>
                <a:sym typeface="Arial"/>
              </a:rPr>
              <a:t>	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60080"/>
            <a:ext cx="9143640" cy="457164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56"/>
          <p:cNvSpPr txBox="1"/>
          <p:nvPr/>
        </p:nvSpPr>
        <p:spPr>
          <a:xfrm>
            <a:off x="457200" y="-85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performance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56"/>
          <p:cNvSpPr/>
          <p:nvPr/>
        </p:nvSpPr>
        <p:spPr>
          <a:xfrm>
            <a:off x="72000" y="1260000"/>
            <a:ext cx="8999640" cy="13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RMSE-based metrics</a:t>
            </a:r>
            <a:r>
              <a:rPr b="0" lang="en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1" marL="743040" marR="0" rtl="0" algn="l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–"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Colors: relative to the median value of the metric (last column)</a:t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1" marL="743040" marR="0" rtl="0" algn="l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–"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Numbers: metric value</a:t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6"/>
          <p:cNvSpPr/>
          <p:nvPr/>
        </p:nvSpPr>
        <p:spPr>
          <a:xfrm>
            <a:off x="1149480" y="4401960"/>
            <a:ext cx="164100" cy="287700"/>
          </a:xfrm>
          <a:prstGeom prst="ellipse">
            <a:avLst/>
          </a:prstGeom>
          <a:noFill/>
          <a:ln cap="flat" cmpd="sng" w="367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56"/>
          <p:cNvSpPr txBox="1"/>
          <p:nvPr/>
        </p:nvSpPr>
        <p:spPr>
          <a:xfrm>
            <a:off x="145628" y="6065275"/>
            <a:ext cx="9639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different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composite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thresholds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6"/>
          <p:cNvSpPr/>
          <p:nvPr/>
        </p:nvSpPr>
        <p:spPr>
          <a:xfrm>
            <a:off x="729349" y="4689652"/>
            <a:ext cx="508050" cy="1359801"/>
          </a:xfrm>
          <a:custGeom>
            <a:rect b="b" l="l" r="r" t="t"/>
            <a:pathLst>
              <a:path extrusionOk="0" h="3255" w="1282">
                <a:moveTo>
                  <a:pt x="0" y="3254"/>
                </a:moveTo>
                <a:lnTo>
                  <a:pt x="1281" y="0"/>
                </a:lnTo>
              </a:path>
            </a:pathLst>
          </a:custGeom>
          <a:solidFill>
            <a:srgbClr val="729FCF"/>
          </a:solidFill>
          <a:ln cap="flat" cmpd="sng" w="36700">
            <a:solidFill>
              <a:srgbClr val="0000FF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293" name="Google Shape;293;p56"/>
          <p:cNvSpPr txBox="1"/>
          <p:nvPr/>
        </p:nvSpPr>
        <p:spPr>
          <a:xfrm>
            <a:off x="8038797" y="2449800"/>
            <a:ext cx="10245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colors: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medians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inter-model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median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56"/>
          <p:cNvSpPr/>
          <p:nvPr/>
        </p:nvSpPr>
        <p:spPr>
          <a:xfrm>
            <a:off x="7815960" y="6358680"/>
            <a:ext cx="13470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* = CMIP6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6"/>
          <p:cNvSpPr txBox="1"/>
          <p:nvPr/>
        </p:nvSpPr>
        <p:spPr>
          <a:xfrm>
            <a:off x="6054850" y="2669275"/>
            <a:ext cx="20406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numbers: RMSE relative to obs</a:t>
            </a:r>
            <a:endParaRPr b="0" sz="1000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</a:rPr>
              <a:t>(perfect score is 0)</a:t>
            </a:r>
            <a:endParaRPr sz="1000">
              <a:solidFill>
                <a:srgbClr val="0000FF"/>
              </a:solidFill>
            </a:endParaRPr>
          </a:p>
        </p:txBody>
      </p:sp>
      <p:sp>
        <p:nvSpPr>
          <p:cNvPr id="296" name="Google Shape;296;p56"/>
          <p:cNvSpPr txBox="1"/>
          <p:nvPr/>
        </p:nvSpPr>
        <p:spPr>
          <a:xfrm>
            <a:off x="8447825" y="5793700"/>
            <a:ext cx="6873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better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6"/>
          <p:cNvSpPr txBox="1"/>
          <p:nvPr/>
        </p:nvSpPr>
        <p:spPr>
          <a:xfrm>
            <a:off x="8447825" y="3280400"/>
            <a:ext cx="6873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worse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6"/>
          <p:cNvSpPr/>
          <p:nvPr/>
        </p:nvSpPr>
        <p:spPr>
          <a:xfrm>
            <a:off x="3898335" y="6358680"/>
            <a:ext cx="13470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8000"/>
                </a:solidFill>
              </a:rPr>
              <a:t>models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6"/>
          <p:cNvSpPr/>
          <p:nvPr/>
        </p:nvSpPr>
        <p:spPr>
          <a:xfrm>
            <a:off x="105185" y="2719380"/>
            <a:ext cx="13470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8000"/>
                </a:solidFill>
              </a:rPr>
              <a:t>metrics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6"/>
          <p:cNvSpPr txBox="1"/>
          <p:nvPr/>
        </p:nvSpPr>
        <p:spPr>
          <a:xfrm>
            <a:off x="8447825" y="4393025"/>
            <a:ext cx="6873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median</a:t>
            </a:r>
            <a:br>
              <a:rPr lang="en" sz="1000"/>
            </a:br>
            <a:r>
              <a:rPr lang="en" sz="1000"/>
              <a:t>model</a:t>
            </a:r>
            <a:endParaRPr sz="1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80" y="2275920"/>
            <a:ext cx="9040320" cy="4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57"/>
          <p:cNvSpPr txBox="1"/>
          <p:nvPr/>
        </p:nvSpPr>
        <p:spPr>
          <a:xfrm>
            <a:off x="457200" y="-85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performance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7"/>
          <p:cNvSpPr/>
          <p:nvPr/>
        </p:nvSpPr>
        <p:spPr>
          <a:xfrm>
            <a:off x="72000" y="1260000"/>
            <a:ext cx="8999640" cy="13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Non-RMSE-based metrics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1" marL="743040" marR="0" rtl="0" algn="l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–"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Colors: relative to the median value of the metric (last column)</a:t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1" marL="743040" marR="0" rtl="0" algn="l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–"/>
            </a:pPr>
            <a:r>
              <a:rPr b="0" i="0" lang="en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Numbers: ratio of model to obs value</a:t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7815960" y="6358680"/>
            <a:ext cx="1347120" cy="39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* = CMIP6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7"/>
          <p:cNvSpPr txBox="1"/>
          <p:nvPr/>
        </p:nvSpPr>
        <p:spPr>
          <a:xfrm>
            <a:off x="6062750" y="2669053"/>
            <a:ext cx="18390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numbers: model/obs</a:t>
            </a:r>
            <a:endParaRPr b="0" sz="1000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</a:rPr>
              <a:t>(perfect score is 1)</a:t>
            </a:r>
            <a:endParaRPr sz="1000">
              <a:solidFill>
                <a:srgbClr val="0000FF"/>
              </a:solidFill>
            </a:endParaRPr>
          </a:p>
        </p:txBody>
      </p:sp>
      <p:sp>
        <p:nvSpPr>
          <p:cNvPr id="310" name="Google Shape;310;p57"/>
          <p:cNvSpPr txBox="1"/>
          <p:nvPr/>
        </p:nvSpPr>
        <p:spPr>
          <a:xfrm>
            <a:off x="8087326" y="2486150"/>
            <a:ext cx="9765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colors: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medians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inter-model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median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7"/>
          <p:cNvSpPr txBox="1"/>
          <p:nvPr/>
        </p:nvSpPr>
        <p:spPr>
          <a:xfrm>
            <a:off x="8447825" y="5793700"/>
            <a:ext cx="6873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less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 txBox="1"/>
          <p:nvPr/>
        </p:nvSpPr>
        <p:spPr>
          <a:xfrm>
            <a:off x="8447825" y="3280400"/>
            <a:ext cx="6873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more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3898335" y="6358680"/>
            <a:ext cx="13470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8000"/>
                </a:solidFill>
              </a:rPr>
              <a:t>models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105185" y="2719380"/>
            <a:ext cx="13470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8000"/>
                </a:solidFill>
              </a:rPr>
              <a:t>metrics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 txBox="1"/>
          <p:nvPr/>
        </p:nvSpPr>
        <p:spPr>
          <a:xfrm>
            <a:off x="8447825" y="4393025"/>
            <a:ext cx="6873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median</a:t>
            </a:r>
            <a:br>
              <a:rPr lang="en" sz="1000"/>
            </a:br>
            <a:r>
              <a:rPr lang="en" sz="1000"/>
              <a:t>model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/>
          <p:nvPr/>
        </p:nvSpPr>
        <p:spPr>
          <a:xfrm>
            <a:off x="471300" y="5116025"/>
            <a:ext cx="8201400" cy="17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Today:</a:t>
            </a:r>
            <a:br>
              <a:rPr lang="en" sz="2000"/>
            </a:br>
            <a:r>
              <a:rPr lang="en" sz="2000"/>
              <a:t>	- Role, scope, and desired features for </a:t>
            </a:r>
            <a:r>
              <a:rPr b="1" lang="en" sz="2000">
                <a:solidFill>
                  <a:srgbClr val="FF0000"/>
                </a:solidFill>
              </a:rPr>
              <a:t>conceptual model(s)</a:t>
            </a:r>
            <a:br>
              <a:rPr b="1" lang="en" sz="2000"/>
            </a:br>
            <a:r>
              <a:rPr b="1" lang="en" sz="2000"/>
              <a:t>	</a:t>
            </a:r>
            <a:r>
              <a:rPr lang="en" sz="2000"/>
              <a:t>- Desired </a:t>
            </a:r>
            <a:r>
              <a:rPr b="1" lang="en" sz="2000">
                <a:solidFill>
                  <a:srgbClr val="008000"/>
                </a:solidFill>
              </a:rPr>
              <a:t>ENSO properties</a:t>
            </a:r>
            <a:r>
              <a:rPr lang="en" sz="2000"/>
              <a:t> to account for</a:t>
            </a:r>
            <a:br>
              <a:rPr lang="en" sz="2000"/>
            </a:br>
            <a:r>
              <a:rPr lang="en" sz="2000"/>
              <a:t>	- Relation to </a:t>
            </a:r>
            <a:r>
              <a:rPr b="1" lang="en" sz="2000">
                <a:solidFill>
                  <a:srgbClr val="0000FF"/>
                </a:solidFill>
              </a:rPr>
              <a:t>ENSO metrics</a:t>
            </a:r>
            <a:r>
              <a:rPr lang="en" sz="2000"/>
              <a:t> (e.g. new CLIVAR ENSO package)</a:t>
            </a:r>
            <a:endParaRPr sz="2000"/>
          </a:p>
        </p:txBody>
      </p:sp>
      <p:pic>
        <p:nvPicPr>
          <p:cNvPr id="169" name="Google Shape;16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763" y="2005475"/>
            <a:ext cx="3974474" cy="27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0"/>
          <p:cNvSpPr txBox="1"/>
          <p:nvPr/>
        </p:nvSpPr>
        <p:spPr>
          <a:xfrm>
            <a:off x="471300" y="389475"/>
            <a:ext cx="8201400" cy="14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From our Terms of Reference:</a:t>
            </a:r>
            <a:br>
              <a:rPr lang="en" sz="2000"/>
            </a:br>
            <a:br>
              <a:rPr lang="en" sz="2000"/>
            </a:br>
            <a:r>
              <a:rPr i="1" lang="en" sz="2000"/>
              <a:t>“Agree on fundamental </a:t>
            </a:r>
            <a:r>
              <a:rPr b="1" i="1" lang="en" sz="2000"/>
              <a:t>properties</a:t>
            </a:r>
            <a:r>
              <a:rPr i="1" lang="en" sz="2000"/>
              <a:t> of ENSO that a conceptual model should account for, and quantitative </a:t>
            </a:r>
            <a:r>
              <a:rPr b="1" i="1" lang="en" sz="2000"/>
              <a:t>measures</a:t>
            </a:r>
            <a:r>
              <a:rPr i="1" lang="en" sz="2000"/>
              <a:t> of those properties.”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8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performance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rallelplot_ENSO_perf_historical_nonrmse.png" id="321" name="Google Shape;32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2000" y="2520000"/>
            <a:ext cx="3311640" cy="310212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8"/>
          <p:cNvSpPr/>
          <p:nvPr/>
        </p:nvSpPr>
        <p:spPr>
          <a:xfrm>
            <a:off x="5832000" y="2520000"/>
            <a:ext cx="180000" cy="31021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arallelplot_ENSO_perf_historical_rmse.png" id="323" name="Google Shape;323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20000"/>
            <a:ext cx="5759640" cy="37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8"/>
          <p:cNvSpPr/>
          <p:nvPr/>
        </p:nvSpPr>
        <p:spPr>
          <a:xfrm>
            <a:off x="315450" y="1508050"/>
            <a:ext cx="86616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Parallel coordinate plot: Multi-metric </a:t>
            </a:r>
            <a:r>
              <a:rPr lang="en" sz="1800"/>
              <a:t>performance relative to</a:t>
            </a: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CMIP distribution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of use for </a:t>
            </a:r>
            <a:r>
              <a:rPr b="1" lang="en" sz="1800" strike="noStrike"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rPr>
              <a:t>IPSL-CM5A-LR</a:t>
            </a: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vs. </a:t>
            </a:r>
            <a:r>
              <a:rPr b="1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CMIP5</a:t>
            </a: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(shading) and </a:t>
            </a:r>
            <a:r>
              <a:rPr b="1" lang="en" sz="18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9"/>
          <p:cNvSpPr txBox="1"/>
          <p:nvPr/>
        </p:nvSpPr>
        <p:spPr>
          <a:xfrm>
            <a:off x="457375" y="5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Annual-mean climate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urves_ENSO_perf_historical_BiasSstLonRmse_v2.png" id="330" name="Google Shape;33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68000"/>
            <a:ext cx="4571640" cy="364284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9"/>
          <p:cNvSpPr/>
          <p:nvPr/>
        </p:nvSpPr>
        <p:spPr>
          <a:xfrm>
            <a:off x="0" y="1402560"/>
            <a:ext cx="3599640" cy="174852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108000" spcFirstLastPara="1" rIns="108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Metric: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RMSE(</a:t>
            </a:r>
            <a:r>
              <a:rPr b="0" lang="en" sz="18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obs</a:t>
            </a: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lang="en" sz="1800" strike="noStrike">
                <a:solidFill>
                  <a:srgbClr val="0E6F01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strike="noStrike">
                <a:solidFill>
                  <a:srgbClr val="0E6F01"/>
                </a:solidFill>
                <a:latin typeface="Arial"/>
                <a:ea typeface="Arial"/>
                <a:cs typeface="Arial"/>
                <a:sym typeface="Arial"/>
              </a:rPr>
              <a:t>IPSL-CM6A-LR</a:t>
            </a: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1.6°C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 down level 1: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ps_ENSO_perf_historical_BiasSstLonRmse_ERA-Interim.png" id="332" name="Google Shape;33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4000" y="1764000"/>
            <a:ext cx="4319640" cy="2057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s_ENSO_perf_historical_BiasSstLonRmse_cmip5.png" id="333" name="Google Shape;333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4000" y="3564000"/>
            <a:ext cx="4319640" cy="2057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s_ENSO_perf_historical_BiasSstLonRmse_IPSL-CM6A-LR.png" id="334" name="Google Shape;334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24000" y="4799880"/>
            <a:ext cx="4319640" cy="205776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9"/>
          <p:cNvSpPr/>
          <p:nvPr/>
        </p:nvSpPr>
        <p:spPr>
          <a:xfrm>
            <a:off x="4572000" y="1260360"/>
            <a:ext cx="3599640" cy="49896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108000" spcFirstLastPara="1" rIns="108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 down level 2: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9"/>
          <p:cNvSpPr/>
          <p:nvPr/>
        </p:nvSpPr>
        <p:spPr>
          <a:xfrm>
            <a:off x="851400" y="5622000"/>
            <a:ext cx="2209200" cy="608700"/>
          </a:xfrm>
          <a:prstGeom prst="rect">
            <a:avLst/>
          </a:prstGeom>
          <a:solidFill>
            <a:srgbClr val="FFFF00"/>
          </a:solidFill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99000" spcFirstLastPara="1" rIns="99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strike="noStrike">
                <a:solidFill>
                  <a:srgbClr val="0E6F01"/>
                </a:solidFill>
                <a:latin typeface="Arial"/>
                <a:ea typeface="Arial"/>
                <a:cs typeface="Arial"/>
                <a:sym typeface="Arial"/>
              </a:rPr>
              <a:t>IPSL-CM6A-LR</a:t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 cold everywhere</a:t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9"/>
          <p:cNvSpPr/>
          <p:nvPr/>
        </p:nvSpPr>
        <p:spPr>
          <a:xfrm>
            <a:off x="3509350" y="3168000"/>
            <a:ext cx="10623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108000" spcFirstLastPara="1" rIns="108000" wrap="square" tIns="3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(</a:t>
            </a: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5°S-5°N)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0800"/>
            <a:ext cx="5261040" cy="263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0"/>
          <p:cNvSpPr txBox="1"/>
          <p:nvPr/>
        </p:nvSpPr>
        <p:spPr>
          <a:xfrm>
            <a:off x="457200" y="122275"/>
            <a:ext cx="82293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Discovering links among </a:t>
            </a:r>
            <a:r>
              <a:rPr b="1" lang="en" sz="3600" strike="noStrike">
                <a:solidFill>
                  <a:srgbClr val="000000"/>
                </a:solidFill>
              </a:rPr>
              <a:t>metrics</a:t>
            </a:r>
            <a:endParaRPr b="1" sz="3600" strike="noStrike">
              <a:solidFill>
                <a:srgbClr val="000000"/>
              </a:solidFill>
            </a:endParaRPr>
          </a:p>
        </p:txBody>
      </p:sp>
      <p:sp>
        <p:nvSpPr>
          <p:cNvPr id="344" name="Google Shape;344;p60"/>
          <p:cNvSpPr txBox="1"/>
          <p:nvPr/>
        </p:nvSpPr>
        <p:spPr>
          <a:xfrm>
            <a:off x="105175" y="962575"/>
            <a:ext cx="3859200" cy="3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Compute c</a:t>
            </a:r>
            <a:r>
              <a:rPr lang="en" sz="1800" strike="noStrike">
                <a:solidFill>
                  <a:srgbClr val="000000"/>
                </a:solidFill>
              </a:rPr>
              <a:t>orrelations </a:t>
            </a:r>
            <a:r>
              <a:rPr lang="en" sz="1800"/>
              <a:t>&amp; </a:t>
            </a:r>
            <a:r>
              <a:rPr lang="en" sz="1800" strike="noStrike">
                <a:solidFill>
                  <a:srgbClr val="000000"/>
                </a:solidFill>
              </a:rPr>
              <a:t>EOFs</a:t>
            </a:r>
            <a:r>
              <a:rPr lang="en" sz="1800"/>
              <a:t> across CGCMs, to i</a:t>
            </a:r>
            <a:r>
              <a:rPr lang="en" sz="1800">
                <a:solidFill>
                  <a:schemeClr val="dk1"/>
                </a:solidFill>
              </a:rPr>
              <a:t>dentify redundancies &amp; cull the metrics.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Findings:</a:t>
            </a:r>
            <a:endParaRPr sz="1800"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</a:t>
            </a:r>
            <a:r>
              <a:rPr lang="en" sz="1800"/>
              <a:t>- ECT cold/dry biases affect ENSO patterns &amp; feedbacks</a:t>
            </a:r>
            <a:endParaRPr sz="1800"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</a:t>
            </a:r>
            <a:r>
              <a:rPr lang="en" sz="1800"/>
              <a:t>- h → SST feedback anticorrel with other feedbacks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8000"/>
                </a:solidFill>
              </a:rPr>
              <a:t>Can</a:t>
            </a:r>
            <a:r>
              <a:rPr lang="en" sz="1800">
                <a:solidFill>
                  <a:srgbClr val="008000"/>
                </a:solidFill>
              </a:rPr>
              <a:t> inform conceptual modeling.</a:t>
            </a:r>
            <a:endParaRPr sz="1800"/>
          </a:p>
        </p:txBody>
      </p:sp>
      <p:pic>
        <p:nvPicPr>
          <p:cNvPr descr="page23image3288" id="345" name="Google Shape;34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4320" y="1263600"/>
            <a:ext cx="5185802" cy="559404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60"/>
          <p:cNvSpPr/>
          <p:nvPr/>
        </p:nvSpPr>
        <p:spPr>
          <a:xfrm>
            <a:off x="5239347" y="786500"/>
            <a:ext cx="28872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8000"/>
                </a:solidFill>
              </a:rPr>
              <a:t>correl(</a:t>
            </a:r>
            <a:r>
              <a:rPr lang="en" sz="2000">
                <a:solidFill>
                  <a:srgbClr val="008000"/>
                </a:solidFill>
              </a:rPr>
              <a:t>metric</a:t>
            </a:r>
            <a:r>
              <a:rPr baseline="-25000" lang="en" sz="2000">
                <a:solidFill>
                  <a:srgbClr val="008000"/>
                </a:solidFill>
              </a:rPr>
              <a:t>1</a:t>
            </a:r>
            <a:r>
              <a:rPr lang="en" sz="2000">
                <a:solidFill>
                  <a:srgbClr val="008000"/>
                </a:solidFill>
              </a:rPr>
              <a:t>, metric</a:t>
            </a:r>
            <a:r>
              <a:rPr baseline="-25000" lang="en" sz="2000">
                <a:solidFill>
                  <a:srgbClr val="008000"/>
                </a:solidFill>
              </a:rPr>
              <a:t>2</a:t>
            </a:r>
            <a:r>
              <a:rPr lang="en" sz="2000">
                <a:solidFill>
                  <a:srgbClr val="008000"/>
                </a:solidFill>
              </a:rPr>
              <a:t>)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60"/>
          <p:cNvSpPr/>
          <p:nvPr/>
        </p:nvSpPr>
        <p:spPr>
          <a:xfrm>
            <a:off x="443600" y="6462250"/>
            <a:ext cx="37200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000"/>
                </a:solidFill>
              </a:rPr>
              <a:t>← correlate metrics across the models →</a:t>
            </a:r>
            <a:endParaRPr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1"/>
          <p:cNvSpPr txBox="1"/>
          <p:nvPr/>
        </p:nvSpPr>
        <p:spPr>
          <a:xfrm>
            <a:off x="457200" y="692550"/>
            <a:ext cx="8229300" cy="6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</a:t>
            </a:r>
            <a:r>
              <a:rPr b="0" lang="en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" sz="21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 (16)</a:t>
            </a:r>
            <a:endParaRPr b="0" sz="21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 state biases (6): </a:t>
            </a:r>
            <a:r>
              <a:rPr b="0" lang="en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BiasPrLatRmse, BiasPrLonRmse, BiasSstLatRmse, BiasSstLonRmse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Annual cycle biases (3): </a:t>
            </a:r>
            <a:r>
              <a:rPr b="0" lang="en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SeasonalPrLatRmse, SeasonalSstLatRmse, SeasonalSstLonRmse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stats (4): </a:t>
            </a:r>
            <a:r>
              <a:rPr b="0" lang="en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EnsoAmpl, EnsoSeasonality, EnsoSstSkew, NinoSstDiversity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regression (3): </a:t>
            </a:r>
            <a:r>
              <a:rPr b="0" lang="en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EnsoDuration, EnsoSstLonRmse, EnsoSstTsRmse</a:t>
            </a:r>
            <a:br>
              <a:rPr lang="en" sz="1800"/>
            </a:br>
            <a:r>
              <a:rPr b="0" lang="en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b="0" lang="en" sz="21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teleconnections (11):</a:t>
            </a:r>
            <a:endParaRPr b="0" sz="21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stats (1)</a:t>
            </a:r>
            <a:r>
              <a:rPr b="0" lang="en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EnsoAmpl</a:t>
            </a:r>
            <a:endParaRPr b="0" sz="13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regression at Eq.(1): </a:t>
            </a: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EnsoSstLonRmse</a:t>
            </a:r>
            <a:endParaRPr b="0" sz="13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precip reg. (3)</a:t>
            </a:r>
            <a:r>
              <a:rPr b="0" lang="en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EnsoPrMap x3 (RMSE, corr. and spatial variability ratio)</a:t>
            </a:r>
            <a:endParaRPr b="0" sz="13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SPL  reg. (3):</a:t>
            </a:r>
            <a:r>
              <a:rPr b="0" lang="en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EnsoSlpMap x3 (RMSE, corr. and spatial variability ratio)</a:t>
            </a:r>
            <a:endParaRPr b="0" sz="13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SST  reg. (3):</a:t>
            </a:r>
            <a:r>
              <a:rPr b="0" lang="en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EnsoSstMap x3 (RMSE, corr. and spatial variability ratio)</a:t>
            </a:r>
            <a:br>
              <a:rPr lang="en" sz="1800"/>
            </a:br>
            <a:r>
              <a:rPr b="0" lang="en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b="0" lang="en" sz="21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processes (6):</a:t>
            </a:r>
            <a:endParaRPr b="0" sz="21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lang="en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stats (1): </a:t>
            </a: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EnsoAmpl</a:t>
            </a:r>
            <a:endParaRPr b="0" sz="13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lang="en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Taux-SST feedback (1) </a:t>
            </a: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EnsoFbSstTaux</a:t>
            </a:r>
            <a:endParaRPr b="0" sz="13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lang="en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HF-SST feedback (1) </a:t>
            </a: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EnsoFbSstThf</a:t>
            </a:r>
            <a:endParaRPr b="0" sz="13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lang="en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SST change origin (1) </a:t>
            </a: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EnsodSstOce</a:t>
            </a:r>
            <a:endParaRPr b="0" sz="13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lang="en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SSH-SST feedback (1) </a:t>
            </a: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EnsoFbSshSst</a:t>
            </a:r>
            <a:endParaRPr b="0" sz="13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lang="en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Taux-SSH feedback (1)</a:t>
            </a: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EnsoFbTauxSsh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457200" lvl="0" marL="4572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8000"/>
                </a:solidFill>
              </a:rPr>
              <a:t>Reduced from 72 metrics down to 33.</a:t>
            </a:r>
            <a:endParaRPr sz="1800">
              <a:solidFill>
                <a:srgbClr val="008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1"/>
              </a:spcBef>
              <a:spcAft>
                <a:spcPts val="0"/>
              </a:spcAft>
              <a:buNone/>
            </a:pPr>
            <a:r>
              <a:t/>
            </a:r>
            <a:endParaRPr b="0" sz="13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61"/>
          <p:cNvSpPr txBox="1"/>
          <p:nvPr/>
        </p:nvSpPr>
        <p:spPr>
          <a:xfrm>
            <a:off x="153000" y="78240"/>
            <a:ext cx="88392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Metrics Collections (after culling)</a:t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2"/>
          <p:cNvSpPr txBox="1"/>
          <p:nvPr/>
        </p:nvSpPr>
        <p:spPr>
          <a:xfrm>
            <a:off x="152640" y="154440"/>
            <a:ext cx="88392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Results from the ENSO Metrics Project</a:t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62"/>
          <p:cNvSpPr txBox="1"/>
          <p:nvPr/>
        </p:nvSpPr>
        <p:spPr>
          <a:xfrm>
            <a:off x="667075" y="935025"/>
            <a:ext cx="8201400" cy="57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800">
                <a:solidFill>
                  <a:srgbClr val="FF0000"/>
                </a:solidFill>
              </a:rPr>
              <a:t>Paper (documentation &amp; application to CMIP5/6):</a:t>
            </a:r>
            <a:br>
              <a:rPr lang="en" sz="1800">
                <a:solidFill>
                  <a:srgbClr val="FF0000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Planton et al., 2020: </a:t>
            </a:r>
            <a:r>
              <a:rPr b="1" lang="en" sz="1800">
                <a:solidFill>
                  <a:schemeClr val="dk1"/>
                </a:solidFill>
              </a:rPr>
              <a:t>Evaluating climate models with the CLIVAR 2020 ENSO metrics package.</a:t>
            </a:r>
            <a:r>
              <a:rPr lang="en" sz="1800">
                <a:solidFill>
                  <a:schemeClr val="dk1"/>
                </a:solidFill>
              </a:rPr>
              <a:t>  </a:t>
            </a:r>
            <a:r>
              <a:rPr i="1" lang="en" sz="1800">
                <a:solidFill>
                  <a:schemeClr val="dk1"/>
                </a:solidFill>
              </a:rPr>
              <a:t>BAMS</a:t>
            </a:r>
            <a:r>
              <a:rPr lang="en" sz="1800">
                <a:solidFill>
                  <a:schemeClr val="dk1"/>
                </a:solidFill>
              </a:rPr>
              <a:t>, in press.</a:t>
            </a:r>
            <a:br>
              <a:rPr lang="en" sz="1800">
                <a:solidFill>
                  <a:schemeClr val="dk1"/>
                </a:solidFill>
              </a:rPr>
            </a:b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- CMIP6 models mostly outperform CMIP5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- Exception: process metrics (h → SST coupling actually worsens)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45F06"/>
                </a:solidFill>
              </a:rPr>
              <a:t>Wiki:</a:t>
            </a:r>
            <a:br>
              <a:rPr lang="en" sz="1800">
                <a:solidFill>
                  <a:srgbClr val="B45F06"/>
                </a:solidFill>
              </a:rPr>
            </a:br>
            <a:r>
              <a:rPr lang="en" sz="1800"/>
              <a:t>	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https://github.com/CLIVAR-PRP/ENSO_metrics/wiki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8000"/>
                </a:solidFill>
              </a:rPr>
              <a:t>Software: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	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https://github.com/CLIVAR-PRP/ENSO_metrics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FF"/>
                </a:solidFill>
              </a:rPr>
              <a:t>Interactive portrait plots (with dive-down diagnostics):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	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https://pcmdi.llnl.gov/research/metrics/enso</a:t>
            </a:r>
            <a:br>
              <a:rPr lang="en" sz="1800">
                <a:solidFill>
                  <a:srgbClr val="666666"/>
                </a:solidFill>
              </a:rPr>
            </a:b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Questions for ENSO conceptual models: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	- What other metrics are important?</a:t>
            </a:r>
            <a:r>
              <a:rPr lang="en" sz="1800">
                <a:solidFill>
                  <a:schemeClr val="dk1"/>
                </a:solidFill>
              </a:rPr>
              <a:t>  </a:t>
            </a:r>
            <a:r>
              <a:rPr lang="en" sz="1800">
                <a:solidFill>
                  <a:schemeClr val="dk1"/>
                </a:solidFill>
              </a:rPr>
              <a:t>(Especially process metrics)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	- How should we weight or prioritize metrics (depends on application)?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	</a:t>
            </a:r>
            <a:r>
              <a:rPr lang="en" sz="1800">
                <a:solidFill>
                  <a:schemeClr val="dk1"/>
                </a:solidFill>
              </a:rPr>
              <a:t>- How else can we use conceptual models to understand GCMs?</a:t>
            </a:r>
            <a:endParaRPr sz="15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950" y="31625"/>
            <a:ext cx="1875650" cy="18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1"/>
          <p:cNvSpPr txBox="1"/>
          <p:nvPr/>
        </p:nvSpPr>
        <p:spPr>
          <a:xfrm>
            <a:off x="152640" y="459240"/>
            <a:ext cx="88392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Role of a conceptual model</a:t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1"/>
          <p:cNvSpPr txBox="1"/>
          <p:nvPr/>
        </p:nvSpPr>
        <p:spPr>
          <a:xfrm>
            <a:off x="471300" y="1625950"/>
            <a:ext cx="8201400" cy="48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 </a:t>
            </a:r>
            <a:r>
              <a:rPr b="1" lang="en" sz="1800"/>
              <a:t>model</a:t>
            </a:r>
            <a:r>
              <a:rPr lang="en" sz="1800"/>
              <a:t> is a mathematical construct that describes observations.</a:t>
            </a:r>
            <a:endParaRPr sz="1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The main role of a</a:t>
            </a:r>
            <a:r>
              <a:rPr lang="en" sz="1800">
                <a:solidFill>
                  <a:srgbClr val="0000FF"/>
                </a:solidFill>
              </a:rPr>
              <a:t> </a:t>
            </a:r>
            <a:r>
              <a:rPr b="1" lang="en" sz="1800">
                <a:solidFill>
                  <a:srgbClr val="0000FF"/>
                </a:solidFill>
              </a:rPr>
              <a:t>conceptual model</a:t>
            </a:r>
            <a:r>
              <a:rPr lang="en" sz="1800">
                <a:solidFill>
                  <a:srgbClr val="0000FF"/>
                </a:solidFill>
              </a:rPr>
              <a:t> is to enhance </a:t>
            </a:r>
            <a:r>
              <a:rPr i="1" lang="en" sz="1800">
                <a:solidFill>
                  <a:srgbClr val="0000FF"/>
                </a:solidFill>
              </a:rPr>
              <a:t>understanding</a:t>
            </a:r>
            <a:r>
              <a:rPr lang="en" sz="1800">
                <a:solidFill>
                  <a:srgbClr val="0000FF"/>
                </a:solidFill>
              </a:rPr>
              <a:t>.</a:t>
            </a:r>
            <a:br>
              <a:rPr lang="en" sz="1800">
                <a:solidFill>
                  <a:srgbClr val="008000"/>
                </a:solidFill>
              </a:rPr>
            </a:br>
            <a:endParaRPr sz="1800">
              <a:solidFill>
                <a:srgbClr val="008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/>
            </a:br>
            <a:r>
              <a:rPr lang="en" sz="1800"/>
              <a:t>Accuracy &amp; fine details can be left to more comprehensive models,</a:t>
            </a:r>
            <a:br>
              <a:rPr lang="en" sz="1800"/>
            </a:br>
            <a:r>
              <a:rPr lang="en" sz="1800"/>
              <a:t>whose development can be </a:t>
            </a:r>
            <a:r>
              <a:rPr i="1" lang="en" sz="1800"/>
              <a:t>informed</a:t>
            </a:r>
            <a:r>
              <a:rPr lang="en" sz="1800"/>
              <a:t> by conceptual models.</a:t>
            </a:r>
            <a:endParaRPr sz="1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 </a:t>
            </a:r>
            <a:r>
              <a:rPr b="1" lang="en" sz="1800"/>
              <a:t>ENSO conceptual model</a:t>
            </a:r>
            <a:r>
              <a:rPr lang="en" sz="1800"/>
              <a:t> should:</a:t>
            </a:r>
            <a:br>
              <a:rPr lang="en" sz="1800"/>
            </a:br>
            <a:br>
              <a:rPr lang="en" sz="1800"/>
            </a:br>
            <a:r>
              <a:rPr lang="en" sz="1800"/>
              <a:t>	- Capture essential </a:t>
            </a:r>
            <a:r>
              <a:rPr b="1" lang="en" sz="1800">
                <a:solidFill>
                  <a:srgbClr val="FF0000"/>
                </a:solidFill>
              </a:rPr>
              <a:t>behaviors, dynamics, &amp; sensitivities</a:t>
            </a:r>
            <a:r>
              <a:rPr lang="en" sz="1800"/>
              <a:t> of ENSO</a:t>
            </a:r>
            <a:br>
              <a:rPr lang="en" sz="1800"/>
            </a:br>
            <a:r>
              <a:rPr lang="en" sz="1800"/>
              <a:t>	- Map clearly onto </a:t>
            </a:r>
            <a:r>
              <a:rPr b="1" lang="en" sz="1800">
                <a:solidFill>
                  <a:srgbClr val="008000"/>
                </a:solidFill>
              </a:rPr>
              <a:t>observed</a:t>
            </a:r>
            <a:r>
              <a:rPr lang="en" sz="1800"/>
              <a:t> ENSO properties in nature &amp; GCMs</a:t>
            </a:r>
            <a:br>
              <a:rPr lang="en" sz="1800"/>
            </a:br>
            <a:r>
              <a:rPr lang="en" sz="1800"/>
              <a:t>	- Strive for </a:t>
            </a:r>
            <a:r>
              <a:rPr b="1" lang="en" sz="1800">
                <a:solidFill>
                  <a:srgbClr val="0000FF"/>
                </a:solidFill>
              </a:rPr>
              <a:t>simplicity</a:t>
            </a:r>
            <a:r>
              <a:rPr lang="en" sz="1800"/>
              <a:t>, to aid understanding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2"/>
          <p:cNvSpPr txBox="1"/>
          <p:nvPr/>
        </p:nvSpPr>
        <p:spPr>
          <a:xfrm>
            <a:off x="152640" y="154440"/>
            <a:ext cx="88392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Desired features of</a:t>
            </a:r>
            <a:r>
              <a:rPr b="1" lang="en" sz="2800"/>
              <a:t> conceptual models (1)</a:t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2"/>
          <p:cNvSpPr txBox="1"/>
          <p:nvPr/>
        </p:nvSpPr>
        <p:spPr>
          <a:xfrm>
            <a:off x="667075" y="814675"/>
            <a:ext cx="8201400" cy="60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Elegant</a:t>
            </a:r>
            <a:r>
              <a:rPr lang="en" sz="1800"/>
              <a:t>, </a:t>
            </a:r>
            <a:r>
              <a:rPr lang="en" sz="1800">
                <a:solidFill>
                  <a:srgbClr val="B45F06"/>
                </a:solidFill>
              </a:rPr>
              <a:t>quantitative</a:t>
            </a:r>
            <a:r>
              <a:rPr lang="en" sz="1800"/>
              <a:t>, </a:t>
            </a:r>
            <a:r>
              <a:rPr lang="en" sz="1800">
                <a:solidFill>
                  <a:srgbClr val="008000"/>
                </a:solidFill>
              </a:rPr>
              <a:t>observable</a:t>
            </a:r>
            <a:r>
              <a:rPr lang="en" sz="1800"/>
              <a:t>, </a:t>
            </a:r>
            <a:r>
              <a:rPr lang="en" sz="1800">
                <a:solidFill>
                  <a:srgbClr val="0000FF"/>
                </a:solidFill>
              </a:rPr>
              <a:t>physical</a:t>
            </a:r>
            <a:r>
              <a:rPr lang="en" sz="1800"/>
              <a:t>, and </a:t>
            </a:r>
            <a:r>
              <a:rPr lang="en" sz="1800">
                <a:solidFill>
                  <a:srgbClr val="9900FF"/>
                </a:solidFill>
              </a:rPr>
              <a:t>extensible</a:t>
            </a:r>
            <a:r>
              <a:rPr lang="en" sz="1800"/>
              <a:t>.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1</a:t>
            </a:r>
            <a:r>
              <a:rPr b="1" lang="en" sz="1800" strike="noStrike">
                <a:solidFill>
                  <a:srgbClr val="FF0000"/>
                </a:solidFill>
              </a:rPr>
              <a:t>. </a:t>
            </a:r>
            <a:r>
              <a:rPr b="1" lang="en" sz="1800">
                <a:solidFill>
                  <a:srgbClr val="FF0000"/>
                </a:solidFill>
              </a:rPr>
              <a:t>Elegant</a:t>
            </a:r>
            <a:br>
              <a:rPr lang="en" sz="1800">
                <a:solidFill>
                  <a:srgbClr val="FF0000"/>
                </a:solidFill>
              </a:rPr>
            </a:br>
            <a:r>
              <a:rPr lang="en" sz="1500"/>
              <a:t>	a.</a:t>
            </a:r>
            <a:r>
              <a:rPr lang="en" sz="1500" strike="noStrike"/>
              <a:t> </a:t>
            </a:r>
            <a:r>
              <a:rPr b="1" lang="en" sz="1500"/>
              <a:t>S</a:t>
            </a:r>
            <a:r>
              <a:rPr b="1" lang="en" sz="1500"/>
              <a:t>imple</a:t>
            </a:r>
            <a:r>
              <a:rPr lang="en" sz="1500"/>
              <a:t> yet effective (parsimonious)</a:t>
            </a:r>
            <a:br>
              <a:rPr lang="en" sz="1500"/>
            </a:br>
            <a:r>
              <a:rPr lang="en" sz="1300"/>
              <a:t>		- Realistic behavior, with minimal structure &amp; few free parameters</a:t>
            </a:r>
            <a:br>
              <a:rPr lang="en" sz="1300"/>
            </a:br>
            <a:r>
              <a:rPr lang="en" sz="1300"/>
              <a:t>		- Easy to explain, code, explore; valuable as a teaching tool</a:t>
            </a:r>
            <a:br>
              <a:rPr lang="en" sz="1300"/>
            </a:br>
            <a:r>
              <a:rPr lang="en" sz="1300"/>
              <a:t>		- Analytical tractability is a plus</a:t>
            </a:r>
            <a:endParaRPr sz="1500"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b.</a:t>
            </a:r>
            <a:r>
              <a:rPr b="0" lang="en" sz="1500" strike="noStrik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500"/>
              <a:t>Fast</a:t>
            </a:r>
            <a:r>
              <a:rPr lang="en" sz="1500"/>
              <a:t> to simulate: e.g. run millennia on a laptop</a:t>
            </a:r>
            <a:endParaRPr sz="1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45F06"/>
                </a:solidFill>
              </a:rPr>
              <a:t>2. Quantitative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a. Dynamical “</a:t>
            </a:r>
            <a:r>
              <a:rPr b="1" lang="en" sz="1500">
                <a:solidFill>
                  <a:schemeClr val="dk1"/>
                </a:solidFill>
              </a:rPr>
              <a:t>budgets</a:t>
            </a:r>
            <a:r>
              <a:rPr lang="en" sz="1500">
                <a:solidFill>
                  <a:schemeClr val="dk1"/>
                </a:solidFill>
              </a:rPr>
              <a:t>” for ENSO behavior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Equations for how parameter changes/biases affect ENSO</a:t>
            </a:r>
            <a:endParaRPr sz="15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b. </a:t>
            </a:r>
            <a:r>
              <a:rPr b="1" lang="en" sz="1500">
                <a:solidFill>
                  <a:schemeClr val="dk1"/>
                </a:solidFill>
              </a:rPr>
              <a:t>Predicts</a:t>
            </a:r>
            <a:r>
              <a:rPr lang="en" sz="1500">
                <a:solidFill>
                  <a:schemeClr val="dk1"/>
                </a:solidFill>
              </a:rPr>
              <a:t> something new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Skillful out-of-sample predictions (events, phenomena, sensitivity)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Identifies key parameters</a:t>
            </a:r>
            <a:endParaRPr sz="15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c. Suggests quantitative </a:t>
            </a:r>
            <a:r>
              <a:rPr b="1" lang="en" sz="1500">
                <a:solidFill>
                  <a:schemeClr val="dk1"/>
                </a:solidFill>
              </a:rPr>
              <a:t>metrics</a:t>
            </a:r>
            <a:r>
              <a:rPr lang="en" sz="1500">
                <a:solidFill>
                  <a:schemeClr val="dk1"/>
                </a:solidFill>
              </a:rPr>
              <a:t> for CGCMs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To compare/evaluate CGCMs &amp; obs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	- </a:t>
            </a:r>
            <a:r>
              <a:rPr i="1" lang="en" sz="1300">
                <a:solidFill>
                  <a:schemeClr val="dk1"/>
                </a:solidFill>
              </a:rPr>
              <a:t>Why</a:t>
            </a:r>
            <a:r>
              <a:rPr lang="en" sz="1300">
                <a:solidFill>
                  <a:schemeClr val="dk1"/>
                </a:solidFill>
              </a:rPr>
              <a:t> models differ, and what to </a:t>
            </a:r>
            <a:r>
              <a:rPr i="1" lang="en" sz="1300">
                <a:solidFill>
                  <a:schemeClr val="dk1"/>
                </a:solidFill>
              </a:rPr>
              <a:t>do</a:t>
            </a:r>
            <a:r>
              <a:rPr lang="en" sz="1300">
                <a:solidFill>
                  <a:schemeClr val="dk1"/>
                </a:solidFill>
              </a:rPr>
              <a:t> about it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To rank GCMs for certain tasks.  Depends on: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	- Application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		- </a:t>
            </a:r>
            <a:r>
              <a:rPr b="1" lang="en" sz="1100">
                <a:solidFill>
                  <a:schemeClr val="dk1"/>
                </a:solidFill>
              </a:rPr>
              <a:t>Simulations</a:t>
            </a:r>
            <a:r>
              <a:rPr lang="en" sz="1100">
                <a:solidFill>
                  <a:schemeClr val="dk1"/>
                </a:solidFill>
              </a:rPr>
              <a:t>: Does ENSO mimic observed behavior &amp; mechanisms?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		- </a:t>
            </a:r>
            <a:r>
              <a:rPr b="1" lang="en" sz="1100">
                <a:solidFill>
                  <a:schemeClr val="dk1"/>
                </a:solidFill>
              </a:rPr>
              <a:t>Reanalyses</a:t>
            </a:r>
            <a:r>
              <a:rPr lang="en" sz="1100">
                <a:solidFill>
                  <a:schemeClr val="dk1"/>
                </a:solidFill>
              </a:rPr>
              <a:t>: Are ENSO features in the right place?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		- </a:t>
            </a:r>
            <a:r>
              <a:rPr b="1" lang="en" sz="1100">
                <a:solidFill>
                  <a:schemeClr val="dk1"/>
                </a:solidFill>
              </a:rPr>
              <a:t>Forecasts</a:t>
            </a:r>
            <a:r>
              <a:rPr lang="en" sz="1100">
                <a:solidFill>
                  <a:schemeClr val="dk1"/>
                </a:solidFill>
              </a:rPr>
              <a:t>: Does ENSO retain useful long-term memory for forecasts?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		- </a:t>
            </a:r>
            <a:r>
              <a:rPr b="1" lang="en" sz="1100">
                <a:solidFill>
                  <a:schemeClr val="dk1"/>
                </a:solidFill>
              </a:rPr>
              <a:t>Projections</a:t>
            </a:r>
            <a:r>
              <a:rPr lang="en" sz="1100">
                <a:solidFill>
                  <a:schemeClr val="dk1"/>
                </a:solidFill>
              </a:rPr>
              <a:t>: Are future ENSO changes plausible?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	- Region/variable of interest (e.g. NINO3 SST vs. Peru SST vs. Australian drought)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3"/>
          <p:cNvSpPr txBox="1"/>
          <p:nvPr/>
        </p:nvSpPr>
        <p:spPr>
          <a:xfrm>
            <a:off x="152640" y="154440"/>
            <a:ext cx="883908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Desired features of conceptual models (2)</a:t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3"/>
          <p:cNvSpPr txBox="1"/>
          <p:nvPr/>
        </p:nvSpPr>
        <p:spPr>
          <a:xfrm>
            <a:off x="667075" y="814675"/>
            <a:ext cx="8201400" cy="5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8000"/>
                </a:solidFill>
              </a:rPr>
              <a:t>3</a:t>
            </a:r>
            <a:r>
              <a:rPr b="1" lang="en" sz="1800" strike="noStrike">
                <a:solidFill>
                  <a:srgbClr val="008000"/>
                </a:solidFill>
              </a:rPr>
              <a:t>. </a:t>
            </a:r>
            <a:r>
              <a:rPr b="1" lang="en" sz="1800">
                <a:solidFill>
                  <a:srgbClr val="008000"/>
                </a:solidFill>
              </a:rPr>
              <a:t>Observable</a:t>
            </a:r>
            <a:br>
              <a:rPr lang="en" sz="1800">
                <a:solidFill>
                  <a:srgbClr val="B45F06"/>
                </a:solidFill>
              </a:rPr>
            </a:br>
            <a:r>
              <a:rPr lang="en" sz="1500"/>
              <a:t>	a. Well </a:t>
            </a:r>
            <a:r>
              <a:rPr b="1" lang="en" sz="1500"/>
              <a:t>constrained</a:t>
            </a:r>
            <a:r>
              <a:rPr lang="en" sz="1500"/>
              <a:t> by existing obs or GCM simulations</a:t>
            </a:r>
            <a:endParaRPr sz="1500"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b. Clear </a:t>
            </a:r>
            <a:r>
              <a:rPr b="1" lang="en" sz="1500"/>
              <a:t>recipes</a:t>
            </a:r>
            <a:r>
              <a:rPr lang="en" sz="1500"/>
              <a:t> to estimate free parameters from obs/GCMs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4</a:t>
            </a:r>
            <a:r>
              <a:rPr b="1" lang="en" sz="1800">
                <a:solidFill>
                  <a:srgbClr val="0000FF"/>
                </a:solidFill>
              </a:rPr>
              <a:t>. Physical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a. Derived from fundamental physics, with reasonable assumptions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The less empirical the better (though statistics/LIMs could help guide formulation)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	b. Conceptual elements independent of fixed lat/lon/depth regions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Regimes can shift due to climate change or CGCM biases</a:t>
            </a:r>
            <a:endParaRPr sz="15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c. Relevant to GCM development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Clear mapping onto GCM-simulated variables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Relates clearly to GCM parameterizations, e.g.: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	- CMT → wider 𝝉</a:t>
            </a:r>
            <a:r>
              <a:rPr baseline="-25000" lang="en" sz="1300">
                <a:solidFill>
                  <a:schemeClr val="dk1"/>
                </a:solidFill>
              </a:rPr>
              <a:t>x</a:t>
            </a:r>
            <a:r>
              <a:rPr lang="en" sz="1300">
                <a:solidFill>
                  <a:schemeClr val="dk1"/>
                </a:solidFill>
              </a:rPr>
              <a:t>’  response → weaker discharge → stronger/slower ENSO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	- Weaker viscosity → stronger TIWs → more LN damping → more SSTA skewness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FF"/>
                </a:solidFill>
              </a:rPr>
              <a:t>5. Extensible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a. Part of a model </a:t>
            </a:r>
            <a:r>
              <a:rPr b="1" lang="en" sz="1500">
                <a:solidFill>
                  <a:schemeClr val="dk1"/>
                </a:solidFill>
              </a:rPr>
              <a:t>hierarchy</a:t>
            </a:r>
            <a:r>
              <a:rPr lang="en" sz="1500">
                <a:solidFill>
                  <a:schemeClr val="dk1"/>
                </a:solidFill>
              </a:rPr>
              <a:t> that builds toward more realism &amp; complexity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Start simple; add layers as needed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Helps to resolve tension between elegance &amp; realism/comprehensiveness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	b. </a:t>
            </a:r>
            <a:r>
              <a:rPr b="1" lang="en" sz="1500">
                <a:solidFill>
                  <a:schemeClr val="dk1"/>
                </a:solidFill>
              </a:rPr>
              <a:t>Flexible</a:t>
            </a:r>
            <a:r>
              <a:rPr lang="en" sz="1500">
                <a:solidFill>
                  <a:schemeClr val="dk1"/>
                </a:solidFill>
              </a:rPr>
              <a:t> “resolution”, variables, ENSO features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Application-dependent; a single conceptual model cannot serve all purposes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May need a diverse toolbox of conceptual models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8000"/>
                </a:solidFill>
              </a:rPr>
              <a:t>These characterize the </a:t>
            </a:r>
            <a:r>
              <a:rPr i="1" lang="en" sz="1800">
                <a:solidFill>
                  <a:srgbClr val="008000"/>
                </a:solidFill>
              </a:rPr>
              <a:t>conceptual model</a:t>
            </a:r>
            <a:r>
              <a:rPr lang="en" sz="1800">
                <a:solidFill>
                  <a:srgbClr val="008000"/>
                </a:solidFill>
              </a:rPr>
              <a:t>.</a:t>
            </a:r>
            <a:br>
              <a:rPr lang="en" sz="1800">
                <a:solidFill>
                  <a:srgbClr val="008000"/>
                </a:solidFill>
              </a:rPr>
            </a:br>
            <a:r>
              <a:rPr lang="en" sz="1800">
                <a:solidFill>
                  <a:srgbClr val="008000"/>
                </a:solidFill>
              </a:rPr>
              <a:t>What’s the scope of </a:t>
            </a:r>
            <a:r>
              <a:rPr i="1" lang="en" sz="1800">
                <a:solidFill>
                  <a:srgbClr val="008000"/>
                </a:solidFill>
              </a:rPr>
              <a:t>ENSO</a:t>
            </a:r>
            <a:r>
              <a:rPr lang="en" sz="1800">
                <a:solidFill>
                  <a:srgbClr val="008000"/>
                </a:solidFill>
              </a:rPr>
              <a:t> that we hope to explain?</a:t>
            </a:r>
            <a:endParaRPr sz="18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4"/>
          <p:cNvSpPr txBox="1"/>
          <p:nvPr/>
        </p:nvSpPr>
        <p:spPr>
          <a:xfrm>
            <a:off x="152640" y="154440"/>
            <a:ext cx="88392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Scope of ENSO</a:t>
            </a:r>
            <a:r>
              <a:rPr b="1" lang="en" sz="2800"/>
              <a:t> conceptual models (1)</a:t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4"/>
          <p:cNvSpPr txBox="1"/>
          <p:nvPr/>
        </p:nvSpPr>
        <p:spPr>
          <a:xfrm>
            <a:off x="603750" y="738475"/>
            <a:ext cx="7936500" cy="5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" sz="1800"/>
              <a:t>Region, composition, structure, behavior.</a:t>
            </a:r>
            <a:endParaRPr i="1"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1</a:t>
            </a:r>
            <a:r>
              <a:rPr b="1" lang="en" sz="1800" strike="noStrike"/>
              <a:t>. </a:t>
            </a:r>
            <a:r>
              <a:rPr b="1" lang="en" sz="1800"/>
              <a:t>Region(s): Where does ENSO “live”?</a:t>
            </a:r>
            <a:br>
              <a:rPr lang="en" sz="1800">
                <a:solidFill>
                  <a:srgbClr val="B45F06"/>
                </a:solidFill>
              </a:rPr>
            </a:br>
            <a:r>
              <a:rPr lang="en" sz="1500"/>
              <a:t>	</a:t>
            </a:r>
            <a:r>
              <a:rPr lang="en" sz="1500">
                <a:solidFill>
                  <a:srgbClr val="FF0000"/>
                </a:solidFill>
              </a:rPr>
              <a:t>a. </a:t>
            </a:r>
            <a:r>
              <a:rPr b="1" lang="en" sz="1500">
                <a:solidFill>
                  <a:srgbClr val="FF0000"/>
                </a:solidFill>
              </a:rPr>
              <a:t>Tropical Pacific</a:t>
            </a:r>
            <a:r>
              <a:rPr lang="en" sz="1500">
                <a:solidFill>
                  <a:srgbClr val="FF0000"/>
                </a:solidFill>
              </a:rPr>
              <a:t> (2</a:t>
            </a:r>
            <a:r>
              <a:rPr lang="en" sz="1500">
                <a:solidFill>
                  <a:srgbClr val="FF0000"/>
                </a:solidFill>
              </a:rPr>
              <a:t>0</a:t>
            </a:r>
            <a:r>
              <a:rPr lang="en" sz="1500">
                <a:solidFill>
                  <a:srgbClr val="FF0000"/>
                </a:solidFill>
              </a:rPr>
              <a:t>°S</a:t>
            </a:r>
            <a:r>
              <a:rPr lang="en" sz="1300">
                <a:solidFill>
                  <a:srgbClr val="FF0000"/>
                </a:solidFill>
              </a:rPr>
              <a:t>–</a:t>
            </a:r>
            <a:r>
              <a:rPr lang="en" sz="1500">
                <a:solidFill>
                  <a:srgbClr val="FF0000"/>
                </a:solidFill>
              </a:rPr>
              <a:t>2</a:t>
            </a:r>
            <a:r>
              <a:rPr lang="en" sz="1500">
                <a:solidFill>
                  <a:srgbClr val="FF0000"/>
                </a:solidFill>
              </a:rPr>
              <a:t>0</a:t>
            </a:r>
            <a:r>
              <a:rPr lang="en" sz="1500">
                <a:solidFill>
                  <a:srgbClr val="FF0000"/>
                </a:solidFill>
              </a:rPr>
              <a:t>°N, 120°E</a:t>
            </a:r>
            <a:r>
              <a:rPr lang="en" sz="1300">
                <a:solidFill>
                  <a:srgbClr val="FF0000"/>
                </a:solidFill>
              </a:rPr>
              <a:t>–</a:t>
            </a:r>
            <a:r>
              <a:rPr lang="en" sz="1500">
                <a:solidFill>
                  <a:srgbClr val="FF0000"/>
                </a:solidFill>
              </a:rPr>
              <a:t>80°W)</a:t>
            </a:r>
            <a:endParaRPr sz="1500">
              <a:solidFill>
                <a:srgbClr val="FF0000"/>
              </a:solidFill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</a:rPr>
              <a:t>b. </a:t>
            </a:r>
            <a:r>
              <a:rPr lang="en" sz="1500">
                <a:solidFill>
                  <a:srgbClr val="666666"/>
                </a:solidFill>
              </a:rPr>
              <a:t>Coupling to tropical Indian &amp; Atlantic (e.g. MJO, IOD, AMV)</a:t>
            </a:r>
            <a:endParaRPr sz="1500">
              <a:solidFill>
                <a:srgbClr val="666666"/>
              </a:solidFill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</a:rPr>
              <a:t>c. Coupling to higher latitudes (e.g. PMM, PDV)</a:t>
            </a:r>
            <a:endParaRPr sz="1500">
              <a:solidFill>
                <a:srgbClr val="666666"/>
              </a:solidFill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</a:rPr>
              <a:t>d. Coupling to continental climates (e.g. volcanic cooling, anthro warming)</a:t>
            </a:r>
            <a:endParaRPr sz="1500">
              <a:solidFill>
                <a:srgbClr val="666666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2</a:t>
            </a:r>
            <a:r>
              <a:rPr b="1" lang="en" sz="1800"/>
              <a:t>. ENSO composition: Key physical variables &amp; fields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500">
                <a:solidFill>
                  <a:srgbClr val="0000FF"/>
                </a:solidFill>
              </a:rPr>
              <a:t>	a. </a:t>
            </a:r>
            <a:r>
              <a:rPr b="1" lang="en" sz="1500">
                <a:solidFill>
                  <a:srgbClr val="0000FF"/>
                </a:solidFill>
              </a:rPr>
              <a:t>Ocean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SST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thermal structure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	- heat content (e.g. temp of top 300 m; WWV)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	- thermocline depth (depth of max dT/dz)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	- SSH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	- MLD (~30-100m)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			- “entrainment temperature” (T</a:t>
            </a:r>
            <a:r>
              <a:rPr baseline="-25000" lang="en" sz="1100">
                <a:solidFill>
                  <a:schemeClr val="dk1"/>
                </a:solidFill>
              </a:rPr>
              <a:t>e</a:t>
            </a:r>
            <a:r>
              <a:rPr lang="en" sz="1100">
                <a:solidFill>
                  <a:schemeClr val="dk1"/>
                </a:solidFill>
              </a:rPr>
              <a:t>)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currents &amp; upwelling (surface, ML, EUC, recharge/discharge)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SST/MLT budget: advection, mixing, solar penetration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salt/freshwater budget (barrier layers)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TIW activity (noise &amp; nonlinearity)</a:t>
            </a:r>
            <a:endParaRPr sz="13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8000"/>
                </a:solidFill>
              </a:rPr>
              <a:t>b. </a:t>
            </a:r>
            <a:r>
              <a:rPr b="1" lang="en" sz="1500">
                <a:solidFill>
                  <a:srgbClr val="008000"/>
                </a:solidFill>
              </a:rPr>
              <a:t>Atmosphere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surface wind stress (𝝉)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air-sea heat fluxes (especially shortwave &amp; latent)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precip (latent heating → winds &amp; teleconnections)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convection &amp; clouds; moisture budget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WWEs (noise &amp; nonlinearity)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5"/>
          <p:cNvSpPr txBox="1"/>
          <p:nvPr/>
        </p:nvSpPr>
        <p:spPr>
          <a:xfrm>
            <a:off x="152640" y="154440"/>
            <a:ext cx="88392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Scope of ENSO conceptual models (2)</a:t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5"/>
          <p:cNvSpPr txBox="1"/>
          <p:nvPr/>
        </p:nvSpPr>
        <p:spPr>
          <a:xfrm>
            <a:off x="667075" y="814675"/>
            <a:ext cx="8201400" cy="5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3</a:t>
            </a:r>
            <a:r>
              <a:rPr b="1" lang="en" sz="1800" strike="noStrike"/>
              <a:t>. </a:t>
            </a:r>
            <a:r>
              <a:rPr b="1" lang="en" sz="1800"/>
              <a:t>ENSO structure: Key indices &amp; averages</a:t>
            </a:r>
            <a:br>
              <a:rPr lang="en" sz="1800">
                <a:solidFill>
                  <a:srgbClr val="B45F06"/>
                </a:solidFill>
              </a:rPr>
            </a:br>
            <a:r>
              <a:rPr lang="en" sz="1500"/>
              <a:t>	</a:t>
            </a:r>
            <a:r>
              <a:rPr b="1" lang="en" sz="1500">
                <a:solidFill>
                  <a:srgbClr val="FF0000"/>
                </a:solidFill>
              </a:rPr>
              <a:t>x, y</a:t>
            </a:r>
            <a:br>
              <a:rPr lang="en" sz="1500"/>
            </a:br>
            <a:r>
              <a:rPr lang="en" sz="1300"/>
              <a:t>		- box indices: WEqPac, NINO4, NINO3.4, NINO3, NINO12</a:t>
            </a:r>
            <a:br>
              <a:rPr lang="en" sz="1500"/>
            </a:br>
            <a:r>
              <a:rPr lang="en" sz="1100"/>
              <a:t>			- Can these be (re)defined in terms of climate features &amp; boundaries, rather than lat/lon?</a:t>
            </a:r>
            <a:br>
              <a:rPr lang="en" sz="1500"/>
            </a:br>
            <a:r>
              <a:rPr lang="en" sz="1300"/>
              <a:t>		- EOFs (linear, complex, nonlinear, ...)</a:t>
            </a:r>
            <a:br>
              <a:rPr lang="en" sz="1300"/>
            </a:br>
            <a:r>
              <a:rPr lang="en" sz="1300"/>
              <a:t>		- equator (wave guides, peak upwelling)</a:t>
            </a:r>
            <a:br>
              <a:rPr lang="en" sz="1300"/>
            </a:br>
            <a:r>
              <a:rPr lang="en" sz="1300"/>
              <a:t>		- meridional structure (wind stress curl, ocean recharge/discharge, asymmetry)</a:t>
            </a:r>
            <a:br>
              <a:rPr lang="en" sz="1300"/>
            </a:br>
            <a:r>
              <a:rPr lang="en" sz="1300"/>
              <a:t>		- east/west boundary layers (boundary reflectivity)</a:t>
            </a:r>
            <a:endParaRPr sz="1300"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8000"/>
                </a:solidFill>
              </a:rPr>
              <a:t>z</a:t>
            </a:r>
            <a:br>
              <a:rPr lang="en" sz="1500"/>
            </a:br>
            <a:r>
              <a:rPr lang="en" sz="1300"/>
              <a:t>		- surface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boundary layers: ABL, ML (not constant!), barrier layers</a:t>
            </a:r>
            <a:br>
              <a:rPr lang="en" sz="1300"/>
            </a:br>
            <a:r>
              <a:rPr lang="en" sz="1300"/>
              <a:t>		</a:t>
            </a:r>
            <a:r>
              <a:rPr lang="en" sz="1300"/>
              <a:t>- baroclinic modes (troposphere &amp; upper ocean)</a:t>
            </a:r>
            <a:endParaRPr sz="1300"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FF"/>
                </a:solidFill>
              </a:rPr>
              <a:t>t</a:t>
            </a:r>
            <a:br>
              <a:rPr b="1" lang="en" sz="1500"/>
            </a:br>
            <a:r>
              <a:rPr lang="en" sz="1300"/>
              <a:t>		- 30–90 day means (core ENSO dynamics)</a:t>
            </a:r>
            <a:br>
              <a:rPr lang="en" sz="1300"/>
            </a:br>
            <a:r>
              <a:rPr lang="en" sz="1300"/>
              <a:t>		- 5</a:t>
            </a:r>
            <a:r>
              <a:rPr lang="en" sz="1300">
                <a:solidFill>
                  <a:schemeClr val="dk1"/>
                </a:solidFill>
              </a:rPr>
              <a:t>–</a:t>
            </a:r>
            <a:r>
              <a:rPr lang="en" sz="1300"/>
              <a:t>30 day means (WWE &amp; TIW noise)</a:t>
            </a:r>
            <a:br>
              <a:rPr lang="en" sz="1300"/>
            </a:br>
            <a:r>
              <a:rPr lang="en" sz="1300"/>
              <a:t>		- seasonality</a:t>
            </a:r>
            <a:br>
              <a:rPr lang="en" sz="1300"/>
            </a:br>
            <a:r>
              <a:rPr lang="en" sz="1300"/>
              <a:t>		- may need 30</a:t>
            </a:r>
            <a:r>
              <a:rPr lang="en" sz="1300">
                <a:solidFill>
                  <a:schemeClr val="dk1"/>
                </a:solidFill>
              </a:rPr>
              <a:t>–</a:t>
            </a:r>
            <a:r>
              <a:rPr lang="en" sz="1300"/>
              <a:t>500yr record for robust fits (depending on ENSO statistic)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4</a:t>
            </a:r>
            <a:r>
              <a:rPr b="1" lang="en" sz="1800"/>
              <a:t>. ENSO behavior</a:t>
            </a:r>
            <a:r>
              <a:rPr b="1" lang="en" sz="1800">
                <a:solidFill>
                  <a:srgbClr val="666666"/>
                </a:solidFill>
              </a:rPr>
              <a:t> (details below)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a. PDFs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b. Patterns &amp; evolution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</a:t>
            </a:r>
            <a:r>
              <a:rPr lang="en" sz="1500">
                <a:solidFill>
                  <a:schemeClr val="dk1"/>
                </a:solidFill>
              </a:rPr>
              <a:t>c. Mechanisms, including nonlinearity &amp; noise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d. Predictability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e. Sensitivities to climate &amp; parameters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8000"/>
                </a:solidFill>
              </a:rPr>
              <a:t>Given this scope, what </a:t>
            </a:r>
            <a:r>
              <a:rPr b="1" lang="en" sz="1700">
                <a:solidFill>
                  <a:srgbClr val="008000"/>
                </a:solidFill>
              </a:rPr>
              <a:t>ENSO properties</a:t>
            </a:r>
            <a:r>
              <a:rPr lang="en" sz="1700">
                <a:solidFill>
                  <a:srgbClr val="008000"/>
                </a:solidFill>
              </a:rPr>
              <a:t> would we like to capture?</a:t>
            </a:r>
            <a:endParaRPr sz="17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6"/>
          <p:cNvSpPr txBox="1"/>
          <p:nvPr/>
        </p:nvSpPr>
        <p:spPr>
          <a:xfrm>
            <a:off x="152640" y="154440"/>
            <a:ext cx="88392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Key ENSO properties</a:t>
            </a:r>
            <a:r>
              <a:rPr b="1" lang="en" sz="2800"/>
              <a:t> (1)</a:t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6"/>
          <p:cNvSpPr txBox="1"/>
          <p:nvPr/>
        </p:nvSpPr>
        <p:spPr>
          <a:xfrm>
            <a:off x="667075" y="814675"/>
            <a:ext cx="8201400" cy="5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1</a:t>
            </a:r>
            <a:r>
              <a:rPr b="1" lang="en" sz="1800" strike="noStrike">
                <a:solidFill>
                  <a:srgbClr val="FF0000"/>
                </a:solidFill>
              </a:rPr>
              <a:t>. </a:t>
            </a:r>
            <a:r>
              <a:rPr b="1" lang="en" sz="1800">
                <a:solidFill>
                  <a:srgbClr val="FF0000"/>
                </a:solidFill>
              </a:rPr>
              <a:t>PDFs</a:t>
            </a:r>
            <a:br>
              <a:rPr lang="en" sz="1800">
                <a:solidFill>
                  <a:srgbClr val="B45F06"/>
                </a:solidFill>
              </a:rPr>
            </a:br>
            <a:r>
              <a:rPr lang="en" sz="1500"/>
              <a:t>	a. </a:t>
            </a:r>
            <a:r>
              <a:rPr b="1" lang="en" sz="1500"/>
              <a:t>Amplitude</a:t>
            </a:r>
            <a:br>
              <a:rPr lang="en" sz="1500"/>
            </a:br>
            <a:r>
              <a:rPr lang="en" sz="1300"/>
              <a:t>		- e.g. stddev of NINO3 SSTA, or composite LN/CPEN/EPEN intensity</a:t>
            </a:r>
            <a:endParaRPr sz="1500"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b. </a:t>
            </a:r>
            <a:r>
              <a:rPr b="1" lang="en" sz="1500"/>
              <a:t>Quantiles</a:t>
            </a:r>
            <a:r>
              <a:rPr lang="en" sz="1500"/>
              <a:t> (including extremes)</a:t>
            </a:r>
            <a:br>
              <a:rPr lang="en" sz="1300"/>
            </a:br>
            <a:r>
              <a:rPr lang="en" sz="1300"/>
              <a:t>		- e.g. 95th-percentile EN &amp; LN</a:t>
            </a:r>
            <a:endParaRPr sz="1300"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c. </a:t>
            </a:r>
            <a:r>
              <a:rPr i="1" lang="en" sz="1500"/>
              <a:t>Joint</a:t>
            </a:r>
            <a:r>
              <a:rPr lang="en" sz="1500"/>
              <a:t> distributions might better resolve impacts of climate shifts/biases</a:t>
            </a:r>
            <a:br>
              <a:rPr b="1" lang="en" sz="1500"/>
            </a:br>
            <a:r>
              <a:rPr lang="en" sz="1300"/>
              <a:t>		- e.g. SST &amp; rainfall; SST &amp; h; SST &amp; cloud &amp; net surface heat flux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45F06"/>
                </a:solidFill>
              </a:rPr>
              <a:t>2</a:t>
            </a:r>
            <a:r>
              <a:rPr b="1" lang="en" sz="1800">
                <a:solidFill>
                  <a:srgbClr val="B45F06"/>
                </a:solidFill>
              </a:rPr>
              <a:t>. Spatial patterns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a. </a:t>
            </a:r>
            <a:r>
              <a:rPr b="1" lang="en" sz="1500">
                <a:solidFill>
                  <a:schemeClr val="dk1"/>
                </a:solidFill>
              </a:rPr>
              <a:t>Standard deviation</a:t>
            </a:r>
            <a:r>
              <a:rPr lang="en" sz="1500">
                <a:solidFill>
                  <a:schemeClr val="dk1"/>
                </a:solidFill>
              </a:rPr>
              <a:t> maps (e.g. SSTA stddev)</a:t>
            </a:r>
            <a:endParaRPr sz="13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b. </a:t>
            </a:r>
            <a:r>
              <a:rPr b="1" lang="en" sz="1500">
                <a:solidFill>
                  <a:schemeClr val="dk1"/>
                </a:solidFill>
              </a:rPr>
              <a:t>Regressions/correlations</a:t>
            </a:r>
            <a:r>
              <a:rPr lang="en" sz="1500">
                <a:solidFill>
                  <a:schemeClr val="dk1"/>
                </a:solidFill>
              </a:rPr>
              <a:t> onto key ENSO indices</a:t>
            </a:r>
            <a:r>
              <a:rPr lang="en" sz="1500">
                <a:solidFill>
                  <a:schemeClr val="dk1"/>
                </a:solidFill>
              </a:rPr>
              <a:t> (</a:t>
            </a:r>
            <a:r>
              <a:rPr lang="en" sz="1500">
                <a:solidFill>
                  <a:schemeClr val="dk1"/>
                </a:solidFill>
              </a:rPr>
              <a:t>e.g. </a:t>
            </a:r>
            <a:r>
              <a:rPr lang="en" sz="1500">
                <a:solidFill>
                  <a:schemeClr val="dk1"/>
                </a:solidFill>
              </a:rPr>
              <a:t>𝝉</a:t>
            </a:r>
            <a:r>
              <a:rPr baseline="-25000" lang="en" sz="1500">
                <a:solidFill>
                  <a:schemeClr val="dk1"/>
                </a:solidFill>
              </a:rPr>
              <a:t>x</a:t>
            </a:r>
            <a:r>
              <a:rPr lang="en" sz="1500">
                <a:solidFill>
                  <a:schemeClr val="dk1"/>
                </a:solidFill>
              </a:rPr>
              <a:t>’ </a:t>
            </a:r>
            <a:r>
              <a:rPr lang="en" sz="1500">
                <a:solidFill>
                  <a:schemeClr val="dk1"/>
                </a:solidFill>
              </a:rPr>
              <a:t>regr on NINO3 SSTA)</a:t>
            </a:r>
            <a:endParaRPr sz="15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c. </a:t>
            </a:r>
            <a:r>
              <a:rPr b="1" lang="en" sz="1500">
                <a:solidFill>
                  <a:schemeClr val="dk1"/>
                </a:solidFill>
              </a:rPr>
              <a:t>Composites</a:t>
            </a:r>
            <a:r>
              <a:rPr lang="en" sz="1500">
                <a:solidFill>
                  <a:schemeClr val="dk1"/>
                </a:solidFill>
              </a:rPr>
              <a:t> (</a:t>
            </a:r>
            <a:r>
              <a:rPr lang="en" sz="1500">
                <a:solidFill>
                  <a:schemeClr val="dk1"/>
                </a:solidFill>
              </a:rPr>
              <a:t>e.g. DJF SSTA pattern for all DJF NINO3 SSTA exceeding a threshold)</a:t>
            </a:r>
            <a:endParaRPr sz="15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d. </a:t>
            </a:r>
            <a:r>
              <a:rPr b="1" lang="en" sz="1500">
                <a:solidFill>
                  <a:schemeClr val="dk1"/>
                </a:solidFill>
              </a:rPr>
              <a:t>EOFs</a:t>
            </a:r>
            <a:endParaRPr b="1" sz="15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e. Inter-event </a:t>
            </a:r>
            <a:r>
              <a:rPr b="1" lang="en" sz="1500">
                <a:solidFill>
                  <a:schemeClr val="dk1"/>
                </a:solidFill>
              </a:rPr>
              <a:t>diversity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8000"/>
                </a:solidFill>
              </a:rPr>
              <a:t>3. Temporal evolution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	a. </a:t>
            </a:r>
            <a:r>
              <a:rPr b="1" lang="en" sz="1500">
                <a:solidFill>
                  <a:schemeClr val="dk1"/>
                </a:solidFill>
              </a:rPr>
              <a:t>Spectrum</a:t>
            </a:r>
            <a:r>
              <a:rPr lang="en" sz="1500">
                <a:solidFill>
                  <a:schemeClr val="dk1"/>
                </a:solidFill>
              </a:rPr>
              <a:t>: peak, breadth, spatial dependence (QB, QQ)</a:t>
            </a:r>
            <a:endParaRPr sz="13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b. Event </a:t>
            </a:r>
            <a:r>
              <a:rPr b="1" lang="en" sz="1500">
                <a:solidFill>
                  <a:schemeClr val="dk1"/>
                </a:solidFill>
              </a:rPr>
              <a:t>duration</a:t>
            </a:r>
            <a:r>
              <a:rPr lang="en" sz="1500">
                <a:solidFill>
                  <a:schemeClr val="dk1"/>
                </a:solidFill>
              </a:rPr>
              <a:t> &amp; inter-event </a:t>
            </a:r>
            <a:r>
              <a:rPr b="1" lang="en" sz="1500">
                <a:solidFill>
                  <a:schemeClr val="dk1"/>
                </a:solidFill>
              </a:rPr>
              <a:t>spacing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c. Seasonal </a:t>
            </a:r>
            <a:r>
              <a:rPr b="1" lang="en" sz="1500">
                <a:solidFill>
                  <a:schemeClr val="dk1"/>
                </a:solidFill>
              </a:rPr>
              <a:t>synchronization</a:t>
            </a:r>
            <a:endParaRPr b="1" sz="13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d. </a:t>
            </a:r>
            <a:r>
              <a:rPr b="1" lang="en" sz="1500">
                <a:solidFill>
                  <a:schemeClr val="dk1"/>
                </a:solidFill>
              </a:rPr>
              <a:t>Transition</a:t>
            </a:r>
            <a:r>
              <a:rPr lang="en" sz="1500">
                <a:solidFill>
                  <a:schemeClr val="dk1"/>
                </a:solidFill>
              </a:rPr>
              <a:t> probabilities</a:t>
            </a:r>
            <a:endParaRPr sz="15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e. Time-scale </a:t>
            </a:r>
            <a:r>
              <a:rPr b="1" lang="en" sz="1500">
                <a:solidFill>
                  <a:schemeClr val="dk1"/>
                </a:solidFill>
              </a:rPr>
              <a:t>interactions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irregularity &amp; interdecadal modulation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multiplicative noise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e.g. coupling to WWEs, TIWs, decadal modes</a:t>
            </a:r>
            <a:endParaRPr sz="13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f. Inter-event </a:t>
            </a:r>
            <a:r>
              <a:rPr b="1" lang="en" sz="1500">
                <a:solidFill>
                  <a:schemeClr val="dk1"/>
                </a:solidFill>
              </a:rPr>
              <a:t>diversity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7"/>
          <p:cNvSpPr txBox="1"/>
          <p:nvPr/>
        </p:nvSpPr>
        <p:spPr>
          <a:xfrm>
            <a:off x="152640" y="154440"/>
            <a:ext cx="88392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Key</a:t>
            </a:r>
            <a:r>
              <a:rPr b="1" lang="en" sz="2800"/>
              <a:t> ENSO properties (2)</a:t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7"/>
          <p:cNvSpPr txBox="1"/>
          <p:nvPr/>
        </p:nvSpPr>
        <p:spPr>
          <a:xfrm>
            <a:off x="667075" y="1011100"/>
            <a:ext cx="8201400" cy="57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4</a:t>
            </a:r>
            <a:r>
              <a:rPr b="1" lang="en" sz="1800" strike="noStrike">
                <a:solidFill>
                  <a:srgbClr val="0000FF"/>
                </a:solidFill>
              </a:rPr>
              <a:t>. M</a:t>
            </a:r>
            <a:r>
              <a:rPr b="1" lang="en" sz="1800">
                <a:solidFill>
                  <a:srgbClr val="0000FF"/>
                </a:solidFill>
              </a:rPr>
              <a:t>echanisms: Cross-variable relations &amp; feedbacks</a:t>
            </a:r>
            <a:br>
              <a:rPr lang="en" sz="1800">
                <a:solidFill>
                  <a:srgbClr val="B45F06"/>
                </a:solidFill>
              </a:rPr>
            </a:br>
            <a:r>
              <a:rPr lang="en" sz="1500"/>
              <a:t>	a. </a:t>
            </a:r>
            <a:r>
              <a:rPr b="1" lang="en" sz="1500"/>
              <a:t>Regressions</a:t>
            </a:r>
            <a:r>
              <a:rPr lang="en" sz="1500"/>
              <a:t> or composites</a:t>
            </a:r>
            <a:br>
              <a:rPr lang="en" sz="1500"/>
            </a:br>
            <a:r>
              <a:rPr lang="en" sz="1300"/>
              <a:t>		- e.g. SST → wind; wind → h; h → SST</a:t>
            </a:r>
            <a:br>
              <a:rPr lang="en" sz="1300"/>
            </a:br>
            <a:r>
              <a:rPr lang="en" sz="1300"/>
              <a:t>		- e.g. NINO3 SST →</a:t>
            </a:r>
            <a:r>
              <a:rPr lang="en" sz="1300"/>
              <a:t> </a:t>
            </a:r>
            <a:r>
              <a:rPr lang="en" sz="1300"/>
              <a:t>NINO3 net surface heat flux</a:t>
            </a:r>
            <a:br>
              <a:rPr lang="en" sz="1300"/>
            </a:br>
            <a:r>
              <a:rPr lang="en" sz="1300"/>
              <a:t>		- e.g. NINO3 SST → NINO4 zonal wind stress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	b. </a:t>
            </a:r>
            <a:r>
              <a:rPr b="1" lang="en" sz="1500"/>
              <a:t>Lead-lag</a:t>
            </a:r>
            <a:r>
              <a:rPr lang="en" sz="1500"/>
              <a:t> relations</a:t>
            </a:r>
            <a:br>
              <a:rPr lang="en" sz="1300"/>
            </a:br>
            <a:r>
              <a:rPr lang="en" sz="1300">
                <a:solidFill>
                  <a:schemeClr val="dk1"/>
                </a:solidFill>
              </a:rPr>
              <a:t>		- Phase relations can reveal causality &amp; predictability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/>
              <a:t>		- Correlations, regressions, composites</a:t>
            </a:r>
            <a:br>
              <a:rPr lang="en" sz="1300"/>
            </a:br>
            <a:r>
              <a:rPr lang="en" sz="1100"/>
              <a:t>			- e.g. zonal-mean eqPac h’, lag-regressed onto NINO3 SSTA</a:t>
            </a:r>
            <a:endParaRPr sz="1100"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c. </a:t>
            </a:r>
            <a:r>
              <a:rPr b="1" lang="en" sz="1500"/>
              <a:t>Heat budget</a:t>
            </a:r>
            <a:r>
              <a:rPr lang="en" sz="1500"/>
              <a:t> of ocean mixed layer</a:t>
            </a:r>
            <a:br>
              <a:rPr b="1" lang="en" sz="1500"/>
            </a:br>
            <a:r>
              <a:rPr lang="en" sz="1300"/>
              <a:t>		- Convective &amp; stratus cloud feedbacks</a:t>
            </a:r>
            <a:br>
              <a:rPr lang="en" sz="1300"/>
            </a:br>
            <a:r>
              <a:rPr lang="en" sz="1300"/>
              <a:t>		- Evaporative cooling</a:t>
            </a:r>
            <a:br>
              <a:rPr lang="en" sz="1300"/>
            </a:br>
            <a:r>
              <a:rPr lang="en" sz="1300"/>
              <a:t>		- Thermocline feedback &amp; ocean-dynamical thermostat (-wbar * dT’/dz)</a:t>
            </a:r>
            <a:br>
              <a:rPr lang="en" sz="1300"/>
            </a:br>
            <a:r>
              <a:rPr lang="en" sz="1300"/>
              <a:t>		- Ekman feedback (-w’ * dTbar/dz)</a:t>
            </a:r>
            <a:br>
              <a:rPr lang="en" sz="1300"/>
            </a:br>
            <a:r>
              <a:rPr lang="en" sz="1300"/>
              <a:t>		- Zonal advective feedback (-u’ * dTbar/dx)</a:t>
            </a:r>
            <a:endParaRPr sz="13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d. </a:t>
            </a:r>
            <a:r>
              <a:rPr b="1" lang="en" sz="1500">
                <a:solidFill>
                  <a:schemeClr val="dk1"/>
                </a:solidFill>
              </a:rPr>
              <a:t>Conceptually-integrated</a:t>
            </a:r>
            <a:r>
              <a:rPr lang="en" sz="1500">
                <a:solidFill>
                  <a:schemeClr val="dk1"/>
                </a:solidFill>
              </a:rPr>
              <a:t> feedbacks</a:t>
            </a:r>
            <a:br>
              <a:rPr b="1" lang="en" sz="15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Bjerknes feedbacks: SST → </a:t>
            </a:r>
            <a:r>
              <a:rPr lang="en" sz="1500">
                <a:solidFill>
                  <a:schemeClr val="dk1"/>
                </a:solidFill>
              </a:rPr>
              <a:t>𝝉</a:t>
            </a:r>
            <a:r>
              <a:rPr baseline="-25000" lang="en" sz="1500">
                <a:solidFill>
                  <a:schemeClr val="dk1"/>
                </a:solidFill>
              </a:rPr>
              <a:t>x</a:t>
            </a:r>
            <a:r>
              <a:rPr lang="en" sz="1300">
                <a:solidFill>
                  <a:schemeClr val="dk1"/>
                </a:solidFill>
              </a:rPr>
              <a:t> → u, w, h → SST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Delayed negative feedback (recharge/discharge)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Wind-evaporation-SST (WES) feedback</a:t>
            </a:r>
            <a:endParaRPr sz="13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e. </a:t>
            </a:r>
            <a:r>
              <a:rPr b="1" lang="en" sz="1500">
                <a:solidFill>
                  <a:schemeClr val="dk1"/>
                </a:solidFill>
              </a:rPr>
              <a:t>Variations</a:t>
            </a:r>
            <a:r>
              <a:rPr lang="en" sz="1500">
                <a:solidFill>
                  <a:schemeClr val="dk1"/>
                </a:solidFill>
              </a:rPr>
              <a:t> in feedbacks &amp; impacts</a:t>
            </a:r>
            <a:br>
              <a:rPr b="1" lang="en" sz="15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Seasonal modulation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Inter-event diversity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		- Sensitivity to background climate (biases, change)</a:t>
            </a:r>
            <a:endParaRPr sz="13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f. </a:t>
            </a:r>
            <a:r>
              <a:rPr b="1" lang="en" sz="1500">
                <a:solidFill>
                  <a:schemeClr val="dk1"/>
                </a:solidFill>
              </a:rPr>
              <a:t>Interactions &amp; teleconnections</a:t>
            </a:r>
            <a:r>
              <a:rPr lang="en" sz="1500">
                <a:solidFill>
                  <a:schemeClr val="dk1"/>
                </a:solidFill>
              </a:rPr>
              <a:t> with remote regions and other modes</a:t>
            </a:r>
            <a:br>
              <a:rPr lang="en" sz="1300">
                <a:solidFill>
                  <a:schemeClr val="dk1"/>
                </a:solidFill>
              </a:rPr>
            </a:br>
            <a:br>
              <a:rPr lang="en" sz="1300">
                <a:solidFill>
                  <a:schemeClr val="dk1"/>
                </a:solidFill>
              </a:rPr>
            </a:br>
            <a:br>
              <a:rPr lang="en" sz="1300">
                <a:solidFill>
                  <a:schemeClr val="dk1"/>
                </a:solidFill>
              </a:rPr>
            </a:br>
            <a:endParaRPr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