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8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jpeg" ContentType="image/jpeg"/>
  <Override PartName="/ppt/media/image40.jpeg" ContentType="image/jpeg"/>
  <Override PartName="/ppt/media/image15.png" ContentType="image/png"/>
  <Override PartName="/ppt/media/image38.png" ContentType="image/png"/>
  <Override PartName="/ppt/media/image13.png" ContentType="image/png"/>
  <Override PartName="/ppt/media/image10.png" ContentType="image/png"/>
  <Override PartName="/ppt/media/image1.jpeg" ContentType="image/jpeg"/>
  <Override PartName="/ppt/media/image11.png" ContentType="image/png"/>
  <Override PartName="/ppt/media/image3.jpeg" ContentType="image/jpeg"/>
  <Override PartName="/ppt/media/image39.png" ContentType="image/png"/>
  <Override PartName="/ppt/media/image37.jpeg" ContentType="image/jpeg"/>
  <Override PartName="/ppt/media/image14.png" ContentType="image/png"/>
  <Override PartName="/ppt/media/image4.jpeg" ContentType="image/jpeg"/>
  <Override PartName="/ppt/media/image5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9.png" ContentType="image/png"/>
  <Override PartName="/ppt/media/image7.png" ContentType="image/png"/>
  <Override PartName="/ppt/media/image2.png" ContentType="image/png"/>
  <Override PartName="/ppt/media/image8.png" ContentType="image/png"/>
  <Override PartName="/ppt/media/image6.png" ContentType="image/png"/>
  <Override PartName="/ppt/media/image17.jpeg" ContentType="image/jpeg"/>
  <Override PartName="/ppt/media/image27.png" ContentType="image/png"/>
  <Override PartName="/ppt/media/image18.jpeg" ContentType="image/jpeg"/>
  <Override PartName="/ppt/media/image12.png" ContentType="image/png"/>
  <Override PartName="/ppt/media/image19.jpeg" ContentType="image/jpeg"/>
  <Override PartName="/ppt/media/image20.jpeg" ContentType="image/jpeg"/>
  <Override PartName="/ppt/media/image16.png" ContentType="image/png"/>
  <Override PartName="/ppt/media/image28.jpeg" ContentType="image/jpeg"/>
  <Override PartName="/ppt/media/image26.png" ContentType="image/pn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6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249" name="CustomShape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7937"/>
                </a:lnTo>
                <a:cubicBezTo>
                  <a:pt x="0" y="27939"/>
                  <a:pt x="1" y="27941"/>
                  <a:pt x="3" y="27941"/>
                </a:cubicBezTo>
                <a:lnTo>
                  <a:pt x="21587" y="27941"/>
                </a:lnTo>
                <a:cubicBezTo>
                  <a:pt x="21589" y="27941"/>
                  <a:pt x="21591" y="27939"/>
                  <a:pt x="21591" y="27937"/>
                </a:cubicBezTo>
                <a:lnTo>
                  <a:pt x="21591" y="3"/>
                </a:lnTo>
                <a:cubicBezTo>
                  <a:pt x="21591" y="1"/>
                  <a:pt x="21589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7937"/>
                </a:lnTo>
                <a:cubicBezTo>
                  <a:pt x="0" y="27939"/>
                  <a:pt x="1" y="27941"/>
                  <a:pt x="3" y="27941"/>
                </a:cubicBezTo>
                <a:lnTo>
                  <a:pt x="21587" y="27941"/>
                </a:lnTo>
                <a:cubicBezTo>
                  <a:pt x="21589" y="27941"/>
                  <a:pt x="21591" y="27939"/>
                  <a:pt x="21591" y="27937"/>
                </a:cubicBezTo>
                <a:lnTo>
                  <a:pt x="21591" y="3"/>
                </a:lnTo>
                <a:cubicBezTo>
                  <a:pt x="21591" y="1"/>
                  <a:pt x="21589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4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7937"/>
                </a:lnTo>
                <a:cubicBezTo>
                  <a:pt x="0" y="27939"/>
                  <a:pt x="1" y="27941"/>
                  <a:pt x="3" y="27941"/>
                </a:cubicBezTo>
                <a:lnTo>
                  <a:pt x="21587" y="27941"/>
                </a:lnTo>
                <a:cubicBezTo>
                  <a:pt x="21589" y="27941"/>
                  <a:pt x="21591" y="27939"/>
                  <a:pt x="21591" y="27937"/>
                </a:cubicBezTo>
                <a:lnTo>
                  <a:pt x="21591" y="3"/>
                </a:lnTo>
                <a:cubicBezTo>
                  <a:pt x="21591" y="1"/>
                  <a:pt x="21589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5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7937"/>
                </a:lnTo>
                <a:cubicBezTo>
                  <a:pt x="0" y="27939"/>
                  <a:pt x="1" y="27941"/>
                  <a:pt x="3" y="27941"/>
                </a:cubicBezTo>
                <a:lnTo>
                  <a:pt x="21587" y="27941"/>
                </a:lnTo>
                <a:cubicBezTo>
                  <a:pt x="21589" y="27941"/>
                  <a:pt x="21591" y="27939"/>
                  <a:pt x="21591" y="27937"/>
                </a:cubicBezTo>
                <a:lnTo>
                  <a:pt x="21591" y="3"/>
                </a:lnTo>
                <a:cubicBezTo>
                  <a:pt x="21591" y="1"/>
                  <a:pt x="21589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6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7937"/>
                </a:lnTo>
                <a:cubicBezTo>
                  <a:pt x="0" y="27939"/>
                  <a:pt x="1" y="27941"/>
                  <a:pt x="3" y="27941"/>
                </a:cubicBezTo>
                <a:lnTo>
                  <a:pt x="21587" y="27941"/>
                </a:lnTo>
                <a:cubicBezTo>
                  <a:pt x="21589" y="27941"/>
                  <a:pt x="21591" y="27939"/>
                  <a:pt x="21591" y="27937"/>
                </a:cubicBezTo>
                <a:lnTo>
                  <a:pt x="21591" y="3"/>
                </a:lnTo>
                <a:cubicBezTo>
                  <a:pt x="21591" y="1"/>
                  <a:pt x="21589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PlaceHolder 7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8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64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" name="PlaceHolder 9"/>
          <p:cNvSpPr>
            <a:spLocks noGrp="1"/>
          </p:cNvSpPr>
          <p:nvPr>
            <p:ph type="hdr"/>
          </p:nvPr>
        </p:nvSpPr>
        <p:spPr>
          <a:xfrm>
            <a:off x="0" y="-360"/>
            <a:ext cx="3363840" cy="4939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10"/>
          <p:cNvSpPr>
            <a:spLocks noGrp="1"/>
          </p:cNvSpPr>
          <p:nvPr>
            <p:ph type="dt"/>
          </p:nvPr>
        </p:nvSpPr>
        <p:spPr>
          <a:xfrm>
            <a:off x="4398480" y="-360"/>
            <a:ext cx="3364200" cy="49392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11"/>
          <p:cNvSpPr>
            <a:spLocks noGrp="1"/>
          </p:cNvSpPr>
          <p:nvPr>
            <p:ph type="ftr"/>
          </p:nvPr>
        </p:nvSpPr>
        <p:spPr>
          <a:xfrm>
            <a:off x="0" y="9554760"/>
            <a:ext cx="3363840" cy="49428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12"/>
          <p:cNvSpPr>
            <a:spLocks noGrp="1"/>
          </p:cNvSpPr>
          <p:nvPr>
            <p:ph type="sldNum"/>
          </p:nvPr>
        </p:nvSpPr>
        <p:spPr>
          <a:xfrm>
            <a:off x="4398480" y="9554760"/>
            <a:ext cx="3364200" cy="494280"/>
          </a:xfrm>
          <a:prstGeom prst="rect">
            <a:avLst/>
          </a:prstGeom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AADFD689-A12C-4B2D-90E0-73335C36EDF2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1587600" y="1006560"/>
            <a:ext cx="4595760" cy="344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2592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6" name="TextShape 3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A4CB3B36-C585-4750-B083-4FA656F65081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0B2D0E12-32A6-4742-A135-D63179E648D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2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B66F8E72-16C3-4616-ADA2-E1989D2267BA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7120" cy="45259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0360" cy="452664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0360" cy="452664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1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74B2D9E3-2DD3-4836-8EBA-A27D97257B64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4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E9B907D6-9B7F-4641-810F-FE2D105322A7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CC61730C-DD81-412D-A4C0-D210934FEAE1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0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3B8F73C1-5D8B-4053-8924-16BBF6439C19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2592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/>
          <a:p>
            <a:pPr marL="457200" indent="-22824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So that's SST -- what about changes in ENSO rainfall?  In the NINO3 region, the CMIP5 models project a *wide range* of changes: some say El Nino rainfall will strongly increase, others decrease.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  <a:p>
            <a:pPr marL="457200" indent="-22824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Why such diversity?  Well, we found that *increasers* tend to have stronger present-day *biases* toward cool &amp; dry conditions over the cold tongue, and also weaker ENSOs -- giving them more room to *boost* their ENSO extremes in the future.  The increasers also had less convective *cloud* over the cold tongue -- leading to less radiative damping of SST changes, stronger future warming &amp; wetting, and amplified ENSO SSTAs.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  <a:p>
            <a:pPr marL="457200" indent="-22824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So many models may be *overestimating* future El Nino rainfall, with implications for teleconnections.  So we need to reduce model biases.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3" name="TextShape 3"/>
          <p:cNvSpPr txBox="1"/>
          <p:nvPr/>
        </p:nvSpPr>
        <p:spPr>
          <a:xfrm>
            <a:off x="4402440" y="9553680"/>
            <a:ext cx="3367800" cy="5025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DC304BB-2A65-4970-A428-91F2A3D5C43B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6" name="TextShape 3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8EDAADD2-F9F6-4E1C-8295-88315353E494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9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99ECA3A2-7F09-4448-AB6F-639D179635D5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2592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2592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5040" cy="452664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2592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1587600" y="1006560"/>
            <a:ext cx="459576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2592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sldImg"/>
          </p:nvPr>
        </p:nvSpPr>
        <p:spPr>
          <a:xfrm>
            <a:off x="1371600" y="763200"/>
            <a:ext cx="5019840" cy="3762720"/>
          </a:xfrm>
          <a:prstGeom prst="rect">
            <a:avLst/>
          </a:prstGeom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8560" cy="45169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64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TextShape 3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fld id="{35A0FAD5-9123-40C5-ABDA-ECCA5D9A4BB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665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048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29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665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048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502920" y="267840"/>
            <a:ext cx="9061560" cy="612576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35665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63048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5029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35665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663048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502920" y="267840"/>
            <a:ext cx="9061560" cy="612576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5665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63048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5029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5665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63048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502920" y="267840"/>
            <a:ext cx="9061560" cy="612576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5665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63048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029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5665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63048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ubTitle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ubTitle"/>
          </p:nvPr>
        </p:nvSpPr>
        <p:spPr>
          <a:xfrm>
            <a:off x="502920" y="267840"/>
            <a:ext cx="9061560" cy="612576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2920" y="267840"/>
            <a:ext cx="9061560" cy="612576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35665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663048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5029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6"/>
          <p:cNvSpPr>
            <a:spLocks noGrp="1"/>
          </p:cNvSpPr>
          <p:nvPr>
            <p:ph type="body"/>
          </p:nvPr>
        </p:nvSpPr>
        <p:spPr>
          <a:xfrm>
            <a:off x="35665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7"/>
          <p:cNvSpPr>
            <a:spLocks noGrp="1"/>
          </p:cNvSpPr>
          <p:nvPr>
            <p:ph type="body"/>
          </p:nvPr>
        </p:nvSpPr>
        <p:spPr>
          <a:xfrm>
            <a:off x="663048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subTitle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ubTitle"/>
          </p:nvPr>
        </p:nvSpPr>
        <p:spPr>
          <a:xfrm>
            <a:off x="502920" y="267840"/>
            <a:ext cx="9061560" cy="612576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356652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6630480" y="176796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5029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6"/>
          <p:cNvSpPr>
            <a:spLocks noGrp="1"/>
          </p:cNvSpPr>
          <p:nvPr>
            <p:ph type="body"/>
          </p:nvPr>
        </p:nvSpPr>
        <p:spPr>
          <a:xfrm>
            <a:off x="356652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7"/>
          <p:cNvSpPr>
            <a:spLocks noGrp="1"/>
          </p:cNvSpPr>
          <p:nvPr>
            <p:ph type="body"/>
          </p:nvPr>
        </p:nvSpPr>
        <p:spPr>
          <a:xfrm>
            <a:off x="6630480" y="5593680"/>
            <a:ext cx="291744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7323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46200" y="559368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46200" y="1767960"/>
            <a:ext cx="442188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2920" y="5593680"/>
            <a:ext cx="9061560" cy="3493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2920" y="267840"/>
            <a:ext cx="9061560" cy="1321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1560" cy="7323840"/>
          </a:xfrm>
          <a:prstGeom prst="rect">
            <a:avLst/>
          </a:prstGeom>
        </p:spPr>
        <p:txBody>
          <a:bodyPr lIns="0" rIns="0" tIns="0" bIns="0"/>
          <a:p>
            <a:pPr marL="342360" indent="-342720">
              <a:spcAft>
                <a:spcPts val="1423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1600" indent="-285480">
              <a:spcAft>
                <a:spcPts val="113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Aft>
                <a:spcPts val="848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598400" indent="-228600">
              <a:spcAft>
                <a:spcPts val="573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2920" y="6886440"/>
            <a:ext cx="2338200" cy="5115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8080" y="6886440"/>
            <a:ext cx="3186000" cy="511560"/>
          </a:xfrm>
          <a:prstGeom prst="rect">
            <a:avLst/>
          </a:prstGeom>
        </p:spPr>
        <p:txBody>
          <a:bodyPr lIns="0" rIns="0" tIns="0" bIns="0"/>
          <a:p>
            <a:pPr algn="ctr"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6280" y="6886440"/>
            <a:ext cx="2338560" cy="51156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93000"/>
              </a:lnSpc>
            </a:pPr>
            <a:fld id="{4596649C-30BA-4A60-BE45-F4B1A22BDA24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 descr=""/>
          <p:cNvPicPr/>
          <p:nvPr/>
        </p:nvPicPr>
        <p:blipFill>
          <a:blip r:embed=""/>
          <a:stretch/>
        </p:blipFill>
        <p:spPr>
          <a:xfrm>
            <a:off x="0" y="7056000"/>
            <a:ext cx="10079640" cy="503640"/>
          </a:xfrm>
          <a:prstGeom prst="rect">
            <a:avLst/>
          </a:prstGeom>
          <a:ln>
            <a:noFill/>
          </a:ln>
        </p:spPr>
      </p:pic>
      <p:pic>
        <p:nvPicPr>
          <p:cNvPr id="42" name="Picture 6" descr=""/>
          <p:cNvPicPr/>
          <p:nvPr/>
        </p:nvPicPr>
        <p:blipFill>
          <a:blip r:embed="rId2"/>
          <a:stretch/>
        </p:blipFill>
        <p:spPr>
          <a:xfrm>
            <a:off x="0" y="335880"/>
            <a:ext cx="10079640" cy="461520"/>
          </a:xfrm>
          <a:prstGeom prst="rect">
            <a:avLst/>
          </a:prstGeom>
          <a:ln>
            <a:noFill/>
          </a:ln>
        </p:spPr>
      </p:pic>
      <p:sp>
        <p:nvSpPr>
          <p:cNvPr id="43" name="CustomShape 1"/>
          <p:cNvSpPr/>
          <p:nvPr/>
        </p:nvSpPr>
        <p:spPr>
          <a:xfrm>
            <a:off x="0" y="923760"/>
            <a:ext cx="10079640" cy="83880"/>
          </a:xfrm>
          <a:prstGeom prst="rect">
            <a:avLst/>
          </a:prstGeom>
          <a:gradFill rotWithShape="0">
            <a:gsLst>
              <a:gs pos="0">
                <a:srgbClr val="17375e"/>
              </a:gs>
              <a:gs pos="100000">
                <a:srgbClr val="95b3d7"/>
              </a:gs>
            </a:gsLst>
            <a:lin ang="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2"/>
          <p:cNvSpPr/>
          <p:nvPr/>
        </p:nvSpPr>
        <p:spPr>
          <a:xfrm>
            <a:off x="0" y="6971760"/>
            <a:ext cx="10079640" cy="83880"/>
          </a:xfrm>
          <a:prstGeom prst="rect">
            <a:avLst/>
          </a:prstGeom>
          <a:gradFill rotWithShape="0">
            <a:gsLst>
              <a:gs pos="0">
                <a:srgbClr val="17375e"/>
              </a:gs>
              <a:gs pos="100000">
                <a:srgbClr val="95b3d7"/>
              </a:gs>
            </a:gsLst>
            <a:lin ang="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" name="Picture 13" descr=""/>
          <p:cNvPicPr/>
          <p:nvPr/>
        </p:nvPicPr>
        <p:blipFill>
          <a:blip r:embed="rId3"/>
          <a:stretch/>
        </p:blipFill>
        <p:spPr>
          <a:xfrm rot="10800000">
            <a:off x="10079640" y="7475760"/>
            <a:ext cx="6719400" cy="419400"/>
          </a:xfrm>
          <a:prstGeom prst="rect">
            <a:avLst/>
          </a:prstGeom>
          <a:ln>
            <a:noFill/>
          </a:ln>
        </p:spPr>
      </p:pic>
      <p:pic>
        <p:nvPicPr>
          <p:cNvPr id="46" name="Picture 12" descr=""/>
          <p:cNvPicPr/>
          <p:nvPr/>
        </p:nvPicPr>
        <p:blipFill>
          <a:blip r:embed="rId4"/>
          <a:stretch/>
        </p:blipFill>
        <p:spPr>
          <a:xfrm>
            <a:off x="0" y="0"/>
            <a:ext cx="10079640" cy="923400"/>
          </a:xfrm>
          <a:prstGeom prst="rect">
            <a:avLst/>
          </a:prstGeom>
          <a:ln>
            <a:noFill/>
          </a:ln>
        </p:spPr>
      </p:pic>
      <p:sp>
        <p:nvSpPr>
          <p:cNvPr id="47" name="CustomShape 3"/>
          <p:cNvSpPr/>
          <p:nvPr/>
        </p:nvSpPr>
        <p:spPr>
          <a:xfrm>
            <a:off x="0" y="7055640"/>
            <a:ext cx="3191400" cy="62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050" spc="-1" strike="noStrike">
                <a:solidFill>
                  <a:srgbClr val="f2f2f2"/>
                </a:solidFill>
                <a:latin typeface="Calibri"/>
              </a:rPr>
              <a:t>Geophysical Fluid Dynamics Laboratory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234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0" lang="en-US" sz="4000" spc="-1" strike="noStrike">
                <a:solidFill>
                  <a:srgbClr val="ffffff"/>
                </a:solidFill>
                <a:latin typeface="Calibri"/>
              </a:rPr>
              <a:t>Click to edit the title text formatClick to edit Master title style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167760" y="1008000"/>
            <a:ext cx="9743400" cy="596340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spcAft>
                <a:spcPts val="496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Aft>
                <a:spcPts val="396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Aft>
                <a:spcPts val="296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Aft>
                <a:spcPts val="197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Aft>
                <a:spcPts val="9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Aft>
                <a:spcPts val="9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Aft>
                <a:spcPts val="9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7" marL="3456000" indent="-216000">
              <a:spcAft>
                <a:spcPts val="9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Eighth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8" marL="3888000" indent="-216000">
              <a:spcAft>
                <a:spcPts val="9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Ninth Outline LevelClick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9" marL="4320000" indent="-216000">
              <a:spcBef>
                <a:spcPts val="558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9" marL="4320000" indent="-216000">
              <a:spcBef>
                <a:spcPts val="479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9" marL="4320000" indent="-216000">
              <a:spcBef>
                <a:spcPts val="400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9" marL="4320000" indent="-216000">
              <a:spcBef>
                <a:spcPts val="400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7223760" y="7056000"/>
            <a:ext cx="2351880" cy="402120"/>
          </a:xfrm>
          <a:prstGeom prst="rect">
            <a:avLst/>
          </a:prstGeom>
        </p:spPr>
        <p:txBody>
          <a:bodyPr anchor="ctr"/>
          <a:p>
            <a:fld id="{BC1E8213-9029-466D-AE2D-53F0AC6F5010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43440" y="430560"/>
            <a:ext cx="9392400" cy="1177200"/>
          </a:xfrm>
          <a:prstGeom prst="rect">
            <a:avLst/>
          </a:prstGeom>
        </p:spPr>
        <p:txBody>
          <a:bodyPr tIns="91440" bIns="91440"/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343440" y="1805760"/>
            <a:ext cx="9392400" cy="4908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55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2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9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62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21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21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2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sldNum"/>
          </p:nvPr>
        </p:nvSpPr>
        <p:spPr>
          <a:xfrm>
            <a:off x="9339840" y="6853680"/>
            <a:ext cx="604440" cy="578160"/>
          </a:xfrm>
          <a:prstGeom prst="rect">
            <a:avLst/>
          </a:prstGeom>
        </p:spPr>
        <p:txBody>
          <a:bodyPr tIns="91440" bIns="91440" anchor="ctr"/>
          <a:p>
            <a:pPr>
              <a:lnSpc>
                <a:spcPct val="100000"/>
              </a:lnSpc>
            </a:pPr>
            <a:fld id="{F3AF78BE-2FDF-4D57-93DF-295C9F6DE52A}" type="slidenum"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43440" y="816480"/>
            <a:ext cx="3094920" cy="1110240"/>
          </a:xfrm>
          <a:prstGeom prst="rect">
            <a:avLst/>
          </a:prstGeom>
        </p:spPr>
        <p:txBody>
          <a:bodyPr tIns="91440" bIns="91440" anchor="b"/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343440" y="2042280"/>
            <a:ext cx="3094920" cy="4672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55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2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9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62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21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21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2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sldNum"/>
          </p:nvPr>
        </p:nvSpPr>
        <p:spPr>
          <a:xfrm>
            <a:off x="9339840" y="6853680"/>
            <a:ext cx="604440" cy="578160"/>
          </a:xfrm>
          <a:prstGeom prst="rect">
            <a:avLst/>
          </a:prstGeom>
        </p:spPr>
        <p:txBody>
          <a:bodyPr tIns="91440" bIns="91440" anchor="ctr"/>
          <a:p>
            <a:pPr>
              <a:lnSpc>
                <a:spcPct val="100000"/>
              </a:lnSpc>
            </a:pPr>
            <a:fld id="{71A4AABE-015C-42B0-BC0D-E9C29F9B7086}" type="slidenum"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Num"/>
          </p:nvPr>
        </p:nvSpPr>
        <p:spPr>
          <a:xfrm>
            <a:off x="4950360" y="5210640"/>
            <a:ext cx="174240" cy="170640"/>
          </a:xfrm>
          <a:prstGeom prst="rect">
            <a:avLst/>
          </a:prstGeom>
        </p:spPr>
        <p:txBody>
          <a:bodyPr lIns="21600" rIns="21600" tIns="21600" bIns="2160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2330" spc="-1" strike="noStrike">
                <a:solidFill>
                  <a:srgbClr val="000000"/>
                </a:solidFill>
                <a:latin typeface="Helvetica Light"/>
              </a:rPr>
              <a:t>Click to edit the title text format</a:t>
            </a:r>
            <a:endParaRPr b="0" lang="en-US" sz="2330" spc="-1" strike="noStrike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0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20" spc="-1" strike="noStrike">
                <a:solidFill>
                  <a:srgbClr val="000000"/>
                </a:solidFill>
                <a:latin typeface="Helvetica Light"/>
              </a:rPr>
              <a:t>Click to edit the outline text format</a:t>
            </a:r>
            <a:endParaRPr b="0" lang="en-US" sz="2020" spc="-1" strike="noStrike">
              <a:solidFill>
                <a:srgbClr val="000000"/>
              </a:solidFill>
              <a:latin typeface="Helvetica Light"/>
            </a:endParaRPr>
          </a:p>
          <a:p>
            <a:pPr lvl="1" marL="864000" indent="-324000" algn="ctr">
              <a:spcBef>
                <a:spcPts val="87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20" spc="-1" strike="noStrike">
                <a:solidFill>
                  <a:srgbClr val="000000"/>
                </a:solidFill>
                <a:latin typeface="Helvetica Light"/>
              </a:rPr>
              <a:t>Second Outline Level</a:t>
            </a:r>
            <a:endParaRPr b="0" lang="en-US" sz="2020" spc="-1" strike="noStrike">
              <a:solidFill>
                <a:srgbClr val="000000"/>
              </a:solidFill>
              <a:latin typeface="Helvetica Light"/>
            </a:endParaRPr>
          </a:p>
          <a:p>
            <a:pPr lvl="2" marL="1296000" indent="-288000" algn="ctr">
              <a:spcBef>
                <a:spcPts val="65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20" spc="-1" strike="noStrike">
                <a:solidFill>
                  <a:srgbClr val="000000"/>
                </a:solidFill>
                <a:latin typeface="Helvetica Light"/>
              </a:rPr>
              <a:t>Third Outline Level</a:t>
            </a:r>
            <a:endParaRPr b="0" lang="en-US" sz="2020" spc="-1" strike="noStrike">
              <a:solidFill>
                <a:srgbClr val="000000"/>
              </a:solidFill>
              <a:latin typeface="Helvetica Light"/>
            </a:endParaRPr>
          </a:p>
          <a:p>
            <a:pPr lvl="3" marL="1728000" indent="-216000" algn="ctr">
              <a:spcBef>
                <a:spcPts val="43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20" spc="-1" strike="noStrike">
                <a:solidFill>
                  <a:srgbClr val="000000"/>
                </a:solidFill>
                <a:latin typeface="Helvetica Light"/>
              </a:rPr>
              <a:t>Fourth Outline Level</a:t>
            </a:r>
            <a:endParaRPr b="0" lang="en-US" sz="2020" spc="-1" strike="noStrike">
              <a:solidFill>
                <a:srgbClr val="000000"/>
              </a:solidFill>
              <a:latin typeface="Helvetica Light"/>
            </a:endParaRPr>
          </a:p>
          <a:p>
            <a:pPr lvl="4" marL="2160000" indent="-216000" algn="ctr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50" spc="-1" strike="noStrike">
                <a:solidFill>
                  <a:srgbClr val="000000"/>
                </a:solidFill>
                <a:latin typeface="Helvetica Light"/>
              </a:rPr>
              <a:t>Fifth Outline Level</a:t>
            </a:r>
            <a:endParaRPr b="0" lang="en-US" sz="1550" spc="-1" strike="noStrike">
              <a:solidFill>
                <a:srgbClr val="000000"/>
              </a:solidFill>
              <a:latin typeface="Helvetica Light"/>
            </a:endParaRPr>
          </a:p>
          <a:p>
            <a:pPr lvl="5" marL="2592000" indent="-216000" algn="ctr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50" spc="-1" strike="noStrike">
                <a:solidFill>
                  <a:srgbClr val="000000"/>
                </a:solidFill>
                <a:latin typeface="Helvetica Light"/>
              </a:rPr>
              <a:t>Sixth Outline Level</a:t>
            </a:r>
            <a:endParaRPr b="0" lang="en-US" sz="1550" spc="-1" strike="noStrike">
              <a:solidFill>
                <a:srgbClr val="000000"/>
              </a:solidFill>
              <a:latin typeface="Helvetica Light"/>
            </a:endParaRPr>
          </a:p>
          <a:p>
            <a:pPr lvl="6" marL="3024000" indent="-216000" algn="ctr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50" spc="-1" strike="noStrike">
                <a:solidFill>
                  <a:srgbClr val="000000"/>
                </a:solidFill>
                <a:latin typeface="Helvetica Light"/>
              </a:rPr>
              <a:t>Seventh Outline Level</a:t>
            </a:r>
            <a:endParaRPr b="0" lang="en-US" sz="1550" spc="-1" strike="noStrike">
              <a:solidFill>
                <a:srgbClr val="000000"/>
              </a:solidFill>
              <a:latin typeface="Helvetica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16;p8" descr="Picture1.jpg"/>
          <p:cNvPicPr/>
          <p:nvPr/>
        </p:nvPicPr>
        <p:blipFill>
          <a:blip r:embed="rId2"/>
          <a:srcRect l="0" t="84444" r="0" b="3332"/>
          <a:stretch/>
        </p:blipFill>
        <p:spPr>
          <a:xfrm>
            <a:off x="0" y="0"/>
            <a:ext cx="10079640" cy="774360"/>
          </a:xfrm>
          <a:prstGeom prst="rect">
            <a:avLst/>
          </a:prstGeom>
          <a:ln>
            <a:noFill/>
          </a:ln>
        </p:spPr>
      </p:pic>
      <p:pic>
        <p:nvPicPr>
          <p:cNvPr id="205" name="Google Shape;16;p8" descr="Picture1.jpg"/>
          <p:cNvPicPr/>
          <p:nvPr/>
        </p:nvPicPr>
        <p:blipFill>
          <a:blip r:embed="rId3"/>
          <a:srcRect l="0" t="84444" r="0" b="3332"/>
          <a:stretch/>
        </p:blipFill>
        <p:spPr>
          <a:xfrm>
            <a:off x="0" y="6971760"/>
            <a:ext cx="10079640" cy="58788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8865720" y="7055640"/>
            <a:ext cx="70956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r">
              <a:lnSpc>
                <a:spcPct val="100000"/>
              </a:lnSpc>
            </a:pPr>
            <a:fld id="{D82F3150-F439-4216-A9EF-85DE01A5F993}" type="slidenum"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0" y="7021800"/>
            <a:ext cx="369540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2f2f2"/>
                </a:solidFill>
                <a:latin typeface="Calibri"/>
                <a:ea typeface="Arial"/>
              </a:rPr>
              <a:t>Geophysical Fluid Dynamics Laboratory Review</a:t>
            </a:r>
            <a:br/>
            <a:r>
              <a:rPr b="0" lang="en-US" sz="1200" spc="-1" strike="noStrike">
                <a:solidFill>
                  <a:srgbClr val="f2f2f2"/>
                </a:solidFill>
                <a:latin typeface="Calibri"/>
                <a:ea typeface="Arial"/>
              </a:rPr>
              <a:t>October 29-31, 2019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Google Shape;11;p6" descr="NOAA_logo.png"/>
          <p:cNvPicPr/>
          <p:nvPr/>
        </p:nvPicPr>
        <p:blipFill>
          <a:blip r:embed="rId4"/>
          <a:stretch/>
        </p:blipFill>
        <p:spPr>
          <a:xfrm>
            <a:off x="9645480" y="7064640"/>
            <a:ext cx="384840" cy="384840"/>
          </a:xfrm>
          <a:prstGeom prst="rect">
            <a:avLst/>
          </a:prstGeom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</p:pic>
      <p:sp>
        <p:nvSpPr>
          <p:cNvPr id="209" name="PlaceHolder 3"/>
          <p:cNvSpPr>
            <a:spLocks noGrp="1"/>
          </p:cNvSpPr>
          <p:nvPr>
            <p:ph type="title"/>
          </p:nvPr>
        </p:nvSpPr>
        <p:spPr>
          <a:xfrm>
            <a:off x="232920" y="360"/>
            <a:ext cx="9613800" cy="756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0" y="756360"/>
            <a:ext cx="10079640" cy="6214680"/>
          </a:xfrm>
          <a:prstGeom prst="rect">
            <a:avLst/>
          </a:prstGeom>
        </p:spPr>
        <p:txBody>
          <a:bodyPr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ftr"/>
          </p:nvPr>
        </p:nvSpPr>
        <p:spPr>
          <a:xfrm>
            <a:off x="3024720" y="7064640"/>
            <a:ext cx="5797440" cy="40212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1"/>
          <p:cNvSpPr/>
          <p:nvPr/>
        </p:nvSpPr>
        <p:spPr>
          <a:xfrm>
            <a:off x="-167760" y="-21600"/>
            <a:ext cx="10641240" cy="767772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sp>
        <p:nvSpPr>
          <p:cNvPr id="261" name="CustomShape 2"/>
          <p:cNvSpPr/>
          <p:nvPr/>
        </p:nvSpPr>
        <p:spPr>
          <a:xfrm>
            <a:off x="0" y="126720"/>
            <a:ext cx="10126080" cy="1065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Arial"/>
              </a:rPr>
              <a:t>Relating model biases to regional uncertainties: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Arial"/>
              </a:rPr>
              <a:t>Tropical Pacific climate and ENSO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43200" y="1422360"/>
            <a:ext cx="10076760" cy="4028040"/>
          </a:xfrm>
          <a:prstGeom prst="rect">
            <a:avLst/>
          </a:prstGeom>
          <a:ln>
            <a:noFill/>
          </a:ln>
        </p:spPr>
      </p:pic>
      <p:sp>
        <p:nvSpPr>
          <p:cNvPr id="263" name="CustomShape 3"/>
          <p:cNvSpPr/>
          <p:nvPr/>
        </p:nvSpPr>
        <p:spPr>
          <a:xfrm>
            <a:off x="740160" y="6390000"/>
            <a:ext cx="8607240" cy="853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ffffff"/>
                </a:solidFill>
                <a:latin typeface="Arial"/>
              </a:rPr>
              <a:t>Andrew T. Wittenberg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NOAA GFDL, Princeton, NJ, USA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2"/>
          <a:stretch/>
        </p:blipFill>
        <p:spPr>
          <a:xfrm>
            <a:off x="50040" y="5524560"/>
            <a:ext cx="9940680" cy="588960"/>
          </a:xfrm>
          <a:prstGeom prst="rect">
            <a:avLst/>
          </a:prstGeom>
          <a:ln>
            <a:noFill/>
          </a:ln>
        </p:spPr>
      </p:pic>
      <p:sp>
        <p:nvSpPr>
          <p:cNvPr id="265" name="TextShape 4"/>
          <p:cNvSpPr txBox="1"/>
          <p:nvPr/>
        </p:nvSpPr>
        <p:spPr>
          <a:xfrm>
            <a:off x="7828920" y="5106600"/>
            <a:ext cx="2323080" cy="331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c0c0c0"/>
                </a:solidFill>
                <a:latin typeface="Arial"/>
              </a:rPr>
              <a:t>GFDL CM2.6 simulation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284760" y="6822000"/>
            <a:ext cx="1959480" cy="63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Arial"/>
                <a:ea typeface="msmincho"/>
              </a:rPr>
              <a:t>Ham &amp; Kug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Arial"/>
                <a:ea typeface="msmincho"/>
              </a:rPr>
              <a:t>(JC 2015)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115560" y="183240"/>
            <a:ext cx="9848880" cy="49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CMIP5: ENSO response patterns linked to mean state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6534000" y="766800"/>
            <a:ext cx="3207600" cy="182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6368040" y="1682640"/>
            <a:ext cx="3528720" cy="5242680"/>
          </a:xfrm>
          <a:prstGeom prst="rect">
            <a:avLst/>
          </a:prstGeom>
          <a:ln>
            <a:noFill/>
          </a:ln>
        </p:spPr>
      </p:pic>
      <p:sp>
        <p:nvSpPr>
          <p:cNvPr id="332" name="CustomShape 4"/>
          <p:cNvSpPr/>
          <p:nvPr/>
        </p:nvSpPr>
        <p:spPr>
          <a:xfrm>
            <a:off x="7423920" y="5765400"/>
            <a:ext cx="2407680" cy="30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warmer ECT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CustomShape 5"/>
          <p:cNvSpPr/>
          <p:nvPr/>
        </p:nvSpPr>
        <p:spPr>
          <a:xfrm>
            <a:off x="7423920" y="4213080"/>
            <a:ext cx="2407680" cy="30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weaker trades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CustomShape 6"/>
          <p:cNvSpPr/>
          <p:nvPr/>
        </p:nvSpPr>
        <p:spPr>
          <a:xfrm>
            <a:off x="7423920" y="2638440"/>
            <a:ext cx="2407680" cy="30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wetter equator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CustomShape 7"/>
          <p:cNvSpPr/>
          <p:nvPr/>
        </p:nvSpPr>
        <p:spPr>
          <a:xfrm>
            <a:off x="6498360" y="946800"/>
            <a:ext cx="3392640" cy="67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…</a:t>
            </a: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goes with improved background ECT.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" descr=""/>
          <p:cNvPicPr/>
          <p:nvPr/>
        </p:nvPicPr>
        <p:blipFill>
          <a:blip r:embed="rId2"/>
          <a:stretch/>
        </p:blipFill>
        <p:spPr>
          <a:xfrm>
            <a:off x="2632320" y="3209040"/>
            <a:ext cx="3462480" cy="4196520"/>
          </a:xfrm>
          <a:prstGeom prst="rect">
            <a:avLst/>
          </a:prstGeom>
          <a:ln>
            <a:noFill/>
          </a:ln>
        </p:spPr>
      </p:pic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2631600" y="1674360"/>
            <a:ext cx="3459600" cy="1468800"/>
          </a:xfrm>
          <a:prstGeom prst="rect">
            <a:avLst/>
          </a:prstGeom>
          <a:ln>
            <a:noFill/>
          </a:ln>
        </p:spPr>
      </p:pic>
      <p:sp>
        <p:nvSpPr>
          <p:cNvPr id="338" name="CustomShape 8"/>
          <p:cNvSpPr/>
          <p:nvPr/>
        </p:nvSpPr>
        <p:spPr>
          <a:xfrm>
            <a:off x="2589480" y="946800"/>
            <a:ext cx="3652920" cy="67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msmincho"/>
              </a:rPr>
              <a:t>Improved El Ni</a:t>
            </a: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ño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anomaly response...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CustomShape 9"/>
          <p:cNvSpPr/>
          <p:nvPr/>
        </p:nvSpPr>
        <p:spPr>
          <a:xfrm>
            <a:off x="4071240" y="2657880"/>
            <a:ext cx="1940760" cy="30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rainfall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CustomShape 10"/>
          <p:cNvSpPr/>
          <p:nvPr/>
        </p:nvSpPr>
        <p:spPr>
          <a:xfrm>
            <a:off x="4058640" y="4054680"/>
            <a:ext cx="1940760" cy="39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u</a:t>
            </a:r>
            <a:r>
              <a:rPr b="1" lang="en-GB" sz="2000" spc="-1" strike="noStrike" baseline="-101000">
                <a:solidFill>
                  <a:srgbClr val="000000"/>
                </a:solidFill>
                <a:latin typeface="Arial"/>
                <a:ea typeface="msmincho"/>
              </a:rPr>
              <a:t>850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CustomShape 11"/>
          <p:cNvSpPr/>
          <p:nvPr/>
        </p:nvSpPr>
        <p:spPr>
          <a:xfrm>
            <a:off x="4037760" y="5790600"/>
            <a:ext cx="1940760" cy="30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SST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CustomShape 12"/>
          <p:cNvSpPr/>
          <p:nvPr/>
        </p:nvSpPr>
        <p:spPr>
          <a:xfrm>
            <a:off x="182520" y="1766160"/>
            <a:ext cx="2291760" cy="12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Leading mode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of inter-model variation in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rain response.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Line 13"/>
          <p:cNvSpPr/>
          <p:nvPr/>
        </p:nvSpPr>
        <p:spPr>
          <a:xfrm>
            <a:off x="3833280" y="2486880"/>
            <a:ext cx="886320" cy="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Freeform 14"/>
          <p:cNvSpPr/>
          <p:nvPr/>
        </p:nvSpPr>
        <p:spPr>
          <a:xfrm>
            <a:off x="3711600" y="4034880"/>
            <a:ext cx="886680" cy="360"/>
          </a:xfrm>
          <a:custGeom>
            <a:avLst/>
            <a:gdLst/>
            <a:ahLst/>
            <a:rect l="0" t="0" r="r" b="b"/>
            <a:pathLst>
              <a:path w="2463" h="1">
                <a:moveTo>
                  <a:pt x="0" y="0"/>
                </a:moveTo>
                <a:lnTo>
                  <a:pt x="2462" y="0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45" name="Freeform 15"/>
          <p:cNvSpPr/>
          <p:nvPr/>
        </p:nvSpPr>
        <p:spPr>
          <a:xfrm>
            <a:off x="4129920" y="5582880"/>
            <a:ext cx="886680" cy="360"/>
          </a:xfrm>
          <a:custGeom>
            <a:avLst/>
            <a:gdLst/>
            <a:ahLst/>
            <a:rect l="0" t="0" r="r" b="b"/>
            <a:pathLst>
              <a:path w="2463" h="1">
                <a:moveTo>
                  <a:pt x="0" y="0"/>
                </a:moveTo>
                <a:lnTo>
                  <a:pt x="2462" y="0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46" name="CustomShape 16"/>
          <p:cNvSpPr/>
          <p:nvPr/>
        </p:nvSpPr>
        <p:spPr>
          <a:xfrm>
            <a:off x="182520" y="3447000"/>
            <a:ext cx="2291760" cy="14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Eastward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&amp; equatorward shift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 of El Niño rain/wind/SST anomalies...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CustomShape 17"/>
          <p:cNvSpPr/>
          <p:nvPr/>
        </p:nvSpPr>
        <p:spPr>
          <a:xfrm>
            <a:off x="182520" y="5321160"/>
            <a:ext cx="2291760" cy="65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...linked to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  <a:ea typeface="msmincho"/>
              </a:rPr>
              <a:t>warmer equatorial cold tongue (ECT)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" descr=""/>
          <p:cNvPicPr/>
          <p:nvPr/>
        </p:nvPicPr>
        <p:blipFill>
          <a:blip r:embed="rId1"/>
          <a:stretch/>
        </p:blipFill>
        <p:spPr>
          <a:xfrm>
            <a:off x="1624680" y="1084320"/>
            <a:ext cx="6386760" cy="4901400"/>
          </a:xfrm>
          <a:prstGeom prst="rect">
            <a:avLst/>
          </a:prstGeom>
          <a:ln>
            <a:noFill/>
          </a:ln>
        </p:spPr>
      </p:pic>
      <p:sp>
        <p:nvSpPr>
          <p:cNvPr id="349" name="CustomShape 1"/>
          <p:cNvSpPr/>
          <p:nvPr/>
        </p:nvSpPr>
        <p:spPr>
          <a:xfrm>
            <a:off x="239760" y="15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Average” CMIP5-projected changes in tropical Pacific climate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178920" y="6388560"/>
            <a:ext cx="9722520" cy="84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Reduced cold tongue SST contrast, shallower &amp; more intense thermocline.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Weaker equatorial Walker circulation, more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cyclonic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curl(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τ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) near equator (mainly S. Hem.).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Weaker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subsurface meridional overturning,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stronger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EUC.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TextShape 3"/>
          <p:cNvSpPr txBox="1"/>
          <p:nvPr/>
        </p:nvSpPr>
        <p:spPr>
          <a:xfrm>
            <a:off x="6763680" y="5454720"/>
            <a:ext cx="3216240" cy="592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Cai et al. (NCC 2015b, AGU 2020)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Sen Gupta et al. (GRL 2012)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239760" y="15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Detection &amp; attribution of tropical Pacific trends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173160" y="6658560"/>
            <a:ext cx="973404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smincho"/>
              </a:rPr>
              <a:t>West Pacific warming, poleward expansion of Hadley Cell (d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etected &amp; attributed).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1134000" y="1226520"/>
            <a:ext cx="7571880" cy="5295960"/>
          </a:xfrm>
          <a:prstGeom prst="rect">
            <a:avLst/>
          </a:prstGeom>
          <a:ln>
            <a:noFill/>
          </a:ln>
        </p:spPr>
      </p:pic>
      <p:sp>
        <p:nvSpPr>
          <p:cNvPr id="355" name="CustomShape 3"/>
          <p:cNvSpPr/>
          <p:nvPr/>
        </p:nvSpPr>
        <p:spPr>
          <a:xfrm>
            <a:off x="6011640" y="1002960"/>
            <a:ext cx="109044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106802"/>
                </a:solidFill>
                <a:latin typeface="Arial"/>
              </a:rPr>
              <a:t>CMIP5 mean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ustomShape 4"/>
          <p:cNvSpPr/>
          <p:nvPr/>
        </p:nvSpPr>
        <p:spPr>
          <a:xfrm>
            <a:off x="2653200" y="1002960"/>
            <a:ext cx="81900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106802"/>
                </a:solidFill>
                <a:latin typeface="Arial"/>
              </a:rPr>
              <a:t>HadISST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CustomShape 5"/>
          <p:cNvSpPr/>
          <p:nvPr/>
        </p:nvSpPr>
        <p:spPr>
          <a:xfrm>
            <a:off x="8514000" y="5527080"/>
            <a:ext cx="79308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106802"/>
                </a:solidFill>
                <a:latin typeface="Arial"/>
              </a:rPr>
              <a:t>NINO3.4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CustomShape 6"/>
          <p:cNvSpPr/>
          <p:nvPr/>
        </p:nvSpPr>
        <p:spPr>
          <a:xfrm>
            <a:off x="173160" y="610920"/>
            <a:ext cx="973404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808080"/>
                </a:solidFill>
                <a:latin typeface="Arial"/>
              </a:rPr>
              <a:t>Power et al. (in review)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CustomShape 7"/>
          <p:cNvSpPr/>
          <p:nvPr/>
        </p:nvSpPr>
        <p:spPr>
          <a:xfrm>
            <a:off x="308520" y="1956240"/>
            <a:ext cx="93168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106802"/>
                </a:solidFill>
                <a:latin typeface="Arial"/>
              </a:rPr>
              <a:t>1900-2009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stomShape 8"/>
          <p:cNvSpPr/>
          <p:nvPr/>
        </p:nvSpPr>
        <p:spPr>
          <a:xfrm>
            <a:off x="942480" y="2971800"/>
            <a:ext cx="3897720" cy="1828080"/>
          </a:xfrm>
          <a:custGeom>
            <a:avLst/>
            <a:gdLst/>
            <a:ahLst/>
            <a:rect l="0" t="0" r="r" b="b"/>
            <a:pathLst>
              <a:path w="10829" h="5080">
                <a:moveTo>
                  <a:pt x="0" y="0"/>
                </a:moveTo>
                <a:lnTo>
                  <a:pt x="0" y="0"/>
                </a:lnTo>
                <a:lnTo>
                  <a:pt x="0" y="5079"/>
                </a:lnTo>
                <a:lnTo>
                  <a:pt x="0" y="5079"/>
                </a:lnTo>
                <a:lnTo>
                  <a:pt x="10828" y="5079"/>
                </a:lnTo>
                <a:lnTo>
                  <a:pt x="10828" y="5079"/>
                </a:lnTo>
                <a:lnTo>
                  <a:pt x="10828" y="0"/>
                </a:lnTo>
                <a:lnTo>
                  <a:pt x="10828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9"/>
          <p:cNvSpPr/>
          <p:nvPr/>
        </p:nvSpPr>
        <p:spPr>
          <a:xfrm>
            <a:off x="4885200" y="4686480"/>
            <a:ext cx="3614040" cy="1828080"/>
          </a:xfrm>
          <a:custGeom>
            <a:avLst/>
            <a:gdLst/>
            <a:ahLst/>
            <a:rect l="0" t="0" r="r" b="b"/>
            <a:pathLst>
              <a:path w="10041" h="5080">
                <a:moveTo>
                  <a:pt x="0" y="0"/>
                </a:moveTo>
                <a:lnTo>
                  <a:pt x="0" y="0"/>
                </a:lnTo>
                <a:lnTo>
                  <a:pt x="0" y="5079"/>
                </a:lnTo>
                <a:lnTo>
                  <a:pt x="0" y="5079"/>
                </a:lnTo>
                <a:lnTo>
                  <a:pt x="10040" y="5079"/>
                </a:lnTo>
                <a:lnTo>
                  <a:pt x="10040" y="5079"/>
                </a:lnTo>
                <a:lnTo>
                  <a:pt x="10040" y="0"/>
                </a:lnTo>
                <a:lnTo>
                  <a:pt x="10040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10"/>
          <p:cNvSpPr/>
          <p:nvPr/>
        </p:nvSpPr>
        <p:spPr>
          <a:xfrm>
            <a:off x="942480" y="4753800"/>
            <a:ext cx="3897720" cy="1828080"/>
          </a:xfrm>
          <a:custGeom>
            <a:avLst/>
            <a:gdLst/>
            <a:ahLst/>
            <a:rect l="0" t="0" r="r" b="b"/>
            <a:pathLst>
              <a:path w="10829" h="5080">
                <a:moveTo>
                  <a:pt x="0" y="0"/>
                </a:moveTo>
                <a:lnTo>
                  <a:pt x="0" y="0"/>
                </a:lnTo>
                <a:lnTo>
                  <a:pt x="0" y="5079"/>
                </a:lnTo>
                <a:lnTo>
                  <a:pt x="0" y="5079"/>
                </a:lnTo>
                <a:lnTo>
                  <a:pt x="10828" y="5079"/>
                </a:lnTo>
                <a:lnTo>
                  <a:pt x="10828" y="5079"/>
                </a:lnTo>
                <a:lnTo>
                  <a:pt x="10828" y="0"/>
                </a:lnTo>
                <a:lnTo>
                  <a:pt x="10828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11"/>
          <p:cNvSpPr/>
          <p:nvPr/>
        </p:nvSpPr>
        <p:spPr>
          <a:xfrm>
            <a:off x="4885200" y="2958120"/>
            <a:ext cx="3614040" cy="1828080"/>
          </a:xfrm>
          <a:custGeom>
            <a:avLst/>
            <a:gdLst/>
            <a:ahLst/>
            <a:rect l="0" t="0" r="r" b="b"/>
            <a:pathLst>
              <a:path w="10041" h="5080">
                <a:moveTo>
                  <a:pt x="0" y="0"/>
                </a:moveTo>
                <a:lnTo>
                  <a:pt x="0" y="0"/>
                </a:lnTo>
                <a:lnTo>
                  <a:pt x="0" y="5079"/>
                </a:lnTo>
                <a:lnTo>
                  <a:pt x="0" y="5079"/>
                </a:lnTo>
                <a:lnTo>
                  <a:pt x="10040" y="5079"/>
                </a:lnTo>
                <a:lnTo>
                  <a:pt x="10040" y="5079"/>
                </a:lnTo>
                <a:lnTo>
                  <a:pt x="10040" y="0"/>
                </a:lnTo>
                <a:lnTo>
                  <a:pt x="10040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12"/>
          <p:cNvSpPr/>
          <p:nvPr/>
        </p:nvSpPr>
        <p:spPr>
          <a:xfrm>
            <a:off x="173160" y="7036560"/>
            <a:ext cx="973404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Cold tongue SST / trade wind changes: depend on obs product (edge of CMIP5 PDF).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2503440" y="1147680"/>
            <a:ext cx="7564320" cy="6050160"/>
          </a:xfrm>
          <a:prstGeom prst="rect">
            <a:avLst/>
          </a:prstGeom>
          <a:ln>
            <a:noFill/>
          </a:ln>
        </p:spPr>
      </p:pic>
      <p:sp>
        <p:nvSpPr>
          <p:cNvPr id="366" name="CustomShape 1"/>
          <p:cNvSpPr/>
          <p:nvPr/>
        </p:nvSpPr>
        <p:spPr>
          <a:xfrm>
            <a:off x="239760" y="268200"/>
            <a:ext cx="9601200" cy="60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24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Arial"/>
              </a:rPr>
              <a:t>Projected changes in time-mean rainfall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155520" y="1336680"/>
            <a:ext cx="2624040" cy="155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808080"/>
                </a:solidFill>
                <a:latin typeface="Arial"/>
              </a:rPr>
              <a:t>Held &amp; Soden (2006)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808080"/>
                </a:solidFill>
                <a:latin typeface="Arial"/>
              </a:rPr>
              <a:t>Vecchi &amp; Wittenberg (2010)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808080"/>
                </a:solidFill>
                <a:latin typeface="Arial"/>
              </a:rPr>
              <a:t>DiNezio et al. (2010)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808080"/>
                </a:solidFill>
                <a:latin typeface="Arial"/>
              </a:rPr>
              <a:t>Xie et al. (2010)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808080"/>
                </a:solidFill>
                <a:latin typeface="Arial"/>
              </a:rPr>
              <a:t>Chadwick et al. (2013)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808080"/>
                </a:solidFill>
                <a:latin typeface="Arial"/>
              </a:rPr>
              <a:t>Grose et al. (2014)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CustomShape 3"/>
          <p:cNvSpPr/>
          <p:nvPr/>
        </p:nvSpPr>
        <p:spPr>
          <a:xfrm>
            <a:off x="290520" y="3263400"/>
            <a:ext cx="2352600" cy="108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Example from GFDL-CM2.1 CGCM ensemble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CustomShape 4"/>
          <p:cNvSpPr/>
          <p:nvPr/>
        </p:nvSpPr>
        <p:spPr>
          <a:xfrm>
            <a:off x="2747880" y="4321080"/>
            <a:ext cx="7267680" cy="3003840"/>
          </a:xfrm>
          <a:custGeom>
            <a:avLst/>
            <a:gdLst/>
            <a:ahLst/>
            <a:rect l="0" t="0" r="r" b="b"/>
            <a:pathLst>
              <a:path w="20190" h="8346">
                <a:moveTo>
                  <a:pt x="0" y="0"/>
                </a:moveTo>
                <a:lnTo>
                  <a:pt x="0" y="0"/>
                </a:lnTo>
                <a:lnTo>
                  <a:pt x="0" y="8345"/>
                </a:lnTo>
                <a:lnTo>
                  <a:pt x="0" y="8345"/>
                </a:lnTo>
                <a:lnTo>
                  <a:pt x="20189" y="8345"/>
                </a:lnTo>
                <a:lnTo>
                  <a:pt x="20189" y="8345"/>
                </a:lnTo>
                <a:lnTo>
                  <a:pt x="20189" y="0"/>
                </a:lnTo>
                <a:lnTo>
                  <a:pt x="20189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5"/>
          <p:cNvSpPr/>
          <p:nvPr/>
        </p:nvSpPr>
        <p:spPr>
          <a:xfrm>
            <a:off x="290520" y="4564080"/>
            <a:ext cx="2352600" cy="2664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80"/>
                </a:solidFill>
                <a:latin typeface="Arial"/>
              </a:rPr>
              <a:t>Zonal mean: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2000" spc="-1" strike="noStrike">
                <a:solidFill>
                  <a:srgbClr val="000080"/>
                </a:solidFill>
                <a:latin typeface="Arial"/>
              </a:rPr>
              <a:t>“</a:t>
            </a:r>
            <a:r>
              <a:rPr b="0" i="1" lang="en-US" sz="2000" spc="-1" strike="noStrike">
                <a:solidFill>
                  <a:srgbClr val="000080"/>
                </a:solidFill>
                <a:latin typeface="Arial"/>
              </a:rPr>
              <a:t>wet get wetter,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2000" spc="-1" strike="noStrike">
                <a:solidFill>
                  <a:srgbClr val="000080"/>
                </a:solidFill>
                <a:latin typeface="Arial"/>
              </a:rPr>
              <a:t>dry get drier”</a:t>
            </a:r>
            <a:r>
              <a:rPr b="0" lang="en-US" sz="2000" spc="-1" strike="noStrike">
                <a:solidFill>
                  <a:srgbClr val="000080"/>
                </a:solidFill>
                <a:latin typeface="Arial"/>
              </a:rPr>
              <a:t>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800000"/>
                </a:solidFill>
                <a:latin typeface="Arial"/>
              </a:rPr>
              <a:t>Over tropical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800000"/>
                </a:solidFill>
                <a:latin typeface="Arial"/>
              </a:rPr>
              <a:t>oceans: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2000" spc="-1" strike="noStrike">
                <a:solidFill>
                  <a:srgbClr val="800000"/>
                </a:solidFill>
                <a:latin typeface="Arial"/>
              </a:rPr>
              <a:t>“</a:t>
            </a:r>
            <a:r>
              <a:rPr b="1" i="1" lang="en-US" sz="2000" spc="-1" strike="noStrike">
                <a:solidFill>
                  <a:srgbClr val="800000"/>
                </a:solidFill>
                <a:latin typeface="Arial"/>
              </a:rPr>
              <a:t>warmer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2000" spc="-1" strike="noStrike">
                <a:solidFill>
                  <a:srgbClr val="800000"/>
                </a:solidFill>
                <a:latin typeface="Arial"/>
              </a:rPr>
              <a:t>get wetter”.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271440" y="169200"/>
            <a:ext cx="9536040" cy="42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CMIP5 projections (</a:t>
            </a:r>
            <a:r>
              <a:rPr b="1" lang="en-GB" sz="2800" spc="-1" strike="noStrike">
                <a:solidFill>
                  <a:srgbClr val="808080"/>
                </a:solidFill>
                <a:latin typeface="Arial"/>
              </a:rPr>
              <a:t>PI</a:t>
            </a: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1" lang="en-GB" sz="2800" spc="-1" strike="noStrike">
                <a:solidFill>
                  <a:srgbClr val="ff6633"/>
                </a:solidFill>
                <a:latin typeface="Arial"/>
              </a:rPr>
              <a:t>1900-99</a:t>
            </a: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1" lang="en-GB" sz="2800" spc="-1" strike="noStrike">
                <a:solidFill>
                  <a:srgbClr val="0066cc"/>
                </a:solidFill>
                <a:latin typeface="Arial"/>
              </a:rPr>
              <a:t>2000-99</a:t>
            </a: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3866040" y="7008840"/>
            <a:ext cx="234936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808080"/>
                </a:solidFill>
                <a:latin typeface="Arial"/>
              </a:rPr>
              <a:t>Chen et al. (JC 2017)‏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1"/>
          <a:stretch/>
        </p:blipFill>
        <p:spPr>
          <a:xfrm>
            <a:off x="5149080" y="1395360"/>
            <a:ext cx="4731120" cy="4369320"/>
          </a:xfrm>
          <a:prstGeom prst="rect">
            <a:avLst/>
          </a:prstGeom>
          <a:ln>
            <a:noFill/>
          </a:ln>
        </p:spPr>
      </p:pic>
      <p:pic>
        <p:nvPicPr>
          <p:cNvPr id="374" name="" descr=""/>
          <p:cNvPicPr/>
          <p:nvPr/>
        </p:nvPicPr>
        <p:blipFill>
          <a:blip r:embed="rId2"/>
          <a:stretch/>
        </p:blipFill>
        <p:spPr>
          <a:xfrm>
            <a:off x="402480" y="1352880"/>
            <a:ext cx="4772520" cy="4429800"/>
          </a:xfrm>
          <a:prstGeom prst="rect">
            <a:avLst/>
          </a:prstGeom>
          <a:ln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5828400" y="1038240"/>
            <a:ext cx="3938040" cy="39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GB" sz="2600" spc="-1" strike="noStrike">
                <a:solidFill>
                  <a:srgbClr val="000000"/>
                </a:solidFill>
                <a:latin typeface="Arial"/>
              </a:rPr>
              <a:t>NINO3.4 SSTA amplitude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ustomShape 4"/>
          <p:cNvSpPr/>
          <p:nvPr/>
        </p:nvSpPr>
        <p:spPr>
          <a:xfrm>
            <a:off x="1074240" y="1038240"/>
            <a:ext cx="3938400" cy="39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GB" sz="2600" spc="-1" strike="noStrike">
                <a:solidFill>
                  <a:srgbClr val="000000"/>
                </a:solidFill>
                <a:latin typeface="Arial"/>
              </a:rPr>
              <a:t>Mean NINO3.4 SST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CustomShape 5"/>
          <p:cNvSpPr/>
          <p:nvPr/>
        </p:nvSpPr>
        <p:spPr>
          <a:xfrm>
            <a:off x="416880" y="6064920"/>
            <a:ext cx="9392040" cy="69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All the models show </a:t>
            </a: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significant mean warming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 in the 21st century.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But </a:t>
            </a: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ENSO SSTAs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 weaken in some models, strengthen in others.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CustomShape 6"/>
          <p:cNvSpPr/>
          <p:nvPr/>
        </p:nvSpPr>
        <p:spPr>
          <a:xfrm>
            <a:off x="1100880" y="3065040"/>
            <a:ext cx="698400" cy="8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Most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models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are 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too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cold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ustomShape 7"/>
          <p:cNvSpPr/>
          <p:nvPr/>
        </p:nvSpPr>
        <p:spPr>
          <a:xfrm>
            <a:off x="3331080" y="3022560"/>
            <a:ext cx="1649520" cy="47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Significant warming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in the 21st century.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CustomShape 8"/>
          <p:cNvSpPr/>
          <p:nvPr/>
        </p:nvSpPr>
        <p:spPr>
          <a:xfrm rot="16200000">
            <a:off x="-1186920" y="3227400"/>
            <a:ext cx="3161520" cy="32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models sorted by </a:t>
            </a:r>
            <a:r>
              <a:rPr b="0" lang="en-US" sz="1400" spc="-1" strike="noStrike">
                <a:solidFill>
                  <a:srgbClr val="ff6633"/>
                </a:solidFill>
                <a:latin typeface="Arial"/>
              </a:rPr>
              <a:t>20th century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values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CustomShape 9"/>
          <p:cNvSpPr/>
          <p:nvPr/>
        </p:nvSpPr>
        <p:spPr>
          <a:xfrm>
            <a:off x="5836680" y="1924200"/>
            <a:ext cx="1093320" cy="65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More models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weaken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than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strengthen...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CustomShape 10"/>
          <p:cNvSpPr/>
          <p:nvPr/>
        </p:nvSpPr>
        <p:spPr>
          <a:xfrm>
            <a:off x="8025120" y="3486960"/>
            <a:ext cx="1755000" cy="65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...but the models that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strengthen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, tend to do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so more 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significantly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CustomShape 11"/>
          <p:cNvSpPr/>
          <p:nvPr/>
        </p:nvSpPr>
        <p:spPr>
          <a:xfrm rot="16200000">
            <a:off x="1891080" y="4547880"/>
            <a:ext cx="486720" cy="32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obs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CustomShape 12"/>
          <p:cNvSpPr/>
          <p:nvPr/>
        </p:nvSpPr>
        <p:spPr>
          <a:xfrm rot="16200000">
            <a:off x="6889320" y="4548240"/>
            <a:ext cx="486720" cy="32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obs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" descr=""/>
          <p:cNvPicPr/>
          <p:nvPr/>
        </p:nvPicPr>
        <p:blipFill>
          <a:blip r:embed="rId1"/>
          <a:stretch/>
        </p:blipFill>
        <p:spPr>
          <a:xfrm>
            <a:off x="5166720" y="1176840"/>
            <a:ext cx="4768200" cy="4515840"/>
          </a:xfrm>
          <a:prstGeom prst="rect">
            <a:avLst/>
          </a:prstGeom>
          <a:ln>
            <a:noFill/>
          </a:ln>
        </p:spPr>
      </p:pic>
      <p:sp>
        <p:nvSpPr>
          <p:cNvPr id="386" name="CustomShape 1"/>
          <p:cNvSpPr/>
          <p:nvPr/>
        </p:nvSpPr>
        <p:spPr>
          <a:xfrm>
            <a:off x="271440" y="169200"/>
            <a:ext cx="9536040" cy="42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CMIP5 projections (</a:t>
            </a:r>
            <a:r>
              <a:rPr b="1" lang="en-GB" sz="2800" spc="-1" strike="noStrike">
                <a:solidFill>
                  <a:srgbClr val="808080"/>
                </a:solidFill>
                <a:latin typeface="Arial"/>
              </a:rPr>
              <a:t>PI</a:t>
            </a: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1" lang="en-GB" sz="2800" spc="-1" strike="noStrike">
                <a:solidFill>
                  <a:srgbClr val="ff6633"/>
                </a:solidFill>
                <a:latin typeface="Arial"/>
              </a:rPr>
              <a:t>1900-99</a:t>
            </a: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1" lang="en-GB" sz="2800" spc="-1" strike="noStrike">
                <a:solidFill>
                  <a:srgbClr val="0066cc"/>
                </a:solidFill>
                <a:latin typeface="Arial"/>
              </a:rPr>
              <a:t>2000-99</a:t>
            </a: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3866040" y="7008840"/>
            <a:ext cx="234936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808080"/>
                </a:solidFill>
                <a:latin typeface="Arial"/>
              </a:rPr>
              <a:t>Chen et al. (JC 2017)‏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416880" y="6064920"/>
            <a:ext cx="9392040" cy="69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No consensus on whether EP or CP El Ni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ñ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os will be more likely in the future.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But projected ENSO SSTAs do show </a:t>
            </a: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more eastward propagation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" name="" descr=""/>
          <p:cNvPicPr/>
          <p:nvPr/>
        </p:nvPicPr>
        <p:blipFill>
          <a:blip r:embed="rId2"/>
          <a:stretch/>
        </p:blipFill>
        <p:spPr>
          <a:xfrm>
            <a:off x="407880" y="1194480"/>
            <a:ext cx="4762800" cy="4527000"/>
          </a:xfrm>
          <a:prstGeom prst="rect">
            <a:avLst/>
          </a:prstGeom>
          <a:ln>
            <a:noFill/>
          </a:ln>
        </p:spPr>
      </p:pic>
      <p:sp>
        <p:nvSpPr>
          <p:cNvPr id="390" name="CustomShape 4"/>
          <p:cNvSpPr/>
          <p:nvPr/>
        </p:nvSpPr>
        <p:spPr>
          <a:xfrm>
            <a:off x="5855400" y="822240"/>
            <a:ext cx="3938400" cy="31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SSTA propagation direction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1105200" y="822600"/>
            <a:ext cx="3938400" cy="31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SSTA peak longitude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CustomShape 6"/>
          <p:cNvSpPr/>
          <p:nvPr/>
        </p:nvSpPr>
        <p:spPr>
          <a:xfrm>
            <a:off x="3787560" y="1640520"/>
            <a:ext cx="1251720" cy="65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Most models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have 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too many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CP events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CustomShape 7"/>
          <p:cNvSpPr/>
          <p:nvPr/>
        </p:nvSpPr>
        <p:spPr>
          <a:xfrm>
            <a:off x="3609360" y="3149640"/>
            <a:ext cx="1456200" cy="8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Strong intrinsic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variation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, so most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changes are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not significant.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CustomShape 8"/>
          <p:cNvSpPr/>
          <p:nvPr/>
        </p:nvSpPr>
        <p:spPr>
          <a:xfrm rot="16200000">
            <a:off x="-1186560" y="3227400"/>
            <a:ext cx="3161520" cy="32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models sorted by </a:t>
            </a:r>
            <a:r>
              <a:rPr b="0" lang="en-US" sz="1400" spc="-1" strike="noStrike">
                <a:solidFill>
                  <a:srgbClr val="ff6633"/>
                </a:solidFill>
                <a:latin typeface="Arial"/>
              </a:rPr>
              <a:t>20th century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values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CustomShape 9"/>
          <p:cNvSpPr/>
          <p:nvPr/>
        </p:nvSpPr>
        <p:spPr>
          <a:xfrm>
            <a:off x="8532720" y="1465560"/>
            <a:ext cx="1283760" cy="8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Most models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show 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too much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eastward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propagation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CustomShape 10"/>
          <p:cNvSpPr/>
          <p:nvPr/>
        </p:nvSpPr>
        <p:spPr>
          <a:xfrm>
            <a:off x="8515080" y="3746880"/>
            <a:ext cx="1287000" cy="1389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Most show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more eastward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propagation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in the future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,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especially those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with less of it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in the present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53" dur="indefinite" restart="never" nodeType="tmRoot">
          <p:childTnLst>
            <p:seq>
              <p:cTn id="154" dur="indefinite" nodeType="mainSeq">
                <p:childTnLst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239760" y="15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CMIP5: Future changes in El Ni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Arial"/>
              </a:rPr>
              <a:t>ñ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o SST &amp; rainfall anomalies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5932080" y="1070640"/>
            <a:ext cx="3998520" cy="517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Most models project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weaker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time-mean SST contrasts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near the equatorial cold tongue (ECT).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El Niño rain anomalies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strengthen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&amp; shift eastward/equatorward.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Happens even when an AGCM sees only the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mean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SST changes,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without changing the SSTA pattern.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In most C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GCMs, weaker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ENSO SSTAs offset some of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</a:rPr>
              <a:t>eastward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shift, but the</a:t>
            </a:r>
            <a:br/>
            <a:r>
              <a:rPr b="0" i="1" lang="en-US" sz="1800" spc="-1" strike="noStrike">
                <a:solidFill>
                  <a:srgbClr val="000000"/>
                </a:solidFill>
                <a:latin typeface="Arial"/>
              </a:rPr>
              <a:t>equatorward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shift remains.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Shape 3"/>
          <p:cNvSpPr txBox="1"/>
          <p:nvPr/>
        </p:nvSpPr>
        <p:spPr>
          <a:xfrm>
            <a:off x="1248840" y="7055280"/>
            <a:ext cx="3084120" cy="32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Power et al. (Nat. Commun. 2017)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0" name="Group 4"/>
          <p:cNvGrpSpPr/>
          <p:nvPr/>
        </p:nvGrpSpPr>
        <p:grpSpPr>
          <a:xfrm>
            <a:off x="158400" y="788400"/>
            <a:ext cx="5785560" cy="6058080"/>
            <a:chOff x="158400" y="788400"/>
            <a:chExt cx="5785560" cy="6058080"/>
          </a:xfrm>
        </p:grpSpPr>
        <p:pic>
          <p:nvPicPr>
            <p:cNvPr id="401" name="" descr=""/>
            <p:cNvPicPr/>
            <p:nvPr/>
          </p:nvPicPr>
          <p:blipFill>
            <a:blip r:embed="rId1"/>
            <a:stretch/>
          </p:blipFill>
          <p:spPr>
            <a:xfrm>
              <a:off x="158400" y="876960"/>
              <a:ext cx="5785560" cy="5969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2" name="TextShape 5"/>
            <p:cNvSpPr txBox="1"/>
            <p:nvPr/>
          </p:nvSpPr>
          <p:spPr>
            <a:xfrm>
              <a:off x="736920" y="4315320"/>
              <a:ext cx="4591440" cy="324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>
                <a:lnSpc>
                  <a:spcPct val="93000"/>
                </a:lnSpc>
              </a:pP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CGCM rain anom change (CMIP5, RCP8.5 minus PIctrl)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3" name="TextShape 6"/>
            <p:cNvSpPr txBox="1"/>
            <p:nvPr/>
          </p:nvSpPr>
          <p:spPr>
            <a:xfrm>
              <a:off x="736920" y="2579040"/>
              <a:ext cx="4986360" cy="274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>
                <a:lnSpc>
                  <a:spcPct val="93000"/>
                </a:lnSpc>
              </a:pP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AGCM rain anom change (ACCESS 1.0, no SSTA change)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4" name="TextShape 7"/>
            <p:cNvSpPr txBox="1"/>
            <p:nvPr/>
          </p:nvSpPr>
          <p:spPr>
            <a:xfrm>
              <a:off x="736920" y="788400"/>
              <a:ext cx="4470480" cy="324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>
                <a:lnSpc>
                  <a:spcPct val="93000"/>
                </a:lnSpc>
              </a:pP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CGCM SSTA change (CMIP5, RCP8.5 minus PIctrl)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05" name="TextShape 8"/>
          <p:cNvSpPr txBox="1"/>
          <p:nvPr/>
        </p:nvSpPr>
        <p:spPr>
          <a:xfrm>
            <a:off x="6999120" y="6715800"/>
            <a:ext cx="2543040" cy="54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see also: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Cai et al. (NCC 2014, 2015)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Line 9"/>
          <p:cNvSpPr/>
          <p:nvPr/>
        </p:nvSpPr>
        <p:spPr>
          <a:xfrm flipV="1">
            <a:off x="2028240" y="3415320"/>
            <a:ext cx="1234080" cy="36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Line 10"/>
          <p:cNvSpPr/>
          <p:nvPr/>
        </p:nvSpPr>
        <p:spPr>
          <a:xfrm flipH="1">
            <a:off x="3792960" y="3159000"/>
            <a:ext cx="128520" cy="28008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Line 11"/>
          <p:cNvSpPr/>
          <p:nvPr/>
        </p:nvSpPr>
        <p:spPr>
          <a:xfrm flipV="1">
            <a:off x="1056240" y="5126400"/>
            <a:ext cx="1234080" cy="36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Line 12"/>
          <p:cNvSpPr/>
          <p:nvPr/>
        </p:nvSpPr>
        <p:spPr>
          <a:xfrm flipH="1">
            <a:off x="3758760" y="4870080"/>
            <a:ext cx="162720" cy="28584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Line 13"/>
          <p:cNvSpPr/>
          <p:nvPr/>
        </p:nvSpPr>
        <p:spPr>
          <a:xfrm flipV="1">
            <a:off x="3057480" y="5623560"/>
            <a:ext cx="142200" cy="27072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Line 14"/>
          <p:cNvSpPr/>
          <p:nvPr/>
        </p:nvSpPr>
        <p:spPr>
          <a:xfrm flipV="1">
            <a:off x="3057480" y="3792600"/>
            <a:ext cx="142200" cy="27072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15"/>
          <p:cNvSpPr/>
          <p:nvPr/>
        </p:nvSpPr>
        <p:spPr>
          <a:xfrm>
            <a:off x="3067560" y="1436760"/>
            <a:ext cx="76248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</a:rPr>
              <a:t>weaker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</a:rPr>
              <a:t>SSTAs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239760" y="15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msmincho"/>
              </a:rPr>
              <a:t>CMIP5-projected future changes in time-mean </a:t>
            </a:r>
            <a:r>
              <a:rPr b="1" i="1" lang="en-GB" sz="2400" spc="-1" strike="noStrike">
                <a:solidFill>
                  <a:srgbClr val="000000"/>
                </a:solidFill>
                <a:latin typeface="Arial"/>
              </a:rPr>
              <a:t>relative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 SST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TextShape 2"/>
          <p:cNvSpPr txBox="1"/>
          <p:nvPr/>
        </p:nvSpPr>
        <p:spPr>
          <a:xfrm>
            <a:off x="7742520" y="6099480"/>
            <a:ext cx="2255040" cy="31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Huang &amp; Ying (JC 2015)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CustomShape 3"/>
          <p:cNvSpPr/>
          <p:nvPr/>
        </p:nvSpPr>
        <p:spPr>
          <a:xfrm>
            <a:off x="173160" y="6694560"/>
            <a:ext cx="973404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Large inter-model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diversity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of responses.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6" name="" descr=""/>
          <p:cNvPicPr/>
          <p:nvPr/>
        </p:nvPicPr>
        <p:blipFill>
          <a:blip r:embed="rId1"/>
          <a:stretch/>
        </p:blipFill>
        <p:spPr>
          <a:xfrm>
            <a:off x="127080" y="1208880"/>
            <a:ext cx="4951440" cy="5026320"/>
          </a:xfrm>
          <a:prstGeom prst="rect">
            <a:avLst/>
          </a:prstGeom>
          <a:ln>
            <a:noFill/>
          </a:ln>
        </p:spPr>
      </p:pic>
      <p:pic>
        <p:nvPicPr>
          <p:cNvPr id="417" name="" descr=""/>
          <p:cNvPicPr/>
          <p:nvPr/>
        </p:nvPicPr>
        <p:blipFill>
          <a:blip r:embed="rId2"/>
          <a:stretch/>
        </p:blipFill>
        <p:spPr>
          <a:xfrm>
            <a:off x="5330880" y="1185480"/>
            <a:ext cx="4632840" cy="4794480"/>
          </a:xfrm>
          <a:prstGeom prst="rect">
            <a:avLst/>
          </a:prstGeom>
          <a:ln>
            <a:noFill/>
          </a:ln>
        </p:spPr>
      </p:pic>
      <p:sp>
        <p:nvSpPr>
          <p:cNvPr id="418" name="CustomShape 4"/>
          <p:cNvSpPr/>
          <p:nvPr/>
        </p:nvSpPr>
        <p:spPr>
          <a:xfrm>
            <a:off x="173160" y="610920"/>
            <a:ext cx="973404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RCP8.5 (2081-2100) minus historical (1981-2000)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CustomShape 5"/>
          <p:cNvSpPr/>
          <p:nvPr/>
        </p:nvSpPr>
        <p:spPr>
          <a:xfrm>
            <a:off x="5289840" y="2647080"/>
            <a:ext cx="4177800" cy="1434240"/>
          </a:xfrm>
          <a:custGeom>
            <a:avLst/>
            <a:gdLst/>
            <a:ahLst/>
            <a:rect l="0" t="0" r="r" b="b"/>
            <a:pathLst>
              <a:path w="11607" h="3986">
                <a:moveTo>
                  <a:pt x="0" y="0"/>
                </a:moveTo>
                <a:lnTo>
                  <a:pt x="0" y="0"/>
                </a:lnTo>
                <a:lnTo>
                  <a:pt x="0" y="3985"/>
                </a:lnTo>
                <a:lnTo>
                  <a:pt x="0" y="3985"/>
                </a:lnTo>
                <a:lnTo>
                  <a:pt x="11606" y="3985"/>
                </a:lnTo>
                <a:lnTo>
                  <a:pt x="11606" y="3985"/>
                </a:lnTo>
                <a:lnTo>
                  <a:pt x="11606" y="0"/>
                </a:lnTo>
                <a:lnTo>
                  <a:pt x="11606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6"/>
          <p:cNvSpPr/>
          <p:nvPr/>
        </p:nvSpPr>
        <p:spPr>
          <a:xfrm>
            <a:off x="5289840" y="4096440"/>
            <a:ext cx="4177800" cy="1434240"/>
          </a:xfrm>
          <a:custGeom>
            <a:avLst/>
            <a:gdLst/>
            <a:ahLst/>
            <a:rect l="0" t="0" r="r" b="b"/>
            <a:pathLst>
              <a:path w="11607" h="3986">
                <a:moveTo>
                  <a:pt x="0" y="0"/>
                </a:moveTo>
                <a:lnTo>
                  <a:pt x="0" y="0"/>
                </a:lnTo>
                <a:lnTo>
                  <a:pt x="0" y="3985"/>
                </a:lnTo>
                <a:lnTo>
                  <a:pt x="0" y="3985"/>
                </a:lnTo>
                <a:lnTo>
                  <a:pt x="11606" y="3985"/>
                </a:lnTo>
                <a:lnTo>
                  <a:pt x="11606" y="3985"/>
                </a:lnTo>
                <a:lnTo>
                  <a:pt x="11606" y="0"/>
                </a:lnTo>
                <a:lnTo>
                  <a:pt x="11606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7"/>
          <p:cNvSpPr/>
          <p:nvPr/>
        </p:nvSpPr>
        <p:spPr>
          <a:xfrm>
            <a:off x="173160" y="7018920"/>
            <a:ext cx="973404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Inter-model regression → adjust for historical SST biases → more 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El Ni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  <a:ea typeface="Arial"/>
              </a:rPr>
              <a:t>ñ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o-like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change.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239760" y="15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CMIP5 cloud feedback biases affect time-mean SST change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3" name="" descr=""/>
          <p:cNvPicPr/>
          <p:nvPr/>
        </p:nvPicPr>
        <p:blipFill>
          <a:blip r:embed="rId1"/>
          <a:stretch/>
        </p:blipFill>
        <p:spPr>
          <a:xfrm>
            <a:off x="373320" y="832320"/>
            <a:ext cx="4627440" cy="6476400"/>
          </a:xfrm>
          <a:prstGeom prst="rect">
            <a:avLst/>
          </a:prstGeom>
          <a:ln>
            <a:noFill/>
          </a:ln>
        </p:spPr>
      </p:pic>
      <p:sp>
        <p:nvSpPr>
          <p:cNvPr id="424" name="CustomShape 2"/>
          <p:cNvSpPr/>
          <p:nvPr/>
        </p:nvSpPr>
        <p:spPr>
          <a:xfrm>
            <a:off x="5696280" y="826560"/>
            <a:ext cx="4383720" cy="22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smincho"/>
              </a:rPr>
              <a:t>Equatorial cold SST biases in CGCMs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central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smincho"/>
              </a:rPr>
              <a:t>EqPac convection too weak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msmincho"/>
              </a:rPr>
              <a:t>SST warming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less damped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by convective cloud shading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zonal wind convergence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7580880" y="7080480"/>
            <a:ext cx="2361600" cy="32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Ying &amp; Huang (JC 2016a)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CustomShape 4"/>
          <p:cNvSpPr/>
          <p:nvPr/>
        </p:nvSpPr>
        <p:spPr>
          <a:xfrm>
            <a:off x="142560" y="3232440"/>
            <a:ext cx="5537520" cy="1557360"/>
          </a:xfrm>
          <a:custGeom>
            <a:avLst/>
            <a:gdLst/>
            <a:ahLst/>
            <a:rect l="0" t="0" r="r" b="b"/>
            <a:pathLst>
              <a:path w="15384" h="4328">
                <a:moveTo>
                  <a:pt x="0" y="0"/>
                </a:moveTo>
                <a:lnTo>
                  <a:pt x="0" y="0"/>
                </a:lnTo>
                <a:lnTo>
                  <a:pt x="0" y="4327"/>
                </a:lnTo>
                <a:lnTo>
                  <a:pt x="0" y="4327"/>
                </a:lnTo>
                <a:lnTo>
                  <a:pt x="15383" y="4327"/>
                </a:lnTo>
                <a:lnTo>
                  <a:pt x="15383" y="4327"/>
                </a:lnTo>
                <a:lnTo>
                  <a:pt x="15383" y="0"/>
                </a:lnTo>
                <a:lnTo>
                  <a:pt x="15383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5"/>
          <p:cNvSpPr/>
          <p:nvPr/>
        </p:nvSpPr>
        <p:spPr>
          <a:xfrm>
            <a:off x="142560" y="4776840"/>
            <a:ext cx="5537520" cy="2170800"/>
          </a:xfrm>
          <a:custGeom>
            <a:avLst/>
            <a:gdLst/>
            <a:ahLst/>
            <a:rect l="0" t="0" r="r" b="b"/>
            <a:pathLst>
              <a:path w="15383" h="6031">
                <a:moveTo>
                  <a:pt x="0" y="0"/>
                </a:moveTo>
                <a:lnTo>
                  <a:pt x="0" y="0"/>
                </a:lnTo>
                <a:lnTo>
                  <a:pt x="0" y="6030"/>
                </a:lnTo>
                <a:lnTo>
                  <a:pt x="0" y="6030"/>
                </a:lnTo>
                <a:lnTo>
                  <a:pt x="15382" y="6030"/>
                </a:lnTo>
                <a:lnTo>
                  <a:pt x="15382" y="6030"/>
                </a:lnTo>
                <a:lnTo>
                  <a:pt x="15382" y="0"/>
                </a:lnTo>
                <a:lnTo>
                  <a:pt x="15382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6"/>
          <p:cNvSpPr/>
          <p:nvPr/>
        </p:nvSpPr>
        <p:spPr>
          <a:xfrm>
            <a:off x="5696280" y="3260520"/>
            <a:ext cx="4383720" cy="59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trades weaken in west (</a:t>
            </a: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Arial"/>
              </a:rPr>
              <a:t>warming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),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strengthen in east (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  <a:ea typeface="Arial"/>
              </a:rPr>
              <a:t>cooling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CustomShape 7"/>
          <p:cNvSpPr/>
          <p:nvPr/>
        </p:nvSpPr>
        <p:spPr>
          <a:xfrm>
            <a:off x="5696280" y="4014720"/>
            <a:ext cx="4383720" cy="59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warming drifts west, and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Δ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SST is </a:t>
            </a:r>
            <a:r>
              <a:rPr b="1" lang="en-US" sz="1800" spc="-1" strike="noStrike">
                <a:solidFill>
                  <a:srgbClr val="0000ff"/>
                </a:solidFill>
                <a:latin typeface="Arial"/>
                <a:ea typeface="Arial"/>
              </a:rPr>
              <a:t>too La Niña-like.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CustomShape 8"/>
          <p:cNvSpPr/>
          <p:nvPr/>
        </p:nvSpPr>
        <p:spPr>
          <a:xfrm>
            <a:off x="5696280" y="4935240"/>
            <a:ext cx="4383720" cy="18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Explains 24% of inter-model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variance of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Δ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(largest single factor).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Need obs constraints for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shortwave feedbacks!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81" dur="indefinite" restart="never" nodeType="tmRoot">
          <p:childTnLst>
            <p:seq>
              <p:cTn id="182" dur="indefinite" nodeType="mainSeq">
                <p:childTnLst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239760" y="15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CMIP5 ocean upwelling biases affect time-mean SST change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6384600" y="1258560"/>
            <a:ext cx="3695400" cy="543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smincho"/>
              </a:rPr>
              <a:t>Equatorial cold SST bias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smincho"/>
              </a:rPr>
              <a:t>EqPac upwelling too strong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excessive ocean-dynamical thermostat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in east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(where thermocline is shallow)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weakens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smincho"/>
              </a:rPr>
              <a:t>SST warming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in east,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as dT/dz intensifies in future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Δ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SST is </a:t>
            </a:r>
            <a:r>
              <a:rPr b="1" lang="en-US" sz="1800" spc="-1" strike="noStrike">
                <a:solidFill>
                  <a:srgbClr val="0000ff"/>
                </a:solidFill>
                <a:latin typeface="Arial"/>
                <a:ea typeface="Arial"/>
              </a:rPr>
              <a:t>too La Niña-like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Explains 14% of inter-model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variance of ΔSST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(2nd-largest single factor).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Need obs constraints for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mean upwelling!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TextShape 3"/>
          <p:cNvSpPr txBox="1"/>
          <p:nvPr/>
        </p:nvSpPr>
        <p:spPr>
          <a:xfrm>
            <a:off x="479520" y="6991200"/>
            <a:ext cx="2361600" cy="32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808080"/>
                </a:solidFill>
                <a:latin typeface="Arial"/>
              </a:rPr>
              <a:t>Ying &amp; Huang (JC 2016b)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4" name="Group 4"/>
          <p:cNvGrpSpPr/>
          <p:nvPr/>
        </p:nvGrpSpPr>
        <p:grpSpPr>
          <a:xfrm>
            <a:off x="165600" y="837720"/>
            <a:ext cx="2922120" cy="2048400"/>
            <a:chOff x="165600" y="837720"/>
            <a:chExt cx="2922120" cy="2048400"/>
          </a:xfrm>
        </p:grpSpPr>
        <p:pic>
          <p:nvPicPr>
            <p:cNvPr id="435" name="" descr=""/>
            <p:cNvPicPr/>
            <p:nvPr/>
          </p:nvPicPr>
          <p:blipFill>
            <a:blip r:embed="rId1"/>
            <a:stretch/>
          </p:blipFill>
          <p:spPr>
            <a:xfrm>
              <a:off x="165600" y="1493640"/>
              <a:ext cx="2922120" cy="1392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36" name="CustomShape 5"/>
            <p:cNvSpPr/>
            <p:nvPr/>
          </p:nvSpPr>
          <p:spPr>
            <a:xfrm>
              <a:off x="538200" y="837720"/>
              <a:ext cx="2541600" cy="63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/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Weaker trades weaken the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ocean-dynamical cooling (ODC),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by diverse amounts in models.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37" name="Group 6"/>
          <p:cNvGrpSpPr/>
          <p:nvPr/>
        </p:nvGrpSpPr>
        <p:grpSpPr>
          <a:xfrm>
            <a:off x="3605760" y="3055680"/>
            <a:ext cx="2677680" cy="1867680"/>
            <a:chOff x="3605760" y="3055680"/>
            <a:chExt cx="2677680" cy="1867680"/>
          </a:xfrm>
        </p:grpSpPr>
        <p:pic>
          <p:nvPicPr>
            <p:cNvPr id="438" name="" descr=""/>
            <p:cNvPicPr/>
            <p:nvPr/>
          </p:nvPicPr>
          <p:blipFill>
            <a:blip r:embed="rId2"/>
            <a:stretch/>
          </p:blipFill>
          <p:spPr>
            <a:xfrm>
              <a:off x="3605760" y="3178440"/>
              <a:ext cx="2677680" cy="1744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39" name="CustomShape 7"/>
            <p:cNvSpPr/>
            <p:nvPr/>
          </p:nvSpPr>
          <p:spPr>
            <a:xfrm>
              <a:off x="4395600" y="3055680"/>
              <a:ext cx="1846800" cy="449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/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Multiply by the future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stratification increase...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40" name="Group 8"/>
          <p:cNvGrpSpPr/>
          <p:nvPr/>
        </p:nvGrpSpPr>
        <p:grpSpPr>
          <a:xfrm>
            <a:off x="3521880" y="5168880"/>
            <a:ext cx="2477520" cy="2221200"/>
            <a:chOff x="3521880" y="5168880"/>
            <a:chExt cx="2477520" cy="2221200"/>
          </a:xfrm>
        </p:grpSpPr>
        <p:pic>
          <p:nvPicPr>
            <p:cNvPr id="441" name="" descr=""/>
            <p:cNvPicPr/>
            <p:nvPr/>
          </p:nvPicPr>
          <p:blipFill>
            <a:blip r:embed="rId3"/>
            <a:stretch/>
          </p:blipFill>
          <p:spPr>
            <a:xfrm>
              <a:off x="3521880" y="5831640"/>
              <a:ext cx="2378520" cy="1558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2" name="CustomShape 9"/>
            <p:cNvSpPr/>
            <p:nvPr/>
          </p:nvSpPr>
          <p:spPr>
            <a:xfrm>
              <a:off x="3631680" y="5168880"/>
              <a:ext cx="2367720" cy="63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/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LN-like bias (strong upwelling)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means less ODC weakening,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and less EN-like change.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43" name="Group 10"/>
          <p:cNvGrpSpPr/>
          <p:nvPr/>
        </p:nvGrpSpPr>
        <p:grpSpPr>
          <a:xfrm>
            <a:off x="3455640" y="849960"/>
            <a:ext cx="2826000" cy="1955880"/>
            <a:chOff x="3455640" y="849960"/>
            <a:chExt cx="2826000" cy="1955880"/>
          </a:xfrm>
        </p:grpSpPr>
        <p:pic>
          <p:nvPicPr>
            <p:cNvPr id="444" name="" descr=""/>
            <p:cNvPicPr/>
            <p:nvPr/>
          </p:nvPicPr>
          <p:blipFill>
            <a:blip r:embed="rId4"/>
            <a:stretch/>
          </p:blipFill>
          <p:spPr>
            <a:xfrm>
              <a:off x="3455640" y="1117800"/>
              <a:ext cx="2467080" cy="1688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5" name="TextShape 11"/>
            <p:cNvSpPr txBox="1"/>
            <p:nvPr/>
          </p:nvSpPr>
          <p:spPr>
            <a:xfrm>
              <a:off x="3503880" y="849960"/>
              <a:ext cx="2777760" cy="274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Culprit: diverse upwelling strengths!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46" name="Group 12"/>
          <p:cNvGrpSpPr/>
          <p:nvPr/>
        </p:nvGrpSpPr>
        <p:grpSpPr>
          <a:xfrm>
            <a:off x="225360" y="3307320"/>
            <a:ext cx="2837160" cy="1596240"/>
            <a:chOff x="225360" y="3307320"/>
            <a:chExt cx="2837160" cy="1596240"/>
          </a:xfrm>
        </p:grpSpPr>
        <p:sp>
          <p:nvSpPr>
            <p:cNvPr id="447" name="CustomShape 13"/>
            <p:cNvSpPr/>
            <p:nvPr/>
          </p:nvSpPr>
          <p:spPr>
            <a:xfrm>
              <a:off x="310680" y="3307320"/>
              <a:ext cx="2751840" cy="265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/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Models with less ODC weakening...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48" name="" descr=""/>
            <p:cNvPicPr/>
            <p:nvPr/>
          </p:nvPicPr>
          <p:blipFill>
            <a:blip r:embed="rId5"/>
            <a:stretch/>
          </p:blipFill>
          <p:spPr>
            <a:xfrm>
              <a:off x="225360" y="3540600"/>
              <a:ext cx="2761560" cy="1362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9" name="Line 14"/>
            <p:cNvSpPr/>
            <p:nvPr/>
          </p:nvSpPr>
          <p:spPr>
            <a:xfrm>
              <a:off x="2338560" y="3538800"/>
              <a:ext cx="19080" cy="56592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50" name="Group 15"/>
          <p:cNvGrpSpPr/>
          <p:nvPr/>
        </p:nvGrpSpPr>
        <p:grpSpPr>
          <a:xfrm>
            <a:off x="225720" y="5047560"/>
            <a:ext cx="2761200" cy="1626120"/>
            <a:chOff x="225720" y="5047560"/>
            <a:chExt cx="2761200" cy="1626120"/>
          </a:xfrm>
        </p:grpSpPr>
        <p:pic>
          <p:nvPicPr>
            <p:cNvPr id="451" name="" descr=""/>
            <p:cNvPicPr/>
            <p:nvPr/>
          </p:nvPicPr>
          <p:blipFill>
            <a:blip r:embed="rId6"/>
            <a:stretch/>
          </p:blipFill>
          <p:spPr>
            <a:xfrm>
              <a:off x="225720" y="5308200"/>
              <a:ext cx="2761200" cy="1365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2" name="CustomShape 16"/>
            <p:cNvSpPr/>
            <p:nvPr/>
          </p:nvSpPr>
          <p:spPr>
            <a:xfrm>
              <a:off x="531360" y="5047560"/>
              <a:ext cx="2276280" cy="265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/>
            <a:p>
              <a:pPr algn="ctr">
                <a:lnSpc>
                  <a:spcPct val="93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... show less EN-like change.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3" name="Line 17"/>
            <p:cNvSpPr/>
            <p:nvPr/>
          </p:nvSpPr>
          <p:spPr>
            <a:xfrm flipH="1">
              <a:off x="2299680" y="5326560"/>
              <a:ext cx="1440" cy="56664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6743520" y="5581800"/>
            <a:ext cx="3209400" cy="192528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228600" y="718920"/>
            <a:ext cx="9601200" cy="45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3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What do we want to achieve with this paper?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977400" y="2098440"/>
            <a:ext cx="8722440" cy="75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1. Awareness that projections are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uncertain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, but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progress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 is being made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977760" y="4831200"/>
            <a:ext cx="8722440" cy="93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3. Encourage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engagement &amp; support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From labs, funders, and scientists (especially early-career)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Should convey </a:t>
            </a: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optimism &amp; excitement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978120" y="3412440"/>
            <a:ext cx="8722440" cy="75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2. Promising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opportunities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 lie ahead, to improve our projections.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0" y="0"/>
            <a:ext cx="10079640" cy="756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Emergent constraints for future ENSO extremes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5" name="Picture 3" descr=""/>
          <p:cNvPicPr/>
          <p:nvPr/>
        </p:nvPicPr>
        <p:blipFill>
          <a:blip r:embed="rId1"/>
          <a:stretch/>
        </p:blipFill>
        <p:spPr>
          <a:xfrm>
            <a:off x="40680" y="1093680"/>
            <a:ext cx="6444360" cy="2041920"/>
          </a:xfrm>
          <a:prstGeom prst="rect">
            <a:avLst/>
          </a:prstGeom>
          <a:ln>
            <a:noFill/>
          </a:ln>
        </p:spPr>
      </p:pic>
      <p:pic>
        <p:nvPicPr>
          <p:cNvPr id="456" name="Picture 4" descr=""/>
          <p:cNvPicPr/>
          <p:nvPr/>
        </p:nvPicPr>
        <p:blipFill>
          <a:blip r:embed="rId2"/>
          <a:stretch/>
        </p:blipFill>
        <p:spPr>
          <a:xfrm>
            <a:off x="21960" y="3545280"/>
            <a:ext cx="6513120" cy="3829320"/>
          </a:xfrm>
          <a:prstGeom prst="rect">
            <a:avLst/>
          </a:prstGeom>
          <a:ln>
            <a:noFill/>
          </a:ln>
        </p:spPr>
      </p:pic>
      <p:sp>
        <p:nvSpPr>
          <p:cNvPr id="457" name="CustomShape 2"/>
          <p:cNvSpPr/>
          <p:nvPr/>
        </p:nvSpPr>
        <p:spPr>
          <a:xfrm>
            <a:off x="6801840" y="1191960"/>
            <a:ext cx="3067200" cy="1146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Models project a wide range of changes in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El Niño rainfall extremes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: some </a:t>
            </a:r>
            <a:r>
              <a:rPr b="1" lang="en-US" sz="1600" spc="-1" strike="noStrike">
                <a:solidFill>
                  <a:srgbClr val="ff0000"/>
                </a:solidFill>
                <a:latin typeface="Arial"/>
                <a:ea typeface="msmincho"/>
              </a:rPr>
              <a:t>strongly increase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, others </a:t>
            </a:r>
            <a:r>
              <a:rPr b="1" lang="en-US" sz="1600" spc="-1" strike="noStrike">
                <a:solidFill>
                  <a:srgbClr val="0000ff"/>
                </a:solidFill>
                <a:latin typeface="Arial"/>
                <a:ea typeface="msmincho"/>
              </a:rPr>
              <a:t>decrease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CustomShape 3"/>
          <p:cNvSpPr/>
          <p:nvPr/>
        </p:nvSpPr>
        <p:spPr>
          <a:xfrm>
            <a:off x="6801840" y="2609280"/>
            <a:ext cx="3067200" cy="182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Arial"/>
                <a:ea typeface="msmincho"/>
              </a:rPr>
              <a:t>“</a:t>
            </a:r>
            <a:r>
              <a:rPr b="1" lang="en-US" sz="1600" spc="-1" strike="noStrike">
                <a:solidFill>
                  <a:srgbClr val="ff0000"/>
                </a:solidFill>
                <a:latin typeface="Arial"/>
                <a:ea typeface="msmincho"/>
              </a:rPr>
              <a:t>Increasers”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 start with common biases: </a:t>
            </a:r>
            <a:r>
              <a:rPr b="1" lang="en-US" sz="1600" spc="-1" strike="noStrike">
                <a:solidFill>
                  <a:srgbClr val="0000ff"/>
                </a:solidFill>
                <a:latin typeface="Arial"/>
                <a:ea typeface="msmincho"/>
              </a:rPr>
              <a:t>cooler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 &amp; </a:t>
            </a:r>
            <a:r>
              <a:rPr b="1" lang="en-US" sz="1600" spc="-1" strike="noStrike">
                <a:solidFill>
                  <a:srgbClr val="ffc000"/>
                </a:solidFill>
                <a:latin typeface="Arial"/>
                <a:ea typeface="msmincho"/>
              </a:rPr>
              <a:t>drier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cold tongue, </a:t>
            </a:r>
            <a:r>
              <a:rPr b="1" lang="en-US" sz="1600" spc="-1" strike="noStrike">
                <a:solidFill>
                  <a:srgbClr val="009400"/>
                </a:solidFill>
                <a:latin typeface="Arial"/>
                <a:ea typeface="msmincho"/>
              </a:rPr>
              <a:t>weaker ENSO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, and </a:t>
            </a:r>
            <a:r>
              <a:rPr b="1" lang="en-US" sz="1600" spc="-1" strike="noStrike">
                <a:solidFill>
                  <a:srgbClr val="ff0000"/>
                </a:solidFill>
                <a:latin typeface="Arial"/>
                <a:ea typeface="msmincho"/>
              </a:rPr>
              <a:t>weaker heat flux damping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 of SST changes.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→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More room to amplify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ENSO extremes.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CustomShape 4"/>
          <p:cNvSpPr/>
          <p:nvPr/>
        </p:nvSpPr>
        <p:spPr>
          <a:xfrm>
            <a:off x="6801840" y="4707000"/>
            <a:ext cx="3067200" cy="1068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Increasers also project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more future warming, wetting, and ENSO SSTA amplification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 in the cold tongue.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CustomShape 5"/>
          <p:cNvSpPr/>
          <p:nvPr/>
        </p:nvSpPr>
        <p:spPr>
          <a:xfrm>
            <a:off x="1311480" y="3790800"/>
            <a:ext cx="1414800" cy="515880"/>
          </a:xfrm>
          <a:prstGeom prst="ellipse">
            <a:avLst/>
          </a:prstGeom>
          <a:noFill/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6"/>
          <p:cNvSpPr/>
          <p:nvPr/>
        </p:nvSpPr>
        <p:spPr>
          <a:xfrm>
            <a:off x="1311480" y="4709160"/>
            <a:ext cx="1414800" cy="515880"/>
          </a:xfrm>
          <a:prstGeom prst="ellipse">
            <a:avLst/>
          </a:prstGeom>
          <a:noFill/>
          <a:ln w="38160">
            <a:solidFill>
              <a:srgbClr val="ffc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7"/>
          <p:cNvSpPr/>
          <p:nvPr/>
        </p:nvSpPr>
        <p:spPr>
          <a:xfrm>
            <a:off x="1311480" y="5668560"/>
            <a:ext cx="1414800" cy="515880"/>
          </a:xfrm>
          <a:prstGeom prst="ellipse">
            <a:avLst/>
          </a:prstGeom>
          <a:noFill/>
          <a:ln w="38160">
            <a:solidFill>
              <a:srgbClr val="0094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8"/>
          <p:cNvSpPr/>
          <p:nvPr/>
        </p:nvSpPr>
        <p:spPr>
          <a:xfrm>
            <a:off x="1311480" y="6631920"/>
            <a:ext cx="1414800" cy="515880"/>
          </a:xfrm>
          <a:prstGeom prst="ellipse">
            <a:avLst/>
          </a:prstGeom>
          <a:noFill/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9"/>
          <p:cNvSpPr/>
          <p:nvPr/>
        </p:nvSpPr>
        <p:spPr>
          <a:xfrm>
            <a:off x="4404240" y="3790800"/>
            <a:ext cx="1414800" cy="515880"/>
          </a:xfrm>
          <a:prstGeom prst="ellipse">
            <a:avLst/>
          </a:pr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10"/>
          <p:cNvSpPr/>
          <p:nvPr/>
        </p:nvSpPr>
        <p:spPr>
          <a:xfrm>
            <a:off x="4404240" y="4709160"/>
            <a:ext cx="1414800" cy="515880"/>
          </a:xfrm>
          <a:prstGeom prst="ellipse">
            <a:avLst/>
          </a:pr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11"/>
          <p:cNvSpPr/>
          <p:nvPr/>
        </p:nvSpPr>
        <p:spPr>
          <a:xfrm>
            <a:off x="4404240" y="5668560"/>
            <a:ext cx="1414800" cy="515880"/>
          </a:xfrm>
          <a:prstGeom prst="ellipse">
            <a:avLst/>
          </a:pr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12"/>
          <p:cNvSpPr/>
          <p:nvPr/>
        </p:nvSpPr>
        <p:spPr>
          <a:xfrm>
            <a:off x="6801840" y="6046920"/>
            <a:ext cx="3067200" cy="1062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Can use these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emergent constraints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 to leverage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smincho"/>
              </a:rPr>
              <a:t>model diversity and inform future projections.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CustomShape 13"/>
          <p:cNvSpPr/>
          <p:nvPr/>
        </p:nvSpPr>
        <p:spPr>
          <a:xfrm>
            <a:off x="3403440" y="6353280"/>
            <a:ext cx="3189600" cy="1088280"/>
          </a:xfrm>
          <a:prstGeom prst="roundRect">
            <a:avLst>
              <a:gd name="adj" fmla="val 560"/>
            </a:avLst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14"/>
          <p:cNvSpPr/>
          <p:nvPr/>
        </p:nvSpPr>
        <p:spPr>
          <a:xfrm>
            <a:off x="3401280" y="566640"/>
            <a:ext cx="3278160" cy="30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/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808080"/>
                </a:solidFill>
                <a:latin typeface="Arial"/>
                <a:ea typeface="msmincho"/>
              </a:rPr>
              <a:t>Stevenson et al. (</a:t>
            </a:r>
            <a:r>
              <a:rPr b="0" i="1" lang="en-US" sz="1600" spc="-1" strike="noStrike">
                <a:solidFill>
                  <a:srgbClr val="808080"/>
                </a:solidFill>
                <a:latin typeface="Arial"/>
                <a:ea typeface="msmincho"/>
              </a:rPr>
              <a:t>J. Climate,</a:t>
            </a:r>
            <a:r>
              <a:rPr b="0" lang="en-US" sz="1600" spc="-1" strike="noStrike">
                <a:solidFill>
                  <a:srgbClr val="808080"/>
                </a:solidFill>
                <a:latin typeface="Arial"/>
                <a:ea typeface="msmincho"/>
              </a:rPr>
              <a:t> 2021)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CustomShape 15"/>
          <p:cNvSpPr/>
          <p:nvPr/>
        </p:nvSpPr>
        <p:spPr>
          <a:xfrm>
            <a:off x="55080" y="1264320"/>
            <a:ext cx="210240" cy="937440"/>
          </a:xfrm>
          <a:prstGeom prst="roundRect">
            <a:avLst>
              <a:gd name="adj" fmla="val 560"/>
            </a:avLst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16"/>
          <p:cNvSpPr/>
          <p:nvPr/>
        </p:nvSpPr>
        <p:spPr>
          <a:xfrm>
            <a:off x="498240" y="1101240"/>
            <a:ext cx="5986440" cy="18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Change in likelihood of extreme wet El Niño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 in NINO3 (CMIP5, 2006-2100 minus 1950-2005)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CustomShape 17"/>
          <p:cNvSpPr/>
          <p:nvPr/>
        </p:nvSpPr>
        <p:spPr>
          <a:xfrm>
            <a:off x="875880" y="3308040"/>
            <a:ext cx="1668240" cy="1854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Different model biases…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CustomShape 18"/>
          <p:cNvSpPr/>
          <p:nvPr/>
        </p:nvSpPr>
        <p:spPr>
          <a:xfrm>
            <a:off x="3641400" y="3308040"/>
            <a:ext cx="2119320" cy="1854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…</a:t>
            </a: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yield different future changes.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CustomShape 19"/>
          <p:cNvSpPr/>
          <p:nvPr/>
        </p:nvSpPr>
        <p:spPr>
          <a:xfrm>
            <a:off x="1969920" y="3924360"/>
            <a:ext cx="528480" cy="185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cooler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CustomShape 20"/>
          <p:cNvSpPr/>
          <p:nvPr/>
        </p:nvSpPr>
        <p:spPr>
          <a:xfrm>
            <a:off x="1742040" y="4852440"/>
            <a:ext cx="437040" cy="185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drier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CustomShape 21"/>
          <p:cNvSpPr/>
          <p:nvPr/>
        </p:nvSpPr>
        <p:spPr>
          <a:xfrm>
            <a:off x="1730520" y="5753160"/>
            <a:ext cx="592560" cy="317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weaker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SSTAs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CustomShape 22"/>
          <p:cNvSpPr/>
          <p:nvPr/>
        </p:nvSpPr>
        <p:spPr>
          <a:xfrm>
            <a:off x="1345320" y="6722640"/>
            <a:ext cx="1292040" cy="317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less SSTA damping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from cloud shading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CustomShape 23"/>
          <p:cNvSpPr/>
          <p:nvPr/>
        </p:nvSpPr>
        <p:spPr>
          <a:xfrm>
            <a:off x="4643280" y="3924000"/>
            <a:ext cx="984240" cy="185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more warming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CustomShape 24"/>
          <p:cNvSpPr/>
          <p:nvPr/>
        </p:nvSpPr>
        <p:spPr>
          <a:xfrm>
            <a:off x="4682160" y="4863960"/>
            <a:ext cx="906480" cy="185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more wetting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CustomShape 25"/>
          <p:cNvSpPr/>
          <p:nvPr/>
        </p:nvSpPr>
        <p:spPr>
          <a:xfrm>
            <a:off x="4693680" y="5753520"/>
            <a:ext cx="883440" cy="317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tIns="52560" bIns="0"/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more SSTA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7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msmincho"/>
              </a:rPr>
              <a:t>amplification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CustomShape 26"/>
          <p:cNvSpPr/>
          <p:nvPr/>
        </p:nvSpPr>
        <p:spPr>
          <a:xfrm>
            <a:off x="3192840" y="3545280"/>
            <a:ext cx="3342240" cy="3009240"/>
          </a:xfrm>
          <a:prstGeom prst="roundRect">
            <a:avLst>
              <a:gd name="adj" fmla="val 560"/>
            </a:avLst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9" dur="indefinite" restart="never" nodeType="tmRoot">
          <p:childTnLst>
            <p:seq>
              <p:cTn id="200" dur="indefinite" nodeType="mainSeq">
                <p:childTnLst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6534000" y="3624120"/>
            <a:ext cx="3207600" cy="182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2"/>
          <p:cNvSpPr/>
          <p:nvPr/>
        </p:nvSpPr>
        <p:spPr>
          <a:xfrm>
            <a:off x="501480" y="6982200"/>
            <a:ext cx="40438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Arial"/>
                <a:ea typeface="msmincho"/>
              </a:rPr>
              <a:t>McGregor et al. (NCC 2018)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CustomShape 3"/>
          <p:cNvSpPr/>
          <p:nvPr/>
        </p:nvSpPr>
        <p:spPr>
          <a:xfrm>
            <a:off x="115560" y="183240"/>
            <a:ext cx="984888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600" spc="-1" strike="noStrike">
                <a:solidFill>
                  <a:srgbClr val="000000"/>
                </a:solidFill>
                <a:latin typeface="Arial"/>
              </a:rPr>
              <a:t>Atlantic SST biases affect Atlantic→Pacific connections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CustomShape 4"/>
          <p:cNvSpPr/>
          <p:nvPr/>
        </p:nvSpPr>
        <p:spPr>
          <a:xfrm>
            <a:off x="137880" y="4522680"/>
            <a:ext cx="4771080" cy="231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Obs 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  <a:ea typeface="msmincho"/>
              </a:rPr>
              <a:t>Atlantic warming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→ pole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ward &amp; westward shift of WPac convection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→ </a:t>
            </a:r>
            <a:r>
              <a:rPr b="1" lang="en-GB" sz="2000" spc="-1" strike="noStrike">
                <a:solidFill>
                  <a:srgbClr val="0000ff"/>
                </a:solidFill>
                <a:latin typeface="Arial"/>
                <a:ea typeface="msmincho"/>
              </a:rPr>
              <a:t>easterly </a:t>
            </a:r>
            <a:r>
              <a:rPr b="1" lang="en-GB" sz="2000" spc="-1" strike="noStrike">
                <a:solidFill>
                  <a:srgbClr val="0000ff"/>
                </a:solidFill>
                <a:latin typeface="Arial"/>
                <a:ea typeface="msmincho"/>
              </a:rPr>
              <a:t>τ</a:t>
            </a:r>
            <a:r>
              <a:rPr b="1" lang="en-GB" sz="2000" spc="-1" strike="noStrike" baseline="-101000">
                <a:solidFill>
                  <a:srgbClr val="0000ff"/>
                </a:solidFill>
                <a:latin typeface="Arial"/>
                <a:ea typeface="msmincho"/>
              </a:rPr>
              <a:t>x</a:t>
            </a:r>
            <a:r>
              <a:rPr b="1" lang="en-GB" sz="2000" spc="-1" strike="noStrike">
                <a:solidFill>
                  <a:srgbClr val="0000ff"/>
                </a:solidFill>
                <a:latin typeface="Arial"/>
                <a:ea typeface="msmincho"/>
              </a:rPr>
              <a:t> response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 in Pacific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But add CMIP5 Atlantic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SST bias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→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convection responds farther east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→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weakens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Pacific τ</a:t>
            </a:r>
            <a:r>
              <a:rPr b="0" lang="en-US" sz="2000" spc="-1" strike="noStrike" baseline="-101000">
                <a:solidFill>
                  <a:srgbClr val="000000"/>
                </a:solidFill>
                <a:latin typeface="Arial"/>
                <a:ea typeface="msmincho"/>
              </a:rPr>
              <a:t>x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smincho"/>
              </a:rPr>
              <a:t> response.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86" name="Group 5"/>
          <p:cNvGrpSpPr/>
          <p:nvPr/>
        </p:nvGrpSpPr>
        <p:grpSpPr>
          <a:xfrm>
            <a:off x="271440" y="968760"/>
            <a:ext cx="4633920" cy="3321720"/>
            <a:chOff x="271440" y="968760"/>
            <a:chExt cx="4633920" cy="3321720"/>
          </a:xfrm>
        </p:grpSpPr>
        <p:pic>
          <p:nvPicPr>
            <p:cNvPr id="487" name="" descr=""/>
            <p:cNvPicPr/>
            <p:nvPr/>
          </p:nvPicPr>
          <p:blipFill>
            <a:blip r:embed="rId1"/>
            <a:stretch/>
          </p:blipFill>
          <p:spPr>
            <a:xfrm>
              <a:off x="271440" y="968760"/>
              <a:ext cx="4633920" cy="3321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8" name="CustomShape 6"/>
            <p:cNvSpPr/>
            <p:nvPr/>
          </p:nvSpPr>
          <p:spPr>
            <a:xfrm rot="1980000">
              <a:off x="2126880" y="1527480"/>
              <a:ext cx="791280" cy="190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1720" rIns="81720" tIns="40680" bIns="40680"/>
            <a:p>
              <a:pPr algn="ctr">
                <a:lnSpc>
                  <a:spcPct val="93000"/>
                </a:lnSpc>
              </a:pPr>
              <a:r>
                <a:rPr b="1" lang="en-US" sz="10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obs 27°C</a:t>
              </a:r>
              <a:endParaRPr b="0" lang="en-US" sz="1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9" name="CustomShape 7"/>
            <p:cNvSpPr/>
            <p:nvPr/>
          </p:nvSpPr>
          <p:spPr>
            <a:xfrm rot="1140000">
              <a:off x="3614400" y="2494440"/>
              <a:ext cx="1082520" cy="189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1720" rIns="81720" tIns="40680" bIns="40680"/>
            <a:p>
              <a:pPr algn="ctr">
                <a:lnSpc>
                  <a:spcPct val="93000"/>
                </a:lnSpc>
              </a:pPr>
              <a:r>
                <a:rPr b="1" lang="en-US" sz="10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CMIP5 27°C</a:t>
              </a:r>
              <a:endParaRPr b="0" lang="en-US" sz="1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90" name="Group 8"/>
          <p:cNvGrpSpPr/>
          <p:nvPr/>
        </p:nvGrpSpPr>
        <p:grpSpPr>
          <a:xfrm>
            <a:off x="5194800" y="798120"/>
            <a:ext cx="4735080" cy="5778720"/>
            <a:chOff x="5194800" y="798120"/>
            <a:chExt cx="4735080" cy="5778720"/>
          </a:xfrm>
        </p:grpSpPr>
        <p:pic>
          <p:nvPicPr>
            <p:cNvPr id="491" name="" descr=""/>
            <p:cNvPicPr/>
            <p:nvPr/>
          </p:nvPicPr>
          <p:blipFill>
            <a:blip r:embed="rId2"/>
            <a:stretch/>
          </p:blipFill>
          <p:spPr>
            <a:xfrm>
              <a:off x="5194800" y="798120"/>
              <a:ext cx="4735080" cy="5778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2" name="Ellipse 9"/>
            <p:cNvSpPr/>
            <p:nvPr/>
          </p:nvSpPr>
          <p:spPr>
            <a:xfrm rot="1140000">
              <a:off x="6076440" y="2151000"/>
              <a:ext cx="2354400" cy="703800"/>
            </a:xfrm>
            <a:prstGeom prst="ellipse">
              <a:avLst/>
            </a:prstGeom>
            <a:noFill/>
            <a:ln w="36720">
              <a:solidFill>
                <a:srgbClr val="000000"/>
              </a:solidFill>
              <a:round/>
            </a:ln>
          </p:spPr>
        </p:sp>
        <p:sp>
          <p:nvSpPr>
            <p:cNvPr id="493" name="Ellipse 10"/>
            <p:cNvSpPr/>
            <p:nvPr/>
          </p:nvSpPr>
          <p:spPr>
            <a:xfrm rot="1140000">
              <a:off x="6076440" y="5124600"/>
              <a:ext cx="2354400" cy="703800"/>
            </a:xfrm>
            <a:prstGeom prst="ellipse">
              <a:avLst/>
            </a:prstGeom>
            <a:noFill/>
            <a:ln w="36720">
              <a:solidFill>
                <a:srgbClr val="000000"/>
              </a:solidFill>
              <a:round/>
            </a:ln>
          </p:spPr>
        </p:sp>
      </p:grpSp>
      <p:sp>
        <p:nvSpPr>
          <p:cNvPr id="494" name="CustomShape 11"/>
          <p:cNvSpPr/>
          <p:nvPr/>
        </p:nvSpPr>
        <p:spPr>
          <a:xfrm>
            <a:off x="5436360" y="6815520"/>
            <a:ext cx="4607640" cy="56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666666"/>
                </a:solidFill>
                <a:latin typeface="Arial"/>
                <a:ea typeface="msmincho"/>
              </a:rPr>
              <a:t>AGCM + Pacific slab OML + prescribed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600" spc="-1" strike="noStrike">
                <a:solidFill>
                  <a:srgbClr val="666666"/>
                </a:solidFill>
                <a:latin typeface="Arial"/>
                <a:ea typeface="msmincho"/>
              </a:rPr>
              <a:t>Atlantic SST warming (1992-2011)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Line 12"/>
          <p:cNvSpPr/>
          <p:nvPr/>
        </p:nvSpPr>
        <p:spPr>
          <a:xfrm flipV="1">
            <a:off x="4704480" y="3357000"/>
            <a:ext cx="1115280" cy="1173240"/>
          </a:xfrm>
          <a:prstGeom prst="line">
            <a:avLst/>
          </a:prstGeom>
          <a:ln w="36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Line 13"/>
          <p:cNvSpPr/>
          <p:nvPr/>
        </p:nvSpPr>
        <p:spPr>
          <a:xfrm flipV="1">
            <a:off x="4623120" y="5912640"/>
            <a:ext cx="476280" cy="301680"/>
          </a:xfrm>
          <a:prstGeom prst="line">
            <a:avLst/>
          </a:prstGeom>
          <a:ln w="36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" descr=""/>
          <p:cNvPicPr/>
          <p:nvPr/>
        </p:nvPicPr>
        <p:blipFill>
          <a:blip r:embed="rId1"/>
          <a:stretch/>
        </p:blipFill>
        <p:spPr>
          <a:xfrm>
            <a:off x="793080" y="3402720"/>
            <a:ext cx="6151680" cy="2384640"/>
          </a:xfrm>
          <a:prstGeom prst="rect">
            <a:avLst/>
          </a:prstGeom>
          <a:ln>
            <a:noFill/>
          </a:ln>
        </p:spPr>
      </p:pic>
      <p:sp>
        <p:nvSpPr>
          <p:cNvPr id="498" name="CustomShape 1"/>
          <p:cNvSpPr/>
          <p:nvPr/>
        </p:nvSpPr>
        <p:spPr>
          <a:xfrm>
            <a:off x="146880" y="4494240"/>
            <a:ext cx="819000" cy="65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El Niño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precip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anomaly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Freeform 2"/>
          <p:cNvSpPr/>
          <p:nvPr/>
        </p:nvSpPr>
        <p:spPr>
          <a:xfrm>
            <a:off x="3426840" y="4888440"/>
            <a:ext cx="664560" cy="360"/>
          </a:xfrm>
          <a:custGeom>
            <a:avLst/>
            <a:gdLst/>
            <a:ahLst/>
            <a:rect l="0" t="0" r="r" b="b"/>
            <a:pathLst>
              <a:path w="1846" h="1">
                <a:moveTo>
                  <a:pt x="1845" y="0"/>
                </a:moveTo>
                <a:lnTo>
                  <a:pt x="0" y="0"/>
                </a:lnTo>
              </a:path>
            </a:pathLst>
          </a:custGeom>
          <a:noFill/>
          <a:ln w="572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00" name="CustomShape 3"/>
          <p:cNvSpPr/>
          <p:nvPr/>
        </p:nvSpPr>
        <p:spPr>
          <a:xfrm>
            <a:off x="6103440" y="5045040"/>
            <a:ext cx="290160" cy="290160"/>
          </a:xfrm>
          <a:prstGeom prst="smileyFace">
            <a:avLst>
              <a:gd name="adj" fmla="val 9282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01" name="" descr=""/>
          <p:cNvPicPr/>
          <p:nvPr/>
        </p:nvPicPr>
        <p:blipFill>
          <a:blip r:embed="rId2"/>
          <a:stretch/>
        </p:blipFill>
        <p:spPr>
          <a:xfrm>
            <a:off x="793080" y="1816920"/>
            <a:ext cx="6155640" cy="2385720"/>
          </a:xfrm>
          <a:prstGeom prst="rect">
            <a:avLst/>
          </a:prstGeom>
          <a:ln>
            <a:noFill/>
          </a:ln>
        </p:spPr>
      </p:pic>
      <p:sp>
        <p:nvSpPr>
          <p:cNvPr id="502" name="CustomShape 4"/>
          <p:cNvSpPr/>
          <p:nvPr/>
        </p:nvSpPr>
        <p:spPr>
          <a:xfrm>
            <a:off x="1182240" y="1843200"/>
            <a:ext cx="5495400" cy="787320"/>
          </a:xfrm>
          <a:custGeom>
            <a:avLst/>
            <a:gdLst/>
            <a:ahLst/>
            <a:rect l="0" t="0" r="r" b="b"/>
            <a:pathLst>
              <a:path w="15267" h="2189">
                <a:moveTo>
                  <a:pt x="0" y="0"/>
                </a:moveTo>
                <a:lnTo>
                  <a:pt x="0" y="0"/>
                </a:lnTo>
                <a:lnTo>
                  <a:pt x="0" y="2188"/>
                </a:lnTo>
                <a:lnTo>
                  <a:pt x="0" y="2188"/>
                </a:lnTo>
                <a:lnTo>
                  <a:pt x="15266" y="2188"/>
                </a:lnTo>
                <a:lnTo>
                  <a:pt x="15266" y="2188"/>
                </a:lnTo>
                <a:lnTo>
                  <a:pt x="15266" y="0"/>
                </a:lnTo>
                <a:lnTo>
                  <a:pt x="15266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5"/>
          <p:cNvSpPr/>
          <p:nvPr/>
        </p:nvSpPr>
        <p:spPr>
          <a:xfrm>
            <a:off x="1501920" y="2266920"/>
            <a:ext cx="90432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Observed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CustomShape 6"/>
          <p:cNvSpPr/>
          <p:nvPr/>
        </p:nvSpPr>
        <p:spPr>
          <a:xfrm>
            <a:off x="3488040" y="2266920"/>
            <a:ext cx="72468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SPEAR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CustomShape 7"/>
          <p:cNvSpPr/>
          <p:nvPr/>
        </p:nvSpPr>
        <p:spPr>
          <a:xfrm>
            <a:off x="5285160" y="2266920"/>
            <a:ext cx="101268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SPEAR_FA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CustomShape 8"/>
          <p:cNvSpPr/>
          <p:nvPr/>
        </p:nvSpPr>
        <p:spPr>
          <a:xfrm>
            <a:off x="260640" y="2991240"/>
            <a:ext cx="588960" cy="47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Mean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SST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CustomShape 9"/>
          <p:cNvSpPr/>
          <p:nvPr/>
        </p:nvSpPr>
        <p:spPr>
          <a:xfrm>
            <a:off x="239760" y="15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How do tropical SST biases affect future projections?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CustomShape 10"/>
          <p:cNvSpPr/>
          <p:nvPr/>
        </p:nvSpPr>
        <p:spPr>
          <a:xfrm>
            <a:off x="612000" y="5960880"/>
            <a:ext cx="6145560" cy="13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FA improves ENSO’s anomaly patterns,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amplitude, and spectra.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Also 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amplifies projected future rainfall extremes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in the central equatorial Pacific.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CustomShape 11"/>
          <p:cNvSpPr/>
          <p:nvPr/>
        </p:nvSpPr>
        <p:spPr>
          <a:xfrm>
            <a:off x="173160" y="610920"/>
            <a:ext cx="973404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808080"/>
                </a:solidFill>
                <a:latin typeface="Arial"/>
              </a:rPr>
              <a:t>Wittenberg et al. (in prep.)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0" name="" descr=""/>
          <p:cNvPicPr/>
          <p:nvPr/>
        </p:nvPicPr>
        <p:blipFill>
          <a:blip r:embed="rId3"/>
          <a:stretch/>
        </p:blipFill>
        <p:spPr>
          <a:xfrm>
            <a:off x="7205040" y="4005720"/>
            <a:ext cx="2623680" cy="3414240"/>
          </a:xfrm>
          <a:prstGeom prst="rect">
            <a:avLst/>
          </a:prstGeom>
          <a:ln>
            <a:noFill/>
          </a:ln>
        </p:spPr>
      </p:pic>
      <p:pic>
        <p:nvPicPr>
          <p:cNvPr id="511" name="" descr=""/>
          <p:cNvPicPr/>
          <p:nvPr/>
        </p:nvPicPr>
        <p:blipFill>
          <a:blip r:embed="rId4"/>
          <a:stretch/>
        </p:blipFill>
        <p:spPr>
          <a:xfrm>
            <a:off x="7205400" y="907200"/>
            <a:ext cx="2632680" cy="3425040"/>
          </a:xfrm>
          <a:prstGeom prst="rect">
            <a:avLst/>
          </a:prstGeom>
          <a:ln>
            <a:noFill/>
          </a:ln>
        </p:spPr>
      </p:pic>
      <p:sp>
        <p:nvSpPr>
          <p:cNvPr id="512" name="CustomShape 12"/>
          <p:cNvSpPr/>
          <p:nvPr/>
        </p:nvSpPr>
        <p:spPr>
          <a:xfrm>
            <a:off x="7578360" y="4092840"/>
            <a:ext cx="2230560" cy="207360"/>
          </a:xfrm>
          <a:custGeom>
            <a:avLst/>
            <a:gdLst/>
            <a:ahLst/>
            <a:rect l="0" t="0" r="r" b="b"/>
            <a:pathLst>
              <a:path w="6198" h="578">
                <a:moveTo>
                  <a:pt x="0" y="0"/>
                </a:moveTo>
                <a:lnTo>
                  <a:pt x="0" y="0"/>
                </a:lnTo>
                <a:lnTo>
                  <a:pt x="0" y="577"/>
                </a:lnTo>
                <a:lnTo>
                  <a:pt x="0" y="577"/>
                </a:lnTo>
                <a:lnTo>
                  <a:pt x="6197" y="577"/>
                </a:lnTo>
                <a:lnTo>
                  <a:pt x="6197" y="577"/>
                </a:lnTo>
                <a:lnTo>
                  <a:pt x="6197" y="0"/>
                </a:lnTo>
                <a:lnTo>
                  <a:pt x="6197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13"/>
          <p:cNvSpPr/>
          <p:nvPr/>
        </p:nvSpPr>
        <p:spPr>
          <a:xfrm>
            <a:off x="8887320" y="2996640"/>
            <a:ext cx="776160" cy="47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Original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Model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Freeform 14"/>
          <p:cNvSpPr/>
          <p:nvPr/>
        </p:nvSpPr>
        <p:spPr>
          <a:xfrm>
            <a:off x="7729560" y="2587320"/>
            <a:ext cx="662040" cy="360"/>
          </a:xfrm>
          <a:custGeom>
            <a:avLst/>
            <a:gdLst/>
            <a:ahLst/>
            <a:rect l="0" t="0" r="r" b="b"/>
            <a:pathLst>
              <a:path w="1839" h="1">
                <a:moveTo>
                  <a:pt x="0" y="0"/>
                </a:moveTo>
                <a:lnTo>
                  <a:pt x="1838" y="0"/>
                </a:lnTo>
              </a:path>
            </a:pathLst>
          </a:custGeom>
          <a:noFill/>
          <a:ln w="57240">
            <a:solidFill>
              <a:srgbClr val="ed1c24"/>
            </a:solidFill>
            <a:round/>
            <a:tailEnd len="med" type="triangle" w="med"/>
          </a:ln>
        </p:spPr>
      </p:sp>
      <p:sp>
        <p:nvSpPr>
          <p:cNvPr id="515" name="Freeform 15"/>
          <p:cNvSpPr/>
          <p:nvPr/>
        </p:nvSpPr>
        <p:spPr>
          <a:xfrm>
            <a:off x="7963560" y="5753520"/>
            <a:ext cx="1472040" cy="360"/>
          </a:xfrm>
          <a:custGeom>
            <a:avLst/>
            <a:gdLst/>
            <a:ahLst/>
            <a:rect l="0" t="0" r="r" b="b"/>
            <a:pathLst>
              <a:path w="4089" h="1">
                <a:moveTo>
                  <a:pt x="0" y="0"/>
                </a:moveTo>
                <a:lnTo>
                  <a:pt x="4088" y="0"/>
                </a:lnTo>
              </a:path>
            </a:pathLst>
          </a:custGeom>
          <a:noFill/>
          <a:ln w="57240">
            <a:solidFill>
              <a:srgbClr val="ed1c24"/>
            </a:solidFill>
            <a:round/>
            <a:tailEnd len="med" type="triangle" w="med"/>
          </a:ln>
        </p:spPr>
      </p:sp>
      <p:sp>
        <p:nvSpPr>
          <p:cNvPr id="516" name="CustomShape 16"/>
          <p:cNvSpPr/>
          <p:nvPr/>
        </p:nvSpPr>
        <p:spPr>
          <a:xfrm>
            <a:off x="8742240" y="6104160"/>
            <a:ext cx="919440" cy="47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Bias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Corrected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CustomShape 17"/>
          <p:cNvSpPr/>
          <p:nvPr/>
        </p:nvSpPr>
        <p:spPr>
          <a:xfrm>
            <a:off x="7373880" y="856440"/>
            <a:ext cx="2542680" cy="29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SPEAR: NINO3.4 rainfall spectra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CustomShape 18"/>
          <p:cNvSpPr/>
          <p:nvPr/>
        </p:nvSpPr>
        <p:spPr>
          <a:xfrm>
            <a:off x="7905600" y="5285880"/>
            <a:ext cx="290160" cy="290160"/>
          </a:xfrm>
          <a:prstGeom prst="smileyFace">
            <a:avLst>
              <a:gd name="adj" fmla="val 9282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19"/>
          <p:cNvSpPr/>
          <p:nvPr/>
        </p:nvSpPr>
        <p:spPr>
          <a:xfrm>
            <a:off x="6082920" y="3496680"/>
            <a:ext cx="290160" cy="290160"/>
          </a:xfrm>
          <a:prstGeom prst="smileyFace">
            <a:avLst>
              <a:gd name="adj" fmla="val 9282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20"/>
          <p:cNvSpPr/>
          <p:nvPr/>
        </p:nvSpPr>
        <p:spPr>
          <a:xfrm>
            <a:off x="8166960" y="2217960"/>
            <a:ext cx="564480" cy="26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ff0000"/>
                </a:solidFill>
                <a:latin typeface="Arial"/>
              </a:rPr>
              <a:t>Future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CustomShape 21"/>
          <p:cNvSpPr/>
          <p:nvPr/>
        </p:nvSpPr>
        <p:spPr>
          <a:xfrm>
            <a:off x="7608600" y="2055960"/>
            <a:ext cx="451800" cy="26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5800" bIns="55800"/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008000"/>
                </a:solidFill>
                <a:latin typeface="Arial"/>
              </a:rPr>
              <a:t>Now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CustomShape 22"/>
          <p:cNvSpPr/>
          <p:nvPr/>
        </p:nvSpPr>
        <p:spPr>
          <a:xfrm>
            <a:off x="612000" y="1188000"/>
            <a:ext cx="6145560" cy="84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Experiment: Correct GFDL-SPEAR CGCM’s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tropical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</a:rPr>
              <a:t>climatological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SST &amp; wind stress,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using surface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flux adjustments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59" dur="indefinite" restart="never" nodeType="tmRoot">
          <p:childTnLst>
            <p:seq>
              <p:cTn id="260" dur="indefinite" nodeType="mainSeq">
                <p:childTnLst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228600" y="322920"/>
            <a:ext cx="9601200" cy="45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3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What to include in Sec. 2.1?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CustomShape 2"/>
          <p:cNvSpPr/>
          <p:nvPr/>
        </p:nvSpPr>
        <p:spPr>
          <a:xfrm>
            <a:off x="977400" y="2494440"/>
            <a:ext cx="8722440" cy="130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1. Key </a:t>
            </a:r>
            <a:r>
              <a:rPr b="1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uncertainties</a:t>
            </a: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 in historical &amp; future tropical changes in obs &amp; models.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Highlight extreme events (e.g. ENSO &amp; hydroclimate impacts)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SST gradients, surface fluxes, mixed layer heat budget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CustomShape 3"/>
          <p:cNvSpPr/>
          <p:nvPr/>
        </p:nvSpPr>
        <p:spPr>
          <a:xfrm>
            <a:off x="977760" y="5803200"/>
            <a:ext cx="8722440" cy="148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DejaVu LGC Sans"/>
              </a:rPr>
              <a:t>3. </a:t>
            </a:r>
            <a:r>
              <a:rPr b="1" lang="en-GB" sz="2400" spc="-1" strike="noStrike">
                <a:solidFill>
                  <a:srgbClr val="0000ff"/>
                </a:solidFill>
                <a:latin typeface="Arial"/>
                <a:ea typeface="DejaVu LGC Sans"/>
              </a:rPr>
              <a:t>Avenues</a:t>
            </a: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DejaVu LGC Sans"/>
              </a:rPr>
              <a:t> to reduce uncertainties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</a:t>
            </a: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Short term: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LEs, scenarios, emergent constraints, FA, novel experiments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</a:t>
            </a: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Long term: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obs, model development (resolution, convection, clouds, mixing)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What resources are needed?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What is the potential return on investment?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CustomShape 4"/>
          <p:cNvSpPr/>
          <p:nvPr/>
        </p:nvSpPr>
        <p:spPr>
          <a:xfrm>
            <a:off x="978120" y="4050720"/>
            <a:ext cx="8722440" cy="139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008000"/>
                </a:solidFill>
                <a:latin typeface="Arial"/>
                <a:ea typeface="DejaVu LGC Sans"/>
              </a:rPr>
              <a:t>2. Progress in </a:t>
            </a:r>
            <a:r>
              <a:rPr b="1" lang="en-GB" sz="2400" spc="-1" strike="noStrike">
                <a:solidFill>
                  <a:srgbClr val="008000"/>
                </a:solidFill>
                <a:latin typeface="Arial"/>
                <a:ea typeface="DejaVu LGC Sans"/>
              </a:rPr>
              <a:t>understanding</a:t>
            </a:r>
            <a:r>
              <a:rPr b="0" lang="en-GB" sz="2400" spc="-1" strike="noStrike">
                <a:solidFill>
                  <a:srgbClr val="008000"/>
                </a:solidFill>
                <a:latin typeface="Arial"/>
                <a:ea typeface="DejaVu LGC Sans"/>
              </a:rPr>
              <a:t> causes &amp; consequences of tropical biases &amp; sensitivities.</a:t>
            </a:r>
            <a:br/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- Metrics, emergent constraints, conceptual models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   - Resolution, feedbacks, interbasin interactions,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bias corrections (FA)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CustomShape 5"/>
          <p:cNvSpPr/>
          <p:nvPr/>
        </p:nvSpPr>
        <p:spPr>
          <a:xfrm>
            <a:off x="228600" y="959400"/>
            <a:ext cx="9601200" cy="68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3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“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Relating model biases to tropical projections”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Target: ~350 words (1 page)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CustomShape 6"/>
          <p:cNvSpPr/>
          <p:nvPr/>
        </p:nvSpPr>
        <p:spPr>
          <a:xfrm>
            <a:off x="228600" y="1827720"/>
            <a:ext cx="9601200" cy="34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3000"/>
              </a:lnSpc>
            </a:pPr>
            <a:r>
              <a:rPr b="0" i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Lean on the AGU monograph.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99" dur="indefinite" restart="never" nodeType="tmRoot">
          <p:childTnLst>
            <p:seq>
              <p:cTn id="300" dur="indefinite" nodeType="mainSeq">
                <p:childTnLst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228600" y="718920"/>
            <a:ext cx="9601200" cy="45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3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Arial"/>
                <a:ea typeface="DejaVu LGC Sans"/>
              </a:rPr>
              <a:t>Key Questions for Sec. 2.1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977400" y="2098440"/>
            <a:ext cx="8722440" cy="75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1. What do we know about tropical climate change patterns from 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observations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978120" y="3412440"/>
            <a:ext cx="8722440" cy="75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>
              <a:lnSpc>
                <a:spcPct val="100000"/>
              </a:lnSpc>
              <a:spcAft>
                <a:spcPts val="2886"/>
              </a:spcAf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2. How do model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biases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 currently limit our tropical climate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projections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 rot="5400000">
            <a:off x="2269440" y="-376920"/>
            <a:ext cx="5595840" cy="8483400"/>
          </a:xfrm>
          <a:prstGeom prst="rect">
            <a:avLst/>
          </a:prstGeom>
          <a:ln>
            <a:noFill/>
          </a:ln>
        </p:spPr>
      </p:pic>
      <p:sp>
        <p:nvSpPr>
          <p:cNvPr id="275" name="TextShape 1"/>
          <p:cNvSpPr txBox="1"/>
          <p:nvPr/>
        </p:nvSpPr>
        <p:spPr>
          <a:xfrm>
            <a:off x="299880" y="6850440"/>
            <a:ext cx="9479520" cy="63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Weaker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upwelling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, altered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currents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-&gt; affects marine ecosystems &amp; fisheries.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Eastward/equatorward shifts in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rainfall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-&gt; impacts terrestrial ecosystems &amp; agriculture.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195480" y="239760"/>
            <a:ext cx="9601200" cy="39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3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Focus: Tropical Pacific &amp; ENSO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635760" y="675000"/>
            <a:ext cx="8618040" cy="29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240" bIns="0"/>
          <a:p>
            <a:pPr algn="ctr">
              <a:lnSpc>
                <a:spcPct val="100000"/>
              </a:lnSpc>
              <a:spcAft>
                <a:spcPts val="2160"/>
              </a:spcAf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These drive much of the future regional uncertainty worldwide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5865480"/>
            <a:ext cx="10080000" cy="241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"/>
          <p:cNvSpPr/>
          <p:nvPr/>
        </p:nvSpPr>
        <p:spPr>
          <a:xfrm>
            <a:off x="196920" y="601560"/>
            <a:ext cx="9751680" cy="672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</a:rPr>
              <a:t>Section I. 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1. Introduction  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McPhaden,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2. ENSO in the Global Climate System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Trenberth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</a:rPr>
              <a:t>Section II. Observations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3. ENSO Observations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McPhaden, et al.</a:t>
            </a:r>
            <a:r>
              <a:rPr b="0" lang="en-US" sz="1200" spc="-1" strike="noStrike">
                <a:solidFill>
                  <a:srgbClr val="ce181e"/>
                </a:solidFill>
                <a:latin typeface="Arial"/>
              </a:rPr>
              <a:t>             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4. ENSO Diversity    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Capotondi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5. Past ENSO Variability: Reconstructions, Models, &amp; Implications  </a:t>
            </a:r>
            <a:br/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	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Emile-Geay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</a:rPr>
              <a:t>Section III. Theories and Dynamics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6. Simple ENSO Models  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Jin,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7. ENSO Irregularity and Asymmetry  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An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8. ENSO Low-frequency Modulation and Mean State Interactions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Fedorov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</a:rPr>
              <a:t>Section IV. Modeling and Prediction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9. ENSO Modelling: History, Progress and Challenges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Guilyardi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10. ENSO Prediction  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L’Heureux,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</a:rPr>
              <a:t>Section V. Remote and External Forcing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11. ENSO Remote Forcing: Influence of Climate Variability outside the Tropical Pacific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Kug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12. The Effect of Strong Volcanic Eruptions on ENSO  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McGregor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13. ENSO Response to Greenhouse Forcing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Cai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ce181e"/>
                </a:solidFill>
                <a:uFillTx/>
                <a:latin typeface="Arial"/>
              </a:rPr>
              <a:t>Section VI. Teleconnection and Impact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14. ENSO Atmospheric Teleconnections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Taschetto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15. ENSO Oceanic Teleconnections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Sprintall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16. Impact of El Niño on Weather and Climate Extremes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Goddard &amp; Gershunov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17. ENSO and Tropical Cyclones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Lin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18. ENSO-Driven Ocean Extremes and Their Ecosystem Impacts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Holbrook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19. ENSO Impact on Marine Fisheries and Ecosystems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Lehodey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20. ENSO and the Carbon Cycle  </a:t>
            </a:r>
            <a:r>
              <a:rPr b="0" lang="en-US" sz="1100" spc="-1" strike="noStrike">
                <a:solidFill>
                  <a:srgbClr val="ce181e"/>
                </a:solidFill>
                <a:latin typeface="Arial"/>
              </a:rPr>
              <a:t>Betts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</a:rPr>
              <a:t>Section VII. Closing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21. Challenges, Paleo-Perspectives, and Outlook  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Karamperidou et al.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Picture 3" descr=""/>
          <p:cNvPicPr/>
          <p:nvPr/>
        </p:nvPicPr>
        <p:blipFill>
          <a:blip r:embed="rId1"/>
          <a:stretch/>
        </p:blipFill>
        <p:spPr>
          <a:xfrm>
            <a:off x="6800400" y="51480"/>
            <a:ext cx="3089520" cy="4162680"/>
          </a:xfrm>
          <a:prstGeom prst="rect">
            <a:avLst/>
          </a:prstGeom>
          <a:ln>
            <a:noFill/>
          </a:ln>
          <a:effectLst>
            <a:outerShdw dist="152735" dir="2700000">
              <a:srgbClr val="808080"/>
            </a:outerShdw>
          </a:effectLst>
        </p:spPr>
      </p:pic>
      <p:pic>
        <p:nvPicPr>
          <p:cNvPr id="281" name="Picture 2" descr=""/>
          <p:cNvPicPr/>
          <p:nvPr/>
        </p:nvPicPr>
        <p:blipFill>
          <a:blip r:embed="rId2"/>
          <a:stretch/>
        </p:blipFill>
        <p:spPr>
          <a:xfrm>
            <a:off x="7784280" y="6779160"/>
            <a:ext cx="2115360" cy="582840"/>
          </a:xfrm>
          <a:prstGeom prst="rect">
            <a:avLst/>
          </a:prstGeom>
          <a:ln>
            <a:noFill/>
          </a:ln>
        </p:spPr>
      </p:pic>
      <p:sp>
        <p:nvSpPr>
          <p:cNvPr id="282" name="CustomShape 3"/>
          <p:cNvSpPr/>
          <p:nvPr/>
        </p:nvSpPr>
        <p:spPr>
          <a:xfrm>
            <a:off x="7644600" y="5162040"/>
            <a:ext cx="1923480" cy="793800"/>
          </a:xfrm>
          <a:prstGeom prst="rect">
            <a:avLst/>
          </a:prstGeom>
          <a:solidFill>
            <a:srgbClr val="ffff00"/>
          </a:solidFill>
          <a:ln w="18360">
            <a:solidFill>
              <a:srgbClr val="000000"/>
            </a:solidFill>
            <a:round/>
          </a:ln>
          <a:effectLst>
            <a:outerShdw dist="152735" dir="270000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9360" rIns="99360" tIns="54360" bIns="54360"/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Published Oct. 2020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98 authors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TextShape 4"/>
          <p:cNvSpPr txBox="1"/>
          <p:nvPr/>
        </p:nvSpPr>
        <p:spPr>
          <a:xfrm>
            <a:off x="199440" y="197640"/>
            <a:ext cx="7147800" cy="37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0" lang="it-IT" sz="1500" spc="-1" strike="noStrike">
                <a:solidFill>
                  <a:srgbClr val="0000ff"/>
                </a:solidFill>
                <a:latin typeface="Arial"/>
              </a:rPr>
              <a:t>https://agupubs.onlinelibrary.wiley.com/doi/book/10.1002/9781119548164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4626360" y="654480"/>
            <a:ext cx="2095560" cy="748440"/>
          </a:xfrm>
          <a:prstGeom prst="rect">
            <a:avLst/>
          </a:prstGeom>
          <a:noFill/>
          <a:ln w="18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360" rIns="99360" tIns="54360" bIns="5436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ce181e"/>
                </a:solidFill>
                <a:latin typeface="Arial"/>
              </a:rPr>
              <a:t>*</a:t>
            </a:r>
            <a:r>
              <a:rPr b="1" lang="en-US" sz="1400" spc="-1" strike="noStrike">
                <a:solidFill>
                  <a:srgbClr val="ce181e"/>
                </a:solidFill>
                <a:latin typeface="Arial"/>
              </a:rPr>
              <a:t>red</a:t>
            </a:r>
            <a:r>
              <a:rPr b="0" lang="en-US" sz="1400" spc="-1" strike="noStrike">
                <a:solidFill>
                  <a:srgbClr val="ce181e"/>
                </a:solidFill>
                <a:latin typeface="Arial"/>
              </a:rPr>
              <a:t>: chapters relevant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ce181e"/>
                </a:solidFill>
                <a:latin typeface="Arial"/>
              </a:rPr>
              <a:t>to our paper on regional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ce181e"/>
                </a:solidFill>
                <a:latin typeface="Arial"/>
              </a:rPr>
              <a:t>projection uncertainties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3270240" y="291960"/>
            <a:ext cx="6556320" cy="79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/>
          <a:p>
            <a:pPr algn="ctr">
              <a:lnSpc>
                <a:spcPct val="87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Tropical Pacific Climate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7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DejaVu LGC Sans"/>
              </a:rPr>
              <a:t>&amp; ENSO Modulation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5748480" y="1290600"/>
            <a:ext cx="4049640" cy="28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n-US" sz="1500" spc="-1" strike="noStrike">
                <a:solidFill>
                  <a:srgbClr val="808080"/>
                </a:solidFill>
                <a:latin typeface="Arial"/>
              </a:rPr>
              <a:t>Vecchi &amp; Wittenberg (WIREsCC 2010)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" descr=""/>
          <p:cNvPicPr/>
          <p:nvPr/>
        </p:nvPicPr>
        <p:blipFill>
          <a:blip r:embed="rId1"/>
          <a:stretch/>
        </p:blipFill>
        <p:spPr>
          <a:xfrm>
            <a:off x="201600" y="1730520"/>
            <a:ext cx="9736200" cy="5173560"/>
          </a:xfrm>
          <a:prstGeom prst="rect">
            <a:avLst/>
          </a:prstGeom>
          <a:ln>
            <a:noFill/>
          </a:ln>
        </p:spPr>
      </p:pic>
      <p:pic>
        <p:nvPicPr>
          <p:cNvPr id="288" name="" descr=""/>
          <p:cNvPicPr/>
          <p:nvPr/>
        </p:nvPicPr>
        <p:blipFill>
          <a:blip r:embed="rId2"/>
          <a:stretch/>
        </p:blipFill>
        <p:spPr>
          <a:xfrm>
            <a:off x="139680" y="125280"/>
            <a:ext cx="2967120" cy="2952720"/>
          </a:xfrm>
          <a:prstGeom prst="rect">
            <a:avLst/>
          </a:prstGeom>
          <a:ln>
            <a:noFill/>
          </a:ln>
        </p:spPr>
      </p:pic>
      <p:sp>
        <p:nvSpPr>
          <p:cNvPr id="289" name="Freeform 3"/>
          <p:cNvSpPr/>
          <p:nvPr/>
        </p:nvSpPr>
        <p:spPr>
          <a:xfrm>
            <a:off x="2890800" y="1665360"/>
            <a:ext cx="794160" cy="170280"/>
          </a:xfrm>
          <a:custGeom>
            <a:avLst/>
            <a:gdLst/>
            <a:ahLst/>
            <a:rect l="0" t="0" r="r" b="b"/>
            <a:pathLst>
              <a:path w="2206" h="473">
                <a:moveTo>
                  <a:pt x="0" y="0"/>
                </a:moveTo>
                <a:lnTo>
                  <a:pt x="2205" y="472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90" name="Freeform 4"/>
          <p:cNvSpPr/>
          <p:nvPr/>
        </p:nvSpPr>
        <p:spPr>
          <a:xfrm>
            <a:off x="1333440" y="1616040"/>
            <a:ext cx="6840" cy="1764000"/>
          </a:xfrm>
          <a:custGeom>
            <a:avLst/>
            <a:gdLst/>
            <a:ahLst/>
            <a:rect l="0" t="0" r="r" b="b"/>
            <a:pathLst>
              <a:path w="19" h="4900">
                <a:moveTo>
                  <a:pt x="18" y="0"/>
                </a:moveTo>
                <a:lnTo>
                  <a:pt x="0" y="4899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91" name="CustomShape 5"/>
          <p:cNvSpPr/>
          <p:nvPr/>
        </p:nvSpPr>
        <p:spPr>
          <a:xfrm>
            <a:off x="3811680" y="1801800"/>
            <a:ext cx="4292640" cy="35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Historical SSTA (ERSST.v3)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CustomShape 6"/>
          <p:cNvSpPr/>
          <p:nvPr/>
        </p:nvSpPr>
        <p:spPr>
          <a:xfrm>
            <a:off x="500040" y="4473720"/>
            <a:ext cx="1736640" cy="86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Palmyra corals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(Cobb et al.,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Nature 2003)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CustomShape 7"/>
          <p:cNvSpPr/>
          <p:nvPr/>
        </p:nvSpPr>
        <p:spPr>
          <a:xfrm>
            <a:off x="239760" y="5626080"/>
            <a:ext cx="2587680" cy="119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808080"/>
                </a:solidFill>
                <a:latin typeface="Arial"/>
              </a:rPr>
              <a:t>Multiproxy reconstructions: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808080"/>
                </a:solidFill>
                <a:latin typeface="Arial"/>
              </a:rPr>
              <a:t>e.g. Li et al. (NCC 2011);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808080"/>
                </a:solidFill>
                <a:latin typeface="Arial"/>
              </a:rPr>
              <a:t>Emile-Geay et al.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808080"/>
                </a:solidFill>
                <a:latin typeface="Arial"/>
              </a:rPr>
              <a:t>(J. Climate, 2013ab);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808080"/>
                </a:solidFill>
                <a:latin typeface="Arial"/>
              </a:rPr>
              <a:t>McGregor et al. (CP 2013)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Freeform 8"/>
          <p:cNvSpPr/>
          <p:nvPr/>
        </p:nvSpPr>
        <p:spPr>
          <a:xfrm>
            <a:off x="8263080" y="1925640"/>
            <a:ext cx="11160" cy="395640"/>
          </a:xfrm>
          <a:custGeom>
            <a:avLst/>
            <a:gdLst/>
            <a:ahLst/>
            <a:rect l="0" t="0" r="r" b="b"/>
            <a:pathLst>
              <a:path w="31" h="1099">
                <a:moveTo>
                  <a:pt x="0" y="0"/>
                </a:moveTo>
                <a:lnTo>
                  <a:pt x="30" y="1098"/>
                </a:lnTo>
              </a:path>
            </a:pathLst>
          </a:custGeom>
          <a:noFill/>
          <a:ln w="18360">
            <a:solidFill>
              <a:srgbClr val="800000"/>
            </a:solidFill>
            <a:round/>
            <a:tailEnd len="med" type="triangle" w="med"/>
          </a:ln>
        </p:spPr>
      </p:sp>
      <p:sp>
        <p:nvSpPr>
          <p:cNvPr id="295" name="CustomShape 9"/>
          <p:cNvSpPr/>
          <p:nvPr/>
        </p:nvSpPr>
        <p:spPr>
          <a:xfrm>
            <a:off x="8574120" y="1647720"/>
            <a:ext cx="674640" cy="333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800000"/>
                </a:solidFill>
                <a:latin typeface="Arial"/>
              </a:rPr>
              <a:t>1997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CustomShape 10"/>
          <p:cNvSpPr/>
          <p:nvPr/>
        </p:nvSpPr>
        <p:spPr>
          <a:xfrm>
            <a:off x="7910640" y="1647720"/>
            <a:ext cx="674640" cy="333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800000"/>
                </a:solidFill>
                <a:latin typeface="Arial"/>
              </a:rPr>
              <a:t>1982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Freeform 11"/>
          <p:cNvSpPr/>
          <p:nvPr/>
        </p:nvSpPr>
        <p:spPr>
          <a:xfrm>
            <a:off x="8875800" y="1925640"/>
            <a:ext cx="11520" cy="395640"/>
          </a:xfrm>
          <a:custGeom>
            <a:avLst/>
            <a:gdLst/>
            <a:ahLst/>
            <a:rect l="0" t="0" r="r" b="b"/>
            <a:pathLst>
              <a:path w="32" h="1099">
                <a:moveTo>
                  <a:pt x="0" y="0"/>
                </a:moveTo>
                <a:lnTo>
                  <a:pt x="31" y="1098"/>
                </a:lnTo>
              </a:path>
            </a:pathLst>
          </a:custGeom>
          <a:noFill/>
          <a:ln w="18360">
            <a:solidFill>
              <a:srgbClr val="800000"/>
            </a:solidFill>
            <a:round/>
            <a:tailEnd len="med" type="triangle" w="med"/>
          </a:ln>
        </p:spPr>
      </p:sp>
      <p:sp>
        <p:nvSpPr>
          <p:cNvPr id="298" name="CustomShape 12"/>
          <p:cNvSpPr/>
          <p:nvPr/>
        </p:nvSpPr>
        <p:spPr>
          <a:xfrm>
            <a:off x="0" y="6883560"/>
            <a:ext cx="10080720" cy="75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ENSO waxes &amp; wanes.  It has strengthened recently — why?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ENSO also obscures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detection of slower climate changes (decadal, global warming).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stomShape 13"/>
          <p:cNvSpPr/>
          <p:nvPr/>
        </p:nvSpPr>
        <p:spPr>
          <a:xfrm>
            <a:off x="1746360" y="1304640"/>
            <a:ext cx="546480" cy="28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ITCZ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CustomShape 14"/>
          <p:cNvSpPr/>
          <p:nvPr/>
        </p:nvSpPr>
        <p:spPr>
          <a:xfrm>
            <a:off x="555480" y="1804320"/>
            <a:ext cx="619560" cy="28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SPCZ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CustomShape 15"/>
          <p:cNvSpPr/>
          <p:nvPr/>
        </p:nvSpPr>
        <p:spPr>
          <a:xfrm>
            <a:off x="236160" y="1311840"/>
            <a:ext cx="583200" cy="48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ce181e"/>
                </a:solidFill>
                <a:latin typeface="Arial"/>
              </a:rPr>
              <a:t>warm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ce181e"/>
                </a:solidFill>
                <a:latin typeface="Arial"/>
              </a:rPr>
              <a:t>pool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CustomShape 16"/>
          <p:cNvSpPr/>
          <p:nvPr/>
        </p:nvSpPr>
        <p:spPr>
          <a:xfrm>
            <a:off x="2388600" y="1556640"/>
            <a:ext cx="683640" cy="48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ff"/>
                </a:solidFill>
                <a:latin typeface="Arial"/>
              </a:rPr>
              <a:t>cold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ff"/>
                </a:solidFill>
                <a:latin typeface="Arial"/>
              </a:rPr>
              <a:t>tongue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7698240" y="7440840"/>
            <a:ext cx="180720" cy="615960"/>
          </a:xfrm>
          <a:prstGeom prst="rect">
            <a:avLst/>
          </a:prstGeom>
          <a:noFill/>
          <a:ln>
            <a:noFill/>
          </a:ln>
        </p:spPr>
      </p:sp>
      <p:pic>
        <p:nvPicPr>
          <p:cNvPr id="304" name="" descr=""/>
          <p:cNvPicPr/>
          <p:nvPr/>
        </p:nvPicPr>
        <p:blipFill>
          <a:blip r:embed="rId1"/>
          <a:stretch/>
        </p:blipFill>
        <p:spPr>
          <a:xfrm rot="5400000">
            <a:off x="2160720" y="-1202040"/>
            <a:ext cx="5781960" cy="9740160"/>
          </a:xfrm>
          <a:prstGeom prst="rect">
            <a:avLst/>
          </a:prstGeom>
          <a:ln>
            <a:noFill/>
          </a:ln>
        </p:spPr>
      </p:pic>
      <p:sp>
        <p:nvSpPr>
          <p:cNvPr id="305" name="CustomShape 2"/>
          <p:cNvSpPr/>
          <p:nvPr/>
        </p:nvSpPr>
        <p:spPr>
          <a:xfrm>
            <a:off x="172800" y="1466640"/>
            <a:ext cx="2759760" cy="2322360"/>
          </a:xfrm>
          <a:custGeom>
            <a:avLst/>
            <a:gdLst/>
            <a:ahLst/>
            <a:rect l="0" t="0" r="r" b="b"/>
            <a:pathLst>
              <a:path w="7668" h="6453">
                <a:moveTo>
                  <a:pt x="0" y="0"/>
                </a:moveTo>
                <a:lnTo>
                  <a:pt x="0" y="0"/>
                </a:lnTo>
                <a:lnTo>
                  <a:pt x="0" y="6452"/>
                </a:lnTo>
                <a:lnTo>
                  <a:pt x="0" y="6452"/>
                </a:lnTo>
                <a:lnTo>
                  <a:pt x="7667" y="6452"/>
                </a:lnTo>
                <a:lnTo>
                  <a:pt x="7667" y="6452"/>
                </a:lnTo>
                <a:lnTo>
                  <a:pt x="7667" y="0"/>
                </a:lnTo>
                <a:lnTo>
                  <a:pt x="7667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3"/>
          <p:cNvSpPr/>
          <p:nvPr/>
        </p:nvSpPr>
        <p:spPr>
          <a:xfrm>
            <a:off x="2957760" y="1220400"/>
            <a:ext cx="2011680" cy="5383080"/>
          </a:xfrm>
          <a:custGeom>
            <a:avLst/>
            <a:gdLst/>
            <a:ahLst/>
            <a:rect l="0" t="0" r="r" b="b"/>
            <a:pathLst>
              <a:path w="5590" h="14955">
                <a:moveTo>
                  <a:pt x="0" y="0"/>
                </a:moveTo>
                <a:lnTo>
                  <a:pt x="0" y="0"/>
                </a:lnTo>
                <a:lnTo>
                  <a:pt x="0" y="14954"/>
                </a:lnTo>
                <a:lnTo>
                  <a:pt x="0" y="14954"/>
                </a:lnTo>
                <a:lnTo>
                  <a:pt x="5589" y="14954"/>
                </a:lnTo>
                <a:lnTo>
                  <a:pt x="5589" y="14954"/>
                </a:lnTo>
                <a:lnTo>
                  <a:pt x="5589" y="0"/>
                </a:lnTo>
                <a:lnTo>
                  <a:pt x="5589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4"/>
          <p:cNvSpPr/>
          <p:nvPr/>
        </p:nvSpPr>
        <p:spPr>
          <a:xfrm>
            <a:off x="4995000" y="1200960"/>
            <a:ext cx="2011680" cy="5402880"/>
          </a:xfrm>
          <a:custGeom>
            <a:avLst/>
            <a:gdLst/>
            <a:ahLst/>
            <a:rect l="0" t="0" r="r" b="b"/>
            <a:pathLst>
              <a:path w="5590" h="15010">
                <a:moveTo>
                  <a:pt x="0" y="0"/>
                </a:moveTo>
                <a:lnTo>
                  <a:pt x="0" y="0"/>
                </a:lnTo>
                <a:lnTo>
                  <a:pt x="0" y="15009"/>
                </a:lnTo>
                <a:lnTo>
                  <a:pt x="0" y="15009"/>
                </a:lnTo>
                <a:lnTo>
                  <a:pt x="5589" y="15009"/>
                </a:lnTo>
                <a:lnTo>
                  <a:pt x="5589" y="15009"/>
                </a:lnTo>
                <a:lnTo>
                  <a:pt x="5589" y="0"/>
                </a:lnTo>
                <a:lnTo>
                  <a:pt x="5589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5"/>
          <p:cNvSpPr/>
          <p:nvPr/>
        </p:nvSpPr>
        <p:spPr>
          <a:xfrm>
            <a:off x="6992640" y="1230480"/>
            <a:ext cx="2011680" cy="5373720"/>
          </a:xfrm>
          <a:custGeom>
            <a:avLst/>
            <a:gdLst/>
            <a:ahLst/>
            <a:rect l="0" t="0" r="r" b="b"/>
            <a:pathLst>
              <a:path w="5590" h="14929">
                <a:moveTo>
                  <a:pt x="0" y="0"/>
                </a:moveTo>
                <a:lnTo>
                  <a:pt x="0" y="0"/>
                </a:lnTo>
                <a:lnTo>
                  <a:pt x="0" y="14928"/>
                </a:lnTo>
                <a:lnTo>
                  <a:pt x="0" y="14928"/>
                </a:lnTo>
                <a:lnTo>
                  <a:pt x="5589" y="14928"/>
                </a:lnTo>
                <a:lnTo>
                  <a:pt x="5589" y="14928"/>
                </a:lnTo>
                <a:lnTo>
                  <a:pt x="5589" y="0"/>
                </a:lnTo>
                <a:lnTo>
                  <a:pt x="5589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6"/>
          <p:cNvSpPr/>
          <p:nvPr/>
        </p:nvSpPr>
        <p:spPr>
          <a:xfrm>
            <a:off x="228600" y="147960"/>
            <a:ext cx="9601200" cy="49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Observed &amp; simulated mean/ENSO SST changes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CustomShape 7"/>
          <p:cNvSpPr/>
          <p:nvPr/>
        </p:nvSpPr>
        <p:spPr>
          <a:xfrm>
            <a:off x="3092760" y="7118280"/>
            <a:ext cx="390240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808080"/>
                </a:solidFill>
                <a:latin typeface="Arial"/>
              </a:rPr>
              <a:t>Newman, Wittenberg, et al. (BAMS 2018)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1" name="Group 8"/>
          <p:cNvGrpSpPr/>
          <p:nvPr/>
        </p:nvGrpSpPr>
        <p:grpSpPr>
          <a:xfrm>
            <a:off x="162720" y="3863160"/>
            <a:ext cx="473760" cy="2511720"/>
            <a:chOff x="162720" y="3863160"/>
            <a:chExt cx="473760" cy="2511720"/>
          </a:xfrm>
        </p:grpSpPr>
        <p:sp>
          <p:nvSpPr>
            <p:cNvPr id="312" name="CustomShape 9"/>
            <p:cNvSpPr/>
            <p:nvPr/>
          </p:nvSpPr>
          <p:spPr>
            <a:xfrm>
              <a:off x="463320" y="3863160"/>
              <a:ext cx="173160" cy="2511720"/>
            </a:xfrm>
            <a:custGeom>
              <a:avLst/>
              <a:gdLst/>
              <a:ahLst/>
              <a:rect l="0" t="0" r="r" b="b"/>
              <a:pathLst>
                <a:path w="483" h="6979">
                  <a:moveTo>
                    <a:pt x="80" y="0"/>
                  </a:moveTo>
                  <a:cubicBezTo>
                    <a:pt x="40" y="0"/>
                    <a:pt x="0" y="40"/>
                    <a:pt x="0" y="80"/>
                  </a:cubicBezTo>
                  <a:lnTo>
                    <a:pt x="0" y="6897"/>
                  </a:lnTo>
                  <a:cubicBezTo>
                    <a:pt x="0" y="6937"/>
                    <a:pt x="40" y="6978"/>
                    <a:pt x="80" y="6978"/>
                  </a:cubicBezTo>
                  <a:lnTo>
                    <a:pt x="401" y="6978"/>
                  </a:lnTo>
                  <a:cubicBezTo>
                    <a:pt x="441" y="6978"/>
                    <a:pt x="482" y="6937"/>
                    <a:pt x="482" y="6897"/>
                  </a:cubicBezTo>
                  <a:lnTo>
                    <a:pt x="482" y="80"/>
                  </a:lnTo>
                  <a:cubicBezTo>
                    <a:pt x="482" y="40"/>
                    <a:pt x="441" y="0"/>
                    <a:pt x="401" y="0"/>
                  </a:cubicBezTo>
                  <a:lnTo>
                    <a:pt x="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Line 10"/>
            <p:cNvSpPr/>
            <p:nvPr/>
          </p:nvSpPr>
          <p:spPr>
            <a:xfrm>
              <a:off x="318240" y="3993120"/>
              <a:ext cx="0" cy="2160720"/>
            </a:xfrm>
            <a:prstGeom prst="line">
              <a:avLst/>
            </a:prstGeom>
            <a:ln w="73080">
              <a:solidFill>
                <a:srgbClr val="000000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4" name="CustomShape 11"/>
            <p:cNvSpPr/>
            <p:nvPr/>
          </p:nvSpPr>
          <p:spPr>
            <a:xfrm rot="16200000">
              <a:off x="-201960" y="4963320"/>
              <a:ext cx="1052640" cy="322920"/>
            </a:xfrm>
            <a:prstGeom prst="rect">
              <a:avLst/>
            </a:prstGeom>
            <a:solidFill>
              <a:srgbClr val="ffff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" rIns="9000" tIns="9000" bIns="9000"/>
            <a:p>
              <a:pPr algn="ctr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warmer</a:t>
              </a:r>
              <a:endParaRPr b="0" lang="en-US" sz="1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climate</a:t>
              </a:r>
              <a:endParaRPr b="0" lang="en-US" sz="1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15" name="Group 12"/>
          <p:cNvGrpSpPr/>
          <p:nvPr/>
        </p:nvGrpSpPr>
        <p:grpSpPr>
          <a:xfrm>
            <a:off x="852480" y="6308280"/>
            <a:ext cx="2059200" cy="355320"/>
            <a:chOff x="852480" y="6308280"/>
            <a:chExt cx="2059200" cy="355320"/>
          </a:xfrm>
        </p:grpSpPr>
        <p:sp>
          <p:nvSpPr>
            <p:cNvPr id="316" name="CustomShape 13"/>
            <p:cNvSpPr/>
            <p:nvPr/>
          </p:nvSpPr>
          <p:spPr>
            <a:xfrm>
              <a:off x="928440" y="6308280"/>
              <a:ext cx="1904400" cy="254160"/>
            </a:xfrm>
            <a:custGeom>
              <a:avLst/>
              <a:gdLst/>
              <a:ahLst/>
              <a:rect l="0" t="0" r="r" b="b"/>
              <a:pathLst>
                <a:path w="5292" h="708">
                  <a:moveTo>
                    <a:pt x="117" y="0"/>
                  </a:moveTo>
                  <a:cubicBezTo>
                    <a:pt x="58" y="0"/>
                    <a:pt x="0" y="58"/>
                    <a:pt x="0" y="117"/>
                  </a:cubicBezTo>
                  <a:lnTo>
                    <a:pt x="0" y="589"/>
                  </a:lnTo>
                  <a:cubicBezTo>
                    <a:pt x="0" y="648"/>
                    <a:pt x="58" y="707"/>
                    <a:pt x="117" y="707"/>
                  </a:cubicBezTo>
                  <a:lnTo>
                    <a:pt x="5173" y="707"/>
                  </a:lnTo>
                  <a:cubicBezTo>
                    <a:pt x="5232" y="707"/>
                    <a:pt x="5291" y="648"/>
                    <a:pt x="5291" y="589"/>
                  </a:cubicBezTo>
                  <a:lnTo>
                    <a:pt x="5291" y="117"/>
                  </a:lnTo>
                  <a:cubicBezTo>
                    <a:pt x="5291" y="58"/>
                    <a:pt x="5232" y="0"/>
                    <a:pt x="5173" y="0"/>
                  </a:cubicBezTo>
                  <a:lnTo>
                    <a:pt x="11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7" name="Line 14"/>
            <p:cNvSpPr/>
            <p:nvPr/>
          </p:nvSpPr>
          <p:spPr>
            <a:xfrm>
              <a:off x="852480" y="6505200"/>
              <a:ext cx="2059200" cy="0"/>
            </a:xfrm>
            <a:prstGeom prst="line">
              <a:avLst/>
            </a:prstGeom>
            <a:ln w="73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CustomShape 15"/>
            <p:cNvSpPr/>
            <p:nvPr/>
          </p:nvSpPr>
          <p:spPr>
            <a:xfrm>
              <a:off x="1362960" y="6340680"/>
              <a:ext cx="1038600" cy="322920"/>
            </a:xfrm>
            <a:prstGeom prst="rect">
              <a:avLst/>
            </a:prstGeom>
            <a:solidFill>
              <a:srgbClr val="ffff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" rIns="9000" tIns="9000" bIns="9000"/>
            <a:p>
              <a:pPr algn="ctr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stronger</a:t>
              </a:r>
              <a:endParaRPr b="0" lang="en-US" sz="1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ENSO</a:t>
              </a:r>
              <a:endParaRPr b="0" lang="en-US" sz="1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228600" y="147600"/>
            <a:ext cx="9601200" cy="49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</a:rPr>
              <a:t>Observed &amp; simulated mean/ENSO SST changes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7698240" y="7440840"/>
            <a:ext cx="180720" cy="615960"/>
          </a:xfrm>
          <a:prstGeom prst="rect">
            <a:avLst/>
          </a:prstGeom>
          <a:noFill/>
          <a:ln>
            <a:noFill/>
          </a:ln>
        </p:spPr>
      </p:sp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 rot="5400000">
            <a:off x="2160720" y="-1202040"/>
            <a:ext cx="5781960" cy="9740160"/>
          </a:xfrm>
          <a:prstGeom prst="rect">
            <a:avLst/>
          </a:prstGeom>
          <a:ln>
            <a:noFill/>
          </a:ln>
        </p:spPr>
      </p:pic>
      <p:sp>
        <p:nvSpPr>
          <p:cNvPr id="322" name="CustomShape 3"/>
          <p:cNvSpPr/>
          <p:nvPr/>
        </p:nvSpPr>
        <p:spPr>
          <a:xfrm>
            <a:off x="239760" y="6728400"/>
            <a:ext cx="9601200" cy="335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Mean change is marginally detectable.  ENSO change, less so.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CustomShape 4"/>
          <p:cNvSpPr/>
          <p:nvPr/>
        </p:nvSpPr>
        <p:spPr>
          <a:xfrm>
            <a:off x="3092400" y="7117920"/>
            <a:ext cx="390240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808080"/>
                </a:solidFill>
                <a:latin typeface="Arial"/>
              </a:rPr>
              <a:t>Newman, Wittenberg, et al. (BAMS 2018)‏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239760" y="334080"/>
            <a:ext cx="9601200" cy="42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15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</a:rPr>
              <a:t>CMIP5 multi-model time-mean SST bias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TextShape 2"/>
          <p:cNvSpPr txBox="1"/>
          <p:nvPr/>
        </p:nvSpPr>
        <p:spPr>
          <a:xfrm>
            <a:off x="7269480" y="6991200"/>
            <a:ext cx="2696760" cy="33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en-US" sz="1600" spc="-1" strike="noStrike">
                <a:solidFill>
                  <a:srgbClr val="808080"/>
                </a:solidFill>
                <a:latin typeface="Arial"/>
              </a:rPr>
              <a:t>Santoso et al. (BAMS 2019)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" descr=""/>
          <p:cNvPicPr/>
          <p:nvPr/>
        </p:nvPicPr>
        <p:blipFill>
          <a:blip r:embed="rId1"/>
          <a:srcRect l="0" t="14400" r="0" b="0"/>
          <a:stretch/>
        </p:blipFill>
        <p:spPr>
          <a:xfrm>
            <a:off x="303840" y="1477800"/>
            <a:ext cx="9472320" cy="4163400"/>
          </a:xfrm>
          <a:prstGeom prst="rect">
            <a:avLst/>
          </a:prstGeom>
          <a:ln>
            <a:noFill/>
          </a:ln>
        </p:spPr>
      </p:pic>
      <p:sp>
        <p:nvSpPr>
          <p:cNvPr id="327" name="CustomShape 3"/>
          <p:cNvSpPr/>
          <p:nvPr/>
        </p:nvSpPr>
        <p:spPr>
          <a:xfrm>
            <a:off x="173160" y="5941800"/>
            <a:ext cx="9734040" cy="84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20-model mean for CMIP5 historical runs, relative to ERSST.v5.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SST contours are for obs (black) and models (purple).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Stippling: at least 90% of models have bias of same sign.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25999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Andrew Wittenberg</dc:creator>
  <dc:description/>
  <dc:language>en-US</dc:language>
  <cp:lastModifiedBy/>
  <cp:lastPrinted>2013-03-19T11:27:13Z</cp:lastPrinted>
  <dcterms:modified xsi:type="dcterms:W3CDTF">2021-09-16T18:17:15Z</dcterms:modified>
  <cp:revision>700</cp:revision>
  <dc:subject/>
  <dc:title/>
</cp:coreProperties>
</file>