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7559675" cx="10080625"/>
  <p:notesSz cx="7772400" cy="10058400"/>
  <p:embeddedFontLst>
    <p:embeddedFont>
      <p:font typeface="Century Gothic"/>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enturyGothic-regular.fntdata"/><Relationship Id="rId25" Type="http://schemas.openxmlformats.org/officeDocument/2006/relationships/slide" Target="slides/slide20.xml"/><Relationship Id="rId28" Type="http://schemas.openxmlformats.org/officeDocument/2006/relationships/font" Target="fonts/CenturyGothic-italic.fntdata"/><Relationship Id="rId27" Type="http://schemas.openxmlformats.org/officeDocument/2006/relationships/font" Target="fonts/CenturyGothic-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enturyGothic-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txBox="1"/>
          <p:nvPr>
            <p:ph idx="12" type="sldNum"/>
          </p:nvPr>
        </p:nvSpPr>
        <p:spPr>
          <a:xfrm>
            <a:off x="4398962" y="9555162"/>
            <a:ext cx="3362325" cy="492125"/>
          </a:xfrm>
          <a:prstGeom prst="rect">
            <a:avLst/>
          </a:prstGeom>
          <a:noFill/>
          <a:ln>
            <a:noFill/>
          </a:ln>
        </p:spPr>
        <p:txBody>
          <a:bodyPr anchorCtr="0" anchor="b" bIns="0" lIns="0" spcFirstLastPara="1" rIns="0" wrap="square" tIns="0">
            <a:noAutofit/>
          </a:bodyPr>
          <a:lstStyle/>
          <a:p>
            <a:pPr indent="0" lvl="0" marL="0" marR="0" rtl="0" algn="l">
              <a:lnSpc>
                <a:spcPct val="233333"/>
              </a:lnSpc>
              <a:spcBef>
                <a:spcPts val="0"/>
              </a:spcBef>
              <a:spcAft>
                <a:spcPts val="0"/>
              </a:spcAft>
              <a:buNone/>
            </a:pPr>
            <a:fld id="{00000000-1234-1234-1234-123412341234}" type="slidenum">
              <a:rPr b="0" i="0" lang="en-US" sz="1800" u="none" cap="none" strike="noStrike">
                <a:solidFill>
                  <a:srgbClr val="000000"/>
                </a:solidFill>
                <a:latin typeface="Arial"/>
                <a:ea typeface="Arial"/>
                <a:cs typeface="Arial"/>
                <a:sym typeface="Arial"/>
              </a:rPr>
              <a:t>‹#›</a:t>
            </a:fld>
            <a:endParaRPr/>
          </a:p>
        </p:txBody>
      </p:sp>
      <p:sp>
        <p:nvSpPr>
          <p:cNvPr id="4" name="Google Shape;4;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 name="Google Shape;5;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 name="Google Shape;6;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 name="Google Shape;7;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 name="Google Shape;8;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 name="Google Shape;9;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 name="Google Shape;10;n"/>
          <p:cNvSpPr/>
          <p:nvPr>
            <p:ph idx="2" type="sldImg"/>
          </p:nvPr>
        </p:nvSpPr>
        <p:spPr>
          <a:xfrm>
            <a:off x="1371600" y="763587"/>
            <a:ext cx="5018087" cy="37607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 name="Google Shape;11;n"/>
          <p:cNvSpPr txBox="1"/>
          <p:nvPr>
            <p:ph idx="1" type="body"/>
          </p:nvPr>
        </p:nvSpPr>
        <p:spPr>
          <a:xfrm>
            <a:off x="777875" y="4776787"/>
            <a:ext cx="6207125" cy="451485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2" name="Google Shape;12;n"/>
          <p:cNvSpPr txBox="1"/>
          <p:nvPr>
            <p:ph idx="3" type="hdr"/>
          </p:nvPr>
        </p:nvSpPr>
        <p:spPr>
          <a:xfrm>
            <a:off x="0" y="0"/>
            <a:ext cx="3362325" cy="492125"/>
          </a:xfrm>
          <a:prstGeom prst="rect">
            <a:avLst/>
          </a:prstGeom>
          <a:noFill/>
          <a:ln>
            <a:noFill/>
          </a:ln>
        </p:spPr>
        <p:txBody>
          <a:bodyPr anchorCtr="0" anchor="t" bIns="0" lIns="0" spcFirstLastPara="1" rIns="0" wrap="square" tIns="0">
            <a:noAutofit/>
          </a:bodyPr>
          <a:lstStyle>
            <a:lvl1pPr lvl="0" marR="0" rtl="0" algn="l">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3" name="Google Shape;13;n"/>
          <p:cNvSpPr txBox="1"/>
          <p:nvPr>
            <p:ph idx="10" type="dt"/>
          </p:nvPr>
        </p:nvSpPr>
        <p:spPr>
          <a:xfrm>
            <a:off x="4398962" y="0"/>
            <a:ext cx="3362325" cy="492125"/>
          </a:xfrm>
          <a:prstGeom prst="rect">
            <a:avLst/>
          </a:prstGeom>
          <a:noFill/>
          <a:ln>
            <a:noFill/>
          </a:ln>
        </p:spPr>
        <p:txBody>
          <a:bodyPr anchorCtr="0" anchor="t" bIns="0" lIns="0" spcFirstLastPara="1" rIns="0" wrap="square" tIns="0">
            <a:noAutofit/>
          </a:bodyPr>
          <a:lstStyle>
            <a:lvl1pPr lvl="0" marR="0" rtl="0" algn="r">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4" name="Google Shape;14;n"/>
          <p:cNvSpPr txBox="1"/>
          <p:nvPr>
            <p:ph idx="11" type="ftr"/>
          </p:nvPr>
        </p:nvSpPr>
        <p:spPr>
          <a:xfrm>
            <a:off x="0" y="9555162"/>
            <a:ext cx="3362325" cy="492125"/>
          </a:xfrm>
          <a:prstGeom prst="rect">
            <a:avLst/>
          </a:prstGeom>
          <a:noFill/>
          <a:ln>
            <a:noFill/>
          </a:ln>
        </p:spPr>
        <p:txBody>
          <a:bodyPr anchorCtr="0" anchor="b" bIns="0" lIns="0" spcFirstLastPara="1" rIns="0" wrap="square" tIns="0">
            <a:noAutofit/>
          </a:bodyPr>
          <a:lstStyle>
            <a:lvl1pPr lvl="0" marR="0" rtl="0" algn="l">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5" name="Google Shape;15;n"/>
          <p:cNvSpPr txBox="1"/>
          <p:nvPr>
            <p:ph idx="4" type="sldNum"/>
          </p:nvPr>
        </p:nvSpPr>
        <p:spPr>
          <a:xfrm>
            <a:off x="4398962" y="9555162"/>
            <a:ext cx="3362325" cy="492125"/>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1:notes"/>
          <p:cNvSpPr/>
          <p:nvPr/>
        </p:nvSpPr>
        <p:spPr>
          <a:xfrm>
            <a:off x="1587500" y="1006475"/>
            <a:ext cx="4595812" cy="3446462"/>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8" name="Google Shape;48;p1:notes"/>
          <p:cNvSpPr txBox="1"/>
          <p:nvPr>
            <p:ph idx="1" type="body"/>
          </p:nvPr>
        </p:nvSpPr>
        <p:spPr>
          <a:xfrm>
            <a:off x="777875" y="4776787"/>
            <a:ext cx="6207125" cy="45259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9" name="Google Shape;49;p1:notes"/>
          <p:cNvSpPr/>
          <p:nvPr>
            <p:ph idx="2" type="sldImg"/>
          </p:nvPr>
        </p:nvSpPr>
        <p:spPr>
          <a:xfrm>
            <a:off x="1371600" y="763587"/>
            <a:ext cx="5018087" cy="37607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7:notes"/>
          <p:cNvSpPr/>
          <p:nvPr>
            <p:ph idx="2" type="sldImg"/>
          </p:nvPr>
        </p:nvSpPr>
        <p:spPr>
          <a:xfrm>
            <a:off x="1371600" y="763587"/>
            <a:ext cx="5019675" cy="3762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16" name="Google Shape;216;p27:notes"/>
          <p:cNvSpPr txBox="1"/>
          <p:nvPr>
            <p:ph idx="1" type="body"/>
          </p:nvPr>
        </p:nvSpPr>
        <p:spPr>
          <a:xfrm>
            <a:off x="777875" y="4776787"/>
            <a:ext cx="6208712" cy="45164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30f0fb0e9d_1_304:notes"/>
          <p:cNvSpPr/>
          <p:nvPr>
            <p:ph idx="2" type="sldImg"/>
          </p:nvPr>
        </p:nvSpPr>
        <p:spPr>
          <a:xfrm>
            <a:off x="1371600" y="763200"/>
            <a:ext cx="5019900" cy="3762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6" name="Google Shape;226;g230f0fb0e9d_1_304:notes"/>
          <p:cNvSpPr txBox="1"/>
          <p:nvPr>
            <p:ph idx="1" type="body"/>
          </p:nvPr>
        </p:nvSpPr>
        <p:spPr>
          <a:xfrm>
            <a:off x="777960" y="4776840"/>
            <a:ext cx="6208500" cy="45168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t/>
            </a:r>
            <a:endParaRPr b="0" sz="2640" strike="noStrike">
              <a:solidFill>
                <a:srgbClr val="000000"/>
              </a:solidFill>
              <a:latin typeface="Times New Roman"/>
              <a:ea typeface="Times New Roman"/>
              <a:cs typeface="Times New Roman"/>
              <a:sym typeface="Times New Roman"/>
            </a:endParaRPr>
          </a:p>
        </p:txBody>
      </p:sp>
      <p:sp>
        <p:nvSpPr>
          <p:cNvPr id="227" name="Google Shape;227;g230f0fb0e9d_1_304:notes"/>
          <p:cNvSpPr txBox="1"/>
          <p:nvPr/>
        </p:nvSpPr>
        <p:spPr>
          <a:xfrm>
            <a:off x="360" y="0"/>
            <a:ext cx="300" cy="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fld id="{00000000-1234-1234-1234-123412341234}" type="slidenum">
              <a:rPr b="0" lang="en-US" sz="1800" strike="noStrike">
                <a:solidFill>
                  <a:srgbClr val="000000"/>
                </a:solidFill>
                <a:latin typeface="Arial"/>
                <a:ea typeface="Arial"/>
                <a:cs typeface="Arial"/>
                <a:sym typeface="Arial"/>
              </a:rPr>
              <a:t>‹#›</a:t>
            </a:fld>
            <a:endParaRPr b="0" sz="1800"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32a818ef35_1_142:notes"/>
          <p:cNvSpPr/>
          <p:nvPr>
            <p:ph idx="2" type="sldImg"/>
          </p:nvPr>
        </p:nvSpPr>
        <p:spPr>
          <a:xfrm>
            <a:off x="1371600" y="763200"/>
            <a:ext cx="5019900" cy="3762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5" name="Google Shape;235;g232a818ef35_1_142:notes"/>
          <p:cNvSpPr txBox="1"/>
          <p:nvPr>
            <p:ph idx="1" type="body"/>
          </p:nvPr>
        </p:nvSpPr>
        <p:spPr>
          <a:xfrm>
            <a:off x="777960" y="4776840"/>
            <a:ext cx="6208500" cy="45168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t/>
            </a:r>
            <a:endParaRPr b="0" sz="2640" strike="noStrike">
              <a:solidFill>
                <a:srgbClr val="000000"/>
              </a:solidFill>
              <a:latin typeface="Times New Roman"/>
              <a:ea typeface="Times New Roman"/>
              <a:cs typeface="Times New Roman"/>
              <a:sym typeface="Times New Roman"/>
            </a:endParaRPr>
          </a:p>
        </p:txBody>
      </p:sp>
      <p:sp>
        <p:nvSpPr>
          <p:cNvPr id="236" name="Google Shape;236;g232a818ef35_1_142:notes"/>
          <p:cNvSpPr txBox="1"/>
          <p:nvPr/>
        </p:nvSpPr>
        <p:spPr>
          <a:xfrm>
            <a:off x="360" y="0"/>
            <a:ext cx="300" cy="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fld id="{00000000-1234-1234-1234-123412341234}" type="slidenum">
              <a:rPr b="0" lang="en-US" sz="1800" strike="noStrike">
                <a:solidFill>
                  <a:srgbClr val="000000"/>
                </a:solidFill>
                <a:latin typeface="Arial"/>
                <a:ea typeface="Arial"/>
                <a:cs typeface="Arial"/>
                <a:sym typeface="Arial"/>
              </a:rPr>
              <a:t>‹#›</a:t>
            </a:fld>
            <a:endParaRPr b="0" sz="1800"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30f0fb0e9d_1_312:notes"/>
          <p:cNvSpPr/>
          <p:nvPr>
            <p:ph idx="2" type="sldImg"/>
          </p:nvPr>
        </p:nvSpPr>
        <p:spPr>
          <a:xfrm>
            <a:off x="1371600" y="763200"/>
            <a:ext cx="5019900" cy="3762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9" name="Google Shape;249;g230f0fb0e9d_1_312:notes"/>
          <p:cNvSpPr txBox="1"/>
          <p:nvPr>
            <p:ph idx="1" type="body"/>
          </p:nvPr>
        </p:nvSpPr>
        <p:spPr>
          <a:xfrm>
            <a:off x="777240" y="4777560"/>
            <a:ext cx="6217500" cy="4525800"/>
          </a:xfrm>
          <a:prstGeom prst="rect">
            <a:avLst/>
          </a:prstGeom>
          <a:noFill/>
          <a:ln>
            <a:noFill/>
          </a:ln>
        </p:spPr>
        <p:txBody>
          <a:bodyPr anchorCtr="0" anchor="t" bIns="0" lIns="0" spcFirstLastPara="1" rIns="0" wrap="square" tIns="0">
            <a:noAutofit/>
          </a:bodyPr>
          <a:lstStyle/>
          <a:p>
            <a:pPr indent="-228240" lvl="0" marL="457200" rtl="0" algn="l">
              <a:lnSpc>
                <a:spcPct val="100000"/>
              </a:lnSpc>
              <a:spcBef>
                <a:spcPts val="0"/>
              </a:spcBef>
              <a:spcAft>
                <a:spcPts val="0"/>
              </a:spcAft>
              <a:buNone/>
            </a:pPr>
            <a:r>
              <a:rPr b="0" lang="en-US" sz="1200" strike="noStrike">
                <a:solidFill>
                  <a:srgbClr val="000000"/>
                </a:solidFill>
                <a:latin typeface="Calibri"/>
                <a:ea typeface="Calibri"/>
                <a:cs typeface="Calibri"/>
                <a:sym typeface="Calibri"/>
              </a:rPr>
              <a:t>So that's SST -- what about changes in ENSO rainfall?  In the NINO3 region, the CMIP5 models project a *wide range* of changes: some say El Nino rainfall will strongly increase, others decrease.</a:t>
            </a:r>
            <a:endParaRPr b="0" sz="1200" strike="noStrike">
              <a:solidFill>
                <a:srgbClr val="000000"/>
              </a:solidFill>
              <a:latin typeface="Times New Roman"/>
              <a:ea typeface="Times New Roman"/>
              <a:cs typeface="Times New Roman"/>
              <a:sym typeface="Times New Roman"/>
            </a:endParaRPr>
          </a:p>
          <a:p>
            <a:pPr indent="-228240" lvl="0" marL="457200" rtl="0" algn="l">
              <a:lnSpc>
                <a:spcPct val="100000"/>
              </a:lnSpc>
              <a:spcBef>
                <a:spcPts val="0"/>
              </a:spcBef>
              <a:spcAft>
                <a:spcPts val="0"/>
              </a:spcAft>
              <a:buNone/>
            </a:pPr>
            <a:r>
              <a:rPr b="0" lang="en-US" sz="1200" strike="noStrike">
                <a:solidFill>
                  <a:srgbClr val="000000"/>
                </a:solidFill>
                <a:latin typeface="Calibri"/>
                <a:ea typeface="Calibri"/>
                <a:cs typeface="Calibri"/>
                <a:sym typeface="Calibri"/>
              </a:rPr>
              <a:t>Why such diversity?  Well, we found that *increasers* tend to have stronger present-day *biases* toward cool &amp; dry conditions over the cold tongue, and also weaker ENSOs -- giving them more room to *boost* their ENSO extremes in the future.  The increasers also had less convective *cloud* over the cold tongue -- leading to less radiative damping of SST changes, stronger future warming &amp; wetting, and amplified ENSO SSTAs.</a:t>
            </a:r>
            <a:endParaRPr b="0" sz="1200" strike="noStrike">
              <a:solidFill>
                <a:srgbClr val="000000"/>
              </a:solidFill>
              <a:latin typeface="Times New Roman"/>
              <a:ea typeface="Times New Roman"/>
              <a:cs typeface="Times New Roman"/>
              <a:sym typeface="Times New Roman"/>
            </a:endParaRPr>
          </a:p>
          <a:p>
            <a:pPr indent="-228240" lvl="0" marL="457200" rtl="0" algn="l">
              <a:lnSpc>
                <a:spcPct val="100000"/>
              </a:lnSpc>
              <a:spcBef>
                <a:spcPts val="0"/>
              </a:spcBef>
              <a:spcAft>
                <a:spcPts val="0"/>
              </a:spcAft>
              <a:buNone/>
            </a:pPr>
            <a:r>
              <a:rPr b="0" lang="en-US" sz="1200" strike="noStrike">
                <a:solidFill>
                  <a:srgbClr val="000000"/>
                </a:solidFill>
                <a:latin typeface="Calibri"/>
                <a:ea typeface="Calibri"/>
                <a:cs typeface="Calibri"/>
                <a:sym typeface="Calibri"/>
              </a:rPr>
              <a:t>So many models may be *overestimating* future El Nino rainfall, with implications for teleconnections.  So we need to reduce model biases.</a:t>
            </a:r>
            <a:endParaRPr b="0" sz="1200" strike="noStrike">
              <a:solidFill>
                <a:srgbClr val="000000"/>
              </a:solidFill>
              <a:latin typeface="Times New Roman"/>
              <a:ea typeface="Times New Roman"/>
              <a:cs typeface="Times New Roman"/>
              <a:sym typeface="Times New Roman"/>
            </a:endParaRPr>
          </a:p>
        </p:txBody>
      </p:sp>
      <p:sp>
        <p:nvSpPr>
          <p:cNvPr id="250" name="Google Shape;250;g230f0fb0e9d_1_312:notes"/>
          <p:cNvSpPr txBox="1"/>
          <p:nvPr/>
        </p:nvSpPr>
        <p:spPr>
          <a:xfrm>
            <a:off x="4402440" y="9553680"/>
            <a:ext cx="3367800" cy="5025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en-US" sz="1200" strike="noStrike">
                <a:solidFill>
                  <a:srgbClr val="000000"/>
                </a:solidFill>
                <a:latin typeface="Calibri"/>
                <a:ea typeface="Calibri"/>
                <a:cs typeface="Calibri"/>
                <a:sym typeface="Calibri"/>
              </a:rPr>
              <a:t>‹#›</a:t>
            </a:fld>
            <a:endParaRPr b="0" sz="1200"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30f0fb0e9d_1_0:notes"/>
          <p:cNvSpPr/>
          <p:nvPr>
            <p:ph idx="2" type="sldImg"/>
          </p:nvPr>
        </p:nvSpPr>
        <p:spPr>
          <a:xfrm>
            <a:off x="1295468" y="754380"/>
            <a:ext cx="5182200" cy="37719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30f0fb0e9d_1_0:notes"/>
          <p:cNvSpPr txBox="1"/>
          <p:nvPr>
            <p:ph idx="1" type="body"/>
          </p:nvPr>
        </p:nvSpPr>
        <p:spPr>
          <a:xfrm>
            <a:off x="777240" y="4777740"/>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2f6ed17e88_0_61:notes"/>
          <p:cNvSpPr/>
          <p:nvPr>
            <p:ph idx="2" type="sldImg"/>
          </p:nvPr>
        </p:nvSpPr>
        <p:spPr>
          <a:xfrm>
            <a:off x="1295128" y="754380"/>
            <a:ext cx="5182200" cy="37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22f6ed17e88_0_61:notes"/>
          <p:cNvSpPr txBox="1"/>
          <p:nvPr>
            <p:ph idx="1" type="body"/>
          </p:nvPr>
        </p:nvSpPr>
        <p:spPr>
          <a:xfrm>
            <a:off x="777240" y="4777740"/>
            <a:ext cx="6217800" cy="4526400"/>
          </a:xfrm>
          <a:prstGeom prst="rect">
            <a:avLst/>
          </a:prstGeom>
          <a:noFill/>
          <a:ln>
            <a:noFill/>
          </a:ln>
        </p:spPr>
        <p:txBody>
          <a:bodyPr anchorCtr="0" anchor="t" bIns="51275" lIns="102600" spcFirstLastPara="1" rIns="102600" wrap="square" tIns="51275">
            <a:noAutofit/>
          </a:bodyPr>
          <a:lstStyle/>
          <a:p>
            <a:pPr indent="-254000" lvl="0" marL="508000" marR="0" rtl="0" algn="l">
              <a:lnSpc>
                <a:spcPct val="100000"/>
              </a:lnSpc>
              <a:spcBef>
                <a:spcPts val="0"/>
              </a:spcBef>
              <a:spcAft>
                <a:spcPts val="0"/>
              </a:spcAft>
              <a:buSzPts val="1600"/>
              <a:buNone/>
            </a:pPr>
            <a:r>
              <a:rPr lang="en-US"/>
              <a:t>Our latest models show further improvements.  In particular, CM4's ENSO SST &amp; rainfall patterns, and ENSO spectra, are some of the best I've seen from any coupled GCM.  And their better resolution &amp; comprehensiveness open new avenues for research &amp; applications.</a:t>
            </a:r>
            <a:endParaRPr/>
          </a:p>
        </p:txBody>
      </p:sp>
      <p:sp>
        <p:nvSpPr>
          <p:cNvPr id="300" name="Google Shape;300;g22f6ed17e88_0_61:notes"/>
          <p:cNvSpPr txBox="1"/>
          <p:nvPr>
            <p:ph idx="12" type="sldNum"/>
          </p:nvPr>
        </p:nvSpPr>
        <p:spPr>
          <a:xfrm>
            <a:off x="4402561" y="9553734"/>
            <a:ext cx="3368100" cy="502800"/>
          </a:xfrm>
          <a:prstGeom prst="rect">
            <a:avLst/>
          </a:prstGeom>
          <a:noFill/>
          <a:ln>
            <a:noFill/>
          </a:ln>
        </p:spPr>
        <p:txBody>
          <a:bodyPr anchorCtr="0" anchor="b" bIns="51275" lIns="102600" spcFirstLastPara="1" rIns="102600" wrap="square" tIns="51275">
            <a:noAutofit/>
          </a:bodyPr>
          <a:lstStyle/>
          <a:p>
            <a:pPr indent="0" lvl="0" marL="0" marR="0" rtl="0" algn="r">
              <a:lnSpc>
                <a:spcPct val="100000"/>
              </a:lnSpc>
              <a:spcBef>
                <a:spcPts val="0"/>
              </a:spcBef>
              <a:spcAft>
                <a:spcPts val="0"/>
              </a:spcAft>
              <a:buSzPts val="1300"/>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30f0fb0e9d_1_344:notes"/>
          <p:cNvSpPr/>
          <p:nvPr>
            <p:ph idx="2" type="sldImg"/>
          </p:nvPr>
        </p:nvSpPr>
        <p:spPr>
          <a:xfrm>
            <a:off x="1371600" y="763200"/>
            <a:ext cx="5019900" cy="3762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4" name="Google Shape;314;g230f0fb0e9d_1_344:notes"/>
          <p:cNvSpPr txBox="1"/>
          <p:nvPr>
            <p:ph idx="1" type="body"/>
          </p:nvPr>
        </p:nvSpPr>
        <p:spPr>
          <a:xfrm>
            <a:off x="777960" y="4776840"/>
            <a:ext cx="6208500" cy="45168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t/>
            </a:r>
            <a:endParaRPr b="0" sz="2640" strike="noStrike">
              <a:solidFill>
                <a:srgbClr val="000000"/>
              </a:solidFill>
              <a:latin typeface="Times New Roman"/>
              <a:ea typeface="Times New Roman"/>
              <a:cs typeface="Times New Roman"/>
              <a:sym typeface="Times New Roman"/>
            </a:endParaRPr>
          </a:p>
        </p:txBody>
      </p:sp>
      <p:sp>
        <p:nvSpPr>
          <p:cNvPr id="315" name="Google Shape;315;g230f0fb0e9d_1_344:notes"/>
          <p:cNvSpPr txBox="1"/>
          <p:nvPr/>
        </p:nvSpPr>
        <p:spPr>
          <a:xfrm>
            <a:off x="360" y="0"/>
            <a:ext cx="300" cy="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fld id="{00000000-1234-1234-1234-123412341234}" type="slidenum">
              <a:rPr b="0" lang="en-US" sz="1800" strike="noStrike">
                <a:solidFill>
                  <a:srgbClr val="000000"/>
                </a:solidFill>
                <a:latin typeface="Arial"/>
                <a:ea typeface="Arial"/>
                <a:cs typeface="Arial"/>
                <a:sym typeface="Arial"/>
              </a:rPr>
              <a:t>‹#›</a:t>
            </a:fld>
            <a:endParaRPr b="0" sz="1800"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2f6ed17e88_0_319:notes"/>
          <p:cNvSpPr/>
          <p:nvPr>
            <p:ph idx="2" type="sldImg"/>
          </p:nvPr>
        </p:nvSpPr>
        <p:spPr>
          <a:xfrm>
            <a:off x="1295128" y="754380"/>
            <a:ext cx="5182200" cy="37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2f6ed17e88_0_319:notes"/>
          <p:cNvSpPr txBox="1"/>
          <p:nvPr>
            <p:ph idx="1" type="body"/>
          </p:nvPr>
        </p:nvSpPr>
        <p:spPr>
          <a:xfrm>
            <a:off x="777240" y="4777740"/>
            <a:ext cx="6217800" cy="4526400"/>
          </a:xfrm>
          <a:prstGeom prst="rect">
            <a:avLst/>
          </a:prstGeom>
          <a:noFill/>
          <a:ln>
            <a:noFill/>
          </a:ln>
        </p:spPr>
        <p:txBody>
          <a:bodyPr anchorCtr="0" anchor="t" bIns="51275" lIns="102600" spcFirstLastPara="1" rIns="102600" wrap="square" tIns="51275">
            <a:noAutofit/>
          </a:bodyPr>
          <a:lstStyle/>
          <a:p>
            <a:pPr indent="-254000" lvl="0" marL="508000" marR="0" rtl="0" algn="l">
              <a:lnSpc>
                <a:spcPct val="100000"/>
              </a:lnSpc>
              <a:spcBef>
                <a:spcPts val="0"/>
              </a:spcBef>
              <a:spcAft>
                <a:spcPts val="0"/>
              </a:spcAft>
              <a:buSzPts val="1600"/>
              <a:buNone/>
            </a:pPr>
            <a:r>
              <a:rPr lang="en-US"/>
              <a:t>To that end, we've led CLIVAR's Research Focus on ENSO -- and produced a new Python package to diagnose ENSO in models.  Here's an example, the composite *evolution* of an El Nino event. Obs in red, model in black.  And some key *metrics* for that evolution -- RMS error, event duration and spacing, and so on.</a:t>
            </a:r>
            <a:endParaRPr/>
          </a:p>
          <a:p>
            <a:pPr indent="-254000" lvl="0" marL="508000" marR="0" rtl="0" algn="l">
              <a:lnSpc>
                <a:spcPct val="100000"/>
              </a:lnSpc>
              <a:spcBef>
                <a:spcPts val="0"/>
              </a:spcBef>
              <a:spcAft>
                <a:spcPts val="0"/>
              </a:spcAft>
              <a:buSzPts val="1600"/>
              <a:buNone/>
            </a:pPr>
            <a:r>
              <a:rPr lang="en-US"/>
              <a:t>We can then *compare* such metrics to other models and other metrics, as in this plot for CMIP5.  CMIP provides *context* for our model diagnostics.  And we can discover *connections* among metrics, and *constraints* for future changes, by computing inter-model *correlations* among metrics.  We're using this to analyze the CMIP6 models, and plan to contribute it to community efforts, like ESMValTool and the PCMDI metrics package.</a:t>
            </a:r>
            <a:endParaRPr/>
          </a:p>
        </p:txBody>
      </p:sp>
      <p:sp>
        <p:nvSpPr>
          <p:cNvPr id="346" name="Google Shape;346;g22f6ed17e88_0_319:notes"/>
          <p:cNvSpPr txBox="1"/>
          <p:nvPr>
            <p:ph idx="12" type="sldNum"/>
          </p:nvPr>
        </p:nvSpPr>
        <p:spPr>
          <a:xfrm>
            <a:off x="4402561" y="9553734"/>
            <a:ext cx="3368100" cy="502800"/>
          </a:xfrm>
          <a:prstGeom prst="rect">
            <a:avLst/>
          </a:prstGeom>
          <a:noFill/>
          <a:ln>
            <a:noFill/>
          </a:ln>
        </p:spPr>
        <p:txBody>
          <a:bodyPr anchorCtr="0" anchor="b" bIns="51275" lIns="102600" spcFirstLastPara="1" rIns="102600" wrap="square" tIns="51275">
            <a:noAutofit/>
          </a:bodyPr>
          <a:lstStyle/>
          <a:p>
            <a:pPr indent="0" lvl="0" marL="0" marR="0" rtl="0" algn="r">
              <a:lnSpc>
                <a:spcPct val="100000"/>
              </a:lnSpc>
              <a:spcBef>
                <a:spcPts val="0"/>
              </a:spcBef>
              <a:spcAft>
                <a:spcPts val="0"/>
              </a:spcAft>
              <a:buSzPts val="1300"/>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2f6ed17e88_0_348:notes"/>
          <p:cNvSpPr/>
          <p:nvPr>
            <p:ph idx="2" type="sldImg"/>
          </p:nvPr>
        </p:nvSpPr>
        <p:spPr>
          <a:xfrm>
            <a:off x="1295128" y="754380"/>
            <a:ext cx="5182200" cy="37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22f6ed17e88_0_348:notes"/>
          <p:cNvSpPr txBox="1"/>
          <p:nvPr>
            <p:ph idx="1" type="body"/>
          </p:nvPr>
        </p:nvSpPr>
        <p:spPr>
          <a:xfrm>
            <a:off x="777240" y="4777740"/>
            <a:ext cx="6217800" cy="4526400"/>
          </a:xfrm>
          <a:prstGeom prst="rect">
            <a:avLst/>
          </a:prstGeom>
          <a:noFill/>
          <a:ln>
            <a:noFill/>
          </a:ln>
        </p:spPr>
        <p:txBody>
          <a:bodyPr anchorCtr="0" anchor="t" bIns="51275" lIns="102600" spcFirstLastPara="1" rIns="102600" wrap="square" tIns="51275">
            <a:noAutofit/>
          </a:bodyPr>
          <a:lstStyle/>
          <a:p>
            <a:pPr indent="-254000" lvl="0" marL="508000" marR="0" rtl="0" algn="l">
              <a:lnSpc>
                <a:spcPct val="100000"/>
              </a:lnSpc>
              <a:spcBef>
                <a:spcPts val="0"/>
              </a:spcBef>
              <a:spcAft>
                <a:spcPts val="0"/>
              </a:spcAft>
              <a:buSzPts val="1600"/>
              <a:buNone/>
            </a:pPr>
            <a:r>
              <a:rPr lang="en-US"/>
              <a:t>Finally, we're working to assess ENSO predictability and improve forecasts.  With colleagues at ESRL, we searched *existing* long model control runs for analogs of *observed* states over the past 50 years, then simply traced how those states evolved in the control runs.  So, model forecasts without initialization shock.</a:t>
            </a:r>
            <a:endParaRPr/>
          </a:p>
          <a:p>
            <a:pPr indent="-254000" lvl="0" marL="508000" marR="0" rtl="0" algn="l">
              <a:lnSpc>
                <a:spcPct val="100000"/>
              </a:lnSpc>
              <a:spcBef>
                <a:spcPts val="0"/>
              </a:spcBef>
              <a:spcAft>
                <a:spcPts val="0"/>
              </a:spcAft>
              <a:buSzPts val="1600"/>
              <a:buNone/>
            </a:pPr>
            <a:r>
              <a:rPr lang="en-US"/>
              <a:t>This simple method is amazingly skillful -- it actually beats the state-of-the-art NMME forecasts, for both SST &amp; rainfall.  This is a powerful result, suggesting that even the CMIP5 models, *without* assimilation systems, could offer forecast guidance.</a:t>
            </a:r>
            <a:endParaRPr/>
          </a:p>
          <a:p>
            <a:pPr indent="-254000" lvl="0" marL="508000" marR="0" rtl="0" algn="l">
              <a:lnSpc>
                <a:spcPct val="100000"/>
              </a:lnSpc>
              <a:spcBef>
                <a:spcPts val="0"/>
              </a:spcBef>
              <a:spcAft>
                <a:spcPts val="0"/>
              </a:spcAft>
              <a:buSzPts val="1600"/>
              <a:buNone/>
            </a:pPr>
            <a:r>
              <a:rPr lang="en-US"/>
              <a:t>We also used this method to assess secular variations in ENSO *predictability* over the past 50 years -- and found that it tracked the NMME skill, which is highest when ENSO is strong.  We're hoping to work with NCEP to further develop this for use in operations.</a:t>
            </a:r>
            <a:endParaRPr/>
          </a:p>
        </p:txBody>
      </p:sp>
      <p:sp>
        <p:nvSpPr>
          <p:cNvPr id="379" name="Google Shape;379;g22f6ed17e88_0_348:notes"/>
          <p:cNvSpPr txBox="1"/>
          <p:nvPr>
            <p:ph idx="12" type="sldNum"/>
          </p:nvPr>
        </p:nvSpPr>
        <p:spPr>
          <a:xfrm>
            <a:off x="4402561" y="9553734"/>
            <a:ext cx="3368100" cy="502800"/>
          </a:xfrm>
          <a:prstGeom prst="rect">
            <a:avLst/>
          </a:prstGeom>
          <a:noFill/>
          <a:ln>
            <a:noFill/>
          </a:ln>
        </p:spPr>
        <p:txBody>
          <a:bodyPr anchorCtr="0" anchor="b" bIns="51275" lIns="102600" spcFirstLastPara="1" rIns="102600" wrap="square" tIns="51275">
            <a:noAutofit/>
          </a:bodyPr>
          <a:lstStyle/>
          <a:p>
            <a:pPr indent="0" lvl="0" marL="0" marR="0" rtl="0" algn="r">
              <a:lnSpc>
                <a:spcPct val="100000"/>
              </a:lnSpc>
              <a:spcBef>
                <a:spcPts val="0"/>
              </a:spcBef>
              <a:spcAft>
                <a:spcPts val="0"/>
              </a:spcAft>
              <a:buSzPts val="1300"/>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2f7d725cef_0_0:notes"/>
          <p:cNvSpPr/>
          <p:nvPr/>
        </p:nvSpPr>
        <p:spPr>
          <a:xfrm>
            <a:off x="1587500" y="1006475"/>
            <a:ext cx="4595700" cy="3448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8" name="Google Shape;398;g22f7d725cef_0_0:notes"/>
          <p:cNvSpPr txBox="1"/>
          <p:nvPr>
            <p:ph idx="1" type="body"/>
          </p:nvPr>
        </p:nvSpPr>
        <p:spPr>
          <a:xfrm>
            <a:off x="777875" y="4776787"/>
            <a:ext cx="62070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9" name="Google Shape;399;g22f7d725cef_0_0:notes"/>
          <p:cNvSpPr/>
          <p:nvPr>
            <p:ph idx="2" type="sldImg"/>
          </p:nvPr>
        </p:nvSpPr>
        <p:spPr>
          <a:xfrm>
            <a:off x="1371600" y="763587"/>
            <a:ext cx="5018100" cy="37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2f6ed17e88_0_11:notes"/>
          <p:cNvSpPr/>
          <p:nvPr>
            <p:ph idx="2" type="sldImg"/>
          </p:nvPr>
        </p:nvSpPr>
        <p:spPr>
          <a:xfrm>
            <a:off x="1295128" y="754380"/>
            <a:ext cx="5182200" cy="37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 name="Google Shape;59;g22f6ed17e88_0_11:notes"/>
          <p:cNvSpPr txBox="1"/>
          <p:nvPr>
            <p:ph idx="1" type="body"/>
          </p:nvPr>
        </p:nvSpPr>
        <p:spPr>
          <a:xfrm>
            <a:off x="777240" y="4777740"/>
            <a:ext cx="6217800" cy="4526400"/>
          </a:xfrm>
          <a:prstGeom prst="rect">
            <a:avLst/>
          </a:prstGeom>
          <a:noFill/>
          <a:ln>
            <a:noFill/>
          </a:ln>
        </p:spPr>
        <p:txBody>
          <a:bodyPr anchorCtr="0" anchor="t" bIns="51275" lIns="102600" spcFirstLastPara="1" rIns="102600" wrap="square" tIns="51275">
            <a:noAutofit/>
          </a:bodyPr>
          <a:lstStyle/>
          <a:p>
            <a:pPr indent="-254000" lvl="0" marL="508000" marR="0" rtl="0" algn="l">
              <a:lnSpc>
                <a:spcPct val="100000"/>
              </a:lnSpc>
              <a:spcBef>
                <a:spcPts val="0"/>
              </a:spcBef>
              <a:spcAft>
                <a:spcPts val="0"/>
              </a:spcAft>
              <a:buSzPts val="1600"/>
              <a:buNone/>
            </a:pPr>
            <a:r>
              <a:rPr lang="en-US"/>
              <a:t>ENSO is Earth's dominant year-to-year climate signal.  Every 2-7yr, the west Pacific warm pool expands eastward, carrying with it the deep convection and rainfall, and altering global climate.  These changes affect weather, ecosystems, and economies worldwide, and link to all of NOAA's strategic goals.</a:t>
            </a:r>
            <a:endParaRPr/>
          </a:p>
          <a:p>
            <a:pPr indent="-254000" lvl="0" marL="508000" marR="0" rtl="0" algn="l">
              <a:lnSpc>
                <a:spcPct val="100000"/>
              </a:lnSpc>
              <a:spcBef>
                <a:spcPts val="0"/>
              </a:spcBef>
              <a:spcAft>
                <a:spcPts val="0"/>
              </a:spcAft>
              <a:buSzPts val="1600"/>
              <a:buNone/>
            </a:pPr>
            <a:r>
              <a:rPr lang="en-US"/>
              <a:t>So how vulnerable *are* we to ENSO?  Models are crucial to answer this, since obs records are short.  ENSO's also a key *test* for models, since it depends on the full range of scales they simulate &amp; parameterize.  So a good ENSO simulation can build confidence in our ability to simulate other things, like climate change.</a:t>
            </a:r>
            <a:endParaRPr/>
          </a:p>
        </p:txBody>
      </p:sp>
      <p:sp>
        <p:nvSpPr>
          <p:cNvPr id="60" name="Google Shape;60;g22f6ed17e88_0_11:notes"/>
          <p:cNvSpPr txBox="1"/>
          <p:nvPr>
            <p:ph idx="12" type="sldNum"/>
          </p:nvPr>
        </p:nvSpPr>
        <p:spPr>
          <a:xfrm>
            <a:off x="4402561" y="9553734"/>
            <a:ext cx="3368100" cy="502800"/>
          </a:xfrm>
          <a:prstGeom prst="rect">
            <a:avLst/>
          </a:prstGeom>
          <a:noFill/>
          <a:ln>
            <a:noFill/>
          </a:ln>
        </p:spPr>
        <p:txBody>
          <a:bodyPr anchorCtr="0" anchor="b" bIns="51275" lIns="102600" spcFirstLastPara="1" rIns="102600" wrap="square" tIns="51275">
            <a:noAutofit/>
          </a:bodyPr>
          <a:lstStyle/>
          <a:p>
            <a:pPr indent="0" lvl="0" marL="0" marR="0" rtl="0" algn="r">
              <a:lnSpc>
                <a:spcPct val="100000"/>
              </a:lnSpc>
              <a:spcBef>
                <a:spcPts val="0"/>
              </a:spcBef>
              <a:spcAft>
                <a:spcPts val="0"/>
              </a:spcAft>
              <a:buSzPts val="1300"/>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2f7d725cef_0_18:notes"/>
          <p:cNvSpPr/>
          <p:nvPr/>
        </p:nvSpPr>
        <p:spPr>
          <a:xfrm>
            <a:off x="1587500" y="1006475"/>
            <a:ext cx="4595700" cy="3448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7" name="Google Shape;407;g22f7d725cef_0_18:notes"/>
          <p:cNvSpPr txBox="1"/>
          <p:nvPr>
            <p:ph idx="1" type="body"/>
          </p:nvPr>
        </p:nvSpPr>
        <p:spPr>
          <a:xfrm>
            <a:off x="777875" y="4776787"/>
            <a:ext cx="62070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08" name="Google Shape;408;g22f7d725cef_0_18:notes"/>
          <p:cNvSpPr/>
          <p:nvPr>
            <p:ph idx="2" type="sldImg"/>
          </p:nvPr>
        </p:nvSpPr>
        <p:spPr>
          <a:xfrm>
            <a:off x="1371600" y="763587"/>
            <a:ext cx="5018100" cy="37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13:notes"/>
          <p:cNvSpPr/>
          <p:nvPr/>
        </p:nvSpPr>
        <p:spPr>
          <a:xfrm>
            <a:off x="1587500" y="1006475"/>
            <a:ext cx="4595812" cy="344805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7" name="Google Shape;77;p13:notes"/>
          <p:cNvSpPr txBox="1"/>
          <p:nvPr>
            <p:ph idx="1" type="body"/>
          </p:nvPr>
        </p:nvSpPr>
        <p:spPr>
          <a:xfrm>
            <a:off x="777875" y="4776787"/>
            <a:ext cx="6207125" cy="45259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8" name="Google Shape;78;p13:notes"/>
          <p:cNvSpPr/>
          <p:nvPr>
            <p:ph idx="2" type="sldImg"/>
          </p:nvPr>
        </p:nvSpPr>
        <p:spPr>
          <a:xfrm>
            <a:off x="1371600" y="763587"/>
            <a:ext cx="5018087" cy="37607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32:notes"/>
          <p:cNvSpPr/>
          <p:nvPr>
            <p:ph idx="2" type="sldImg"/>
          </p:nvPr>
        </p:nvSpPr>
        <p:spPr>
          <a:xfrm>
            <a:off x="1371600" y="763587"/>
            <a:ext cx="5019675" cy="3762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87" name="Google Shape;87;p32:notes"/>
          <p:cNvSpPr txBox="1"/>
          <p:nvPr>
            <p:ph idx="1" type="body"/>
          </p:nvPr>
        </p:nvSpPr>
        <p:spPr>
          <a:xfrm>
            <a:off x="777875" y="4776787"/>
            <a:ext cx="6208712" cy="45164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8" name="Google Shape;88;p32:notes"/>
          <p:cNvSpPr txBox="1"/>
          <p:nvPr/>
        </p:nvSpPr>
        <p:spPr>
          <a:xfrm>
            <a:off x="0" y="0"/>
            <a:ext cx="1587" cy="1587"/>
          </a:xfrm>
          <a:prstGeom prst="rect">
            <a:avLst/>
          </a:prstGeom>
          <a:noFill/>
          <a:ln>
            <a:noFill/>
          </a:ln>
        </p:spPr>
        <p:txBody>
          <a:bodyPr anchorCtr="0" anchor="t" bIns="45000" lIns="90000" spcFirstLastPara="1" rIns="90000" wrap="square" tIns="45000">
            <a:noAutofit/>
          </a:bodyPr>
          <a:lstStyle/>
          <a:p>
            <a:pPr indent="0" lvl="0" marL="0" marR="0" rtl="0" algn="l">
              <a:lnSpc>
                <a:spcPct val="233333"/>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7:notes"/>
          <p:cNvSpPr/>
          <p:nvPr>
            <p:ph idx="2" type="sldImg"/>
          </p:nvPr>
        </p:nvSpPr>
        <p:spPr>
          <a:xfrm>
            <a:off x="1371600" y="763587"/>
            <a:ext cx="5019675" cy="3762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04" name="Google Shape;104;p47:notes"/>
          <p:cNvSpPr txBox="1"/>
          <p:nvPr>
            <p:ph idx="1" type="body"/>
          </p:nvPr>
        </p:nvSpPr>
        <p:spPr>
          <a:xfrm>
            <a:off x="777875" y="4776787"/>
            <a:ext cx="6208712" cy="45164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05" name="Google Shape;105;p47:notes"/>
          <p:cNvSpPr txBox="1"/>
          <p:nvPr/>
        </p:nvSpPr>
        <p:spPr>
          <a:xfrm>
            <a:off x="0" y="0"/>
            <a:ext cx="1587" cy="1587"/>
          </a:xfrm>
          <a:prstGeom prst="rect">
            <a:avLst/>
          </a:prstGeom>
          <a:noFill/>
          <a:ln>
            <a:noFill/>
          </a:ln>
        </p:spPr>
        <p:txBody>
          <a:bodyPr anchorCtr="0" anchor="t" bIns="45000" lIns="90000" spcFirstLastPara="1" rIns="90000" wrap="square" tIns="45000">
            <a:noAutofit/>
          </a:bodyPr>
          <a:lstStyle/>
          <a:p>
            <a:pPr indent="0" lvl="0" marL="0" marR="0" rtl="0" algn="l">
              <a:lnSpc>
                <a:spcPct val="233333"/>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30f0fb0e9d_1_272:notes"/>
          <p:cNvSpPr/>
          <p:nvPr>
            <p:ph idx="2" type="sldImg"/>
          </p:nvPr>
        </p:nvSpPr>
        <p:spPr>
          <a:xfrm>
            <a:off x="1371600" y="763200"/>
            <a:ext cx="5019900" cy="3762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 name="Google Shape;114;g230f0fb0e9d_1_272:notes"/>
          <p:cNvSpPr txBox="1"/>
          <p:nvPr>
            <p:ph idx="1" type="body"/>
          </p:nvPr>
        </p:nvSpPr>
        <p:spPr>
          <a:xfrm>
            <a:off x="777960" y="4776840"/>
            <a:ext cx="6208500" cy="45168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t/>
            </a:r>
            <a:endParaRPr b="0" sz="2640" strike="noStrike">
              <a:solidFill>
                <a:srgbClr val="000000"/>
              </a:solidFill>
              <a:latin typeface="Times New Roman"/>
              <a:ea typeface="Times New Roman"/>
              <a:cs typeface="Times New Roman"/>
              <a:sym typeface="Times New Roman"/>
            </a:endParaRPr>
          </a:p>
        </p:txBody>
      </p:sp>
      <p:sp>
        <p:nvSpPr>
          <p:cNvPr id="115" name="Google Shape;115;g230f0fb0e9d_1_272:notes"/>
          <p:cNvSpPr txBox="1"/>
          <p:nvPr/>
        </p:nvSpPr>
        <p:spPr>
          <a:xfrm>
            <a:off x="360" y="0"/>
            <a:ext cx="300" cy="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fld id="{00000000-1234-1234-1234-123412341234}" type="slidenum">
              <a:rPr b="0" i="0" lang="en-US" sz="1800" u="none" cap="none" strike="noStrike">
                <a:solidFill>
                  <a:srgbClr val="000000"/>
                </a:solidFill>
                <a:latin typeface="Arial"/>
                <a:ea typeface="Arial"/>
                <a:cs typeface="Arial"/>
                <a:sym typeface="Arial"/>
              </a:rPr>
              <a:t>‹#›</a:t>
            </a:fld>
            <a:endParaRPr b="0" sz="1800"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30f0fb0e9d_1_280:notes"/>
          <p:cNvSpPr/>
          <p:nvPr>
            <p:ph idx="2" type="sldImg"/>
          </p:nvPr>
        </p:nvSpPr>
        <p:spPr>
          <a:xfrm>
            <a:off x="1371600" y="763200"/>
            <a:ext cx="5019900" cy="3762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 name="Google Shape;123;g230f0fb0e9d_1_280:notes"/>
          <p:cNvSpPr txBox="1"/>
          <p:nvPr>
            <p:ph idx="1" type="body"/>
          </p:nvPr>
        </p:nvSpPr>
        <p:spPr>
          <a:xfrm>
            <a:off x="777960" y="4776840"/>
            <a:ext cx="6208500" cy="45168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t/>
            </a:r>
            <a:endParaRPr b="0" sz="2640" strike="noStrike">
              <a:solidFill>
                <a:srgbClr val="000000"/>
              </a:solidFill>
              <a:latin typeface="Times New Roman"/>
              <a:ea typeface="Times New Roman"/>
              <a:cs typeface="Times New Roman"/>
              <a:sym typeface="Times New Roman"/>
            </a:endParaRPr>
          </a:p>
        </p:txBody>
      </p:sp>
      <p:sp>
        <p:nvSpPr>
          <p:cNvPr id="124" name="Google Shape;124;g230f0fb0e9d_1_280:notes"/>
          <p:cNvSpPr txBox="1"/>
          <p:nvPr/>
        </p:nvSpPr>
        <p:spPr>
          <a:xfrm>
            <a:off x="0" y="0"/>
            <a:ext cx="300" cy="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fld id="{00000000-1234-1234-1234-123412341234}" type="slidenum">
              <a:rPr b="0" lang="en-US" sz="1800" strike="noStrike">
                <a:solidFill>
                  <a:srgbClr val="000000"/>
                </a:solidFill>
                <a:latin typeface="Arial"/>
                <a:ea typeface="Arial"/>
                <a:cs typeface="Arial"/>
                <a:sym typeface="Arial"/>
              </a:rPr>
              <a:t>‹#›</a:t>
            </a:fld>
            <a:endParaRPr b="0" sz="1800"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5:notes"/>
          <p:cNvSpPr/>
          <p:nvPr>
            <p:ph idx="2" type="sldImg"/>
          </p:nvPr>
        </p:nvSpPr>
        <p:spPr>
          <a:xfrm>
            <a:off x="1371600" y="763587"/>
            <a:ext cx="5019675" cy="3762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48" name="Google Shape;148;p65:notes"/>
          <p:cNvSpPr txBox="1"/>
          <p:nvPr>
            <p:ph idx="1" type="body"/>
          </p:nvPr>
        </p:nvSpPr>
        <p:spPr>
          <a:xfrm>
            <a:off x="777875" y="4776787"/>
            <a:ext cx="6208712" cy="45164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49" name="Google Shape;149;p65:notes"/>
          <p:cNvSpPr txBox="1"/>
          <p:nvPr/>
        </p:nvSpPr>
        <p:spPr>
          <a:xfrm>
            <a:off x="0" y="0"/>
            <a:ext cx="1587" cy="1587"/>
          </a:xfrm>
          <a:prstGeom prst="rect">
            <a:avLst/>
          </a:prstGeom>
          <a:noFill/>
          <a:ln>
            <a:noFill/>
          </a:ln>
        </p:spPr>
        <p:txBody>
          <a:bodyPr anchorCtr="0" anchor="t" bIns="45000" lIns="90000" spcFirstLastPara="1" rIns="90000" wrap="square" tIns="45000">
            <a:noAutofit/>
          </a:bodyPr>
          <a:lstStyle/>
          <a:p>
            <a:pPr indent="0" lvl="0" marL="0" marR="0" rtl="0" algn="l">
              <a:lnSpc>
                <a:spcPct val="233333"/>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32a818ef35_1_0:notes"/>
          <p:cNvSpPr txBox="1"/>
          <p:nvPr>
            <p:ph idx="1" type="body"/>
          </p:nvPr>
        </p:nvSpPr>
        <p:spPr>
          <a:xfrm>
            <a:off x="777225" y="4777725"/>
            <a:ext cx="6217800" cy="452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6" name="Google Shape;166;g232a818ef35_1_0:notes"/>
          <p:cNvSpPr/>
          <p:nvPr>
            <p:ph idx="2" type="sldImg"/>
          </p:nvPr>
        </p:nvSpPr>
        <p:spPr>
          <a:xfrm>
            <a:off x="1295650" y="754375"/>
            <a:ext cx="518190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ayout with centered title and subtitle placeholders" type="title">
  <p:cSld name="TITLE">
    <p:spTree>
      <p:nvGrpSpPr>
        <p:cNvPr id="22" name="Shape 22"/>
        <p:cNvGrpSpPr/>
        <p:nvPr/>
      </p:nvGrpSpPr>
      <p:grpSpPr>
        <a:xfrm>
          <a:off x="0" y="0"/>
          <a:ext cx="0" cy="0"/>
          <a:chOff x="0" y="0"/>
          <a:chExt cx="0" cy="0"/>
        </a:xfrm>
      </p:grpSpPr>
      <p:sp>
        <p:nvSpPr>
          <p:cNvPr id="23" name="Google Shape;23;p2"/>
          <p:cNvSpPr txBox="1"/>
          <p:nvPr>
            <p:ph type="ctrTitle"/>
          </p:nvPr>
        </p:nvSpPr>
        <p:spPr>
          <a:xfrm>
            <a:off x="685800" y="2130425"/>
            <a:ext cx="7772400" cy="1470025"/>
          </a:xfrm>
          <a:prstGeom prst="rect">
            <a:avLst/>
          </a:prstGeom>
          <a:noFill/>
          <a:ln>
            <a:noFill/>
          </a:ln>
        </p:spPr>
        <p:txBody>
          <a:bodyPr anchorCtr="0" anchor="ctr" bIns="0" lIns="0" spcFirstLastPara="1" rIns="0" wrap="square" tIns="0">
            <a:noAutofit/>
          </a:bodyPr>
          <a:lstStyle>
            <a:lvl1pPr lvl="0" algn="ctr">
              <a:lnSpc>
                <a:spcPct val="572222"/>
              </a:lnSpc>
              <a:spcBef>
                <a:spcPts val="0"/>
              </a:spcBef>
              <a:spcAft>
                <a:spcPts val="0"/>
              </a:spcAft>
              <a:buSzPts val="1400"/>
              <a:buNone/>
              <a:defRPr/>
            </a:lvl1pPr>
            <a:lvl2pPr lvl="1" algn="ctr">
              <a:lnSpc>
                <a:spcPct val="572222"/>
              </a:lnSpc>
              <a:spcBef>
                <a:spcPts val="0"/>
              </a:spcBef>
              <a:spcAft>
                <a:spcPts val="0"/>
              </a:spcAft>
              <a:buSzPts val="1400"/>
              <a:buNone/>
              <a:defRPr/>
            </a:lvl2pPr>
            <a:lvl3pPr lvl="2" algn="ctr">
              <a:lnSpc>
                <a:spcPct val="572222"/>
              </a:lnSpc>
              <a:spcBef>
                <a:spcPts val="0"/>
              </a:spcBef>
              <a:spcAft>
                <a:spcPts val="0"/>
              </a:spcAft>
              <a:buSzPts val="1400"/>
              <a:buNone/>
              <a:defRPr/>
            </a:lvl3pPr>
            <a:lvl4pPr lvl="3" algn="ctr">
              <a:lnSpc>
                <a:spcPct val="572222"/>
              </a:lnSpc>
              <a:spcBef>
                <a:spcPts val="0"/>
              </a:spcBef>
              <a:spcAft>
                <a:spcPts val="0"/>
              </a:spcAft>
              <a:buSzPts val="1400"/>
              <a:buNone/>
              <a:defRPr/>
            </a:lvl4pPr>
            <a:lvl5pPr lvl="4" algn="ctr">
              <a:lnSpc>
                <a:spcPct val="572222"/>
              </a:lnSpc>
              <a:spcBef>
                <a:spcPts val="0"/>
              </a:spcBef>
              <a:spcAft>
                <a:spcPts val="0"/>
              </a:spcAft>
              <a:buSzPts val="1400"/>
              <a:buNone/>
              <a:defRPr/>
            </a:lvl5pPr>
            <a:lvl6pPr lvl="5" algn="ctr">
              <a:lnSpc>
                <a:spcPct val="572222"/>
              </a:lnSpc>
              <a:spcBef>
                <a:spcPts val="0"/>
              </a:spcBef>
              <a:spcAft>
                <a:spcPts val="0"/>
              </a:spcAft>
              <a:buSzPts val="1400"/>
              <a:buNone/>
              <a:defRPr/>
            </a:lvl6pPr>
            <a:lvl7pPr lvl="6" algn="ctr">
              <a:lnSpc>
                <a:spcPct val="572222"/>
              </a:lnSpc>
              <a:spcBef>
                <a:spcPts val="0"/>
              </a:spcBef>
              <a:spcAft>
                <a:spcPts val="0"/>
              </a:spcAft>
              <a:buSzPts val="1400"/>
              <a:buNone/>
              <a:defRPr/>
            </a:lvl7pPr>
            <a:lvl8pPr lvl="7" algn="ctr">
              <a:lnSpc>
                <a:spcPct val="572222"/>
              </a:lnSpc>
              <a:spcBef>
                <a:spcPts val="0"/>
              </a:spcBef>
              <a:spcAft>
                <a:spcPts val="0"/>
              </a:spcAft>
              <a:buSzPts val="1400"/>
              <a:buNone/>
              <a:defRPr/>
            </a:lvl8pPr>
            <a:lvl9pPr lvl="8" algn="ctr">
              <a:lnSpc>
                <a:spcPct val="572222"/>
              </a:lnSpc>
              <a:spcBef>
                <a:spcPts val="0"/>
              </a:spcBef>
              <a:spcAft>
                <a:spcPts val="0"/>
              </a:spcAft>
              <a:buSzPts val="1400"/>
              <a:buNone/>
              <a:defRPr/>
            </a:lvl9pPr>
          </a:lstStyle>
          <a:p/>
        </p:txBody>
      </p:sp>
      <p:sp>
        <p:nvSpPr>
          <p:cNvPr id="24" name="Google Shape;24;p2"/>
          <p:cNvSpPr txBox="1"/>
          <p:nvPr>
            <p:ph idx="1" type="subTitle"/>
          </p:nvPr>
        </p:nvSpPr>
        <p:spPr>
          <a:xfrm>
            <a:off x="1371600" y="3886200"/>
            <a:ext cx="6400800" cy="1752600"/>
          </a:xfrm>
          <a:prstGeom prst="rect">
            <a:avLst/>
          </a:prstGeom>
          <a:noFill/>
          <a:ln>
            <a:noFill/>
          </a:ln>
        </p:spPr>
        <p:txBody>
          <a:bodyPr anchorCtr="0" anchor="t" bIns="0" lIns="0" spcFirstLastPara="1" rIns="0" wrap="square" tIns="0">
            <a:noAutofit/>
          </a:bodyPr>
          <a:lstStyle>
            <a:lvl1pPr lvl="0" algn="l">
              <a:lnSpc>
                <a:spcPct val="416666"/>
              </a:lnSpc>
              <a:spcBef>
                <a:spcPts val="0"/>
              </a:spcBef>
              <a:spcAft>
                <a:spcPts val="0"/>
              </a:spcAft>
              <a:buSzPts val="1400"/>
              <a:buNone/>
              <a:defRPr/>
            </a:lvl1pPr>
            <a:lvl2pPr lvl="1" algn="l">
              <a:lnSpc>
                <a:spcPct val="361111"/>
              </a:lnSpc>
              <a:spcBef>
                <a:spcPts val="1400"/>
              </a:spcBef>
              <a:spcAft>
                <a:spcPts val="0"/>
              </a:spcAft>
              <a:buSzPts val="1400"/>
              <a:buNone/>
              <a:defRPr/>
            </a:lvl2pPr>
            <a:lvl3pPr lvl="2" algn="l">
              <a:lnSpc>
                <a:spcPct val="311111"/>
              </a:lnSpc>
              <a:spcBef>
                <a:spcPts val="1100"/>
              </a:spcBef>
              <a:spcAft>
                <a:spcPts val="0"/>
              </a:spcAft>
              <a:buSzPts val="1400"/>
              <a:buNone/>
              <a:defRPr/>
            </a:lvl3pPr>
            <a:lvl4pPr lvl="3" algn="l">
              <a:lnSpc>
                <a:spcPct val="261111"/>
              </a:lnSpc>
              <a:spcBef>
                <a:spcPts val="800"/>
              </a:spcBef>
              <a:spcAft>
                <a:spcPts val="0"/>
              </a:spcAft>
              <a:buSzPts val="1400"/>
              <a:buNone/>
              <a:defRPr/>
            </a:lvl4pPr>
            <a:lvl5pPr lvl="4" algn="l">
              <a:lnSpc>
                <a:spcPct val="261111"/>
              </a:lnSpc>
              <a:spcBef>
                <a:spcPts val="500"/>
              </a:spcBef>
              <a:spcAft>
                <a:spcPts val="0"/>
              </a:spcAft>
              <a:buSzPts val="1400"/>
              <a:buNone/>
              <a:defRPr/>
            </a:lvl5pPr>
            <a:lvl6pPr lvl="5" algn="l">
              <a:lnSpc>
                <a:spcPct val="261111"/>
              </a:lnSpc>
              <a:spcBef>
                <a:spcPts val="200"/>
              </a:spcBef>
              <a:spcAft>
                <a:spcPts val="0"/>
              </a:spcAft>
              <a:buSzPts val="1400"/>
              <a:buNone/>
              <a:defRPr/>
            </a:lvl6pPr>
            <a:lvl7pPr lvl="6" algn="l">
              <a:lnSpc>
                <a:spcPct val="261111"/>
              </a:lnSpc>
              <a:spcBef>
                <a:spcPts val="200"/>
              </a:spcBef>
              <a:spcAft>
                <a:spcPts val="0"/>
              </a:spcAft>
              <a:buSzPts val="1400"/>
              <a:buNone/>
              <a:defRPr/>
            </a:lvl7pPr>
            <a:lvl8pPr lvl="7" algn="l">
              <a:lnSpc>
                <a:spcPct val="261111"/>
              </a:lnSpc>
              <a:spcBef>
                <a:spcPts val="200"/>
              </a:spcBef>
              <a:spcAft>
                <a:spcPts val="0"/>
              </a:spcAft>
              <a:buSzPts val="1400"/>
              <a:buNone/>
              <a:defRPr/>
            </a:lvl8pPr>
            <a:lvl9pPr lvl="8" algn="l">
              <a:lnSpc>
                <a:spcPct val="261111"/>
              </a:lnSpc>
              <a:spcBef>
                <a:spcPts val="200"/>
              </a:spcBef>
              <a:spcAft>
                <a:spcPts val="200"/>
              </a:spcAft>
              <a:buSzPts val="1400"/>
              <a:buNone/>
              <a:defRPr/>
            </a:lvl9pPr>
          </a:lstStyle>
          <a:p/>
        </p:txBody>
      </p:sp>
      <p:sp>
        <p:nvSpPr>
          <p:cNvPr id="25" name="Google Shape;25;p2"/>
          <p:cNvSpPr txBox="1"/>
          <p:nvPr>
            <p:ph idx="10" type="dt"/>
          </p:nvPr>
        </p:nvSpPr>
        <p:spPr>
          <a:xfrm>
            <a:off x="503237" y="6886575"/>
            <a:ext cx="2336800" cy="509587"/>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233333"/>
              </a:lnSpc>
              <a:spcBef>
                <a:spcPts val="0"/>
              </a:spcBef>
              <a:spcAft>
                <a:spcPts val="0"/>
              </a:spcAft>
              <a:buSzPts val="1400"/>
              <a:buNone/>
              <a:defRPr/>
            </a:lvl2pPr>
            <a:lvl3pPr lvl="2" algn="l">
              <a:lnSpc>
                <a:spcPct val="233333"/>
              </a:lnSpc>
              <a:spcBef>
                <a:spcPts val="0"/>
              </a:spcBef>
              <a:spcAft>
                <a:spcPts val="0"/>
              </a:spcAft>
              <a:buSzPts val="1400"/>
              <a:buNone/>
              <a:defRPr/>
            </a:lvl3pPr>
            <a:lvl4pPr lvl="3" algn="l">
              <a:lnSpc>
                <a:spcPct val="233333"/>
              </a:lnSpc>
              <a:spcBef>
                <a:spcPts val="0"/>
              </a:spcBef>
              <a:spcAft>
                <a:spcPts val="0"/>
              </a:spcAft>
              <a:buSzPts val="1400"/>
              <a:buNone/>
              <a:defRPr/>
            </a:lvl4pPr>
            <a:lvl5pPr lvl="4" algn="l">
              <a:lnSpc>
                <a:spcPct val="233333"/>
              </a:lnSpc>
              <a:spcBef>
                <a:spcPts val="0"/>
              </a:spcBef>
              <a:spcAft>
                <a:spcPts val="0"/>
              </a:spcAft>
              <a:buSzPts val="1400"/>
              <a:buNone/>
              <a:defRPr/>
            </a:lvl5pPr>
            <a:lvl6pPr lvl="5" algn="l">
              <a:lnSpc>
                <a:spcPct val="233333"/>
              </a:lnSpc>
              <a:spcBef>
                <a:spcPts val="0"/>
              </a:spcBef>
              <a:spcAft>
                <a:spcPts val="0"/>
              </a:spcAft>
              <a:buSzPts val="1400"/>
              <a:buNone/>
              <a:defRPr/>
            </a:lvl6pPr>
            <a:lvl7pPr lvl="6" algn="l">
              <a:lnSpc>
                <a:spcPct val="233333"/>
              </a:lnSpc>
              <a:spcBef>
                <a:spcPts val="0"/>
              </a:spcBef>
              <a:spcAft>
                <a:spcPts val="0"/>
              </a:spcAft>
              <a:buSzPts val="1400"/>
              <a:buNone/>
              <a:defRPr/>
            </a:lvl7pPr>
            <a:lvl8pPr lvl="7" algn="l">
              <a:lnSpc>
                <a:spcPct val="233333"/>
              </a:lnSpc>
              <a:spcBef>
                <a:spcPts val="0"/>
              </a:spcBef>
              <a:spcAft>
                <a:spcPts val="0"/>
              </a:spcAft>
              <a:buSzPts val="1400"/>
              <a:buNone/>
              <a:defRPr/>
            </a:lvl8pPr>
            <a:lvl9pPr lvl="8" algn="l">
              <a:lnSpc>
                <a:spcPct val="233333"/>
              </a:lnSpc>
              <a:spcBef>
                <a:spcPts val="0"/>
              </a:spcBef>
              <a:spcAft>
                <a:spcPts val="0"/>
              </a:spcAft>
              <a:buSzPts val="1400"/>
              <a:buNone/>
              <a:defRPr/>
            </a:lvl9pPr>
          </a:lstStyle>
          <a:p/>
        </p:txBody>
      </p:sp>
      <p:sp>
        <p:nvSpPr>
          <p:cNvPr id="26" name="Google Shape;26;p2"/>
          <p:cNvSpPr txBox="1"/>
          <p:nvPr>
            <p:ph idx="11" type="ftr"/>
          </p:nvPr>
        </p:nvSpPr>
        <p:spPr>
          <a:xfrm>
            <a:off x="3448050" y="6886575"/>
            <a:ext cx="3184525" cy="509587"/>
          </a:xfrm>
          <a:prstGeom prst="rect">
            <a:avLst/>
          </a:prstGeom>
          <a:noFill/>
          <a:ln>
            <a:noFill/>
          </a:ln>
        </p:spPr>
        <p:txBody>
          <a:bodyPr anchorCtr="0" anchor="t" bIns="0" lIns="0" spcFirstLastPara="1" rIns="0" wrap="square" tIns="0">
            <a:noAutofit/>
          </a:bodyPr>
          <a:lstStyle>
            <a:lvl1pPr lvl="0" algn="ctr">
              <a:lnSpc>
                <a:spcPct val="93000"/>
              </a:lnSpc>
              <a:spcBef>
                <a:spcPts val="0"/>
              </a:spcBef>
              <a:spcAft>
                <a:spcPts val="0"/>
              </a:spcAft>
              <a:buSzPts val="1400"/>
              <a:buNone/>
              <a:defRPr/>
            </a:lvl1pPr>
            <a:lvl2pPr lvl="1" algn="l">
              <a:lnSpc>
                <a:spcPct val="233333"/>
              </a:lnSpc>
              <a:spcBef>
                <a:spcPts val="0"/>
              </a:spcBef>
              <a:spcAft>
                <a:spcPts val="0"/>
              </a:spcAft>
              <a:buSzPts val="1400"/>
              <a:buNone/>
              <a:defRPr/>
            </a:lvl2pPr>
            <a:lvl3pPr lvl="2" algn="l">
              <a:lnSpc>
                <a:spcPct val="233333"/>
              </a:lnSpc>
              <a:spcBef>
                <a:spcPts val="0"/>
              </a:spcBef>
              <a:spcAft>
                <a:spcPts val="0"/>
              </a:spcAft>
              <a:buSzPts val="1400"/>
              <a:buNone/>
              <a:defRPr/>
            </a:lvl3pPr>
            <a:lvl4pPr lvl="3" algn="l">
              <a:lnSpc>
                <a:spcPct val="233333"/>
              </a:lnSpc>
              <a:spcBef>
                <a:spcPts val="0"/>
              </a:spcBef>
              <a:spcAft>
                <a:spcPts val="0"/>
              </a:spcAft>
              <a:buSzPts val="1400"/>
              <a:buNone/>
              <a:defRPr/>
            </a:lvl4pPr>
            <a:lvl5pPr lvl="4" algn="l">
              <a:lnSpc>
                <a:spcPct val="233333"/>
              </a:lnSpc>
              <a:spcBef>
                <a:spcPts val="0"/>
              </a:spcBef>
              <a:spcAft>
                <a:spcPts val="0"/>
              </a:spcAft>
              <a:buSzPts val="1400"/>
              <a:buNone/>
              <a:defRPr/>
            </a:lvl5pPr>
            <a:lvl6pPr lvl="5" algn="l">
              <a:lnSpc>
                <a:spcPct val="233333"/>
              </a:lnSpc>
              <a:spcBef>
                <a:spcPts val="0"/>
              </a:spcBef>
              <a:spcAft>
                <a:spcPts val="0"/>
              </a:spcAft>
              <a:buSzPts val="1400"/>
              <a:buNone/>
              <a:defRPr/>
            </a:lvl6pPr>
            <a:lvl7pPr lvl="6" algn="l">
              <a:lnSpc>
                <a:spcPct val="233333"/>
              </a:lnSpc>
              <a:spcBef>
                <a:spcPts val="0"/>
              </a:spcBef>
              <a:spcAft>
                <a:spcPts val="0"/>
              </a:spcAft>
              <a:buSzPts val="1400"/>
              <a:buNone/>
              <a:defRPr/>
            </a:lvl7pPr>
            <a:lvl8pPr lvl="7" algn="l">
              <a:lnSpc>
                <a:spcPct val="233333"/>
              </a:lnSpc>
              <a:spcBef>
                <a:spcPts val="0"/>
              </a:spcBef>
              <a:spcAft>
                <a:spcPts val="0"/>
              </a:spcAft>
              <a:buSzPts val="1400"/>
              <a:buNone/>
              <a:defRPr/>
            </a:lvl8pPr>
            <a:lvl9pPr lvl="8" algn="l">
              <a:lnSpc>
                <a:spcPct val="233333"/>
              </a:lnSpc>
              <a:spcBef>
                <a:spcPts val="0"/>
              </a:spcBef>
              <a:spcAft>
                <a:spcPts val="0"/>
              </a:spcAft>
              <a:buSzPts val="1400"/>
              <a:buNone/>
              <a:defRPr/>
            </a:lvl9pPr>
          </a:lstStyle>
          <a:p/>
        </p:txBody>
      </p:sp>
      <p:sp>
        <p:nvSpPr>
          <p:cNvPr id="27" name="Google Shape;27;p2"/>
          <p:cNvSpPr txBox="1"/>
          <p:nvPr>
            <p:ph idx="12" type="sldNum"/>
          </p:nvPr>
        </p:nvSpPr>
        <p:spPr>
          <a:xfrm>
            <a:off x="7226300" y="6886575"/>
            <a:ext cx="2336800" cy="509587"/>
          </a:xfrm>
          <a:prstGeom prst="rect">
            <a:avLst/>
          </a:prstGeom>
          <a:noFill/>
          <a:ln>
            <a:noFill/>
          </a:ln>
        </p:spPr>
        <p:txBody>
          <a:bodyPr anchorCtr="0" anchor="t" bIns="0" lIns="0" spcFirstLastPara="1" rIns="0" wrap="square" tIns="0">
            <a:noAutofit/>
          </a:bodyPr>
          <a:lstStyle>
            <a:lvl1pPr indent="0" lvl="0"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3"/>
          <p:cNvSpPr txBox="1"/>
          <p:nvPr>
            <p:ph idx="10" type="dt"/>
          </p:nvPr>
        </p:nvSpPr>
        <p:spPr>
          <a:xfrm>
            <a:off x="503237" y="6886575"/>
            <a:ext cx="2336800" cy="509587"/>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233333"/>
              </a:lnSpc>
              <a:spcBef>
                <a:spcPts val="0"/>
              </a:spcBef>
              <a:spcAft>
                <a:spcPts val="0"/>
              </a:spcAft>
              <a:buSzPts val="1400"/>
              <a:buNone/>
              <a:defRPr/>
            </a:lvl2pPr>
            <a:lvl3pPr lvl="2" algn="l">
              <a:lnSpc>
                <a:spcPct val="233333"/>
              </a:lnSpc>
              <a:spcBef>
                <a:spcPts val="0"/>
              </a:spcBef>
              <a:spcAft>
                <a:spcPts val="0"/>
              </a:spcAft>
              <a:buSzPts val="1400"/>
              <a:buNone/>
              <a:defRPr/>
            </a:lvl3pPr>
            <a:lvl4pPr lvl="3" algn="l">
              <a:lnSpc>
                <a:spcPct val="233333"/>
              </a:lnSpc>
              <a:spcBef>
                <a:spcPts val="0"/>
              </a:spcBef>
              <a:spcAft>
                <a:spcPts val="0"/>
              </a:spcAft>
              <a:buSzPts val="1400"/>
              <a:buNone/>
              <a:defRPr/>
            </a:lvl4pPr>
            <a:lvl5pPr lvl="4" algn="l">
              <a:lnSpc>
                <a:spcPct val="233333"/>
              </a:lnSpc>
              <a:spcBef>
                <a:spcPts val="0"/>
              </a:spcBef>
              <a:spcAft>
                <a:spcPts val="0"/>
              </a:spcAft>
              <a:buSzPts val="1400"/>
              <a:buNone/>
              <a:defRPr/>
            </a:lvl5pPr>
            <a:lvl6pPr lvl="5" algn="l">
              <a:lnSpc>
                <a:spcPct val="233333"/>
              </a:lnSpc>
              <a:spcBef>
                <a:spcPts val="0"/>
              </a:spcBef>
              <a:spcAft>
                <a:spcPts val="0"/>
              </a:spcAft>
              <a:buSzPts val="1400"/>
              <a:buNone/>
              <a:defRPr/>
            </a:lvl6pPr>
            <a:lvl7pPr lvl="6" algn="l">
              <a:lnSpc>
                <a:spcPct val="233333"/>
              </a:lnSpc>
              <a:spcBef>
                <a:spcPts val="0"/>
              </a:spcBef>
              <a:spcAft>
                <a:spcPts val="0"/>
              </a:spcAft>
              <a:buSzPts val="1400"/>
              <a:buNone/>
              <a:defRPr/>
            </a:lvl7pPr>
            <a:lvl8pPr lvl="7" algn="l">
              <a:lnSpc>
                <a:spcPct val="233333"/>
              </a:lnSpc>
              <a:spcBef>
                <a:spcPts val="0"/>
              </a:spcBef>
              <a:spcAft>
                <a:spcPts val="0"/>
              </a:spcAft>
              <a:buSzPts val="1400"/>
              <a:buNone/>
              <a:defRPr/>
            </a:lvl8pPr>
            <a:lvl9pPr lvl="8" algn="l">
              <a:lnSpc>
                <a:spcPct val="233333"/>
              </a:lnSpc>
              <a:spcBef>
                <a:spcPts val="0"/>
              </a:spcBef>
              <a:spcAft>
                <a:spcPts val="0"/>
              </a:spcAft>
              <a:buSzPts val="1400"/>
              <a:buNone/>
              <a:defRPr/>
            </a:lvl9pPr>
          </a:lstStyle>
          <a:p/>
        </p:txBody>
      </p:sp>
      <p:sp>
        <p:nvSpPr>
          <p:cNvPr id="30" name="Google Shape;30;p3"/>
          <p:cNvSpPr txBox="1"/>
          <p:nvPr>
            <p:ph idx="11" type="ftr"/>
          </p:nvPr>
        </p:nvSpPr>
        <p:spPr>
          <a:xfrm>
            <a:off x="3448050" y="6886575"/>
            <a:ext cx="3184525" cy="509587"/>
          </a:xfrm>
          <a:prstGeom prst="rect">
            <a:avLst/>
          </a:prstGeom>
          <a:noFill/>
          <a:ln>
            <a:noFill/>
          </a:ln>
        </p:spPr>
        <p:txBody>
          <a:bodyPr anchorCtr="0" anchor="t" bIns="0" lIns="0" spcFirstLastPara="1" rIns="0" wrap="square" tIns="0">
            <a:noAutofit/>
          </a:bodyPr>
          <a:lstStyle>
            <a:lvl1pPr lvl="0" algn="ctr">
              <a:lnSpc>
                <a:spcPct val="93000"/>
              </a:lnSpc>
              <a:spcBef>
                <a:spcPts val="0"/>
              </a:spcBef>
              <a:spcAft>
                <a:spcPts val="0"/>
              </a:spcAft>
              <a:buSzPts val="1400"/>
              <a:buNone/>
              <a:defRPr/>
            </a:lvl1pPr>
            <a:lvl2pPr lvl="1" algn="l">
              <a:lnSpc>
                <a:spcPct val="233333"/>
              </a:lnSpc>
              <a:spcBef>
                <a:spcPts val="0"/>
              </a:spcBef>
              <a:spcAft>
                <a:spcPts val="0"/>
              </a:spcAft>
              <a:buSzPts val="1400"/>
              <a:buNone/>
              <a:defRPr/>
            </a:lvl2pPr>
            <a:lvl3pPr lvl="2" algn="l">
              <a:lnSpc>
                <a:spcPct val="233333"/>
              </a:lnSpc>
              <a:spcBef>
                <a:spcPts val="0"/>
              </a:spcBef>
              <a:spcAft>
                <a:spcPts val="0"/>
              </a:spcAft>
              <a:buSzPts val="1400"/>
              <a:buNone/>
              <a:defRPr/>
            </a:lvl3pPr>
            <a:lvl4pPr lvl="3" algn="l">
              <a:lnSpc>
                <a:spcPct val="233333"/>
              </a:lnSpc>
              <a:spcBef>
                <a:spcPts val="0"/>
              </a:spcBef>
              <a:spcAft>
                <a:spcPts val="0"/>
              </a:spcAft>
              <a:buSzPts val="1400"/>
              <a:buNone/>
              <a:defRPr/>
            </a:lvl4pPr>
            <a:lvl5pPr lvl="4" algn="l">
              <a:lnSpc>
                <a:spcPct val="233333"/>
              </a:lnSpc>
              <a:spcBef>
                <a:spcPts val="0"/>
              </a:spcBef>
              <a:spcAft>
                <a:spcPts val="0"/>
              </a:spcAft>
              <a:buSzPts val="1400"/>
              <a:buNone/>
              <a:defRPr/>
            </a:lvl5pPr>
            <a:lvl6pPr lvl="5" algn="l">
              <a:lnSpc>
                <a:spcPct val="233333"/>
              </a:lnSpc>
              <a:spcBef>
                <a:spcPts val="0"/>
              </a:spcBef>
              <a:spcAft>
                <a:spcPts val="0"/>
              </a:spcAft>
              <a:buSzPts val="1400"/>
              <a:buNone/>
              <a:defRPr/>
            </a:lvl6pPr>
            <a:lvl7pPr lvl="6" algn="l">
              <a:lnSpc>
                <a:spcPct val="233333"/>
              </a:lnSpc>
              <a:spcBef>
                <a:spcPts val="0"/>
              </a:spcBef>
              <a:spcAft>
                <a:spcPts val="0"/>
              </a:spcAft>
              <a:buSzPts val="1400"/>
              <a:buNone/>
              <a:defRPr/>
            </a:lvl7pPr>
            <a:lvl8pPr lvl="7" algn="l">
              <a:lnSpc>
                <a:spcPct val="233333"/>
              </a:lnSpc>
              <a:spcBef>
                <a:spcPts val="0"/>
              </a:spcBef>
              <a:spcAft>
                <a:spcPts val="0"/>
              </a:spcAft>
              <a:buSzPts val="1400"/>
              <a:buNone/>
              <a:defRPr/>
            </a:lvl8pPr>
            <a:lvl9pPr lvl="8" algn="l">
              <a:lnSpc>
                <a:spcPct val="233333"/>
              </a:lnSpc>
              <a:spcBef>
                <a:spcPts val="0"/>
              </a:spcBef>
              <a:spcAft>
                <a:spcPts val="0"/>
              </a:spcAft>
              <a:buSzPts val="1400"/>
              <a:buNone/>
              <a:defRPr/>
            </a:lvl9pPr>
          </a:lstStyle>
          <a:p/>
        </p:txBody>
      </p:sp>
      <p:sp>
        <p:nvSpPr>
          <p:cNvPr id="31" name="Google Shape;31;p3"/>
          <p:cNvSpPr txBox="1"/>
          <p:nvPr>
            <p:ph idx="12" type="sldNum"/>
          </p:nvPr>
        </p:nvSpPr>
        <p:spPr>
          <a:xfrm>
            <a:off x="7226300" y="6886575"/>
            <a:ext cx="2336800" cy="509587"/>
          </a:xfrm>
          <a:prstGeom prst="rect">
            <a:avLst/>
          </a:prstGeom>
          <a:noFill/>
          <a:ln>
            <a:noFill/>
          </a:ln>
        </p:spPr>
        <p:txBody>
          <a:bodyPr anchorCtr="0" anchor="t" bIns="0" lIns="0" spcFirstLastPara="1" rIns="0" wrap="square" tIns="0">
            <a:noAutofit/>
          </a:bodyPr>
          <a:lstStyle>
            <a:lvl1pPr indent="0" lvl="0"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algn="r">
              <a:lnSpc>
                <a:spcPct val="93000"/>
              </a:lnSpc>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2" name="Shape 32"/>
        <p:cNvGrpSpPr/>
        <p:nvPr/>
      </p:nvGrpSpPr>
      <p:grpSpPr>
        <a:xfrm>
          <a:off x="0" y="0"/>
          <a:ext cx="0" cy="0"/>
          <a:chOff x="0" y="0"/>
          <a:chExt cx="0" cy="0"/>
        </a:xfrm>
      </p:grpSpPr>
      <p:sp>
        <p:nvSpPr>
          <p:cNvPr id="33" name="Google Shape;33;p4"/>
          <p:cNvSpPr txBox="1"/>
          <p:nvPr>
            <p:ph type="title"/>
          </p:nvPr>
        </p:nvSpPr>
        <p:spPr>
          <a:xfrm>
            <a:off x="693043" y="819755"/>
            <a:ext cx="8694600" cy="2395500"/>
          </a:xfrm>
          <a:prstGeom prst="rect">
            <a:avLst/>
          </a:prstGeom>
          <a:noFill/>
          <a:ln>
            <a:noFill/>
          </a:ln>
        </p:spPr>
        <p:txBody>
          <a:bodyPr anchorCtr="0" anchor="t" bIns="50375" lIns="100775" spcFirstLastPara="1" rIns="100775" wrap="square" tIns="50375">
            <a:noAutofit/>
          </a:bodyPr>
          <a:lstStyle>
            <a:lvl1pPr lvl="0" marR="0" rtl="0" algn="ctr">
              <a:lnSpc>
                <a:spcPct val="100000"/>
              </a:lnSpc>
              <a:spcBef>
                <a:spcPts val="0"/>
              </a:spcBef>
              <a:spcAft>
                <a:spcPts val="0"/>
              </a:spcAft>
              <a:buSzPts val="1400"/>
              <a:buNone/>
              <a:defRPr b="0" i="0" sz="53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9pPr>
          </a:lstStyle>
          <a:p/>
        </p:txBody>
      </p:sp>
      <p:sp>
        <p:nvSpPr>
          <p:cNvPr id="34" name="Google Shape;34;p4"/>
          <p:cNvSpPr txBox="1"/>
          <p:nvPr>
            <p:ph idx="1" type="body"/>
          </p:nvPr>
        </p:nvSpPr>
        <p:spPr>
          <a:xfrm>
            <a:off x="1656477" y="4066946"/>
            <a:ext cx="6767700" cy="1657200"/>
          </a:xfrm>
          <a:prstGeom prst="rect">
            <a:avLst/>
          </a:prstGeom>
          <a:noFill/>
          <a:ln>
            <a:noFill/>
          </a:ln>
        </p:spPr>
        <p:txBody>
          <a:bodyPr anchorCtr="0" anchor="t" bIns="50375" lIns="100775" spcFirstLastPara="1" rIns="100775" wrap="square" tIns="50375">
            <a:noAutofit/>
          </a:bodyPr>
          <a:lstStyle>
            <a:lvl1pPr indent="-228600" lvl="0" marL="457200" marR="0" rtl="0" algn="ctr">
              <a:lnSpc>
                <a:spcPct val="100000"/>
              </a:lnSpc>
              <a:spcBef>
                <a:spcPts val="0"/>
              </a:spcBef>
              <a:spcAft>
                <a:spcPts val="0"/>
              </a:spcAft>
              <a:buSzPts val="1400"/>
              <a:buNone/>
              <a:defRPr b="0" i="0" sz="3100" u="none" cap="none" strike="noStrike">
                <a:solidFill>
                  <a:schemeClr val="lt1"/>
                </a:solidFill>
                <a:latin typeface="Arial"/>
                <a:ea typeface="Arial"/>
                <a:cs typeface="Arial"/>
                <a:sym typeface="Arial"/>
              </a:defRPr>
            </a:lvl1pPr>
            <a:lvl2pPr indent="-228600" lvl="1" marL="914400" marR="0" rtl="0" algn="ctr">
              <a:lnSpc>
                <a:spcPct val="100000"/>
              </a:lnSpc>
              <a:spcBef>
                <a:spcPts val="0"/>
              </a:spcBef>
              <a:spcAft>
                <a:spcPts val="0"/>
              </a:spcAft>
              <a:buSzPts val="1400"/>
              <a:buNone/>
              <a:defRPr b="0" i="0" sz="1500" u="none" cap="none" strike="noStrike">
                <a:solidFill>
                  <a:schemeClr val="lt1"/>
                </a:solidFill>
                <a:latin typeface="Arial"/>
                <a:ea typeface="Arial"/>
                <a:cs typeface="Arial"/>
                <a:sym typeface="Arial"/>
              </a:defRPr>
            </a:lvl2pPr>
            <a:lvl3pPr indent="-228600" lvl="2" marL="1371600" marR="0" rtl="0" algn="ctr">
              <a:lnSpc>
                <a:spcPct val="100000"/>
              </a:lnSpc>
              <a:spcBef>
                <a:spcPts val="0"/>
              </a:spcBef>
              <a:spcAft>
                <a:spcPts val="0"/>
              </a:spcAft>
              <a:buSzPts val="1400"/>
              <a:buNone/>
              <a:defRPr b="0" i="0" sz="1500" u="none" cap="none" strike="noStrike">
                <a:solidFill>
                  <a:schemeClr val="lt1"/>
                </a:solidFill>
                <a:latin typeface="Arial"/>
                <a:ea typeface="Arial"/>
                <a:cs typeface="Arial"/>
                <a:sym typeface="Arial"/>
              </a:defRPr>
            </a:lvl3pPr>
            <a:lvl4pPr indent="-228600" lvl="3" marL="1828800" marR="0" rtl="0" algn="ctr">
              <a:lnSpc>
                <a:spcPct val="100000"/>
              </a:lnSpc>
              <a:spcBef>
                <a:spcPts val="0"/>
              </a:spcBef>
              <a:spcAft>
                <a:spcPts val="0"/>
              </a:spcAft>
              <a:buSzPts val="1400"/>
              <a:buNone/>
              <a:defRPr b="0" i="0" sz="1500" u="none" cap="none" strike="noStrike">
                <a:solidFill>
                  <a:schemeClr val="lt1"/>
                </a:solidFill>
                <a:latin typeface="Arial"/>
                <a:ea typeface="Arial"/>
                <a:cs typeface="Arial"/>
                <a:sym typeface="Arial"/>
              </a:defRPr>
            </a:lvl4pPr>
            <a:lvl5pPr indent="-228600" lvl="4" marL="2286000" marR="0" rtl="0" algn="ctr">
              <a:lnSpc>
                <a:spcPct val="100000"/>
              </a:lnSpc>
              <a:spcBef>
                <a:spcPts val="0"/>
              </a:spcBef>
              <a:spcAft>
                <a:spcPts val="0"/>
              </a:spcAft>
              <a:buSzPts val="1400"/>
              <a:buNone/>
              <a:defRPr b="0" i="0" sz="15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500" u="none" cap="none" strike="noStrike">
                <a:solidFill>
                  <a:srgbClr val="000000"/>
                </a:solidFill>
                <a:latin typeface="Arial"/>
                <a:ea typeface="Arial"/>
                <a:cs typeface="Arial"/>
                <a:sym typeface="Arial"/>
              </a:defRPr>
            </a:lvl9pPr>
          </a:lstStyle>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5"/>
          <p:cNvSpPr txBox="1"/>
          <p:nvPr>
            <p:ph type="title"/>
          </p:nvPr>
        </p:nvSpPr>
        <p:spPr>
          <a:xfrm>
            <a:off x="233047" y="1"/>
            <a:ext cx="9614700" cy="756300"/>
          </a:xfrm>
          <a:prstGeom prst="rect">
            <a:avLst/>
          </a:prstGeom>
          <a:noFill/>
          <a:ln>
            <a:noFill/>
          </a:ln>
        </p:spPr>
        <p:txBody>
          <a:bodyPr anchorCtr="0" anchor="ctr" bIns="50375" lIns="100775" spcFirstLastPara="1" rIns="100775" wrap="square" tIns="50375">
            <a:normAutofit/>
          </a:bodyPr>
          <a:lstStyle>
            <a:lvl1pPr lvl="0" rtl="0" algn="ctr">
              <a:lnSpc>
                <a:spcPct val="90000"/>
              </a:lnSpc>
              <a:spcBef>
                <a:spcPts val="0"/>
              </a:spcBef>
              <a:spcAft>
                <a:spcPts val="0"/>
              </a:spcAft>
              <a:buClr>
                <a:schemeClr val="lt1"/>
              </a:buClr>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 name="Google Shape;37;p5"/>
          <p:cNvSpPr txBox="1"/>
          <p:nvPr>
            <p:ph idx="1" type="body"/>
          </p:nvPr>
        </p:nvSpPr>
        <p:spPr>
          <a:xfrm>
            <a:off x="0" y="756437"/>
            <a:ext cx="10080600" cy="6214800"/>
          </a:xfrm>
          <a:prstGeom prst="rect">
            <a:avLst/>
          </a:prstGeom>
          <a:noFill/>
          <a:ln>
            <a:noFill/>
          </a:ln>
        </p:spPr>
        <p:txBody>
          <a:bodyPr anchorCtr="0" anchor="t" bIns="50375" lIns="100775" spcFirstLastPara="1" rIns="100775" wrap="square" tIns="50375">
            <a:normAutofit/>
          </a:bodyPr>
          <a:lstStyle>
            <a:lvl1pPr indent="-228600" lvl="0" marL="457200" rtl="0" algn="l">
              <a:lnSpc>
                <a:spcPct val="90000"/>
              </a:lnSpc>
              <a:spcBef>
                <a:spcPts val="1100"/>
              </a:spcBef>
              <a:spcAft>
                <a:spcPts val="0"/>
              </a:spcAft>
              <a:buClr>
                <a:schemeClr val="dk1"/>
              </a:buClr>
              <a:buSzPts val="2000"/>
              <a:buNone/>
              <a:defRPr/>
            </a:lvl1pPr>
            <a:lvl2pPr indent="-228600" lvl="1" marL="914400" rtl="0" algn="l">
              <a:lnSpc>
                <a:spcPct val="90000"/>
              </a:lnSpc>
              <a:spcBef>
                <a:spcPts val="1400"/>
              </a:spcBef>
              <a:spcAft>
                <a:spcPts val="0"/>
              </a:spcAft>
              <a:buClr>
                <a:schemeClr val="dk1"/>
              </a:buClr>
              <a:buSzPts val="2000"/>
              <a:buNone/>
              <a:defRPr/>
            </a:lvl2pPr>
            <a:lvl3pPr indent="-228600" lvl="2" marL="1371600" rtl="0" algn="l">
              <a:lnSpc>
                <a:spcPct val="90000"/>
              </a:lnSpc>
              <a:spcBef>
                <a:spcPts val="1100"/>
              </a:spcBef>
              <a:spcAft>
                <a:spcPts val="0"/>
              </a:spcAft>
              <a:buClr>
                <a:schemeClr val="dk1"/>
              </a:buClr>
              <a:buSzPts val="2000"/>
              <a:buNone/>
              <a:defRPr/>
            </a:lvl3pPr>
            <a:lvl4pPr indent="-228600" lvl="3" marL="1828800" rtl="0" algn="l">
              <a:lnSpc>
                <a:spcPct val="90000"/>
              </a:lnSpc>
              <a:spcBef>
                <a:spcPts val="800"/>
              </a:spcBef>
              <a:spcAft>
                <a:spcPts val="0"/>
              </a:spcAft>
              <a:buClr>
                <a:schemeClr val="dk1"/>
              </a:buClr>
              <a:buSzPts val="2000"/>
              <a:buNone/>
              <a:defRPr/>
            </a:lvl4pPr>
            <a:lvl5pPr indent="-228600" lvl="4" marL="2286000" rtl="0" algn="l">
              <a:lnSpc>
                <a:spcPct val="90000"/>
              </a:lnSpc>
              <a:spcBef>
                <a:spcPts val="600"/>
              </a:spcBef>
              <a:spcAft>
                <a:spcPts val="0"/>
              </a:spcAft>
              <a:buClr>
                <a:schemeClr val="dk1"/>
              </a:buClr>
              <a:buSzPts val="2000"/>
              <a:buNone/>
              <a:defRPr/>
            </a:lvl5pPr>
            <a:lvl6pPr indent="-228600" lvl="5" marL="2743200" rtl="0" algn="l">
              <a:lnSpc>
                <a:spcPct val="90000"/>
              </a:lnSpc>
              <a:spcBef>
                <a:spcPts val="600"/>
              </a:spcBef>
              <a:spcAft>
                <a:spcPts val="0"/>
              </a:spcAft>
              <a:buClr>
                <a:schemeClr val="dk1"/>
              </a:buClr>
              <a:buSzPts val="2000"/>
              <a:buNone/>
              <a:defRPr/>
            </a:lvl6pPr>
            <a:lvl7pPr indent="-228600" lvl="6" marL="3200400" rtl="0" algn="l">
              <a:lnSpc>
                <a:spcPct val="90000"/>
              </a:lnSpc>
              <a:spcBef>
                <a:spcPts val="600"/>
              </a:spcBef>
              <a:spcAft>
                <a:spcPts val="0"/>
              </a:spcAft>
              <a:buClr>
                <a:schemeClr val="dk1"/>
              </a:buClr>
              <a:buSzPts val="2000"/>
              <a:buNone/>
              <a:defRPr/>
            </a:lvl7pPr>
            <a:lvl8pPr indent="-228600" lvl="7" marL="3657600" rtl="0" algn="l">
              <a:lnSpc>
                <a:spcPct val="90000"/>
              </a:lnSpc>
              <a:spcBef>
                <a:spcPts val="600"/>
              </a:spcBef>
              <a:spcAft>
                <a:spcPts val="0"/>
              </a:spcAft>
              <a:buClr>
                <a:schemeClr val="dk1"/>
              </a:buClr>
              <a:buSzPts val="2000"/>
              <a:buNone/>
              <a:defRPr/>
            </a:lvl8pPr>
            <a:lvl9pPr indent="-228600" lvl="8" marL="4114800" rtl="0" algn="l">
              <a:lnSpc>
                <a:spcPct val="90000"/>
              </a:lnSpc>
              <a:spcBef>
                <a:spcPts val="600"/>
              </a:spcBef>
              <a:spcAft>
                <a:spcPts val="200"/>
              </a:spcAft>
              <a:buClr>
                <a:schemeClr val="dk1"/>
              </a:buClr>
              <a:buSzPts val="2000"/>
              <a:buNone/>
              <a:defRPr/>
            </a:lvl9pPr>
          </a:lstStyle>
          <a:p/>
        </p:txBody>
      </p:sp>
      <p:sp>
        <p:nvSpPr>
          <p:cNvPr id="38" name="Google Shape;38;p5"/>
          <p:cNvSpPr txBox="1"/>
          <p:nvPr>
            <p:ph idx="11" type="ftr"/>
          </p:nvPr>
        </p:nvSpPr>
        <p:spPr>
          <a:xfrm>
            <a:off x="3024863" y="7064270"/>
            <a:ext cx="5798400" cy="402600"/>
          </a:xfrm>
          <a:prstGeom prst="rect">
            <a:avLst/>
          </a:prstGeom>
          <a:noFill/>
          <a:ln>
            <a:noFill/>
          </a:ln>
        </p:spPr>
        <p:txBody>
          <a:bodyPr anchorCtr="0" anchor="ctr" bIns="50375" lIns="100775" spcFirstLastPara="1" rIns="100775" wrap="square" tIns="50375">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p:cSld name="Single column">
    <p:spTree>
      <p:nvGrpSpPr>
        <p:cNvPr id="39" name="Shape 39"/>
        <p:cNvGrpSpPr/>
        <p:nvPr/>
      </p:nvGrpSpPr>
      <p:grpSpPr>
        <a:xfrm>
          <a:off x="0" y="0"/>
          <a:ext cx="0" cy="0"/>
          <a:chOff x="0" y="0"/>
          <a:chExt cx="0" cy="0"/>
        </a:xfrm>
      </p:grpSpPr>
      <p:sp>
        <p:nvSpPr>
          <p:cNvPr id="40" name="Google Shape;40;p6"/>
          <p:cNvSpPr txBox="1"/>
          <p:nvPr>
            <p:ph type="ctrTitle"/>
          </p:nvPr>
        </p:nvSpPr>
        <p:spPr>
          <a:xfrm>
            <a:off x="168010" y="167993"/>
            <a:ext cx="9744600" cy="924000"/>
          </a:xfrm>
          <a:prstGeom prst="rect">
            <a:avLst/>
          </a:prstGeom>
          <a:noFill/>
          <a:ln>
            <a:noFill/>
          </a:ln>
        </p:spPr>
        <p:txBody>
          <a:bodyPr anchorCtr="0" anchor="ctr" bIns="50375" lIns="100775" spcFirstLastPara="1" rIns="100775" wrap="square" tIns="50375">
            <a:normAutofit/>
          </a:bodyPr>
          <a:lstStyle>
            <a:lvl1pPr lvl="0" rtl="0" algn="r">
              <a:lnSpc>
                <a:spcPct val="90000"/>
              </a:lnSpc>
              <a:spcBef>
                <a:spcPts val="0"/>
              </a:spcBef>
              <a:spcAft>
                <a:spcPts val="0"/>
              </a:spcAft>
              <a:buClr>
                <a:schemeClr val="lt1"/>
              </a:buClr>
              <a:buSzPts val="5300"/>
              <a:buFont typeface="Calibri"/>
              <a:buNone/>
              <a:defRPr sz="53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6"/>
          <p:cNvSpPr txBox="1"/>
          <p:nvPr>
            <p:ph idx="1" type="body"/>
          </p:nvPr>
        </p:nvSpPr>
        <p:spPr>
          <a:xfrm>
            <a:off x="420026" y="1427939"/>
            <a:ext cx="9240600" cy="5291700"/>
          </a:xfrm>
          <a:prstGeom prst="rect">
            <a:avLst/>
          </a:prstGeom>
          <a:noFill/>
          <a:ln>
            <a:noFill/>
          </a:ln>
        </p:spPr>
        <p:txBody>
          <a:bodyPr anchorCtr="0" anchor="t" bIns="50375" lIns="100775" spcFirstLastPara="1" rIns="100775" wrap="square" tIns="50375">
            <a:normAutofit/>
          </a:bodyPr>
          <a:lstStyle>
            <a:lvl1pPr indent="-228600" lvl="0" marL="457200" rtl="0" algn="l">
              <a:lnSpc>
                <a:spcPct val="90000"/>
              </a:lnSpc>
              <a:spcBef>
                <a:spcPts val="1100"/>
              </a:spcBef>
              <a:spcAft>
                <a:spcPts val="0"/>
              </a:spcAft>
              <a:buClr>
                <a:schemeClr val="dk1"/>
              </a:buClr>
              <a:buSzPts val="3500"/>
              <a:buNone/>
              <a:defRPr sz="3500">
                <a:latin typeface="Arial"/>
                <a:ea typeface="Arial"/>
                <a:cs typeface="Arial"/>
                <a:sym typeface="Arial"/>
              </a:defRPr>
            </a:lvl1pPr>
            <a:lvl2pPr indent="-228600" lvl="1" marL="914400" rtl="0" algn="l">
              <a:lnSpc>
                <a:spcPct val="90000"/>
              </a:lnSpc>
              <a:spcBef>
                <a:spcPts val="1400"/>
              </a:spcBef>
              <a:spcAft>
                <a:spcPts val="0"/>
              </a:spcAft>
              <a:buClr>
                <a:schemeClr val="dk1"/>
              </a:buClr>
              <a:buSzPts val="2000"/>
              <a:buNone/>
              <a:defRPr/>
            </a:lvl2pPr>
            <a:lvl3pPr indent="-228600" lvl="2" marL="1371600" rtl="0" algn="l">
              <a:lnSpc>
                <a:spcPct val="90000"/>
              </a:lnSpc>
              <a:spcBef>
                <a:spcPts val="1100"/>
              </a:spcBef>
              <a:spcAft>
                <a:spcPts val="0"/>
              </a:spcAft>
              <a:buClr>
                <a:schemeClr val="dk1"/>
              </a:buClr>
              <a:buSzPts val="2000"/>
              <a:buNone/>
              <a:defRPr/>
            </a:lvl3pPr>
            <a:lvl4pPr indent="-228600" lvl="3" marL="1828800" rtl="0" algn="l">
              <a:lnSpc>
                <a:spcPct val="90000"/>
              </a:lnSpc>
              <a:spcBef>
                <a:spcPts val="800"/>
              </a:spcBef>
              <a:spcAft>
                <a:spcPts val="0"/>
              </a:spcAft>
              <a:buClr>
                <a:schemeClr val="dk1"/>
              </a:buClr>
              <a:buSzPts val="2000"/>
              <a:buNone/>
              <a:defRPr/>
            </a:lvl4pPr>
            <a:lvl5pPr indent="-228600" lvl="4" marL="2286000" rtl="0" algn="l">
              <a:lnSpc>
                <a:spcPct val="90000"/>
              </a:lnSpc>
              <a:spcBef>
                <a:spcPts val="600"/>
              </a:spcBef>
              <a:spcAft>
                <a:spcPts val="0"/>
              </a:spcAft>
              <a:buClr>
                <a:schemeClr val="dk1"/>
              </a:buClr>
              <a:buSzPts val="2000"/>
              <a:buNone/>
              <a:defRPr/>
            </a:lvl5pPr>
            <a:lvl6pPr indent="-228600" lvl="5" marL="2743200" rtl="0" algn="l">
              <a:lnSpc>
                <a:spcPct val="90000"/>
              </a:lnSpc>
              <a:spcBef>
                <a:spcPts val="600"/>
              </a:spcBef>
              <a:spcAft>
                <a:spcPts val="0"/>
              </a:spcAft>
              <a:buClr>
                <a:schemeClr val="dk1"/>
              </a:buClr>
              <a:buSzPts val="2000"/>
              <a:buNone/>
              <a:defRPr/>
            </a:lvl6pPr>
            <a:lvl7pPr indent="-228600" lvl="6" marL="3200400" rtl="0" algn="l">
              <a:lnSpc>
                <a:spcPct val="90000"/>
              </a:lnSpc>
              <a:spcBef>
                <a:spcPts val="600"/>
              </a:spcBef>
              <a:spcAft>
                <a:spcPts val="0"/>
              </a:spcAft>
              <a:buClr>
                <a:schemeClr val="dk1"/>
              </a:buClr>
              <a:buSzPts val="2000"/>
              <a:buNone/>
              <a:defRPr/>
            </a:lvl7pPr>
            <a:lvl8pPr indent="-228600" lvl="7" marL="3657600" rtl="0" algn="l">
              <a:lnSpc>
                <a:spcPct val="90000"/>
              </a:lnSpc>
              <a:spcBef>
                <a:spcPts val="600"/>
              </a:spcBef>
              <a:spcAft>
                <a:spcPts val="0"/>
              </a:spcAft>
              <a:buClr>
                <a:schemeClr val="dk1"/>
              </a:buClr>
              <a:buSzPts val="2000"/>
              <a:buNone/>
              <a:defRPr/>
            </a:lvl8pPr>
            <a:lvl9pPr indent="-228600" lvl="8" marL="4114800" rtl="0" algn="l">
              <a:lnSpc>
                <a:spcPct val="90000"/>
              </a:lnSpc>
              <a:spcBef>
                <a:spcPts val="600"/>
              </a:spcBef>
              <a:spcAft>
                <a:spcPts val="200"/>
              </a:spcAft>
              <a:buClr>
                <a:schemeClr val="dk1"/>
              </a:buClr>
              <a:buSzPts val="2000"/>
              <a:buNone/>
              <a:defRPr/>
            </a:lvl9pPr>
          </a:lstStyle>
          <a:p/>
        </p:txBody>
      </p:sp>
      <p:sp>
        <p:nvSpPr>
          <p:cNvPr id="42" name="Google Shape;42;p6"/>
          <p:cNvSpPr txBox="1"/>
          <p:nvPr>
            <p:ph idx="12" type="sldNum"/>
          </p:nvPr>
        </p:nvSpPr>
        <p:spPr>
          <a:xfrm>
            <a:off x="7224448" y="7139693"/>
            <a:ext cx="2352000" cy="402600"/>
          </a:xfrm>
          <a:prstGeom prst="rect">
            <a:avLst/>
          </a:prstGeom>
          <a:noFill/>
          <a:ln>
            <a:noFill/>
          </a:ln>
        </p:spPr>
        <p:txBody>
          <a:bodyPr anchorCtr="0" anchor="t" bIns="50375" lIns="100775" spcFirstLastPara="1" rIns="100775" wrap="square" tIns="50375">
            <a:noAutofit/>
          </a:bodyPr>
          <a:lstStyle>
            <a:lvl1pPr indent="0" lvl="0"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1pPr>
            <a:lvl2pPr indent="0" lvl="1"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2pPr>
            <a:lvl3pPr indent="0" lvl="2"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3pPr>
            <a:lvl4pPr indent="0" lvl="3"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4pPr>
            <a:lvl5pPr indent="0" lvl="4"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5pPr>
            <a:lvl6pPr indent="0" lvl="5"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6pPr>
            <a:lvl7pPr indent="0" lvl="6"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7pPr>
            <a:lvl8pPr indent="0" lvl="7"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8pPr>
            <a:lvl9pPr indent="0" lvl="8" marL="0" marR="0" rtl="0" algn="l">
              <a:lnSpc>
                <a:spcPct val="100000"/>
              </a:lnSpc>
              <a:spcBef>
                <a:spcPts val="0"/>
              </a:spcBef>
              <a:spcAft>
                <a:spcPts val="0"/>
              </a:spcAft>
              <a:buNone/>
              <a:defRPr b="1" i="0" sz="1200" u="none" cap="none" strike="noStrike">
                <a:solidFill>
                  <a:schemeClr val="lt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x">
  <p:cSld name="TITLE_AND_BODY">
    <p:spTree>
      <p:nvGrpSpPr>
        <p:cNvPr id="43" name="Shape 43"/>
        <p:cNvGrpSpPr/>
        <p:nvPr/>
      </p:nvGrpSpPr>
      <p:grpSpPr>
        <a:xfrm>
          <a:off x="0" y="0"/>
          <a:ext cx="0" cy="0"/>
          <a:chOff x="0" y="0"/>
          <a:chExt cx="0" cy="0"/>
        </a:xfrm>
      </p:grpSpPr>
      <p:sp>
        <p:nvSpPr>
          <p:cNvPr id="44" name="Google Shape;44;p7"/>
          <p:cNvSpPr txBox="1"/>
          <p:nvPr>
            <p:ph type="title"/>
          </p:nvPr>
        </p:nvSpPr>
        <p:spPr>
          <a:xfrm>
            <a:off x="502920" y="267840"/>
            <a:ext cx="9061500" cy="13212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 name="Google Shape;45;p7"/>
          <p:cNvSpPr txBox="1"/>
          <p:nvPr>
            <p:ph idx="1" type="subTitle"/>
          </p:nvPr>
        </p:nvSpPr>
        <p:spPr>
          <a:xfrm>
            <a:off x="502920" y="1767960"/>
            <a:ext cx="9061500" cy="732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1400"/>
              </a:spcBef>
              <a:spcAft>
                <a:spcPts val="0"/>
              </a:spcAft>
              <a:buSzPts val="1400"/>
              <a:buNone/>
              <a:defRPr/>
            </a:lvl2pPr>
            <a:lvl3pPr lvl="2" rtl="0" algn="l">
              <a:spcBef>
                <a:spcPts val="1100"/>
              </a:spcBef>
              <a:spcAft>
                <a:spcPts val="0"/>
              </a:spcAft>
              <a:buSzPts val="1400"/>
              <a:buNone/>
              <a:defRPr/>
            </a:lvl3pPr>
            <a:lvl4pPr lvl="3" rtl="0" algn="l">
              <a:spcBef>
                <a:spcPts val="800"/>
              </a:spcBef>
              <a:spcAft>
                <a:spcPts val="0"/>
              </a:spcAft>
              <a:buSzPts val="1400"/>
              <a:buNone/>
              <a:defRPr/>
            </a:lvl4pPr>
            <a:lvl5pPr lvl="4" rtl="0" algn="l">
              <a:spcBef>
                <a:spcPts val="500"/>
              </a:spcBef>
              <a:spcAft>
                <a:spcPts val="0"/>
              </a:spcAft>
              <a:buSzPts val="1400"/>
              <a:buNone/>
              <a:defRPr/>
            </a:lvl5pPr>
            <a:lvl6pPr lvl="5" rtl="0" algn="l">
              <a:spcBef>
                <a:spcPts val="200"/>
              </a:spcBef>
              <a:spcAft>
                <a:spcPts val="0"/>
              </a:spcAft>
              <a:buSzPts val="1400"/>
              <a:buNone/>
              <a:defRPr/>
            </a:lvl6pPr>
            <a:lvl7pPr lvl="6" rtl="0" algn="l">
              <a:spcBef>
                <a:spcPts val="200"/>
              </a:spcBef>
              <a:spcAft>
                <a:spcPts val="0"/>
              </a:spcAft>
              <a:buSzPts val="1400"/>
              <a:buNone/>
              <a:defRPr/>
            </a:lvl7pPr>
            <a:lvl8pPr lvl="7" rtl="0" algn="l">
              <a:spcBef>
                <a:spcPts val="200"/>
              </a:spcBef>
              <a:spcAft>
                <a:spcPts val="0"/>
              </a:spcAft>
              <a:buSzPts val="1400"/>
              <a:buNone/>
              <a:defRPr/>
            </a:lvl8pPr>
            <a:lvl9pPr lvl="8" rtl="0" algn="l">
              <a:spcBef>
                <a:spcPts val="200"/>
              </a:spcBef>
              <a:spcAft>
                <a:spcPts val="20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 name="Shape 16"/>
        <p:cNvGrpSpPr/>
        <p:nvPr/>
      </p:nvGrpSpPr>
      <p:grpSpPr>
        <a:xfrm>
          <a:off x="0" y="0"/>
          <a:ext cx="0" cy="0"/>
          <a:chOff x="0" y="0"/>
          <a:chExt cx="0" cy="0"/>
        </a:xfrm>
      </p:grpSpPr>
      <p:sp>
        <p:nvSpPr>
          <p:cNvPr id="17" name="Google Shape;17;p1"/>
          <p:cNvSpPr txBox="1"/>
          <p:nvPr>
            <p:ph type="title"/>
          </p:nvPr>
        </p:nvSpPr>
        <p:spPr>
          <a:xfrm>
            <a:off x="503237" y="268287"/>
            <a:ext cx="9059862" cy="1319212"/>
          </a:xfrm>
          <a:prstGeom prst="rect">
            <a:avLst/>
          </a:prstGeom>
          <a:noFill/>
          <a:ln>
            <a:noFill/>
          </a:ln>
        </p:spPr>
        <p:txBody>
          <a:bodyPr anchorCtr="0" anchor="ctr" bIns="0" lIns="0" spcFirstLastPara="1" rIns="0" wrap="square" tIns="0">
            <a:noAutofit/>
          </a:bodyPr>
          <a:lstStyle>
            <a:lvl1pPr lvl="0"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1pPr>
            <a:lvl2pPr lvl="1"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2pPr>
            <a:lvl3pPr lvl="2"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3pPr>
            <a:lvl4pPr lvl="3"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4pPr>
            <a:lvl5pPr lvl="4"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5pPr>
            <a:lvl6pPr lvl="5"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6pPr>
            <a:lvl7pPr lvl="6"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7pPr>
            <a:lvl8pPr lvl="7"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8pPr>
            <a:lvl9pPr lvl="8" marR="0" rtl="0" algn="ctr">
              <a:lnSpc>
                <a:spcPct val="234090"/>
              </a:lnSpc>
              <a:spcBef>
                <a:spcPts val="0"/>
              </a:spcBef>
              <a:spcAft>
                <a:spcPts val="0"/>
              </a:spcAft>
              <a:buSzPts val="1400"/>
              <a:buNone/>
              <a:defRPr b="0" i="0" sz="4400" u="none" cap="none" strike="noStrike">
                <a:solidFill>
                  <a:srgbClr val="000000"/>
                </a:solidFill>
                <a:latin typeface="Arial"/>
                <a:ea typeface="Arial"/>
                <a:cs typeface="Arial"/>
                <a:sym typeface="Arial"/>
              </a:defRPr>
            </a:lvl9pPr>
          </a:lstStyle>
          <a:p/>
        </p:txBody>
      </p:sp>
      <p:sp>
        <p:nvSpPr>
          <p:cNvPr id="18" name="Google Shape;18;p1"/>
          <p:cNvSpPr txBox="1"/>
          <p:nvPr>
            <p:ph idx="1" type="body"/>
          </p:nvPr>
        </p:nvSpPr>
        <p:spPr>
          <a:xfrm>
            <a:off x="503237" y="1768475"/>
            <a:ext cx="9059862" cy="7321550"/>
          </a:xfrm>
          <a:prstGeom prst="rect">
            <a:avLst/>
          </a:prstGeom>
          <a:noFill/>
          <a:ln>
            <a:noFill/>
          </a:ln>
        </p:spPr>
        <p:txBody>
          <a:bodyPr anchorCtr="0" anchor="t" bIns="0" lIns="0" spcFirstLastPara="1" rIns="0" wrap="square" tIns="0">
            <a:noAutofit/>
          </a:bodyPr>
          <a:lstStyle>
            <a:lvl1pPr indent="-228600" lvl="0" marL="457200" marR="0" rtl="0" algn="l">
              <a:lnSpc>
                <a:spcPct val="234375"/>
              </a:lnSpc>
              <a:spcBef>
                <a:spcPts val="0"/>
              </a:spcBef>
              <a:spcAft>
                <a:spcPts val="0"/>
              </a:spcAft>
              <a:buSzPts val="1400"/>
              <a:buNone/>
              <a:defRPr b="0" i="0" sz="3200" u="none" cap="none" strike="noStrike">
                <a:solidFill>
                  <a:srgbClr val="000000"/>
                </a:solidFill>
                <a:latin typeface="Arial"/>
                <a:ea typeface="Arial"/>
                <a:cs typeface="Arial"/>
                <a:sym typeface="Arial"/>
              </a:defRPr>
            </a:lvl1pPr>
            <a:lvl2pPr indent="-228600" lvl="1" marL="914400" marR="0" rtl="0" algn="l">
              <a:lnSpc>
                <a:spcPct val="232142"/>
              </a:lnSpc>
              <a:spcBef>
                <a:spcPts val="1400"/>
              </a:spcBef>
              <a:spcAft>
                <a:spcPts val="0"/>
              </a:spcAft>
              <a:buSzPts val="1400"/>
              <a:buNone/>
              <a:defRPr b="0" i="0" sz="2800" u="none" cap="none" strike="noStrike">
                <a:solidFill>
                  <a:srgbClr val="000000"/>
                </a:solidFill>
                <a:latin typeface="Arial"/>
                <a:ea typeface="Arial"/>
                <a:cs typeface="Arial"/>
                <a:sym typeface="Arial"/>
              </a:defRPr>
            </a:lvl2pPr>
            <a:lvl3pPr indent="-228600" lvl="2" marL="1371600" marR="0" rtl="0" algn="l">
              <a:lnSpc>
                <a:spcPct val="233333"/>
              </a:lnSpc>
              <a:spcBef>
                <a:spcPts val="1100"/>
              </a:spcBef>
              <a:spcAft>
                <a:spcPts val="0"/>
              </a:spcAft>
              <a:buSzPts val="1400"/>
              <a:buNone/>
              <a:defRPr b="0" i="0" sz="2400" u="none" cap="none" strike="noStrike">
                <a:solidFill>
                  <a:srgbClr val="000000"/>
                </a:solidFill>
                <a:latin typeface="Arial"/>
                <a:ea typeface="Arial"/>
                <a:cs typeface="Arial"/>
                <a:sym typeface="Arial"/>
              </a:defRPr>
            </a:lvl3pPr>
            <a:lvl4pPr indent="-228600" lvl="3" marL="1828800" marR="0" rtl="0" algn="l">
              <a:lnSpc>
                <a:spcPct val="234999"/>
              </a:lnSpc>
              <a:spcBef>
                <a:spcPts val="800"/>
              </a:spcBef>
              <a:spcAft>
                <a:spcPts val="0"/>
              </a:spcAft>
              <a:buSzPts val="1400"/>
              <a:buNone/>
              <a:defRPr b="0" i="0" sz="2000" u="none" cap="none" strike="noStrike">
                <a:solidFill>
                  <a:srgbClr val="000000"/>
                </a:solidFill>
                <a:latin typeface="Arial"/>
                <a:ea typeface="Arial"/>
                <a:cs typeface="Arial"/>
                <a:sym typeface="Arial"/>
              </a:defRPr>
            </a:lvl4pPr>
            <a:lvl5pPr indent="-228600" lvl="4" marL="2286000" marR="0" rtl="0" algn="l">
              <a:lnSpc>
                <a:spcPct val="234999"/>
              </a:lnSpc>
              <a:spcBef>
                <a:spcPts val="500"/>
              </a:spcBef>
              <a:spcAft>
                <a:spcPts val="0"/>
              </a:spcAft>
              <a:buSzPts val="1400"/>
              <a:buNone/>
              <a:defRPr b="0" i="0" sz="2000" u="none" cap="none" strike="noStrike">
                <a:solidFill>
                  <a:srgbClr val="000000"/>
                </a:solidFill>
                <a:latin typeface="Arial"/>
                <a:ea typeface="Arial"/>
                <a:cs typeface="Arial"/>
                <a:sym typeface="Arial"/>
              </a:defRPr>
            </a:lvl5pPr>
            <a:lvl6pPr indent="-228600" lvl="5" marL="2743200" marR="0" rtl="0" algn="l">
              <a:lnSpc>
                <a:spcPct val="234999"/>
              </a:lnSpc>
              <a:spcBef>
                <a:spcPts val="200"/>
              </a:spcBef>
              <a:spcAft>
                <a:spcPts val="0"/>
              </a:spcAft>
              <a:buSzPts val="1400"/>
              <a:buNone/>
              <a:defRPr b="0" i="0" sz="2000" u="none" cap="none" strike="noStrike">
                <a:solidFill>
                  <a:srgbClr val="000000"/>
                </a:solidFill>
                <a:latin typeface="Arial"/>
                <a:ea typeface="Arial"/>
                <a:cs typeface="Arial"/>
                <a:sym typeface="Arial"/>
              </a:defRPr>
            </a:lvl6pPr>
            <a:lvl7pPr indent="-228600" lvl="6" marL="3200400" marR="0" rtl="0" algn="l">
              <a:lnSpc>
                <a:spcPct val="234999"/>
              </a:lnSpc>
              <a:spcBef>
                <a:spcPts val="200"/>
              </a:spcBef>
              <a:spcAft>
                <a:spcPts val="0"/>
              </a:spcAft>
              <a:buSzPts val="1400"/>
              <a:buNone/>
              <a:defRPr b="0" i="0" sz="2000" u="none" cap="none" strike="noStrike">
                <a:solidFill>
                  <a:srgbClr val="000000"/>
                </a:solidFill>
                <a:latin typeface="Arial"/>
                <a:ea typeface="Arial"/>
                <a:cs typeface="Arial"/>
                <a:sym typeface="Arial"/>
              </a:defRPr>
            </a:lvl7pPr>
            <a:lvl8pPr indent="-228600" lvl="7" marL="3657600" marR="0" rtl="0" algn="l">
              <a:lnSpc>
                <a:spcPct val="234999"/>
              </a:lnSpc>
              <a:spcBef>
                <a:spcPts val="200"/>
              </a:spcBef>
              <a:spcAft>
                <a:spcPts val="0"/>
              </a:spcAft>
              <a:buSzPts val="1400"/>
              <a:buNone/>
              <a:defRPr b="0" i="0" sz="2000" u="none" cap="none" strike="noStrike">
                <a:solidFill>
                  <a:srgbClr val="000000"/>
                </a:solidFill>
                <a:latin typeface="Arial"/>
                <a:ea typeface="Arial"/>
                <a:cs typeface="Arial"/>
                <a:sym typeface="Arial"/>
              </a:defRPr>
            </a:lvl8pPr>
            <a:lvl9pPr indent="-228600" lvl="8" marL="4114800" marR="0" rtl="0" algn="l">
              <a:lnSpc>
                <a:spcPct val="234999"/>
              </a:lnSpc>
              <a:spcBef>
                <a:spcPts val="200"/>
              </a:spcBef>
              <a:spcAft>
                <a:spcPts val="200"/>
              </a:spcAft>
              <a:buSzPts val="1400"/>
              <a:buNone/>
              <a:defRPr b="0" i="0" sz="2000" u="none" cap="none" strike="noStrike">
                <a:solidFill>
                  <a:srgbClr val="000000"/>
                </a:solidFill>
                <a:latin typeface="Arial"/>
                <a:ea typeface="Arial"/>
                <a:cs typeface="Arial"/>
                <a:sym typeface="Arial"/>
              </a:defRPr>
            </a:lvl9pPr>
          </a:lstStyle>
          <a:p/>
        </p:txBody>
      </p:sp>
      <p:sp>
        <p:nvSpPr>
          <p:cNvPr id="19" name="Google Shape;19;p1"/>
          <p:cNvSpPr txBox="1"/>
          <p:nvPr>
            <p:ph idx="10" type="dt"/>
          </p:nvPr>
        </p:nvSpPr>
        <p:spPr>
          <a:xfrm>
            <a:off x="503237" y="6886575"/>
            <a:ext cx="2336800" cy="509587"/>
          </a:xfrm>
          <a:prstGeom prst="rect">
            <a:avLst/>
          </a:prstGeom>
          <a:noFill/>
          <a:ln>
            <a:noFill/>
          </a:ln>
        </p:spPr>
        <p:txBody>
          <a:bodyPr anchorCtr="0" anchor="t" bIns="0" lIns="0" spcFirstLastPara="1" rIns="0" wrap="square" tIns="0">
            <a:noAutofit/>
          </a:bodyPr>
          <a:lstStyle>
            <a:lvl1pPr lvl="0" marR="0" rtl="0" algn="l">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20" name="Google Shape;20;p1"/>
          <p:cNvSpPr txBox="1"/>
          <p:nvPr>
            <p:ph idx="11" type="ftr"/>
          </p:nvPr>
        </p:nvSpPr>
        <p:spPr>
          <a:xfrm>
            <a:off x="3448050" y="6886575"/>
            <a:ext cx="3184525" cy="509587"/>
          </a:xfrm>
          <a:prstGeom prst="rect">
            <a:avLst/>
          </a:prstGeom>
          <a:noFill/>
          <a:ln>
            <a:noFill/>
          </a:ln>
        </p:spPr>
        <p:txBody>
          <a:bodyPr anchorCtr="0" anchor="t" bIns="0" lIns="0" spcFirstLastPara="1" rIns="0" wrap="square" tIns="0">
            <a:noAutofit/>
          </a:bodyPr>
          <a:lstStyle>
            <a:lvl1pPr lvl="0" marR="0" rtl="0" algn="ctr">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233333"/>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21" name="Google Shape;21;p1"/>
          <p:cNvSpPr txBox="1"/>
          <p:nvPr>
            <p:ph idx="12" type="sldNum"/>
          </p:nvPr>
        </p:nvSpPr>
        <p:spPr>
          <a:xfrm>
            <a:off x="7226300" y="6886575"/>
            <a:ext cx="2336800" cy="509587"/>
          </a:xfrm>
          <a:prstGeom prst="rect">
            <a:avLst/>
          </a:prstGeom>
          <a:noFill/>
          <a:ln>
            <a:noFill/>
          </a:ln>
        </p:spPr>
        <p:txBody>
          <a:bodyPr anchorCtr="0" anchor="t" bIns="0" lIns="0" spcFirstLastPara="1" rIns="0" wrap="square" tIns="0">
            <a:noAutofit/>
          </a:bodyPr>
          <a:lstStyle>
            <a:lvl1pPr indent="0" lvl="0"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doi.org/10.1038/s41612-022-00301-2" TargetMode="External"/><Relationship Id="rId4" Type="http://schemas.openxmlformats.org/officeDocument/2006/relationships/hyperlink" Target="https://www.climate.gov/news-features/blogs/how-pattern-trends-across-tropical-pacific-ocean-critical-understanding-future" TargetMode="External"/><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26.png"/><Relationship Id="rId11" Type="http://schemas.openxmlformats.org/officeDocument/2006/relationships/image" Target="../media/image24.png"/><Relationship Id="rId10" Type="http://schemas.openxmlformats.org/officeDocument/2006/relationships/image" Target="../media/image30.png"/><Relationship Id="rId12" Type="http://schemas.openxmlformats.org/officeDocument/2006/relationships/image" Target="../media/image31.png"/><Relationship Id="rId9" Type="http://schemas.openxmlformats.org/officeDocument/2006/relationships/image" Target="../media/image32.png"/><Relationship Id="rId5" Type="http://schemas.openxmlformats.org/officeDocument/2006/relationships/image" Target="../media/image27.png"/><Relationship Id="rId6" Type="http://schemas.openxmlformats.org/officeDocument/2006/relationships/image" Target="../media/image34.png"/><Relationship Id="rId7" Type="http://schemas.openxmlformats.org/officeDocument/2006/relationships/image" Target="../media/image18.png"/><Relationship Id="rId8"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hyperlink" Target="https://doi.org/10.1126/science.aay916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 name="Shape 50"/>
        <p:cNvGrpSpPr/>
        <p:nvPr/>
      </p:nvGrpSpPr>
      <p:grpSpPr>
        <a:xfrm>
          <a:off x="0" y="0"/>
          <a:ext cx="0" cy="0"/>
          <a:chOff x="0" y="0"/>
          <a:chExt cx="0" cy="0"/>
        </a:xfrm>
      </p:grpSpPr>
      <p:sp>
        <p:nvSpPr>
          <p:cNvPr id="51" name="Google Shape;51;p8"/>
          <p:cNvSpPr/>
          <p:nvPr/>
        </p:nvSpPr>
        <p:spPr>
          <a:xfrm>
            <a:off x="-168275" y="-22225"/>
            <a:ext cx="10641012" cy="7677150"/>
          </a:xfrm>
          <a:prstGeom prst="roundRect">
            <a:avLst>
              <a:gd fmla="val 4" name="adj"/>
            </a:avLst>
          </a:prstGeom>
          <a:solidFill>
            <a:srgbClr val="0000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 name="Google Shape;52;p8"/>
          <p:cNvSpPr txBox="1"/>
          <p:nvPr/>
        </p:nvSpPr>
        <p:spPr>
          <a:xfrm>
            <a:off x="0" y="153987"/>
            <a:ext cx="10126800" cy="107610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Clr>
                <a:srgbClr val="FFFFFF"/>
              </a:buClr>
              <a:buSzPts val="3200"/>
              <a:buFont typeface="Arial"/>
              <a:buNone/>
            </a:pPr>
            <a:r>
              <a:rPr b="1" lang="en-US" sz="3200">
                <a:solidFill>
                  <a:srgbClr val="FFFFFF"/>
                </a:solidFill>
              </a:rPr>
              <a:t>Tropical Pacific Variability &amp;</a:t>
            </a:r>
            <a:endParaRPr b="1" sz="3200">
              <a:solidFill>
                <a:srgbClr val="FFFFFF"/>
              </a:solidFill>
            </a:endParaRPr>
          </a:p>
          <a:p>
            <a:pPr indent="0" lvl="0" marL="0" marR="0" rtl="0" algn="ctr">
              <a:lnSpc>
                <a:spcPct val="100000"/>
              </a:lnSpc>
              <a:spcBef>
                <a:spcPts val="0"/>
              </a:spcBef>
              <a:spcAft>
                <a:spcPts val="0"/>
              </a:spcAft>
              <a:buClr>
                <a:srgbClr val="FFFFFF"/>
              </a:buClr>
              <a:buSzPts val="3200"/>
              <a:buFont typeface="Arial"/>
              <a:buNone/>
            </a:pPr>
            <a:r>
              <a:rPr b="1" lang="en-US" sz="3200">
                <a:solidFill>
                  <a:srgbClr val="FFFFFF"/>
                </a:solidFill>
              </a:rPr>
              <a:t>Air-Sea Interactions Across Time Scales</a:t>
            </a:r>
            <a:endParaRPr b="1" sz="3200">
              <a:solidFill>
                <a:srgbClr val="FFFFFF"/>
              </a:solidFill>
            </a:endParaRPr>
          </a:p>
        </p:txBody>
      </p:sp>
      <p:pic>
        <p:nvPicPr>
          <p:cNvPr id="53" name="Google Shape;53;p8"/>
          <p:cNvPicPr preferRelativeResize="0"/>
          <p:nvPr/>
        </p:nvPicPr>
        <p:blipFill rotWithShape="1">
          <a:blip r:embed="rId3">
            <a:alphaModFix/>
          </a:blip>
          <a:srcRect b="0" l="0" r="0" t="0"/>
          <a:stretch/>
        </p:blipFill>
        <p:spPr>
          <a:xfrm>
            <a:off x="42862" y="1422400"/>
            <a:ext cx="10077450" cy="4027487"/>
          </a:xfrm>
          <a:prstGeom prst="rect">
            <a:avLst/>
          </a:prstGeom>
          <a:noFill/>
          <a:ln>
            <a:noFill/>
          </a:ln>
        </p:spPr>
      </p:pic>
      <p:sp>
        <p:nvSpPr>
          <p:cNvPr id="54" name="Google Shape;54;p8"/>
          <p:cNvSpPr txBox="1"/>
          <p:nvPr/>
        </p:nvSpPr>
        <p:spPr>
          <a:xfrm>
            <a:off x="739775" y="6389687"/>
            <a:ext cx="8607425" cy="854075"/>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2800"/>
              <a:buFont typeface="Arial"/>
              <a:buNone/>
            </a:pPr>
            <a:r>
              <a:rPr b="1" i="0" lang="en-US" sz="2800" u="none">
                <a:solidFill>
                  <a:srgbClr val="FFFFFF"/>
                </a:solidFill>
                <a:latin typeface="Arial"/>
                <a:ea typeface="Arial"/>
                <a:cs typeface="Arial"/>
                <a:sym typeface="Arial"/>
              </a:rPr>
              <a:t>Andrew T. Wittenberg</a:t>
            </a:r>
            <a:endParaRPr/>
          </a:p>
          <a:p>
            <a:pPr indent="0" lvl="0" marL="0" marR="0" rtl="0" algn="ctr">
              <a:lnSpc>
                <a:spcPct val="100000"/>
              </a:lnSpc>
              <a:spcBef>
                <a:spcPts val="0"/>
              </a:spcBef>
              <a:spcAft>
                <a:spcPts val="0"/>
              </a:spcAft>
              <a:buClr>
                <a:srgbClr val="FFFFFF"/>
              </a:buClr>
              <a:buSzPts val="2800"/>
              <a:buFont typeface="Arial"/>
              <a:buNone/>
            </a:pPr>
            <a:r>
              <a:rPr b="0" i="0" lang="en-US" sz="2800" u="none">
                <a:solidFill>
                  <a:srgbClr val="FFFFFF"/>
                </a:solidFill>
                <a:latin typeface="Arial"/>
                <a:ea typeface="Arial"/>
                <a:cs typeface="Arial"/>
                <a:sym typeface="Arial"/>
              </a:rPr>
              <a:t>NOAA GFDL, Princeton, NJ, USA</a:t>
            </a:r>
            <a:endParaRPr/>
          </a:p>
        </p:txBody>
      </p:sp>
      <p:pic>
        <p:nvPicPr>
          <p:cNvPr id="55" name="Google Shape;55;p8"/>
          <p:cNvPicPr preferRelativeResize="0"/>
          <p:nvPr/>
        </p:nvPicPr>
        <p:blipFill rotWithShape="1">
          <a:blip r:embed="rId4">
            <a:alphaModFix/>
          </a:blip>
          <a:srcRect b="0" l="0" r="0" t="0"/>
          <a:stretch/>
        </p:blipFill>
        <p:spPr>
          <a:xfrm>
            <a:off x="50800" y="5524500"/>
            <a:ext cx="9940925" cy="588962"/>
          </a:xfrm>
          <a:prstGeom prst="rect">
            <a:avLst/>
          </a:prstGeom>
          <a:noFill/>
          <a:ln>
            <a:noFill/>
          </a:ln>
        </p:spPr>
      </p:pic>
      <p:sp>
        <p:nvSpPr>
          <p:cNvPr id="56" name="Google Shape;56;p8"/>
          <p:cNvSpPr txBox="1"/>
          <p:nvPr/>
        </p:nvSpPr>
        <p:spPr>
          <a:xfrm>
            <a:off x="7829550" y="5106987"/>
            <a:ext cx="2322512" cy="331787"/>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C0C0C0"/>
              </a:buClr>
              <a:buSzPts val="1400"/>
              <a:buFont typeface="Arial"/>
              <a:buNone/>
            </a:pPr>
            <a:r>
              <a:rPr b="0" i="0" lang="en-US" sz="1400" u="none">
                <a:solidFill>
                  <a:srgbClr val="C0C0C0"/>
                </a:solidFill>
                <a:latin typeface="Arial"/>
                <a:ea typeface="Arial"/>
                <a:cs typeface="Arial"/>
                <a:sym typeface="Arial"/>
              </a:rPr>
              <a:t>GFDL CM2.6 simulation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7" name="Shape 217"/>
        <p:cNvGrpSpPr/>
        <p:nvPr/>
      </p:nvGrpSpPr>
      <p:grpSpPr>
        <a:xfrm>
          <a:off x="0" y="0"/>
          <a:ext cx="0" cy="0"/>
          <a:chOff x="0" y="0"/>
          <a:chExt cx="0" cy="0"/>
        </a:xfrm>
      </p:grpSpPr>
      <p:sp>
        <p:nvSpPr>
          <p:cNvPr id="218" name="Google Shape;218;p17"/>
          <p:cNvSpPr txBox="1"/>
          <p:nvPr/>
        </p:nvSpPr>
        <p:spPr>
          <a:xfrm>
            <a:off x="100012" y="7073900"/>
            <a:ext cx="9880600" cy="252412"/>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Clr>
                <a:srgbClr val="000000"/>
              </a:buClr>
              <a:buSzPts val="1500"/>
              <a:buFont typeface="Arial"/>
              <a:buNone/>
            </a:pPr>
            <a:r>
              <a:rPr b="0" i="1" lang="en-US" sz="1500" u="none">
                <a:solidFill>
                  <a:srgbClr val="000000"/>
                </a:solidFill>
                <a:latin typeface="Arial"/>
                <a:ea typeface="Arial"/>
                <a:cs typeface="Arial"/>
                <a:sym typeface="Arial"/>
              </a:rPr>
              <a:t>An et al. (AGU 2020)</a:t>
            </a:r>
            <a:r>
              <a:rPr b="0" i="1" lang="en-US" sz="1500" u="none">
                <a:solidFill>
                  <a:srgbClr val="808080"/>
                </a:solidFill>
                <a:latin typeface="Arial"/>
                <a:ea typeface="Arial"/>
                <a:cs typeface="Arial"/>
                <a:sym typeface="Arial"/>
              </a:rPr>
              <a:t>: https://doi.org/10.1002/9781119548164.ch7</a:t>
            </a:r>
            <a:endParaRPr/>
          </a:p>
        </p:txBody>
      </p:sp>
      <p:sp>
        <p:nvSpPr>
          <p:cNvPr id="219" name="Google Shape;219;p17"/>
          <p:cNvSpPr txBox="1"/>
          <p:nvPr/>
        </p:nvSpPr>
        <p:spPr>
          <a:xfrm>
            <a:off x="898525" y="976312"/>
            <a:ext cx="8316900" cy="663600"/>
          </a:xfrm>
          <a:prstGeom prst="rect">
            <a:avLst/>
          </a:prstGeom>
          <a:noFill/>
          <a:ln>
            <a:noFill/>
          </a:ln>
        </p:spPr>
        <p:txBody>
          <a:bodyPr anchorCtr="0" anchor="t" bIns="45000" lIns="90000" spcFirstLastPara="1" rIns="90000" wrap="square" tIns="45000">
            <a:spAutoFit/>
          </a:bodyPr>
          <a:lstStyle/>
          <a:p>
            <a:pPr indent="0" lvl="0" marL="0" marR="0" rtl="0" algn="ctr">
              <a:lnSpc>
                <a:spcPct val="93000"/>
              </a:lnSpc>
              <a:spcBef>
                <a:spcPts val="0"/>
              </a:spcBef>
              <a:spcAft>
                <a:spcPts val="0"/>
              </a:spcAft>
              <a:buClr>
                <a:srgbClr val="000000"/>
              </a:buClr>
              <a:buSzPts val="2000"/>
              <a:buFont typeface="Arial"/>
              <a:buNone/>
            </a:pPr>
            <a:r>
              <a:rPr lang="en-US" sz="2000"/>
              <a:t>… l</a:t>
            </a:r>
            <a:r>
              <a:rPr b="0" i="0" lang="en-US" sz="2000" u="none">
                <a:solidFill>
                  <a:srgbClr val="000000"/>
                </a:solidFill>
                <a:latin typeface="Arial"/>
                <a:ea typeface="Arial"/>
                <a:cs typeface="Arial"/>
                <a:sym typeface="Arial"/>
              </a:rPr>
              <a:t>ead to ENSO asymmetry &amp; irregularity, interactions across</a:t>
            </a:r>
            <a:endParaRPr/>
          </a:p>
          <a:p>
            <a:pPr indent="0" lvl="0" marL="0" marR="0" rtl="0" algn="ctr">
              <a:lnSpc>
                <a:spcPct val="93000"/>
              </a:lnSpc>
              <a:spcBef>
                <a:spcPts val="0"/>
              </a:spcBef>
              <a:spcAft>
                <a:spcPts val="0"/>
              </a:spcAft>
              <a:buClr>
                <a:srgbClr val="000000"/>
              </a:buClr>
              <a:buSzPts val="2000"/>
              <a:buFont typeface="Arial"/>
              <a:buNone/>
            </a:pPr>
            <a:r>
              <a:rPr lang="en-US" sz="2000"/>
              <a:t>time scales, </a:t>
            </a:r>
            <a:r>
              <a:rPr b="0" i="0" lang="en-US" sz="2000" u="none">
                <a:solidFill>
                  <a:srgbClr val="000000"/>
                </a:solidFill>
                <a:latin typeface="Arial"/>
                <a:ea typeface="Arial"/>
                <a:cs typeface="Arial"/>
                <a:sym typeface="Arial"/>
              </a:rPr>
              <a:t>and feedbacks from &amp; onto the background climate.</a:t>
            </a:r>
            <a:endParaRPr/>
          </a:p>
        </p:txBody>
      </p:sp>
      <p:sp>
        <p:nvSpPr>
          <p:cNvPr id="220" name="Google Shape;220;p17"/>
          <p:cNvSpPr txBox="1"/>
          <p:nvPr/>
        </p:nvSpPr>
        <p:spPr>
          <a:xfrm>
            <a:off x="239712" y="196850"/>
            <a:ext cx="9601200" cy="560387"/>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Key ENSO nonlinearities</a:t>
            </a:r>
            <a:endParaRPr/>
          </a:p>
        </p:txBody>
      </p:sp>
      <p:grpSp>
        <p:nvGrpSpPr>
          <p:cNvPr id="221" name="Google Shape;221;p17"/>
          <p:cNvGrpSpPr/>
          <p:nvPr/>
        </p:nvGrpSpPr>
        <p:grpSpPr>
          <a:xfrm>
            <a:off x="1847850" y="1860550"/>
            <a:ext cx="6381750" cy="5000625"/>
            <a:chOff x="1164" y="1172"/>
            <a:chExt cx="4020" cy="3150"/>
          </a:xfrm>
        </p:grpSpPr>
        <p:pic>
          <p:nvPicPr>
            <p:cNvPr id="222" name="Google Shape;222;p17"/>
            <p:cNvPicPr preferRelativeResize="0"/>
            <p:nvPr/>
          </p:nvPicPr>
          <p:blipFill rotWithShape="1">
            <a:blip r:embed="rId3">
              <a:alphaModFix/>
            </a:blip>
            <a:srcRect b="0" l="0" r="0" t="0"/>
            <a:stretch/>
          </p:blipFill>
          <p:spPr>
            <a:xfrm>
              <a:off x="1164" y="1172"/>
              <a:ext cx="4020" cy="3150"/>
            </a:xfrm>
            <a:prstGeom prst="rect">
              <a:avLst/>
            </a:prstGeom>
            <a:noFill/>
            <a:ln>
              <a:noFill/>
            </a:ln>
          </p:spPr>
        </p:pic>
        <p:sp>
          <p:nvSpPr>
            <p:cNvPr id="223" name="Google Shape;223;p17"/>
            <p:cNvSpPr/>
            <p:nvPr/>
          </p:nvSpPr>
          <p:spPr>
            <a:xfrm>
              <a:off x="3109" y="2104"/>
              <a:ext cx="253" cy="97"/>
            </a:xfrm>
            <a:prstGeom prst="rect">
              <a:avLst/>
            </a:prstGeom>
            <a:solidFill>
              <a:srgbClr val="E1E7F4"/>
            </a:solid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18"/>
          <p:cNvPicPr preferRelativeResize="0"/>
          <p:nvPr/>
        </p:nvPicPr>
        <p:blipFill rotWithShape="1">
          <a:blip r:embed="rId3">
            <a:alphaModFix/>
          </a:blip>
          <a:srcRect b="0" l="0" r="0" t="0"/>
          <a:stretch/>
        </p:blipFill>
        <p:spPr>
          <a:xfrm>
            <a:off x="1624680" y="1084320"/>
            <a:ext cx="6386760" cy="4901400"/>
          </a:xfrm>
          <a:prstGeom prst="rect">
            <a:avLst/>
          </a:prstGeom>
          <a:noFill/>
          <a:ln>
            <a:noFill/>
          </a:ln>
        </p:spPr>
      </p:pic>
      <p:sp>
        <p:nvSpPr>
          <p:cNvPr id="230" name="Google Shape;230;p18"/>
          <p:cNvSpPr/>
          <p:nvPr/>
        </p:nvSpPr>
        <p:spPr>
          <a:xfrm>
            <a:off x="239760" y="154080"/>
            <a:ext cx="9601200" cy="42082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US" sz="2400" strike="noStrike">
                <a:solidFill>
                  <a:srgbClr val="000000"/>
                </a:solidFill>
                <a:latin typeface="Arial"/>
                <a:ea typeface="Arial"/>
                <a:cs typeface="Arial"/>
                <a:sym typeface="Arial"/>
              </a:rPr>
              <a:t>“Average” CMIP5-projected changes in tropical Pacific climate</a:t>
            </a:r>
            <a:endParaRPr b="0" sz="2400" strike="noStrike">
              <a:solidFill>
                <a:srgbClr val="000000"/>
              </a:solidFill>
              <a:latin typeface="Arial"/>
              <a:ea typeface="Arial"/>
              <a:cs typeface="Arial"/>
              <a:sym typeface="Arial"/>
            </a:endParaRPr>
          </a:p>
        </p:txBody>
      </p:sp>
      <p:sp>
        <p:nvSpPr>
          <p:cNvPr id="231" name="Google Shape;231;p18"/>
          <p:cNvSpPr/>
          <p:nvPr/>
        </p:nvSpPr>
        <p:spPr>
          <a:xfrm>
            <a:off x="178920" y="6388560"/>
            <a:ext cx="9722400" cy="8463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Reduced cold tongue SST contrast, shallower &amp; more intense thermocline.</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Weaker equatorial Walker circulation, </a:t>
            </a:r>
            <a:r>
              <a:rPr lang="en-US" sz="1800"/>
              <a:t>stronger ENSO rain extremes in central Pacific</a:t>
            </a:r>
            <a:r>
              <a:rPr b="0" lang="en-US" sz="1800" strike="noStrike">
                <a:solidFill>
                  <a:srgbClr val="000000"/>
                </a:solidFill>
                <a:latin typeface="Arial"/>
                <a:ea typeface="Arial"/>
                <a:cs typeface="Arial"/>
                <a:sym typeface="Arial"/>
              </a:rPr>
              <a:t>.</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1" lang="en-US" sz="1800" strike="noStrike">
                <a:solidFill>
                  <a:srgbClr val="000000"/>
                </a:solidFill>
                <a:latin typeface="Arial"/>
                <a:ea typeface="Arial"/>
                <a:cs typeface="Arial"/>
                <a:sym typeface="Arial"/>
              </a:rPr>
              <a:t>Weaker</a:t>
            </a:r>
            <a:r>
              <a:rPr b="0" lang="en-US" sz="1800" strike="noStrike">
                <a:solidFill>
                  <a:srgbClr val="000000"/>
                </a:solidFill>
                <a:latin typeface="Arial"/>
                <a:ea typeface="Arial"/>
                <a:cs typeface="Arial"/>
                <a:sym typeface="Arial"/>
              </a:rPr>
              <a:t> subsurface meridional overturning, </a:t>
            </a:r>
            <a:r>
              <a:rPr b="0" i="1" lang="en-US" sz="1800" strike="noStrike">
                <a:solidFill>
                  <a:srgbClr val="000000"/>
                </a:solidFill>
                <a:latin typeface="Arial"/>
                <a:ea typeface="Arial"/>
                <a:cs typeface="Arial"/>
                <a:sym typeface="Arial"/>
              </a:rPr>
              <a:t>stronger</a:t>
            </a:r>
            <a:r>
              <a:rPr b="0" lang="en-US" sz="1800" strike="noStrike">
                <a:solidFill>
                  <a:srgbClr val="000000"/>
                </a:solidFill>
                <a:latin typeface="Arial"/>
                <a:ea typeface="Arial"/>
                <a:cs typeface="Arial"/>
                <a:sym typeface="Arial"/>
              </a:rPr>
              <a:t> EUC.</a:t>
            </a:r>
            <a:endParaRPr b="0" sz="1800" strike="noStrike">
              <a:solidFill>
                <a:srgbClr val="000000"/>
              </a:solidFill>
              <a:latin typeface="Arial"/>
              <a:ea typeface="Arial"/>
              <a:cs typeface="Arial"/>
              <a:sym typeface="Arial"/>
            </a:endParaRPr>
          </a:p>
        </p:txBody>
      </p:sp>
      <p:sp>
        <p:nvSpPr>
          <p:cNvPr id="232" name="Google Shape;232;p18"/>
          <p:cNvSpPr txBox="1"/>
          <p:nvPr/>
        </p:nvSpPr>
        <p:spPr>
          <a:xfrm>
            <a:off x="6763680" y="5454720"/>
            <a:ext cx="3216300" cy="5928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None/>
            </a:pPr>
            <a:r>
              <a:rPr b="0" i="1" lang="en-US" sz="1500" strike="noStrike">
                <a:solidFill>
                  <a:srgbClr val="808080"/>
                </a:solidFill>
                <a:latin typeface="Arial"/>
                <a:ea typeface="Arial"/>
                <a:cs typeface="Arial"/>
                <a:sym typeface="Arial"/>
              </a:rPr>
              <a:t>Cai et al. (NCC 2015b, AGU 2020)</a:t>
            </a:r>
            <a:endParaRPr b="0" sz="15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1" lang="en-US" sz="1500" strike="noStrike">
                <a:solidFill>
                  <a:srgbClr val="808080"/>
                </a:solidFill>
                <a:latin typeface="Arial"/>
                <a:ea typeface="Arial"/>
                <a:cs typeface="Arial"/>
                <a:sym typeface="Arial"/>
              </a:rPr>
              <a:t>Sen Gupta et al. (GRL 2012)</a:t>
            </a:r>
            <a:endParaRPr b="0" sz="1500"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9"/>
          <p:cNvSpPr/>
          <p:nvPr/>
        </p:nvSpPr>
        <p:spPr>
          <a:xfrm>
            <a:off x="239760" y="306480"/>
            <a:ext cx="9601200" cy="42082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US" sz="2400"/>
              <a:t>P</a:t>
            </a:r>
            <a:r>
              <a:rPr b="1" lang="en-US" sz="2400" strike="noStrike">
                <a:solidFill>
                  <a:srgbClr val="000000"/>
                </a:solidFill>
                <a:latin typeface="Arial"/>
                <a:ea typeface="Arial"/>
                <a:cs typeface="Arial"/>
                <a:sym typeface="Arial"/>
              </a:rPr>
              <a:t>rojected changes in </a:t>
            </a:r>
            <a:r>
              <a:rPr b="1" lang="en-US" sz="2400"/>
              <a:t>El Niño evolution</a:t>
            </a:r>
            <a:r>
              <a:rPr lang="en-US" sz="2400">
                <a:solidFill>
                  <a:schemeClr val="lt2"/>
                </a:solidFill>
              </a:rPr>
              <a:t> (CMIP6 &amp; CESM-LENS)</a:t>
            </a:r>
            <a:endParaRPr b="0" sz="2400" strike="noStrike">
              <a:solidFill>
                <a:schemeClr val="lt2"/>
              </a:solidFill>
              <a:latin typeface="Arial"/>
              <a:ea typeface="Arial"/>
              <a:cs typeface="Arial"/>
              <a:sym typeface="Arial"/>
            </a:endParaRPr>
          </a:p>
        </p:txBody>
      </p:sp>
      <p:sp>
        <p:nvSpPr>
          <p:cNvPr id="239" name="Google Shape;239;p19"/>
          <p:cNvSpPr/>
          <p:nvPr/>
        </p:nvSpPr>
        <p:spPr>
          <a:xfrm>
            <a:off x="6980850" y="1567525"/>
            <a:ext cx="2941800" cy="9681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1" lang="en-US" sz="2100">
                <a:solidFill>
                  <a:schemeClr val="dk1"/>
                </a:solidFill>
              </a:rPr>
              <a:t>Faster onset</a:t>
            </a:r>
            <a:endParaRPr b="1" sz="2100">
              <a:solidFill>
                <a:schemeClr val="dk1"/>
              </a:solidFill>
            </a:endParaRPr>
          </a:p>
          <a:p>
            <a:pPr indent="0" lvl="0" marL="0" marR="0" rtl="0" algn="ctr">
              <a:lnSpc>
                <a:spcPct val="93000"/>
              </a:lnSpc>
              <a:spcBef>
                <a:spcPts val="0"/>
              </a:spcBef>
              <a:spcAft>
                <a:spcPts val="0"/>
              </a:spcAft>
              <a:buNone/>
            </a:pPr>
            <a:r>
              <a:rPr lang="en-US" sz="2100"/>
              <a:t>→ reduced forecast</a:t>
            </a:r>
            <a:endParaRPr sz="2100"/>
          </a:p>
          <a:p>
            <a:pPr indent="0" lvl="0" marL="0" marR="0" rtl="0" algn="ctr">
              <a:lnSpc>
                <a:spcPct val="93000"/>
              </a:lnSpc>
              <a:spcBef>
                <a:spcPts val="0"/>
              </a:spcBef>
              <a:spcAft>
                <a:spcPts val="0"/>
              </a:spcAft>
              <a:buNone/>
            </a:pPr>
            <a:r>
              <a:rPr lang="en-US" sz="2100"/>
              <a:t>lead time?</a:t>
            </a:r>
            <a:endParaRPr sz="2100"/>
          </a:p>
        </p:txBody>
      </p:sp>
      <p:sp>
        <p:nvSpPr>
          <p:cNvPr id="240" name="Google Shape;240;p19"/>
          <p:cNvSpPr txBox="1"/>
          <p:nvPr/>
        </p:nvSpPr>
        <p:spPr>
          <a:xfrm>
            <a:off x="0" y="6699050"/>
            <a:ext cx="10080600" cy="6519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None/>
            </a:pPr>
            <a:r>
              <a:rPr i="1" lang="en-US" sz="2100">
                <a:solidFill>
                  <a:schemeClr val="dk1"/>
                </a:solidFill>
              </a:rPr>
              <a:t>Lopez et al. (Nature Communications 2022)</a:t>
            </a:r>
            <a:endParaRPr i="1" sz="2100">
              <a:solidFill>
                <a:schemeClr val="dk1"/>
              </a:solidFill>
            </a:endParaRPr>
          </a:p>
          <a:p>
            <a:pPr indent="0" lvl="0" marL="0" marR="0" rtl="0" algn="ctr">
              <a:lnSpc>
                <a:spcPct val="100000"/>
              </a:lnSpc>
              <a:spcBef>
                <a:spcPts val="0"/>
              </a:spcBef>
              <a:spcAft>
                <a:spcPts val="0"/>
              </a:spcAft>
              <a:buNone/>
            </a:pPr>
            <a:r>
              <a:rPr i="1" lang="en-US" sz="1500">
                <a:solidFill>
                  <a:srgbClr val="808080"/>
                </a:solidFill>
              </a:rPr>
              <a:t>https://doi.org/10.1038/s41467-022-29519-7</a:t>
            </a:r>
            <a:endParaRPr i="1" sz="1500">
              <a:solidFill>
                <a:srgbClr val="808080"/>
              </a:solidFill>
            </a:endParaRPr>
          </a:p>
        </p:txBody>
      </p:sp>
      <p:sp>
        <p:nvSpPr>
          <p:cNvPr id="241" name="Google Shape;241;p19"/>
          <p:cNvSpPr/>
          <p:nvPr/>
        </p:nvSpPr>
        <p:spPr>
          <a:xfrm>
            <a:off x="7002150" y="3898825"/>
            <a:ext cx="2941800" cy="2169600"/>
          </a:xfrm>
          <a:prstGeom prst="rect">
            <a:avLst/>
          </a:prstGeom>
          <a:noFill/>
          <a:ln>
            <a:noFill/>
          </a:ln>
        </p:spPr>
        <p:txBody>
          <a:bodyPr anchorCtr="0" anchor="t" bIns="40675" lIns="81700" spcFirstLastPara="1" rIns="81700" wrap="square" tIns="40675">
            <a:noAutofit/>
          </a:bodyPr>
          <a:lstStyle/>
          <a:p>
            <a:pPr indent="0" lvl="0" marL="0" rtl="0" algn="ctr">
              <a:lnSpc>
                <a:spcPct val="93000"/>
              </a:lnSpc>
              <a:spcBef>
                <a:spcPts val="0"/>
              </a:spcBef>
              <a:spcAft>
                <a:spcPts val="0"/>
              </a:spcAft>
              <a:buNone/>
            </a:pPr>
            <a:r>
              <a:rPr lang="en-US" sz="2100">
                <a:solidFill>
                  <a:schemeClr val="dk1"/>
                </a:solidFill>
              </a:rPr>
              <a:t>Delayed </a:t>
            </a:r>
            <a:r>
              <a:rPr lang="en-US" sz="2100">
                <a:solidFill>
                  <a:schemeClr val="dk1"/>
                </a:solidFill>
              </a:rPr>
              <a:t>decay</a:t>
            </a:r>
            <a:endParaRPr sz="2100">
              <a:solidFill>
                <a:schemeClr val="dk1"/>
              </a:solidFill>
            </a:endParaRPr>
          </a:p>
          <a:p>
            <a:pPr indent="0" lvl="0" marL="0" rtl="0" algn="ctr">
              <a:lnSpc>
                <a:spcPct val="93000"/>
              </a:lnSpc>
              <a:spcBef>
                <a:spcPts val="0"/>
              </a:spcBef>
              <a:spcAft>
                <a:spcPts val="0"/>
              </a:spcAft>
              <a:buNone/>
            </a:pPr>
            <a:r>
              <a:rPr lang="en-US" sz="2100">
                <a:solidFill>
                  <a:schemeClr val="dk1"/>
                </a:solidFill>
              </a:rPr>
              <a:t>of east Pacific </a:t>
            </a:r>
            <a:r>
              <a:rPr b="1" lang="en-US" sz="2100">
                <a:solidFill>
                  <a:srgbClr val="FF0000"/>
                </a:solidFill>
              </a:rPr>
              <a:t>SSTA</a:t>
            </a:r>
            <a:r>
              <a:rPr lang="en-US" sz="2100">
                <a:solidFill>
                  <a:schemeClr val="dk1"/>
                </a:solidFill>
              </a:rPr>
              <a:t>,</a:t>
            </a:r>
            <a:endParaRPr sz="2100">
              <a:solidFill>
                <a:schemeClr val="dk1"/>
              </a:solidFill>
            </a:endParaRPr>
          </a:p>
          <a:p>
            <a:pPr indent="0" lvl="0" marL="0" rtl="0" algn="ctr">
              <a:lnSpc>
                <a:spcPct val="93000"/>
              </a:lnSpc>
              <a:spcBef>
                <a:spcPts val="0"/>
              </a:spcBef>
              <a:spcAft>
                <a:spcPts val="0"/>
              </a:spcAft>
              <a:buNone/>
            </a:pPr>
            <a:r>
              <a:rPr lang="en-US" sz="2100">
                <a:solidFill>
                  <a:schemeClr val="dk1"/>
                </a:solidFill>
              </a:rPr>
              <a:t>stronger </a:t>
            </a:r>
            <a:r>
              <a:rPr b="1" lang="en-US" sz="2100">
                <a:solidFill>
                  <a:srgbClr val="38761D"/>
                </a:solidFill>
              </a:rPr>
              <a:t>rain</a:t>
            </a:r>
            <a:r>
              <a:rPr lang="en-US" sz="2100">
                <a:solidFill>
                  <a:schemeClr val="dk1"/>
                </a:solidFill>
              </a:rPr>
              <a:t> response</a:t>
            </a:r>
            <a:endParaRPr sz="2100">
              <a:solidFill>
                <a:schemeClr val="dk1"/>
              </a:solidFill>
            </a:endParaRPr>
          </a:p>
          <a:p>
            <a:pPr indent="0" lvl="0" marL="0" rtl="0" algn="ctr">
              <a:lnSpc>
                <a:spcPct val="93000"/>
              </a:lnSpc>
              <a:spcBef>
                <a:spcPts val="0"/>
              </a:spcBef>
              <a:spcAft>
                <a:spcPts val="0"/>
              </a:spcAft>
              <a:buNone/>
            </a:pPr>
            <a:r>
              <a:t/>
            </a:r>
            <a:endParaRPr sz="2100">
              <a:solidFill>
                <a:schemeClr val="dk1"/>
              </a:solidFill>
            </a:endParaRPr>
          </a:p>
          <a:p>
            <a:pPr indent="0" lvl="0" marL="0" rtl="0" algn="ctr">
              <a:lnSpc>
                <a:spcPct val="93000"/>
              </a:lnSpc>
              <a:spcBef>
                <a:spcPts val="0"/>
              </a:spcBef>
              <a:spcAft>
                <a:spcPts val="0"/>
              </a:spcAft>
              <a:buNone/>
            </a:pPr>
            <a:r>
              <a:rPr lang="en-US" sz="2100">
                <a:solidFill>
                  <a:schemeClr val="dk1"/>
                </a:solidFill>
              </a:rPr>
              <a:t>→ </a:t>
            </a:r>
            <a:r>
              <a:rPr b="1" lang="en-US" sz="2100">
                <a:solidFill>
                  <a:schemeClr val="dk1"/>
                </a:solidFill>
              </a:rPr>
              <a:t>Stronger remote impacts</a:t>
            </a:r>
            <a:r>
              <a:rPr lang="en-US" sz="2100">
                <a:solidFill>
                  <a:schemeClr val="dk1"/>
                </a:solidFill>
              </a:rPr>
              <a:t> over continents.</a:t>
            </a:r>
            <a:endParaRPr sz="2100"/>
          </a:p>
        </p:txBody>
      </p:sp>
      <p:grpSp>
        <p:nvGrpSpPr>
          <p:cNvPr id="242" name="Google Shape;242;p19"/>
          <p:cNvGrpSpPr/>
          <p:nvPr/>
        </p:nvGrpSpPr>
        <p:grpSpPr>
          <a:xfrm>
            <a:off x="130200" y="1064000"/>
            <a:ext cx="6522125" cy="5334809"/>
            <a:chOff x="130200" y="835400"/>
            <a:chExt cx="6522125" cy="5334809"/>
          </a:xfrm>
        </p:grpSpPr>
        <p:pic>
          <p:nvPicPr>
            <p:cNvPr id="243" name="Google Shape;243;p19"/>
            <p:cNvPicPr preferRelativeResize="0"/>
            <p:nvPr/>
          </p:nvPicPr>
          <p:blipFill>
            <a:blip r:embed="rId3">
              <a:alphaModFix/>
            </a:blip>
            <a:stretch>
              <a:fillRect/>
            </a:stretch>
          </p:blipFill>
          <p:spPr>
            <a:xfrm>
              <a:off x="130200" y="835400"/>
              <a:ext cx="6522125" cy="5334809"/>
            </a:xfrm>
            <a:prstGeom prst="rect">
              <a:avLst/>
            </a:prstGeom>
            <a:noFill/>
            <a:ln>
              <a:noFill/>
            </a:ln>
          </p:spPr>
        </p:pic>
        <p:sp>
          <p:nvSpPr>
            <p:cNvPr id="244" name="Google Shape;244;p19"/>
            <p:cNvSpPr/>
            <p:nvPr/>
          </p:nvSpPr>
          <p:spPr>
            <a:xfrm>
              <a:off x="4231950" y="1433800"/>
              <a:ext cx="866100" cy="4209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1" lang="en-US"/>
                <a:t>slower</a:t>
              </a:r>
              <a:endParaRPr b="1"/>
            </a:p>
            <a:p>
              <a:pPr indent="0" lvl="0" marL="0" marR="0" rtl="0" algn="ctr">
                <a:lnSpc>
                  <a:spcPct val="93000"/>
                </a:lnSpc>
                <a:spcBef>
                  <a:spcPts val="0"/>
                </a:spcBef>
                <a:spcAft>
                  <a:spcPts val="0"/>
                </a:spcAft>
                <a:buNone/>
              </a:pPr>
              <a:r>
                <a:rPr b="1" lang="en-US"/>
                <a:t>decay</a:t>
              </a:r>
              <a:endParaRPr/>
            </a:p>
          </p:txBody>
        </p:sp>
        <p:sp>
          <p:nvSpPr>
            <p:cNvPr id="245" name="Google Shape;245;p19"/>
            <p:cNvSpPr/>
            <p:nvPr/>
          </p:nvSpPr>
          <p:spPr>
            <a:xfrm>
              <a:off x="4232075" y="2309350"/>
              <a:ext cx="866100" cy="4209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1" lang="en-US"/>
                <a:t>faster</a:t>
              </a:r>
              <a:endParaRPr b="1"/>
            </a:p>
            <a:p>
              <a:pPr indent="0" lvl="0" marL="0" marR="0" rtl="0" algn="ctr">
                <a:lnSpc>
                  <a:spcPct val="93000"/>
                </a:lnSpc>
                <a:spcBef>
                  <a:spcPts val="0"/>
                </a:spcBef>
                <a:spcAft>
                  <a:spcPts val="0"/>
                </a:spcAft>
                <a:buNone/>
              </a:pPr>
              <a:r>
                <a:rPr b="1" lang="en-US"/>
                <a:t>onset</a:t>
              </a:r>
              <a:endParaRPr b="1"/>
            </a:p>
          </p:txBody>
        </p:sp>
        <p:sp>
          <p:nvSpPr>
            <p:cNvPr id="246" name="Google Shape;246;p19"/>
            <p:cNvSpPr/>
            <p:nvPr/>
          </p:nvSpPr>
          <p:spPr>
            <a:xfrm>
              <a:off x="4106925" y="4483750"/>
              <a:ext cx="1050600" cy="4209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1" lang="en-US"/>
                <a:t>more</a:t>
              </a:r>
              <a:endParaRPr b="1"/>
            </a:p>
            <a:p>
              <a:pPr indent="0" lvl="0" marL="0" marR="0" rtl="0" algn="ctr">
                <a:lnSpc>
                  <a:spcPct val="93000"/>
                </a:lnSpc>
                <a:spcBef>
                  <a:spcPts val="0"/>
                </a:spcBef>
                <a:spcAft>
                  <a:spcPts val="0"/>
                </a:spcAft>
                <a:buNone/>
              </a:pPr>
              <a:r>
                <a:rPr b="1" lang="en-US"/>
                <a:t>rain</a:t>
              </a:r>
              <a:endParaRPr b="1"/>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0"/>
          <p:cNvSpPr txBox="1"/>
          <p:nvPr/>
        </p:nvSpPr>
        <p:spPr>
          <a:xfrm>
            <a:off x="0" y="0"/>
            <a:ext cx="10079700" cy="9375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lang="en-US" sz="2400" strike="noStrike">
                <a:solidFill>
                  <a:srgbClr val="000000"/>
                </a:solidFill>
                <a:latin typeface="Arial"/>
                <a:ea typeface="Arial"/>
                <a:cs typeface="Arial"/>
                <a:sym typeface="Arial"/>
              </a:rPr>
              <a:t>Emergent constraints for future ENSO extremes</a:t>
            </a:r>
            <a:endParaRPr b="0" sz="2400" strike="noStrike">
              <a:solidFill>
                <a:srgbClr val="000000"/>
              </a:solidFill>
              <a:latin typeface="Arial"/>
              <a:ea typeface="Arial"/>
              <a:cs typeface="Arial"/>
              <a:sym typeface="Arial"/>
            </a:endParaRPr>
          </a:p>
        </p:txBody>
      </p:sp>
      <p:pic>
        <p:nvPicPr>
          <p:cNvPr id="253" name="Google Shape;253;p20"/>
          <p:cNvPicPr preferRelativeResize="0"/>
          <p:nvPr/>
        </p:nvPicPr>
        <p:blipFill rotWithShape="1">
          <a:blip r:embed="rId3">
            <a:alphaModFix/>
          </a:blip>
          <a:srcRect b="0" l="0" r="0" t="0"/>
          <a:stretch/>
        </p:blipFill>
        <p:spPr>
          <a:xfrm>
            <a:off x="40680" y="1093680"/>
            <a:ext cx="6444357" cy="2041920"/>
          </a:xfrm>
          <a:prstGeom prst="rect">
            <a:avLst/>
          </a:prstGeom>
          <a:noFill/>
          <a:ln>
            <a:noFill/>
          </a:ln>
        </p:spPr>
      </p:pic>
      <p:pic>
        <p:nvPicPr>
          <p:cNvPr id="254" name="Google Shape;254;p20"/>
          <p:cNvPicPr preferRelativeResize="0"/>
          <p:nvPr/>
        </p:nvPicPr>
        <p:blipFill rotWithShape="1">
          <a:blip r:embed="rId4">
            <a:alphaModFix/>
          </a:blip>
          <a:srcRect b="0" l="0" r="0" t="0"/>
          <a:stretch/>
        </p:blipFill>
        <p:spPr>
          <a:xfrm>
            <a:off x="21960" y="3545280"/>
            <a:ext cx="6513120" cy="3829319"/>
          </a:xfrm>
          <a:prstGeom prst="rect">
            <a:avLst/>
          </a:prstGeom>
          <a:noFill/>
          <a:ln>
            <a:noFill/>
          </a:ln>
        </p:spPr>
      </p:pic>
      <p:sp>
        <p:nvSpPr>
          <p:cNvPr id="255" name="Google Shape;255;p20"/>
          <p:cNvSpPr/>
          <p:nvPr/>
        </p:nvSpPr>
        <p:spPr>
          <a:xfrm>
            <a:off x="6801840" y="1191960"/>
            <a:ext cx="3067200" cy="11463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None/>
            </a:pPr>
            <a:r>
              <a:rPr b="0" lang="en-US" sz="1600" strike="noStrike">
                <a:solidFill>
                  <a:srgbClr val="000000"/>
                </a:solidFill>
                <a:latin typeface="Arial"/>
                <a:ea typeface="Arial"/>
                <a:cs typeface="Arial"/>
                <a:sym typeface="Arial"/>
              </a:rPr>
              <a:t>Models project a wide range of changes in </a:t>
            </a:r>
            <a:r>
              <a:rPr b="1" lang="en-US" sz="1600" strike="noStrike">
                <a:solidFill>
                  <a:srgbClr val="000000"/>
                </a:solidFill>
                <a:latin typeface="Arial"/>
                <a:ea typeface="Arial"/>
                <a:cs typeface="Arial"/>
                <a:sym typeface="Arial"/>
              </a:rPr>
              <a:t>El Niño rainfall extremes</a:t>
            </a:r>
            <a:r>
              <a:rPr b="0" lang="en-US" sz="1600" strike="noStrike">
                <a:solidFill>
                  <a:srgbClr val="000000"/>
                </a:solidFill>
                <a:latin typeface="Arial"/>
                <a:ea typeface="Arial"/>
                <a:cs typeface="Arial"/>
                <a:sym typeface="Arial"/>
              </a:rPr>
              <a:t>: some </a:t>
            </a:r>
            <a:r>
              <a:rPr b="1" lang="en-US" sz="1600" strike="noStrike">
                <a:solidFill>
                  <a:srgbClr val="FF0000"/>
                </a:solidFill>
                <a:latin typeface="Arial"/>
                <a:ea typeface="Arial"/>
                <a:cs typeface="Arial"/>
                <a:sym typeface="Arial"/>
              </a:rPr>
              <a:t>strongly increase</a:t>
            </a:r>
            <a:r>
              <a:rPr b="0" lang="en-US" sz="1600" strike="noStrike">
                <a:solidFill>
                  <a:srgbClr val="000000"/>
                </a:solidFill>
                <a:latin typeface="Arial"/>
                <a:ea typeface="Arial"/>
                <a:cs typeface="Arial"/>
                <a:sym typeface="Arial"/>
              </a:rPr>
              <a:t>, others </a:t>
            </a:r>
            <a:r>
              <a:rPr b="1" lang="en-US" sz="1600" strike="noStrike">
                <a:solidFill>
                  <a:srgbClr val="0000FF"/>
                </a:solidFill>
                <a:latin typeface="Arial"/>
                <a:ea typeface="Arial"/>
                <a:cs typeface="Arial"/>
                <a:sym typeface="Arial"/>
              </a:rPr>
              <a:t>decrease</a:t>
            </a:r>
            <a:r>
              <a:rPr b="0" lang="en-US" sz="1600" strike="noStrike">
                <a:solidFill>
                  <a:srgbClr val="000000"/>
                </a:solidFill>
                <a:latin typeface="Arial"/>
                <a:ea typeface="Arial"/>
                <a:cs typeface="Arial"/>
                <a:sym typeface="Arial"/>
              </a:rPr>
              <a:t>.</a:t>
            </a:r>
            <a:endParaRPr b="0" sz="1600" strike="noStrike">
              <a:solidFill>
                <a:srgbClr val="000000"/>
              </a:solidFill>
              <a:latin typeface="Arial"/>
              <a:ea typeface="Arial"/>
              <a:cs typeface="Arial"/>
              <a:sym typeface="Arial"/>
            </a:endParaRPr>
          </a:p>
        </p:txBody>
      </p:sp>
      <p:sp>
        <p:nvSpPr>
          <p:cNvPr id="256" name="Google Shape;256;p20"/>
          <p:cNvSpPr/>
          <p:nvPr/>
        </p:nvSpPr>
        <p:spPr>
          <a:xfrm>
            <a:off x="6801840" y="2609280"/>
            <a:ext cx="3067200" cy="18264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None/>
            </a:pPr>
            <a:r>
              <a:rPr b="1" lang="en-US" sz="1600" strike="noStrike">
                <a:solidFill>
                  <a:srgbClr val="FF0000"/>
                </a:solidFill>
                <a:latin typeface="Arial"/>
                <a:ea typeface="Arial"/>
                <a:cs typeface="Arial"/>
                <a:sym typeface="Arial"/>
              </a:rPr>
              <a:t>“Increasers”</a:t>
            </a:r>
            <a:r>
              <a:rPr b="0" lang="en-US" sz="1600" strike="noStrike">
                <a:solidFill>
                  <a:srgbClr val="000000"/>
                </a:solidFill>
                <a:latin typeface="Arial"/>
                <a:ea typeface="Arial"/>
                <a:cs typeface="Arial"/>
                <a:sym typeface="Arial"/>
              </a:rPr>
              <a:t> start with common biases: </a:t>
            </a:r>
            <a:r>
              <a:rPr b="1" lang="en-US" sz="1600" strike="noStrike">
                <a:solidFill>
                  <a:srgbClr val="0000FF"/>
                </a:solidFill>
                <a:latin typeface="Arial"/>
                <a:ea typeface="Arial"/>
                <a:cs typeface="Arial"/>
                <a:sym typeface="Arial"/>
              </a:rPr>
              <a:t>cooler</a:t>
            </a:r>
            <a:r>
              <a:rPr b="0" lang="en-US" sz="1600" strike="noStrike">
                <a:solidFill>
                  <a:srgbClr val="000000"/>
                </a:solidFill>
                <a:latin typeface="Arial"/>
                <a:ea typeface="Arial"/>
                <a:cs typeface="Arial"/>
                <a:sym typeface="Arial"/>
              </a:rPr>
              <a:t> &amp; </a:t>
            </a:r>
            <a:r>
              <a:rPr b="1" lang="en-US" sz="1600" strike="noStrike">
                <a:solidFill>
                  <a:srgbClr val="FFC000"/>
                </a:solidFill>
                <a:latin typeface="Arial"/>
                <a:ea typeface="Arial"/>
                <a:cs typeface="Arial"/>
                <a:sym typeface="Arial"/>
              </a:rPr>
              <a:t>drier </a:t>
            </a:r>
            <a:r>
              <a:rPr b="0" lang="en-US" sz="1600" strike="noStrike">
                <a:solidFill>
                  <a:srgbClr val="000000"/>
                </a:solidFill>
                <a:latin typeface="Arial"/>
                <a:ea typeface="Arial"/>
                <a:cs typeface="Arial"/>
                <a:sym typeface="Arial"/>
              </a:rPr>
              <a:t>cold tongue, </a:t>
            </a:r>
            <a:r>
              <a:rPr b="1" lang="en-US" sz="1600" strike="noStrike">
                <a:solidFill>
                  <a:srgbClr val="009400"/>
                </a:solidFill>
                <a:latin typeface="Arial"/>
                <a:ea typeface="Arial"/>
                <a:cs typeface="Arial"/>
                <a:sym typeface="Arial"/>
              </a:rPr>
              <a:t>weaker ENSO</a:t>
            </a:r>
            <a:r>
              <a:rPr b="0" lang="en-US" sz="1600" strike="noStrike">
                <a:solidFill>
                  <a:srgbClr val="000000"/>
                </a:solidFill>
                <a:latin typeface="Arial"/>
                <a:ea typeface="Arial"/>
                <a:cs typeface="Arial"/>
                <a:sym typeface="Arial"/>
              </a:rPr>
              <a:t>, and </a:t>
            </a:r>
            <a:r>
              <a:rPr b="1" lang="en-US" sz="1600" strike="noStrike">
                <a:solidFill>
                  <a:srgbClr val="FF0000"/>
                </a:solidFill>
                <a:latin typeface="Arial"/>
                <a:ea typeface="Arial"/>
                <a:cs typeface="Arial"/>
                <a:sym typeface="Arial"/>
              </a:rPr>
              <a:t>weaker heat flux damping</a:t>
            </a:r>
            <a:r>
              <a:rPr b="0" lang="en-US" sz="1600" strike="noStrike">
                <a:solidFill>
                  <a:srgbClr val="000000"/>
                </a:solidFill>
                <a:latin typeface="Arial"/>
                <a:ea typeface="Arial"/>
                <a:cs typeface="Arial"/>
                <a:sym typeface="Arial"/>
              </a:rPr>
              <a:t> of SST changes.</a:t>
            </a:r>
            <a:endParaRPr b="0" sz="16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600" strike="noStrike">
                <a:solidFill>
                  <a:srgbClr val="000000"/>
                </a:solidFill>
                <a:latin typeface="Arial"/>
                <a:ea typeface="Arial"/>
                <a:cs typeface="Arial"/>
                <a:sym typeface="Arial"/>
              </a:rPr>
              <a:t>→ More room to amplify</a:t>
            </a:r>
            <a:endParaRPr b="0" sz="16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600" strike="noStrike">
                <a:solidFill>
                  <a:srgbClr val="000000"/>
                </a:solidFill>
                <a:latin typeface="Arial"/>
                <a:ea typeface="Arial"/>
                <a:cs typeface="Arial"/>
                <a:sym typeface="Arial"/>
              </a:rPr>
              <a:t>ENSO extremes.</a:t>
            </a:r>
            <a:endParaRPr b="0" sz="1600" strike="noStrike">
              <a:solidFill>
                <a:srgbClr val="000000"/>
              </a:solidFill>
              <a:latin typeface="Arial"/>
              <a:ea typeface="Arial"/>
              <a:cs typeface="Arial"/>
              <a:sym typeface="Arial"/>
            </a:endParaRPr>
          </a:p>
        </p:txBody>
      </p:sp>
      <p:sp>
        <p:nvSpPr>
          <p:cNvPr id="257" name="Google Shape;257;p20"/>
          <p:cNvSpPr/>
          <p:nvPr/>
        </p:nvSpPr>
        <p:spPr>
          <a:xfrm>
            <a:off x="6801840" y="4707000"/>
            <a:ext cx="3067200" cy="10680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None/>
            </a:pPr>
            <a:r>
              <a:rPr b="0" lang="en-US" sz="1600" strike="noStrike">
                <a:solidFill>
                  <a:srgbClr val="000000"/>
                </a:solidFill>
                <a:latin typeface="Arial"/>
                <a:ea typeface="Arial"/>
                <a:cs typeface="Arial"/>
                <a:sym typeface="Arial"/>
              </a:rPr>
              <a:t>Increasers also project </a:t>
            </a:r>
            <a:r>
              <a:rPr b="1" lang="en-US" sz="1600" strike="noStrike">
                <a:solidFill>
                  <a:srgbClr val="000000"/>
                </a:solidFill>
                <a:latin typeface="Arial"/>
                <a:ea typeface="Arial"/>
                <a:cs typeface="Arial"/>
                <a:sym typeface="Arial"/>
              </a:rPr>
              <a:t>more future warming, wetting, and ENSO SSTA amplification</a:t>
            </a:r>
            <a:r>
              <a:rPr b="0" lang="en-US" sz="1600" strike="noStrike">
                <a:solidFill>
                  <a:srgbClr val="000000"/>
                </a:solidFill>
                <a:latin typeface="Arial"/>
                <a:ea typeface="Arial"/>
                <a:cs typeface="Arial"/>
                <a:sym typeface="Arial"/>
              </a:rPr>
              <a:t> in the cold tongue.</a:t>
            </a:r>
            <a:endParaRPr b="0" sz="1600" strike="noStrike">
              <a:solidFill>
                <a:srgbClr val="000000"/>
              </a:solidFill>
              <a:latin typeface="Arial"/>
              <a:ea typeface="Arial"/>
              <a:cs typeface="Arial"/>
              <a:sym typeface="Arial"/>
            </a:endParaRPr>
          </a:p>
        </p:txBody>
      </p:sp>
      <p:sp>
        <p:nvSpPr>
          <p:cNvPr id="258" name="Google Shape;258;p20"/>
          <p:cNvSpPr/>
          <p:nvPr/>
        </p:nvSpPr>
        <p:spPr>
          <a:xfrm>
            <a:off x="1311480" y="3790800"/>
            <a:ext cx="1414800" cy="516000"/>
          </a:xfrm>
          <a:prstGeom prst="ellipse">
            <a:avLst/>
          </a:prstGeom>
          <a:noFill/>
          <a:ln cap="flat" cmpd="sng" w="38150">
            <a:solidFill>
              <a:srgbClr val="0000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0"/>
          <p:cNvSpPr/>
          <p:nvPr/>
        </p:nvSpPr>
        <p:spPr>
          <a:xfrm>
            <a:off x="1311480" y="4709160"/>
            <a:ext cx="1414800" cy="516000"/>
          </a:xfrm>
          <a:prstGeom prst="ellipse">
            <a:avLst/>
          </a:prstGeom>
          <a:noFill/>
          <a:ln cap="flat" cmpd="sng" w="38150">
            <a:solidFill>
              <a:srgbClr val="FFC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0"/>
          <p:cNvSpPr/>
          <p:nvPr/>
        </p:nvSpPr>
        <p:spPr>
          <a:xfrm>
            <a:off x="1311480" y="5668560"/>
            <a:ext cx="1414800" cy="516000"/>
          </a:xfrm>
          <a:prstGeom prst="ellipse">
            <a:avLst/>
          </a:prstGeom>
          <a:noFill/>
          <a:ln cap="flat" cmpd="sng" w="38150">
            <a:solidFill>
              <a:srgbClr val="0094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p:nvPr/>
        </p:nvSpPr>
        <p:spPr>
          <a:xfrm>
            <a:off x="1311480" y="6631920"/>
            <a:ext cx="1414800" cy="516000"/>
          </a:xfrm>
          <a:prstGeom prst="ellipse">
            <a:avLst/>
          </a:prstGeom>
          <a:noFill/>
          <a:ln cap="flat" cmpd="sng" w="38150">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0"/>
          <p:cNvSpPr/>
          <p:nvPr/>
        </p:nvSpPr>
        <p:spPr>
          <a:xfrm>
            <a:off x="4404240" y="3790800"/>
            <a:ext cx="1414800" cy="516000"/>
          </a:xfrm>
          <a:prstGeom prst="ellipse">
            <a:avLst/>
          </a:prstGeom>
          <a:noFill/>
          <a:ln cap="flat" cmpd="sng" w="381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0"/>
          <p:cNvSpPr/>
          <p:nvPr/>
        </p:nvSpPr>
        <p:spPr>
          <a:xfrm>
            <a:off x="4404240" y="4709160"/>
            <a:ext cx="1414800" cy="516000"/>
          </a:xfrm>
          <a:prstGeom prst="ellipse">
            <a:avLst/>
          </a:prstGeom>
          <a:noFill/>
          <a:ln cap="flat" cmpd="sng" w="381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0"/>
          <p:cNvSpPr/>
          <p:nvPr/>
        </p:nvSpPr>
        <p:spPr>
          <a:xfrm>
            <a:off x="4404240" y="5668560"/>
            <a:ext cx="1414800" cy="516000"/>
          </a:xfrm>
          <a:prstGeom prst="ellipse">
            <a:avLst/>
          </a:prstGeom>
          <a:noFill/>
          <a:ln cap="flat" cmpd="sng" w="381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0"/>
          <p:cNvSpPr/>
          <p:nvPr/>
        </p:nvSpPr>
        <p:spPr>
          <a:xfrm>
            <a:off x="6801840" y="6046920"/>
            <a:ext cx="3067200" cy="10623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None/>
            </a:pPr>
            <a:r>
              <a:rPr b="0" lang="en-US" sz="1600" strike="noStrike">
                <a:solidFill>
                  <a:srgbClr val="000000"/>
                </a:solidFill>
                <a:latin typeface="Arial"/>
                <a:ea typeface="Arial"/>
                <a:cs typeface="Arial"/>
                <a:sym typeface="Arial"/>
              </a:rPr>
              <a:t>Can use these </a:t>
            </a:r>
            <a:r>
              <a:rPr b="1" lang="en-US" sz="1600" strike="noStrike">
                <a:solidFill>
                  <a:srgbClr val="000000"/>
                </a:solidFill>
                <a:latin typeface="Arial"/>
                <a:ea typeface="Arial"/>
                <a:cs typeface="Arial"/>
                <a:sym typeface="Arial"/>
              </a:rPr>
              <a:t>emergent constraints</a:t>
            </a:r>
            <a:r>
              <a:rPr b="0" lang="en-US" sz="1600" strike="noStrike">
                <a:solidFill>
                  <a:srgbClr val="000000"/>
                </a:solidFill>
                <a:latin typeface="Arial"/>
                <a:ea typeface="Arial"/>
                <a:cs typeface="Arial"/>
                <a:sym typeface="Arial"/>
              </a:rPr>
              <a:t> to leverage</a:t>
            </a:r>
            <a:endParaRPr b="0" sz="16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600" strike="noStrike">
                <a:solidFill>
                  <a:srgbClr val="000000"/>
                </a:solidFill>
                <a:latin typeface="Arial"/>
                <a:ea typeface="Arial"/>
                <a:cs typeface="Arial"/>
                <a:sym typeface="Arial"/>
              </a:rPr>
              <a:t>model diversity and inform future projections.</a:t>
            </a:r>
            <a:endParaRPr b="0" sz="1600" strike="noStrike">
              <a:solidFill>
                <a:srgbClr val="000000"/>
              </a:solidFill>
              <a:latin typeface="Arial"/>
              <a:ea typeface="Arial"/>
              <a:cs typeface="Arial"/>
              <a:sym typeface="Arial"/>
            </a:endParaRPr>
          </a:p>
        </p:txBody>
      </p:sp>
      <p:sp>
        <p:nvSpPr>
          <p:cNvPr id="266" name="Google Shape;266;p20"/>
          <p:cNvSpPr/>
          <p:nvPr/>
        </p:nvSpPr>
        <p:spPr>
          <a:xfrm>
            <a:off x="3403440" y="6353280"/>
            <a:ext cx="3189600" cy="1088400"/>
          </a:xfrm>
          <a:prstGeom prst="roundRect">
            <a:avLst>
              <a:gd fmla="val 56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0"/>
          <p:cNvSpPr/>
          <p:nvPr/>
        </p:nvSpPr>
        <p:spPr>
          <a:xfrm>
            <a:off x="875" y="566650"/>
            <a:ext cx="10079700" cy="3072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lang="en-US" sz="1600" strike="noStrike">
                <a:solidFill>
                  <a:srgbClr val="808080"/>
                </a:solidFill>
                <a:latin typeface="Arial"/>
                <a:ea typeface="Arial"/>
                <a:cs typeface="Arial"/>
                <a:sym typeface="Arial"/>
              </a:rPr>
              <a:t>Stevenson et al. (</a:t>
            </a:r>
            <a:r>
              <a:rPr b="0" i="1" lang="en-US" sz="1600" strike="noStrike">
                <a:solidFill>
                  <a:srgbClr val="808080"/>
                </a:solidFill>
                <a:latin typeface="Arial"/>
                <a:ea typeface="Arial"/>
                <a:cs typeface="Arial"/>
                <a:sym typeface="Arial"/>
              </a:rPr>
              <a:t>J. Climate,</a:t>
            </a:r>
            <a:r>
              <a:rPr b="0" lang="en-US" sz="1600" strike="noStrike">
                <a:solidFill>
                  <a:srgbClr val="808080"/>
                </a:solidFill>
                <a:latin typeface="Arial"/>
                <a:ea typeface="Arial"/>
                <a:cs typeface="Arial"/>
                <a:sym typeface="Arial"/>
              </a:rPr>
              <a:t> 2021): </a:t>
            </a:r>
            <a:r>
              <a:rPr b="0" lang="en-US" sz="1500" strike="noStrike">
                <a:solidFill>
                  <a:srgbClr val="808080"/>
                </a:solidFill>
                <a:latin typeface="Arial"/>
                <a:ea typeface="Arial"/>
                <a:cs typeface="Arial"/>
                <a:sym typeface="Arial"/>
              </a:rPr>
              <a:t>https://doi.org/10.1175/JCLI-D-19-0969.1</a:t>
            </a:r>
            <a:endParaRPr b="0" sz="1500" strike="noStrike">
              <a:solidFill>
                <a:srgbClr val="000000"/>
              </a:solidFill>
              <a:latin typeface="Arial"/>
              <a:ea typeface="Arial"/>
              <a:cs typeface="Arial"/>
              <a:sym typeface="Arial"/>
            </a:endParaRPr>
          </a:p>
        </p:txBody>
      </p:sp>
      <p:sp>
        <p:nvSpPr>
          <p:cNvPr id="268" name="Google Shape;268;p20"/>
          <p:cNvSpPr/>
          <p:nvPr/>
        </p:nvSpPr>
        <p:spPr>
          <a:xfrm>
            <a:off x="55080" y="1264320"/>
            <a:ext cx="210300" cy="937500"/>
          </a:xfrm>
          <a:prstGeom prst="roundRect">
            <a:avLst>
              <a:gd fmla="val 56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0"/>
          <p:cNvSpPr/>
          <p:nvPr/>
        </p:nvSpPr>
        <p:spPr>
          <a:xfrm>
            <a:off x="498240" y="1101240"/>
            <a:ext cx="5986500" cy="185400"/>
          </a:xfrm>
          <a:prstGeom prst="rect">
            <a:avLst/>
          </a:prstGeom>
          <a:solidFill>
            <a:srgbClr val="FFFFFF"/>
          </a:solidFill>
          <a:ln>
            <a:noFill/>
          </a:ln>
        </p:spPr>
        <p:txBody>
          <a:bodyPr anchorCtr="0" anchor="t" bIns="0" lIns="0" spcFirstLastPara="1" rIns="0" wrap="square" tIns="52550">
            <a:noAutofit/>
          </a:bodyPr>
          <a:lstStyle/>
          <a:p>
            <a:pPr indent="0" lvl="0" marL="0" marR="0" rtl="0" algn="ctr">
              <a:lnSpc>
                <a:spcPct val="87000"/>
              </a:lnSpc>
              <a:spcBef>
                <a:spcPts val="0"/>
              </a:spcBef>
              <a:spcAft>
                <a:spcPts val="0"/>
              </a:spcAft>
              <a:buNone/>
            </a:pPr>
            <a:r>
              <a:rPr b="1" lang="en-US" sz="1000" strike="noStrike">
                <a:solidFill>
                  <a:srgbClr val="000000"/>
                </a:solidFill>
                <a:latin typeface="Arial"/>
                <a:ea typeface="Arial"/>
                <a:cs typeface="Arial"/>
                <a:sym typeface="Arial"/>
              </a:rPr>
              <a:t>Change in likelihood of extreme wet El Niño</a:t>
            </a:r>
            <a:r>
              <a:rPr b="0" lang="en-US" sz="1000" strike="noStrike">
                <a:solidFill>
                  <a:srgbClr val="000000"/>
                </a:solidFill>
                <a:latin typeface="Arial"/>
                <a:ea typeface="Arial"/>
                <a:cs typeface="Arial"/>
                <a:sym typeface="Arial"/>
              </a:rPr>
              <a:t> in NINO3 (</a:t>
            </a:r>
            <a:r>
              <a:rPr b="1" lang="en-US" sz="1000" strike="noStrike">
                <a:solidFill>
                  <a:srgbClr val="000000"/>
                </a:solidFill>
              </a:rPr>
              <a:t>CMIP5</a:t>
            </a:r>
            <a:r>
              <a:rPr b="0" lang="en-US" sz="1000" strike="noStrike">
                <a:solidFill>
                  <a:srgbClr val="000000"/>
                </a:solidFill>
                <a:latin typeface="Arial"/>
                <a:ea typeface="Arial"/>
                <a:cs typeface="Arial"/>
                <a:sym typeface="Arial"/>
              </a:rPr>
              <a:t>, 2006-2100 minus 1950-2005)</a:t>
            </a:r>
            <a:endParaRPr b="0" sz="1000" strike="noStrike">
              <a:solidFill>
                <a:srgbClr val="000000"/>
              </a:solidFill>
              <a:latin typeface="Arial"/>
              <a:ea typeface="Arial"/>
              <a:cs typeface="Arial"/>
              <a:sym typeface="Arial"/>
            </a:endParaRPr>
          </a:p>
        </p:txBody>
      </p:sp>
      <p:sp>
        <p:nvSpPr>
          <p:cNvPr id="270" name="Google Shape;270;p20"/>
          <p:cNvSpPr/>
          <p:nvPr/>
        </p:nvSpPr>
        <p:spPr>
          <a:xfrm>
            <a:off x="498250" y="3308050"/>
            <a:ext cx="2490300" cy="185400"/>
          </a:xfrm>
          <a:prstGeom prst="rect">
            <a:avLst/>
          </a:prstGeom>
          <a:solidFill>
            <a:srgbClr val="FFFF00"/>
          </a:solidFill>
          <a:ln cap="flat" cmpd="sng" w="12600">
            <a:solidFill>
              <a:srgbClr val="000000"/>
            </a:solidFill>
            <a:prstDash val="solid"/>
            <a:round/>
            <a:headEnd len="sm" w="sm" type="none"/>
            <a:tailEnd len="sm" w="sm" type="none"/>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1" lang="en-US" sz="1000" strike="noStrike">
                <a:solidFill>
                  <a:srgbClr val="000000"/>
                </a:solidFill>
                <a:latin typeface="Arial"/>
                <a:ea typeface="Arial"/>
                <a:cs typeface="Arial"/>
                <a:sym typeface="Arial"/>
              </a:rPr>
              <a:t>Different model biases…</a:t>
            </a:r>
            <a:endParaRPr b="0" sz="1000" strike="noStrike">
              <a:solidFill>
                <a:srgbClr val="000000"/>
              </a:solidFill>
              <a:latin typeface="Arial"/>
              <a:ea typeface="Arial"/>
              <a:cs typeface="Arial"/>
              <a:sym typeface="Arial"/>
            </a:endParaRPr>
          </a:p>
        </p:txBody>
      </p:sp>
      <p:sp>
        <p:nvSpPr>
          <p:cNvPr id="271" name="Google Shape;271;p20"/>
          <p:cNvSpPr/>
          <p:nvPr/>
        </p:nvSpPr>
        <p:spPr>
          <a:xfrm>
            <a:off x="3403450" y="3308050"/>
            <a:ext cx="2627100" cy="185400"/>
          </a:xfrm>
          <a:prstGeom prst="rect">
            <a:avLst/>
          </a:prstGeom>
          <a:solidFill>
            <a:srgbClr val="FFFF00"/>
          </a:solidFill>
          <a:ln cap="flat" cmpd="sng" w="12600">
            <a:solidFill>
              <a:srgbClr val="000000"/>
            </a:solidFill>
            <a:prstDash val="solid"/>
            <a:round/>
            <a:headEnd len="sm" w="sm" type="none"/>
            <a:tailEnd len="sm" w="sm" type="none"/>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1" lang="en-US" sz="1000" strike="noStrike">
                <a:solidFill>
                  <a:srgbClr val="000000"/>
                </a:solidFill>
                <a:latin typeface="Arial"/>
                <a:ea typeface="Arial"/>
                <a:cs typeface="Arial"/>
                <a:sym typeface="Arial"/>
              </a:rPr>
              <a:t>…yield different future changes.</a:t>
            </a:r>
            <a:endParaRPr b="0" sz="1000" strike="noStrike">
              <a:solidFill>
                <a:srgbClr val="000000"/>
              </a:solidFill>
              <a:latin typeface="Arial"/>
              <a:ea typeface="Arial"/>
              <a:cs typeface="Arial"/>
              <a:sym typeface="Arial"/>
            </a:endParaRPr>
          </a:p>
        </p:txBody>
      </p:sp>
      <p:sp>
        <p:nvSpPr>
          <p:cNvPr id="272" name="Google Shape;272;p20"/>
          <p:cNvSpPr/>
          <p:nvPr/>
        </p:nvSpPr>
        <p:spPr>
          <a:xfrm>
            <a:off x="1969926" y="3924350"/>
            <a:ext cx="667500" cy="1854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cooler</a:t>
            </a:r>
            <a:endParaRPr b="0" sz="1000" strike="noStrike">
              <a:solidFill>
                <a:srgbClr val="000000"/>
              </a:solidFill>
              <a:latin typeface="Arial"/>
              <a:ea typeface="Arial"/>
              <a:cs typeface="Arial"/>
              <a:sym typeface="Arial"/>
            </a:endParaRPr>
          </a:p>
        </p:txBody>
      </p:sp>
      <p:sp>
        <p:nvSpPr>
          <p:cNvPr id="273" name="Google Shape;273;p20"/>
          <p:cNvSpPr/>
          <p:nvPr/>
        </p:nvSpPr>
        <p:spPr>
          <a:xfrm>
            <a:off x="1742040" y="4852440"/>
            <a:ext cx="437100" cy="1854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drier</a:t>
            </a:r>
            <a:endParaRPr b="0" sz="1000" strike="noStrike">
              <a:solidFill>
                <a:srgbClr val="000000"/>
              </a:solidFill>
              <a:latin typeface="Arial"/>
              <a:ea typeface="Arial"/>
              <a:cs typeface="Arial"/>
              <a:sym typeface="Arial"/>
            </a:endParaRPr>
          </a:p>
        </p:txBody>
      </p:sp>
      <p:sp>
        <p:nvSpPr>
          <p:cNvPr id="274" name="Google Shape;274;p20"/>
          <p:cNvSpPr/>
          <p:nvPr/>
        </p:nvSpPr>
        <p:spPr>
          <a:xfrm>
            <a:off x="1730520" y="5753160"/>
            <a:ext cx="592500" cy="3180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weaker</a:t>
            </a:r>
            <a:endParaRPr b="0" sz="1000" strike="noStrike">
              <a:solidFill>
                <a:srgbClr val="000000"/>
              </a:solidFill>
              <a:latin typeface="Arial"/>
              <a:ea typeface="Arial"/>
              <a:cs typeface="Arial"/>
              <a:sym typeface="Arial"/>
            </a:endParaRPr>
          </a:p>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SSTAs</a:t>
            </a:r>
            <a:endParaRPr b="0" sz="1000" strike="noStrike">
              <a:solidFill>
                <a:srgbClr val="000000"/>
              </a:solidFill>
              <a:latin typeface="Arial"/>
              <a:ea typeface="Arial"/>
              <a:cs typeface="Arial"/>
              <a:sym typeface="Arial"/>
            </a:endParaRPr>
          </a:p>
        </p:txBody>
      </p:sp>
      <p:sp>
        <p:nvSpPr>
          <p:cNvPr id="275" name="Google Shape;275;p20"/>
          <p:cNvSpPr/>
          <p:nvPr/>
        </p:nvSpPr>
        <p:spPr>
          <a:xfrm>
            <a:off x="1345320" y="6722640"/>
            <a:ext cx="1292100" cy="3180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less SSTA damping</a:t>
            </a:r>
            <a:endParaRPr b="0" sz="1000" strike="noStrike">
              <a:solidFill>
                <a:srgbClr val="000000"/>
              </a:solidFill>
              <a:latin typeface="Arial"/>
              <a:ea typeface="Arial"/>
              <a:cs typeface="Arial"/>
              <a:sym typeface="Arial"/>
            </a:endParaRPr>
          </a:p>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from cloud shading</a:t>
            </a:r>
            <a:endParaRPr b="0" sz="1000" strike="noStrike">
              <a:solidFill>
                <a:srgbClr val="000000"/>
              </a:solidFill>
              <a:latin typeface="Arial"/>
              <a:ea typeface="Arial"/>
              <a:cs typeface="Arial"/>
              <a:sym typeface="Arial"/>
            </a:endParaRPr>
          </a:p>
        </p:txBody>
      </p:sp>
      <p:sp>
        <p:nvSpPr>
          <p:cNvPr id="276" name="Google Shape;276;p20"/>
          <p:cNvSpPr/>
          <p:nvPr/>
        </p:nvSpPr>
        <p:spPr>
          <a:xfrm>
            <a:off x="4643275" y="3861800"/>
            <a:ext cx="984300" cy="3180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more warming</a:t>
            </a:r>
            <a:endParaRPr b="0" sz="1000" strike="noStrike">
              <a:solidFill>
                <a:srgbClr val="000000"/>
              </a:solidFill>
              <a:latin typeface="Arial"/>
              <a:ea typeface="Arial"/>
              <a:cs typeface="Arial"/>
              <a:sym typeface="Arial"/>
            </a:endParaRPr>
          </a:p>
        </p:txBody>
      </p:sp>
      <p:sp>
        <p:nvSpPr>
          <p:cNvPr id="277" name="Google Shape;277;p20"/>
          <p:cNvSpPr/>
          <p:nvPr/>
        </p:nvSpPr>
        <p:spPr>
          <a:xfrm>
            <a:off x="4682150" y="4818345"/>
            <a:ext cx="906600" cy="3072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more wetting</a:t>
            </a:r>
            <a:endParaRPr b="0" sz="1000" strike="noStrike">
              <a:solidFill>
                <a:srgbClr val="000000"/>
              </a:solidFill>
              <a:latin typeface="Arial"/>
              <a:ea typeface="Arial"/>
              <a:cs typeface="Arial"/>
              <a:sym typeface="Arial"/>
            </a:endParaRPr>
          </a:p>
        </p:txBody>
      </p:sp>
      <p:sp>
        <p:nvSpPr>
          <p:cNvPr id="278" name="Google Shape;278;p20"/>
          <p:cNvSpPr/>
          <p:nvPr/>
        </p:nvSpPr>
        <p:spPr>
          <a:xfrm>
            <a:off x="4643275" y="5753525"/>
            <a:ext cx="1034700" cy="318000"/>
          </a:xfrm>
          <a:prstGeom prst="rect">
            <a:avLst/>
          </a:prstGeom>
          <a:noFill/>
          <a:ln>
            <a:noFill/>
          </a:ln>
        </p:spPr>
        <p:txBody>
          <a:bodyPr anchorCtr="0" anchor="t" bIns="0" lIns="91425" spcFirstLastPara="1" rIns="91425" wrap="square" tIns="52550">
            <a:noAutofit/>
          </a:bodyPr>
          <a:lstStyle/>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more SSTA</a:t>
            </a:r>
            <a:endParaRPr b="0" sz="1000" strike="noStrike">
              <a:solidFill>
                <a:srgbClr val="000000"/>
              </a:solidFill>
              <a:latin typeface="Arial"/>
              <a:ea typeface="Arial"/>
              <a:cs typeface="Arial"/>
              <a:sym typeface="Arial"/>
            </a:endParaRPr>
          </a:p>
          <a:p>
            <a:pPr indent="0" lvl="0" marL="0" marR="0" rtl="0" algn="ctr">
              <a:lnSpc>
                <a:spcPct val="87000"/>
              </a:lnSpc>
              <a:spcBef>
                <a:spcPts val="0"/>
              </a:spcBef>
              <a:spcAft>
                <a:spcPts val="0"/>
              </a:spcAft>
              <a:buNone/>
            </a:pPr>
            <a:r>
              <a:rPr b="0" lang="en-US" sz="1000" strike="noStrike">
                <a:solidFill>
                  <a:srgbClr val="000000"/>
                </a:solidFill>
                <a:latin typeface="Arial"/>
                <a:ea typeface="Arial"/>
                <a:cs typeface="Arial"/>
                <a:sym typeface="Arial"/>
              </a:rPr>
              <a:t>amplification</a:t>
            </a:r>
            <a:endParaRPr b="0" sz="1000" strike="noStrike">
              <a:solidFill>
                <a:srgbClr val="000000"/>
              </a:solidFill>
              <a:latin typeface="Arial"/>
              <a:ea typeface="Arial"/>
              <a:cs typeface="Arial"/>
              <a:sym typeface="Arial"/>
            </a:endParaRPr>
          </a:p>
        </p:txBody>
      </p:sp>
      <p:sp>
        <p:nvSpPr>
          <p:cNvPr id="279" name="Google Shape;279;p20"/>
          <p:cNvSpPr/>
          <p:nvPr/>
        </p:nvSpPr>
        <p:spPr>
          <a:xfrm>
            <a:off x="3250890" y="3545280"/>
            <a:ext cx="3342300" cy="3009300"/>
          </a:xfrm>
          <a:prstGeom prst="roundRect">
            <a:avLst>
              <a:gd fmla="val 56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27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1"/>
          <p:cNvSpPr txBox="1"/>
          <p:nvPr/>
        </p:nvSpPr>
        <p:spPr>
          <a:xfrm>
            <a:off x="228900" y="5028292"/>
            <a:ext cx="5446500" cy="1385400"/>
          </a:xfrm>
          <a:prstGeom prst="rect">
            <a:avLst/>
          </a:prstGeom>
          <a:noFill/>
          <a:ln>
            <a:noFill/>
          </a:ln>
        </p:spPr>
        <p:txBody>
          <a:bodyPr anchorCtr="0" anchor="b" bIns="0" lIns="0" spcFirstLastPara="1" rIns="0" wrap="square" tIns="0">
            <a:spAutoFit/>
          </a:bodyPr>
          <a:lstStyle/>
          <a:p>
            <a:pPr indent="-279400" lvl="0" marL="279400" rtl="0" algn="l">
              <a:spcBef>
                <a:spcPts val="0"/>
              </a:spcBef>
              <a:spcAft>
                <a:spcPts val="0"/>
              </a:spcAft>
              <a:buNone/>
            </a:pPr>
            <a:r>
              <a:rPr lang="en-US" sz="1800"/>
              <a:t>Need a </a:t>
            </a:r>
            <a:r>
              <a:rPr b="1" lang="en-US" sz="1800"/>
              <a:t>hierarchical </a:t>
            </a:r>
            <a:r>
              <a:rPr b="1" lang="en-US" sz="1800">
                <a:solidFill>
                  <a:srgbClr val="FF0000"/>
                </a:solidFill>
              </a:rPr>
              <a:t>coupled</a:t>
            </a:r>
            <a:r>
              <a:rPr b="1" lang="en-US" sz="1800"/>
              <a:t> model framework</a:t>
            </a:r>
            <a:r>
              <a:rPr lang="en-US" sz="1800"/>
              <a:t> to:</a:t>
            </a:r>
            <a:endParaRPr sz="1800"/>
          </a:p>
          <a:p>
            <a:pPr indent="-279400" lvl="0" marL="838200" rtl="0" algn="l">
              <a:spcBef>
                <a:spcPts val="0"/>
              </a:spcBef>
              <a:spcAft>
                <a:spcPts val="0"/>
              </a:spcAft>
              <a:buNone/>
            </a:pPr>
            <a:r>
              <a:rPr lang="en-US" sz="1800"/>
              <a:t>- Attribute emergent </a:t>
            </a:r>
            <a:r>
              <a:rPr i="1" lang="en-US" sz="1800"/>
              <a:t>coupled</a:t>
            </a:r>
            <a:r>
              <a:rPr lang="en-US" sz="1800"/>
              <a:t> </a:t>
            </a:r>
            <a:r>
              <a:rPr b="1" lang="en-US" sz="1800"/>
              <a:t>biases</a:t>
            </a:r>
            <a:endParaRPr b="1" sz="1800"/>
          </a:p>
          <a:p>
            <a:pPr indent="-279400" lvl="0" marL="838200" rtl="0" algn="l">
              <a:spcBef>
                <a:spcPts val="0"/>
              </a:spcBef>
              <a:spcAft>
                <a:spcPts val="0"/>
              </a:spcAft>
              <a:buNone/>
            </a:pPr>
            <a:r>
              <a:rPr lang="en-US" sz="1800"/>
              <a:t>- Guide TPOS </a:t>
            </a:r>
            <a:r>
              <a:rPr b="1" lang="en-US" sz="1800"/>
              <a:t>obs</a:t>
            </a:r>
            <a:r>
              <a:rPr lang="en-US" sz="1800"/>
              <a:t> to improve CGCMs</a:t>
            </a:r>
            <a:endParaRPr sz="1800"/>
          </a:p>
          <a:p>
            <a:pPr indent="-279400" lvl="0" marL="838200" rtl="0" algn="l">
              <a:spcBef>
                <a:spcPts val="0"/>
              </a:spcBef>
              <a:spcAft>
                <a:spcPts val="0"/>
              </a:spcAft>
              <a:buNone/>
            </a:pPr>
            <a:r>
              <a:rPr lang="en-US" sz="1800"/>
              <a:t>- Test new </a:t>
            </a:r>
            <a:r>
              <a:rPr b="1" lang="en-US" sz="1800"/>
              <a:t>physics</a:t>
            </a:r>
            <a:r>
              <a:rPr lang="en-US" sz="1800"/>
              <a:t> in coupled/global context</a:t>
            </a:r>
            <a:endParaRPr sz="1800"/>
          </a:p>
          <a:p>
            <a:pPr indent="-279400" lvl="0" marL="838200" rtl="0" algn="l">
              <a:spcBef>
                <a:spcPts val="0"/>
              </a:spcBef>
              <a:spcAft>
                <a:spcPts val="0"/>
              </a:spcAft>
              <a:buNone/>
            </a:pPr>
            <a:r>
              <a:rPr lang="en-US" sz="1800"/>
              <a:t>- Identify where </a:t>
            </a:r>
            <a:r>
              <a:rPr b="1" lang="en-US" sz="1800"/>
              <a:t>bias corrections</a:t>
            </a:r>
            <a:r>
              <a:rPr lang="en-US" sz="1800"/>
              <a:t> could help</a:t>
            </a:r>
            <a:endParaRPr sz="1800"/>
          </a:p>
        </p:txBody>
      </p:sp>
      <p:sp>
        <p:nvSpPr>
          <p:cNvPr id="285" name="Google Shape;285;p21"/>
          <p:cNvSpPr txBox="1"/>
          <p:nvPr/>
        </p:nvSpPr>
        <p:spPr>
          <a:xfrm>
            <a:off x="6319275" y="151925"/>
            <a:ext cx="3701400" cy="918900"/>
          </a:xfrm>
          <a:prstGeom prst="rect">
            <a:avLst/>
          </a:prstGeom>
          <a:noFill/>
          <a:ln>
            <a:noFill/>
          </a:ln>
        </p:spPr>
        <p:txBody>
          <a:bodyPr anchorCtr="0" anchor="t" bIns="111975" lIns="111975" spcFirstLastPara="1" rIns="111975" wrap="square" tIns="111975">
            <a:spAutoFit/>
          </a:bodyPr>
          <a:lstStyle/>
          <a:p>
            <a:pPr indent="-279400" lvl="0" marL="279400" rtl="0" algn="ctr">
              <a:spcBef>
                <a:spcPts val="0"/>
              </a:spcBef>
              <a:spcAft>
                <a:spcPts val="0"/>
              </a:spcAft>
              <a:buNone/>
            </a:pPr>
            <a:r>
              <a:rPr b="1" lang="en-US" sz="1500">
                <a:solidFill>
                  <a:srgbClr val="25282A"/>
                </a:solidFill>
              </a:rPr>
              <a:t>Mechanisms of EqPac climate change</a:t>
            </a:r>
            <a:endParaRPr b="1" sz="1500">
              <a:solidFill>
                <a:srgbClr val="25282A"/>
              </a:solidFill>
            </a:endParaRPr>
          </a:p>
          <a:p>
            <a:pPr indent="-279400" lvl="0" marL="279400" rtl="0" algn="ctr">
              <a:spcBef>
                <a:spcPts val="0"/>
              </a:spcBef>
              <a:spcAft>
                <a:spcPts val="0"/>
              </a:spcAft>
              <a:buNone/>
            </a:pPr>
            <a:r>
              <a:rPr i="1" lang="en-US" sz="1500">
                <a:solidFill>
                  <a:srgbClr val="25282A"/>
                </a:solidFill>
              </a:rPr>
              <a:t> </a:t>
            </a:r>
            <a:r>
              <a:rPr i="1" lang="en-US" sz="1500" u="sng">
                <a:solidFill>
                  <a:schemeClr val="accent5"/>
                </a:solidFill>
                <a:hlinkClick r:id="rId3">
                  <a:extLst>
                    <a:ext uri="{A12FA001-AC4F-418D-AE19-62706E023703}">
                      <ahyp:hlinkClr val="tx"/>
                    </a:ext>
                  </a:extLst>
                </a:hlinkClick>
              </a:rPr>
              <a:t>Lee et al. (npjCAS 2022)</a:t>
            </a:r>
            <a:r>
              <a:rPr i="1" lang="en-US" sz="1500">
                <a:solidFill>
                  <a:srgbClr val="25282A"/>
                </a:solidFill>
              </a:rPr>
              <a:t> &amp;</a:t>
            </a:r>
            <a:endParaRPr i="1" sz="1500">
              <a:solidFill>
                <a:srgbClr val="25282A"/>
              </a:solidFill>
            </a:endParaRPr>
          </a:p>
          <a:p>
            <a:pPr indent="-279400" lvl="0" marL="279400" rtl="0" algn="ctr">
              <a:spcBef>
                <a:spcPts val="0"/>
              </a:spcBef>
              <a:spcAft>
                <a:spcPts val="0"/>
              </a:spcAft>
              <a:buNone/>
            </a:pPr>
            <a:r>
              <a:rPr i="1" lang="en-US" sz="1500" u="sng">
                <a:solidFill>
                  <a:schemeClr val="accent5"/>
                </a:solidFill>
                <a:hlinkClick r:id="rId4">
                  <a:extLst>
                    <a:ext uri="{A12FA001-AC4F-418D-AE19-62706E023703}">
                      <ahyp:hlinkClr val="tx"/>
                    </a:ext>
                  </a:extLst>
                </a:hlinkClick>
              </a:rPr>
              <a:t>NOAA Climate.gov</a:t>
            </a:r>
            <a:endParaRPr i="1" sz="1500">
              <a:solidFill>
                <a:srgbClr val="25282A"/>
              </a:solidFill>
            </a:endParaRPr>
          </a:p>
        </p:txBody>
      </p:sp>
      <p:sp>
        <p:nvSpPr>
          <p:cNvPr id="286" name="Google Shape;286;p21"/>
          <p:cNvSpPr txBox="1"/>
          <p:nvPr/>
        </p:nvSpPr>
        <p:spPr>
          <a:xfrm>
            <a:off x="228900" y="92700"/>
            <a:ext cx="6001500" cy="1119000"/>
          </a:xfrm>
          <a:prstGeom prst="rect">
            <a:avLst/>
          </a:prstGeom>
          <a:noFill/>
          <a:ln>
            <a:noFill/>
          </a:ln>
        </p:spPr>
        <p:txBody>
          <a:bodyPr anchorCtr="0" anchor="b" bIns="111975" lIns="111975" spcFirstLastPara="1" rIns="111975" wrap="square" tIns="111975">
            <a:spAutoFit/>
          </a:bodyPr>
          <a:lstStyle/>
          <a:p>
            <a:pPr indent="0" lvl="0" marL="0" rtl="0" algn="ctr">
              <a:spcBef>
                <a:spcPts val="0"/>
              </a:spcBef>
              <a:spcAft>
                <a:spcPts val="0"/>
              </a:spcAft>
              <a:buNone/>
            </a:pPr>
            <a:r>
              <a:rPr b="1" lang="en-US" sz="2900"/>
              <a:t>Understanding sources &amp; impacts of </a:t>
            </a:r>
            <a:r>
              <a:rPr b="1" lang="en-US" sz="2900"/>
              <a:t>EqPac biases</a:t>
            </a:r>
            <a:endParaRPr sz="1800">
              <a:solidFill>
                <a:srgbClr val="FF0000"/>
              </a:solidFill>
            </a:endParaRPr>
          </a:p>
        </p:txBody>
      </p:sp>
      <p:sp>
        <p:nvSpPr>
          <p:cNvPr id="287" name="Google Shape;287;p21"/>
          <p:cNvSpPr/>
          <p:nvPr/>
        </p:nvSpPr>
        <p:spPr>
          <a:xfrm>
            <a:off x="9423935" y="5486882"/>
            <a:ext cx="548100" cy="127800"/>
          </a:xfrm>
          <a:prstGeom prst="rect">
            <a:avLst/>
          </a:prstGeom>
          <a:solidFill>
            <a:schemeClr val="lt1"/>
          </a:solidFill>
          <a:ln>
            <a:noFill/>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288" name="Google Shape;288;p21"/>
          <p:cNvSpPr/>
          <p:nvPr/>
        </p:nvSpPr>
        <p:spPr>
          <a:xfrm>
            <a:off x="7192781" y="3383776"/>
            <a:ext cx="1001400" cy="262500"/>
          </a:xfrm>
          <a:prstGeom prst="rect">
            <a:avLst/>
          </a:prstGeom>
          <a:solidFill>
            <a:schemeClr val="lt1"/>
          </a:solidFill>
          <a:ln>
            <a:noFill/>
          </a:ln>
        </p:spPr>
        <p:txBody>
          <a:bodyPr anchorCtr="0" anchor="ctr" bIns="111975" lIns="111975" spcFirstLastPara="1" rIns="111975" wrap="square" tIns="111975">
            <a:noAutofit/>
          </a:bodyPr>
          <a:lstStyle/>
          <a:p>
            <a:pPr indent="0" lvl="0" marL="0" rtl="0" algn="l">
              <a:spcBef>
                <a:spcPts val="0"/>
              </a:spcBef>
              <a:spcAft>
                <a:spcPts val="0"/>
              </a:spcAft>
              <a:buNone/>
            </a:pPr>
            <a:r>
              <a:t/>
            </a:r>
            <a:endParaRPr/>
          </a:p>
        </p:txBody>
      </p:sp>
      <p:sp>
        <p:nvSpPr>
          <p:cNvPr id="289" name="Google Shape;289;p21"/>
          <p:cNvSpPr txBox="1"/>
          <p:nvPr/>
        </p:nvSpPr>
        <p:spPr>
          <a:xfrm>
            <a:off x="228899" y="1359675"/>
            <a:ext cx="5668500" cy="1385400"/>
          </a:xfrm>
          <a:prstGeom prst="rect">
            <a:avLst/>
          </a:prstGeom>
          <a:noFill/>
          <a:ln>
            <a:noFill/>
          </a:ln>
        </p:spPr>
        <p:txBody>
          <a:bodyPr anchorCtr="0" anchor="b" bIns="0" lIns="0" spcFirstLastPara="1" rIns="0" wrap="square" tIns="0">
            <a:spAutoFit/>
          </a:bodyPr>
          <a:lstStyle/>
          <a:p>
            <a:pPr indent="-279400" lvl="0" marL="279400" rtl="0" algn="l">
              <a:spcBef>
                <a:spcPts val="0"/>
              </a:spcBef>
              <a:spcAft>
                <a:spcPts val="0"/>
              </a:spcAft>
              <a:buNone/>
            </a:pPr>
            <a:r>
              <a:rPr lang="en-US" sz="1800"/>
              <a:t>Future tropical Pacific climate, ENSO, &amp; global impacts depend on balance of </a:t>
            </a:r>
            <a:r>
              <a:rPr b="1" lang="en-US" sz="1800">
                <a:solidFill>
                  <a:schemeClr val="dk1"/>
                </a:solidFill>
              </a:rPr>
              <a:t>coupled</a:t>
            </a:r>
            <a:r>
              <a:rPr lang="en-US" sz="1800">
                <a:solidFill>
                  <a:schemeClr val="dk1"/>
                </a:solidFill>
              </a:rPr>
              <a:t>, multi-scale, intermittent, and often </a:t>
            </a:r>
            <a:r>
              <a:rPr b="1" lang="en-US" sz="1800">
                <a:solidFill>
                  <a:schemeClr val="dk1"/>
                </a:solidFill>
              </a:rPr>
              <a:t>nonlocal</a:t>
            </a:r>
            <a:r>
              <a:rPr lang="en-US" sz="1800"/>
              <a:t> processes.  Changes in background oceanic </a:t>
            </a:r>
            <a:r>
              <a:rPr b="1" lang="en-US" sz="1800"/>
              <a:t>thermal gradients</a:t>
            </a:r>
            <a:r>
              <a:rPr lang="en-US" sz="1800"/>
              <a:t> are key to the ENSO response.</a:t>
            </a:r>
            <a:endParaRPr sz="1800"/>
          </a:p>
        </p:txBody>
      </p:sp>
      <p:sp>
        <p:nvSpPr>
          <p:cNvPr id="290" name="Google Shape;290;p21"/>
          <p:cNvSpPr txBox="1"/>
          <p:nvPr/>
        </p:nvSpPr>
        <p:spPr>
          <a:xfrm>
            <a:off x="228900" y="3055533"/>
            <a:ext cx="5069100" cy="1662300"/>
          </a:xfrm>
          <a:prstGeom prst="rect">
            <a:avLst/>
          </a:prstGeom>
          <a:noFill/>
          <a:ln>
            <a:noFill/>
          </a:ln>
        </p:spPr>
        <p:txBody>
          <a:bodyPr anchorCtr="0" anchor="b" bIns="0" lIns="0" spcFirstLastPara="1" rIns="0" wrap="square" tIns="0">
            <a:spAutoFit/>
          </a:bodyPr>
          <a:lstStyle/>
          <a:p>
            <a:pPr indent="-279400" lvl="0" marL="279400" rtl="0" algn="l">
              <a:spcBef>
                <a:spcPts val="0"/>
              </a:spcBef>
              <a:spcAft>
                <a:spcPts val="0"/>
              </a:spcAft>
              <a:buNone/>
            </a:pPr>
            <a:r>
              <a:rPr b="1" lang="en-US" sz="1800"/>
              <a:t>Unresolved physics</a:t>
            </a:r>
            <a:r>
              <a:rPr lang="en-US" sz="1800"/>
              <a:t> in CMIP-class models:</a:t>
            </a:r>
            <a:br>
              <a:rPr lang="en-US" sz="1800"/>
            </a:br>
            <a:r>
              <a:rPr lang="en-US" sz="1800"/>
              <a:t>Clouds &amp; convection, </a:t>
            </a:r>
            <a:r>
              <a:rPr lang="en-US" sz="1800">
                <a:solidFill>
                  <a:schemeClr val="dk1"/>
                </a:solidFill>
              </a:rPr>
              <a:t>air-sea fluxes, shears &amp; mixing, barrier layers, </a:t>
            </a:r>
            <a:r>
              <a:rPr lang="en-US" sz="1800"/>
              <a:t>diurnal cycle, </a:t>
            </a:r>
            <a:r>
              <a:rPr lang="en-US" sz="1800">
                <a:solidFill>
                  <a:schemeClr val="dk1"/>
                </a:solidFill>
              </a:rPr>
              <a:t>TIWs, </a:t>
            </a:r>
            <a:r>
              <a:rPr lang="en-US" sz="1800"/>
              <a:t>…</a:t>
            </a:r>
            <a:br>
              <a:rPr lang="en-US" sz="1800"/>
            </a:br>
            <a:r>
              <a:rPr lang="en-US" sz="1800"/>
              <a:t>→ Atm/ocean errors + coupled feedbacks</a:t>
            </a:r>
            <a:br>
              <a:rPr lang="en-US" sz="1800"/>
            </a:br>
            <a:r>
              <a:rPr lang="en-US" sz="1800"/>
              <a:t>→ </a:t>
            </a:r>
            <a:r>
              <a:rPr b="1" lang="en-US" sz="1800"/>
              <a:t>Emergent biases in CGCMs</a:t>
            </a:r>
            <a:br>
              <a:rPr lang="en-US" sz="1800"/>
            </a:br>
            <a:r>
              <a:rPr lang="en-US" sz="1800"/>
              <a:t>→ Degrade </a:t>
            </a:r>
            <a:r>
              <a:rPr b="1" lang="en-US" sz="1800"/>
              <a:t>ENSO forecasts</a:t>
            </a:r>
            <a:r>
              <a:rPr lang="en-US" sz="1800"/>
              <a:t>, </a:t>
            </a:r>
            <a:r>
              <a:rPr b="1" lang="en-US" sz="1800"/>
              <a:t>projections</a:t>
            </a:r>
            <a:endParaRPr b="1" sz="1800"/>
          </a:p>
        </p:txBody>
      </p:sp>
      <p:pic>
        <p:nvPicPr>
          <p:cNvPr id="291" name="Google Shape;291;p21"/>
          <p:cNvPicPr preferRelativeResize="0"/>
          <p:nvPr/>
        </p:nvPicPr>
        <p:blipFill>
          <a:blip r:embed="rId5">
            <a:alphaModFix/>
          </a:blip>
          <a:stretch>
            <a:fillRect/>
          </a:stretch>
        </p:blipFill>
        <p:spPr>
          <a:xfrm>
            <a:off x="6075067" y="5488290"/>
            <a:ext cx="3845000" cy="2014785"/>
          </a:xfrm>
          <a:prstGeom prst="rect">
            <a:avLst/>
          </a:prstGeom>
          <a:noFill/>
          <a:ln>
            <a:noFill/>
          </a:ln>
        </p:spPr>
      </p:pic>
      <p:pic>
        <p:nvPicPr>
          <p:cNvPr id="292" name="Google Shape;292;p21"/>
          <p:cNvPicPr preferRelativeResize="0"/>
          <p:nvPr/>
        </p:nvPicPr>
        <p:blipFill>
          <a:blip r:embed="rId6">
            <a:alphaModFix/>
          </a:blip>
          <a:stretch>
            <a:fillRect/>
          </a:stretch>
        </p:blipFill>
        <p:spPr>
          <a:xfrm>
            <a:off x="6075073" y="3490973"/>
            <a:ext cx="3845010" cy="2262785"/>
          </a:xfrm>
          <a:prstGeom prst="rect">
            <a:avLst/>
          </a:prstGeom>
          <a:noFill/>
          <a:ln>
            <a:noFill/>
          </a:ln>
        </p:spPr>
      </p:pic>
      <p:grpSp>
        <p:nvGrpSpPr>
          <p:cNvPr id="293" name="Google Shape;293;p21"/>
          <p:cNvGrpSpPr/>
          <p:nvPr/>
        </p:nvGrpSpPr>
        <p:grpSpPr>
          <a:xfrm>
            <a:off x="6075143" y="1085311"/>
            <a:ext cx="3945549" cy="2126621"/>
            <a:chOff x="6337921" y="688362"/>
            <a:chExt cx="2646954" cy="1426688"/>
          </a:xfrm>
        </p:grpSpPr>
        <p:pic>
          <p:nvPicPr>
            <p:cNvPr id="294" name="Google Shape;294;p21"/>
            <p:cNvPicPr preferRelativeResize="0"/>
            <p:nvPr/>
          </p:nvPicPr>
          <p:blipFill>
            <a:blip r:embed="rId7">
              <a:alphaModFix/>
            </a:blip>
            <a:stretch>
              <a:fillRect/>
            </a:stretch>
          </p:blipFill>
          <p:spPr>
            <a:xfrm>
              <a:off x="6337921" y="688362"/>
              <a:ext cx="2579520" cy="1410997"/>
            </a:xfrm>
            <a:prstGeom prst="rect">
              <a:avLst/>
            </a:prstGeom>
            <a:noFill/>
            <a:ln>
              <a:noFill/>
            </a:ln>
          </p:spPr>
        </p:pic>
        <p:sp>
          <p:nvSpPr>
            <p:cNvPr id="295" name="Google Shape;295;p21"/>
            <p:cNvSpPr/>
            <p:nvPr/>
          </p:nvSpPr>
          <p:spPr>
            <a:xfrm>
              <a:off x="8487775" y="2028050"/>
              <a:ext cx="497100" cy="8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p21"/>
          <p:cNvSpPr txBox="1"/>
          <p:nvPr/>
        </p:nvSpPr>
        <p:spPr>
          <a:xfrm>
            <a:off x="228900" y="6724150"/>
            <a:ext cx="5446500" cy="507900"/>
          </a:xfrm>
          <a:prstGeom prst="rect">
            <a:avLst/>
          </a:prstGeom>
          <a:noFill/>
          <a:ln>
            <a:noFill/>
          </a:ln>
        </p:spPr>
        <p:txBody>
          <a:bodyPr anchorCtr="0" anchor="b" bIns="0" lIns="0" spcFirstLastPara="1" rIns="0" wrap="square" tIns="0">
            <a:spAutoFit/>
          </a:bodyPr>
          <a:lstStyle/>
          <a:p>
            <a:pPr indent="-279400" lvl="0" marL="279400" rtl="0" algn="l">
              <a:spcBef>
                <a:spcPts val="0"/>
              </a:spcBef>
              <a:spcAft>
                <a:spcPts val="0"/>
              </a:spcAft>
              <a:buNone/>
            </a:pPr>
            <a:r>
              <a:rPr lang="en-US" sz="1800"/>
              <a:t>→ NOAA CVP-funded TPOS project at GFDL</a:t>
            </a:r>
            <a:endParaRPr sz="1800"/>
          </a:p>
          <a:p>
            <a:pPr indent="-279400" lvl="0" marL="736600" rtl="0" algn="l">
              <a:spcBef>
                <a:spcPts val="0"/>
              </a:spcBef>
              <a:spcAft>
                <a:spcPts val="0"/>
              </a:spcAft>
              <a:buNone/>
            </a:pPr>
            <a:r>
              <a:rPr i="1" lang="en-US" sz="1500"/>
              <a:t>A. Wittenberg, </a:t>
            </a:r>
            <a:r>
              <a:rPr b="1" i="1" lang="en-US" sz="1500">
                <a:solidFill>
                  <a:srgbClr val="38761D"/>
                </a:solidFill>
              </a:rPr>
              <a:t>X. Wu</a:t>
            </a:r>
            <a:r>
              <a:rPr i="1" lang="en-US" sz="1500"/>
              <a:t>, B. Reichl, F. Zeng, F. Lu, A. Adcroft</a:t>
            </a:r>
            <a:endParaRPr i="1"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22"/>
          <p:cNvPicPr preferRelativeResize="0"/>
          <p:nvPr/>
        </p:nvPicPr>
        <p:blipFill rotWithShape="1">
          <a:blip r:embed="rId3">
            <a:alphaModFix/>
          </a:blip>
          <a:srcRect b="0" l="0" r="0" t="0"/>
          <a:stretch/>
        </p:blipFill>
        <p:spPr>
          <a:xfrm>
            <a:off x="92291" y="1278803"/>
            <a:ext cx="3811780" cy="5345629"/>
          </a:xfrm>
          <a:prstGeom prst="rect">
            <a:avLst/>
          </a:prstGeom>
          <a:noFill/>
          <a:ln>
            <a:noFill/>
          </a:ln>
        </p:spPr>
      </p:pic>
      <p:sp>
        <p:nvSpPr>
          <p:cNvPr id="303" name="Google Shape;303;p22"/>
          <p:cNvSpPr txBox="1"/>
          <p:nvPr>
            <p:ph type="title"/>
          </p:nvPr>
        </p:nvSpPr>
        <p:spPr>
          <a:xfrm>
            <a:off x="0" y="228601"/>
            <a:ext cx="10080600" cy="756300"/>
          </a:xfrm>
          <a:prstGeom prst="rect">
            <a:avLst/>
          </a:prstGeom>
          <a:noFill/>
          <a:ln>
            <a:noFill/>
          </a:ln>
        </p:spPr>
        <p:txBody>
          <a:bodyPr anchorCtr="0" anchor="ctr" bIns="50375" lIns="100775" spcFirstLastPara="1" rIns="100775" wrap="square" tIns="50375">
            <a:normAutofit/>
          </a:bodyPr>
          <a:lstStyle/>
          <a:p>
            <a:pPr indent="0" lvl="0" marL="0" rtl="0" algn="ctr">
              <a:lnSpc>
                <a:spcPct val="90000"/>
              </a:lnSpc>
              <a:spcBef>
                <a:spcPts val="0"/>
              </a:spcBef>
              <a:spcAft>
                <a:spcPts val="0"/>
              </a:spcAft>
              <a:buClr>
                <a:schemeClr val="lt1"/>
              </a:buClr>
              <a:buSzPts val="3500"/>
              <a:buFont typeface="Calibri"/>
              <a:buNone/>
            </a:pPr>
            <a:r>
              <a:rPr lang="en-US" sz="3500"/>
              <a:t>Improved ENSO in </a:t>
            </a:r>
            <a:r>
              <a:rPr b="1" lang="en-US" sz="3500"/>
              <a:t>CM4 &amp; SPEAR</a:t>
            </a:r>
            <a:endParaRPr b="1"/>
          </a:p>
        </p:txBody>
      </p:sp>
      <p:sp>
        <p:nvSpPr>
          <p:cNvPr id="304" name="Google Shape;304;p22"/>
          <p:cNvSpPr/>
          <p:nvPr/>
        </p:nvSpPr>
        <p:spPr>
          <a:xfrm>
            <a:off x="6941721" y="6211263"/>
            <a:ext cx="2718000" cy="532500"/>
          </a:xfrm>
          <a:prstGeom prst="rect">
            <a:avLst/>
          </a:prstGeom>
          <a:noFill/>
          <a:ln>
            <a:noFill/>
          </a:ln>
        </p:spPr>
        <p:txBody>
          <a:bodyPr anchorCtr="0" anchor="t" bIns="44850" lIns="90075" spcFirstLastPara="1" rIns="90075" wrap="square" tIns="44850">
            <a:noAutofit/>
          </a:bodyPr>
          <a:lstStyle/>
          <a:p>
            <a:pPr indent="0" lvl="0" marL="0" marR="0" rtl="0" algn="ctr">
              <a:lnSpc>
                <a:spcPct val="93000"/>
              </a:lnSpc>
              <a:spcBef>
                <a:spcPts val="0"/>
              </a:spcBef>
              <a:spcAft>
                <a:spcPts val="0"/>
              </a:spcAft>
              <a:buNone/>
            </a:pPr>
            <a:r>
              <a:rPr b="0" i="1" lang="en-US" sz="1500" u="none" cap="none" strike="noStrike">
                <a:solidFill>
                  <a:srgbClr val="808080"/>
                </a:solidFill>
                <a:latin typeface="Arial"/>
                <a:ea typeface="Arial"/>
                <a:cs typeface="Arial"/>
                <a:sym typeface="Arial"/>
              </a:rPr>
              <a:t>Zhao et al. (JAMES 2018a)</a:t>
            </a:r>
            <a:endParaRPr sz="1500"/>
          </a:p>
          <a:p>
            <a:pPr indent="0" lvl="0" marL="0" marR="0" rtl="0" algn="ctr">
              <a:lnSpc>
                <a:spcPct val="93000"/>
              </a:lnSpc>
              <a:spcBef>
                <a:spcPts val="0"/>
              </a:spcBef>
              <a:spcAft>
                <a:spcPts val="0"/>
              </a:spcAft>
              <a:buNone/>
            </a:pPr>
            <a:r>
              <a:rPr b="0" i="1" lang="en-US" sz="1500" u="none" cap="none" strike="noStrike">
                <a:solidFill>
                  <a:srgbClr val="808080"/>
                </a:solidFill>
                <a:latin typeface="Arial"/>
                <a:ea typeface="Arial"/>
                <a:cs typeface="Arial"/>
                <a:sym typeface="Arial"/>
              </a:rPr>
              <a:t>Held et al. (JAMES</a:t>
            </a:r>
            <a:r>
              <a:rPr i="1" lang="en-US" sz="1500">
                <a:solidFill>
                  <a:srgbClr val="808080"/>
                </a:solidFill>
              </a:rPr>
              <a:t> 2019</a:t>
            </a:r>
            <a:r>
              <a:rPr b="0" i="1" lang="en-US" sz="1500" u="none" cap="none" strike="noStrike">
                <a:solidFill>
                  <a:srgbClr val="808080"/>
                </a:solidFill>
                <a:latin typeface="Arial"/>
                <a:ea typeface="Arial"/>
                <a:cs typeface="Arial"/>
                <a:sym typeface="Arial"/>
              </a:rPr>
              <a:t>)</a:t>
            </a:r>
            <a:endParaRPr sz="1500"/>
          </a:p>
        </p:txBody>
      </p:sp>
      <p:pic>
        <p:nvPicPr>
          <p:cNvPr id="305" name="Google Shape;305;p22"/>
          <p:cNvPicPr preferRelativeResize="0"/>
          <p:nvPr/>
        </p:nvPicPr>
        <p:blipFill rotWithShape="1">
          <a:blip r:embed="rId4">
            <a:alphaModFix/>
          </a:blip>
          <a:srcRect b="0" l="0" r="0" t="0"/>
          <a:stretch/>
        </p:blipFill>
        <p:spPr>
          <a:xfrm>
            <a:off x="6774540" y="1328487"/>
            <a:ext cx="3276897" cy="4495442"/>
          </a:xfrm>
          <a:prstGeom prst="rect">
            <a:avLst/>
          </a:prstGeom>
          <a:noFill/>
          <a:ln>
            <a:noFill/>
          </a:ln>
        </p:spPr>
      </p:pic>
      <p:pic>
        <p:nvPicPr>
          <p:cNvPr id="306" name="Google Shape;306;p22"/>
          <p:cNvPicPr preferRelativeResize="0"/>
          <p:nvPr/>
        </p:nvPicPr>
        <p:blipFill rotWithShape="1">
          <a:blip r:embed="rId5">
            <a:alphaModFix/>
          </a:blip>
          <a:srcRect b="0" l="0" r="0" t="0"/>
          <a:stretch/>
        </p:blipFill>
        <p:spPr>
          <a:xfrm>
            <a:off x="3797755" y="1328488"/>
            <a:ext cx="3286419" cy="3204129"/>
          </a:xfrm>
          <a:prstGeom prst="rect">
            <a:avLst/>
          </a:prstGeom>
          <a:noFill/>
          <a:ln>
            <a:noFill/>
          </a:ln>
        </p:spPr>
      </p:pic>
      <p:sp>
        <p:nvSpPr>
          <p:cNvPr id="307" name="Google Shape;307;p22"/>
          <p:cNvSpPr/>
          <p:nvPr/>
        </p:nvSpPr>
        <p:spPr>
          <a:xfrm>
            <a:off x="5405682" y="2431253"/>
            <a:ext cx="399600" cy="233400"/>
          </a:xfrm>
          <a:prstGeom prst="rect">
            <a:avLst/>
          </a:prstGeom>
          <a:noFill/>
          <a:ln cap="flat" cmpd="sng" w="12700">
            <a:solidFill>
              <a:schemeClr val="dk1"/>
            </a:solidFill>
            <a:prstDash val="solid"/>
            <a:miter lim="800000"/>
            <a:headEnd len="sm" w="sm" type="none"/>
            <a:tailEnd len="sm" w="sm" type="none"/>
          </a:ln>
        </p:spPr>
        <p:txBody>
          <a:bodyPr anchorCtr="0" anchor="ctr" bIns="50375" lIns="100775" spcFirstLastPara="1" rIns="100775" wrap="square" tIns="50375">
            <a:noAutofit/>
          </a:bodyPr>
          <a:lstStyle/>
          <a:p>
            <a:pPr indent="0" lvl="0" marL="0" marR="0" rtl="0" algn="ctr">
              <a:lnSpc>
                <a:spcPct val="100000"/>
              </a:lnSpc>
              <a:spcBef>
                <a:spcPts val="0"/>
              </a:spcBef>
              <a:spcAft>
                <a:spcPts val="0"/>
              </a:spcAft>
              <a:buNone/>
            </a:pPr>
            <a:r>
              <a:t/>
            </a:r>
            <a:endParaRPr b="0" i="0" sz="1500" u="none" cap="none" strike="noStrike">
              <a:solidFill>
                <a:schemeClr val="lt1"/>
              </a:solidFill>
              <a:latin typeface="Arial"/>
              <a:ea typeface="Arial"/>
              <a:cs typeface="Arial"/>
              <a:sym typeface="Arial"/>
            </a:endParaRPr>
          </a:p>
        </p:txBody>
      </p:sp>
      <p:sp>
        <p:nvSpPr>
          <p:cNvPr id="308" name="Google Shape;308;p22"/>
          <p:cNvSpPr/>
          <p:nvPr/>
        </p:nvSpPr>
        <p:spPr>
          <a:xfrm>
            <a:off x="5405682" y="3728359"/>
            <a:ext cx="399600" cy="233400"/>
          </a:xfrm>
          <a:prstGeom prst="rect">
            <a:avLst/>
          </a:prstGeom>
          <a:noFill/>
          <a:ln cap="flat" cmpd="sng" w="12700">
            <a:solidFill>
              <a:srgbClr val="009400"/>
            </a:solidFill>
            <a:prstDash val="solid"/>
            <a:miter lim="800000"/>
            <a:headEnd len="sm" w="sm" type="none"/>
            <a:tailEnd len="sm" w="sm" type="none"/>
          </a:ln>
        </p:spPr>
        <p:txBody>
          <a:bodyPr anchorCtr="0" anchor="ctr" bIns="50375" lIns="100775" spcFirstLastPara="1" rIns="100775" wrap="square" tIns="50375">
            <a:noAutofit/>
          </a:bodyPr>
          <a:lstStyle/>
          <a:p>
            <a:pPr indent="0" lvl="0" marL="0" marR="0" rtl="0" algn="ctr">
              <a:lnSpc>
                <a:spcPct val="100000"/>
              </a:lnSpc>
              <a:spcBef>
                <a:spcPts val="0"/>
              </a:spcBef>
              <a:spcAft>
                <a:spcPts val="0"/>
              </a:spcAft>
              <a:buNone/>
            </a:pPr>
            <a:r>
              <a:t/>
            </a:r>
            <a:endParaRPr b="0" i="0" sz="1500" u="none" cap="none" strike="noStrike">
              <a:solidFill>
                <a:schemeClr val="lt1"/>
              </a:solidFill>
              <a:latin typeface="Arial"/>
              <a:ea typeface="Arial"/>
              <a:cs typeface="Arial"/>
              <a:sym typeface="Arial"/>
            </a:endParaRPr>
          </a:p>
        </p:txBody>
      </p:sp>
      <p:cxnSp>
        <p:nvCxnSpPr>
          <p:cNvPr id="309" name="Google Shape;309;p22"/>
          <p:cNvCxnSpPr>
            <a:endCxn id="307" idx="1"/>
          </p:cNvCxnSpPr>
          <p:nvPr/>
        </p:nvCxnSpPr>
        <p:spPr>
          <a:xfrm flipH="1" rot="10800000">
            <a:off x="3002982" y="2547953"/>
            <a:ext cx="2402700" cy="1636200"/>
          </a:xfrm>
          <a:prstGeom prst="straightConnector1">
            <a:avLst/>
          </a:prstGeom>
          <a:noFill/>
          <a:ln cap="flat" cmpd="sng" w="25400">
            <a:solidFill>
              <a:schemeClr val="dk1"/>
            </a:solidFill>
            <a:prstDash val="solid"/>
            <a:miter lim="800000"/>
            <a:headEnd len="lg" w="lg" type="triangle"/>
            <a:tailEnd len="sm" w="sm" type="none"/>
          </a:ln>
        </p:spPr>
      </p:cxnSp>
      <p:cxnSp>
        <p:nvCxnSpPr>
          <p:cNvPr id="310" name="Google Shape;310;p22"/>
          <p:cNvCxnSpPr/>
          <p:nvPr/>
        </p:nvCxnSpPr>
        <p:spPr>
          <a:xfrm flipH="1" rot="10800000">
            <a:off x="3002891" y="3845268"/>
            <a:ext cx="2402700" cy="168600"/>
          </a:xfrm>
          <a:prstGeom prst="straightConnector1">
            <a:avLst/>
          </a:prstGeom>
          <a:noFill/>
          <a:ln cap="flat" cmpd="sng" w="25400">
            <a:solidFill>
              <a:srgbClr val="009400"/>
            </a:solidFill>
            <a:prstDash val="solid"/>
            <a:miter lim="800000"/>
            <a:headEnd len="lg" w="lg" type="triangle"/>
            <a:tailEnd len="sm" w="sm" type="none"/>
          </a:ln>
        </p:spPr>
      </p:cxnSp>
      <p:sp>
        <p:nvSpPr>
          <p:cNvPr id="311" name="Google Shape;311;p22"/>
          <p:cNvSpPr/>
          <p:nvPr/>
        </p:nvSpPr>
        <p:spPr>
          <a:xfrm>
            <a:off x="4047719" y="4908744"/>
            <a:ext cx="2580000" cy="1352400"/>
          </a:xfrm>
          <a:prstGeom prst="rect">
            <a:avLst/>
          </a:prstGeom>
          <a:solidFill>
            <a:srgbClr val="E1EFD8"/>
          </a:solidFill>
          <a:ln>
            <a:noFill/>
          </a:ln>
        </p:spPr>
        <p:txBody>
          <a:bodyPr anchorCtr="0" anchor="t" bIns="44850" lIns="90075" spcFirstLastPara="1" rIns="90075" wrap="square" tIns="44850">
            <a:noAutofit/>
          </a:bodyPr>
          <a:lstStyle/>
          <a:p>
            <a:pPr indent="0" lvl="0" marL="0" marR="0" rtl="0" algn="ctr">
              <a:lnSpc>
                <a:spcPct val="93000"/>
              </a:lnSpc>
              <a:spcBef>
                <a:spcPts val="0"/>
              </a:spcBef>
              <a:spcAft>
                <a:spcPts val="0"/>
              </a:spcAft>
              <a:buNone/>
            </a:pPr>
            <a:r>
              <a:rPr lang="en-US" sz="1700">
                <a:solidFill>
                  <a:schemeClr val="dk1"/>
                </a:solidFill>
              </a:rPr>
              <a:t>Realistic patterns</a:t>
            </a:r>
            <a:endParaRPr sz="1700">
              <a:solidFill>
                <a:schemeClr val="dk1"/>
              </a:solidFill>
            </a:endParaRPr>
          </a:p>
          <a:p>
            <a:pPr indent="0" lvl="0" marL="0" marR="0" rtl="0" algn="ctr">
              <a:lnSpc>
                <a:spcPct val="93000"/>
              </a:lnSpc>
              <a:spcBef>
                <a:spcPts val="0"/>
              </a:spcBef>
              <a:spcAft>
                <a:spcPts val="0"/>
              </a:spcAft>
              <a:buNone/>
            </a:pPr>
            <a:r>
              <a:rPr lang="en-US" sz="1700">
                <a:solidFill>
                  <a:schemeClr val="dk1"/>
                </a:solidFill>
              </a:rPr>
              <a:t>&amp; spectra</a:t>
            </a:r>
            <a:endParaRPr/>
          </a:p>
          <a:p>
            <a:pPr indent="0" lvl="0" marL="0" marR="0" rtl="0" algn="ctr">
              <a:lnSpc>
                <a:spcPct val="93000"/>
              </a:lnSpc>
              <a:spcBef>
                <a:spcPts val="0"/>
              </a:spcBef>
              <a:spcAft>
                <a:spcPts val="0"/>
              </a:spcAft>
              <a:buNone/>
            </a:pPr>
            <a:r>
              <a:t/>
            </a:r>
            <a:endParaRPr b="0" i="0" sz="1700" u="none" cap="none" strike="noStrike">
              <a:solidFill>
                <a:schemeClr val="dk1"/>
              </a:solidFill>
              <a:latin typeface="Arial"/>
              <a:ea typeface="Arial"/>
              <a:cs typeface="Arial"/>
              <a:sym typeface="Arial"/>
            </a:endParaRPr>
          </a:p>
          <a:p>
            <a:pPr indent="0" lvl="0" marL="0" marR="0" rtl="0" algn="ctr">
              <a:lnSpc>
                <a:spcPct val="93000"/>
              </a:lnSpc>
              <a:spcBef>
                <a:spcPts val="0"/>
              </a:spcBef>
              <a:spcAft>
                <a:spcPts val="0"/>
              </a:spcAft>
              <a:buNone/>
            </a:pPr>
            <a:r>
              <a:rPr b="0" i="0" lang="en-US" sz="1700" u="none" cap="none" strike="noStrike">
                <a:solidFill>
                  <a:schemeClr val="dk1"/>
                </a:solidFill>
                <a:latin typeface="Arial"/>
                <a:ea typeface="Arial"/>
                <a:cs typeface="Arial"/>
                <a:sym typeface="Arial"/>
              </a:rPr>
              <a:t>→ New avenues for</a:t>
            </a:r>
            <a:endParaRPr/>
          </a:p>
          <a:p>
            <a:pPr indent="0" lvl="0" marL="0" marR="0" rtl="0" algn="ctr">
              <a:lnSpc>
                <a:spcPct val="93000"/>
              </a:lnSpc>
              <a:spcBef>
                <a:spcPts val="0"/>
              </a:spcBef>
              <a:spcAft>
                <a:spcPts val="0"/>
              </a:spcAft>
              <a:buNone/>
            </a:pPr>
            <a:r>
              <a:rPr b="0" i="0" lang="en-US" sz="1700" u="none" cap="none" strike="noStrike">
                <a:solidFill>
                  <a:schemeClr val="dk1"/>
                </a:solidFill>
                <a:latin typeface="Arial"/>
                <a:ea typeface="Arial"/>
                <a:cs typeface="Arial"/>
                <a:sym typeface="Arial"/>
              </a:rPr>
              <a:t>research &amp; applications</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23"/>
          <p:cNvPicPr preferRelativeResize="0"/>
          <p:nvPr/>
        </p:nvPicPr>
        <p:blipFill rotWithShape="1">
          <a:blip r:embed="rId3">
            <a:alphaModFix/>
          </a:blip>
          <a:srcRect b="0" l="0" r="0" t="0"/>
          <a:stretch/>
        </p:blipFill>
        <p:spPr>
          <a:xfrm>
            <a:off x="793080" y="3402720"/>
            <a:ext cx="6151681" cy="2384639"/>
          </a:xfrm>
          <a:prstGeom prst="rect">
            <a:avLst/>
          </a:prstGeom>
          <a:noFill/>
          <a:ln>
            <a:noFill/>
          </a:ln>
        </p:spPr>
      </p:pic>
      <p:sp>
        <p:nvSpPr>
          <p:cNvPr id="318" name="Google Shape;318;p23"/>
          <p:cNvSpPr/>
          <p:nvPr/>
        </p:nvSpPr>
        <p:spPr>
          <a:xfrm>
            <a:off x="146880" y="4494240"/>
            <a:ext cx="819018" cy="65950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El Niño</a:t>
            </a:r>
            <a:endParaRPr b="0" sz="12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precip</a:t>
            </a:r>
            <a:endParaRPr b="0" sz="12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anomaly</a:t>
            </a:r>
            <a:endParaRPr b="0" sz="1200" strike="noStrike">
              <a:solidFill>
                <a:srgbClr val="000000"/>
              </a:solidFill>
              <a:latin typeface="Arial"/>
              <a:ea typeface="Arial"/>
              <a:cs typeface="Arial"/>
              <a:sym typeface="Arial"/>
            </a:endParaRPr>
          </a:p>
        </p:txBody>
      </p:sp>
      <p:sp>
        <p:nvSpPr>
          <p:cNvPr id="319" name="Google Shape;319;p23"/>
          <p:cNvSpPr/>
          <p:nvPr/>
        </p:nvSpPr>
        <p:spPr>
          <a:xfrm>
            <a:off x="3426840" y="4888440"/>
            <a:ext cx="664560" cy="360"/>
          </a:xfrm>
          <a:custGeom>
            <a:rect b="b" l="l" r="r" t="t"/>
            <a:pathLst>
              <a:path extrusionOk="0" h="1" w="1846">
                <a:moveTo>
                  <a:pt x="1845" y="0"/>
                </a:moveTo>
                <a:lnTo>
                  <a:pt x="0" y="0"/>
                </a:lnTo>
              </a:path>
            </a:pathLst>
          </a:custGeom>
          <a:noFill/>
          <a:ln cap="flat" cmpd="sng" w="57225">
            <a:solidFill>
              <a:srgbClr val="000000"/>
            </a:solidFill>
            <a:prstDash val="solid"/>
            <a:round/>
            <a:headEnd len="sm" w="sm" type="none"/>
            <a:tailEnd len="med" w="med" type="triangle"/>
          </a:ln>
        </p:spPr>
      </p:sp>
      <p:sp>
        <p:nvSpPr>
          <p:cNvPr id="320" name="Google Shape;320;p23"/>
          <p:cNvSpPr/>
          <p:nvPr/>
        </p:nvSpPr>
        <p:spPr>
          <a:xfrm>
            <a:off x="6103440" y="5045040"/>
            <a:ext cx="290100" cy="290100"/>
          </a:xfrm>
          <a:prstGeom prst="smileyFace">
            <a:avLst>
              <a:gd fmla="val 9282" name="adj"/>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1" name="Google Shape;321;p23"/>
          <p:cNvPicPr preferRelativeResize="0"/>
          <p:nvPr/>
        </p:nvPicPr>
        <p:blipFill rotWithShape="1">
          <a:blip r:embed="rId4">
            <a:alphaModFix/>
          </a:blip>
          <a:srcRect b="0" l="0" r="0" t="0"/>
          <a:stretch/>
        </p:blipFill>
        <p:spPr>
          <a:xfrm>
            <a:off x="793080" y="1816920"/>
            <a:ext cx="6155641" cy="2385720"/>
          </a:xfrm>
          <a:prstGeom prst="rect">
            <a:avLst/>
          </a:prstGeom>
          <a:noFill/>
          <a:ln>
            <a:noFill/>
          </a:ln>
        </p:spPr>
      </p:pic>
      <p:sp>
        <p:nvSpPr>
          <p:cNvPr id="322" name="Google Shape;322;p23"/>
          <p:cNvSpPr/>
          <p:nvPr/>
        </p:nvSpPr>
        <p:spPr>
          <a:xfrm>
            <a:off x="1182240" y="1843200"/>
            <a:ext cx="5495395" cy="787318"/>
          </a:xfrm>
          <a:custGeom>
            <a:rect b="b" l="l" r="r" t="t"/>
            <a:pathLst>
              <a:path extrusionOk="0" h="2189" w="15267">
                <a:moveTo>
                  <a:pt x="0" y="0"/>
                </a:moveTo>
                <a:lnTo>
                  <a:pt x="0" y="0"/>
                </a:lnTo>
                <a:lnTo>
                  <a:pt x="0" y="2188"/>
                </a:lnTo>
                <a:lnTo>
                  <a:pt x="0" y="2188"/>
                </a:lnTo>
                <a:lnTo>
                  <a:pt x="15266" y="2188"/>
                </a:lnTo>
                <a:lnTo>
                  <a:pt x="15266" y="2188"/>
                </a:lnTo>
                <a:lnTo>
                  <a:pt x="15266" y="0"/>
                </a:lnTo>
                <a:lnTo>
                  <a:pt x="15266" y="0"/>
                </a:lnTo>
                <a:lnTo>
                  <a:pt x="0" y="0"/>
                </a:lnTo>
              </a:path>
            </a:pathLst>
          </a:custGeom>
          <a:solidFill>
            <a:srgbClr val="FFFFFF"/>
          </a:solidFill>
          <a:ln>
            <a:noFill/>
          </a:ln>
        </p:spPr>
      </p:sp>
      <p:sp>
        <p:nvSpPr>
          <p:cNvPr id="323" name="Google Shape;323;p23"/>
          <p:cNvSpPr/>
          <p:nvPr/>
        </p:nvSpPr>
        <p:spPr>
          <a:xfrm>
            <a:off x="1501920" y="2266920"/>
            <a:ext cx="904338" cy="2944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Observed</a:t>
            </a:r>
            <a:endParaRPr b="0" sz="1200" strike="noStrike">
              <a:solidFill>
                <a:srgbClr val="000000"/>
              </a:solidFill>
              <a:latin typeface="Arial"/>
              <a:ea typeface="Arial"/>
              <a:cs typeface="Arial"/>
              <a:sym typeface="Arial"/>
            </a:endParaRPr>
          </a:p>
        </p:txBody>
      </p:sp>
      <p:sp>
        <p:nvSpPr>
          <p:cNvPr id="324" name="Google Shape;324;p23"/>
          <p:cNvSpPr/>
          <p:nvPr/>
        </p:nvSpPr>
        <p:spPr>
          <a:xfrm>
            <a:off x="3488040" y="2266920"/>
            <a:ext cx="724680" cy="2944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SPEAR</a:t>
            </a:r>
            <a:endParaRPr b="0" sz="1200" strike="noStrike">
              <a:solidFill>
                <a:srgbClr val="000000"/>
              </a:solidFill>
              <a:latin typeface="Arial"/>
              <a:ea typeface="Arial"/>
              <a:cs typeface="Arial"/>
              <a:sym typeface="Arial"/>
            </a:endParaRPr>
          </a:p>
        </p:txBody>
      </p:sp>
      <p:sp>
        <p:nvSpPr>
          <p:cNvPr id="325" name="Google Shape;325;p23"/>
          <p:cNvSpPr/>
          <p:nvPr/>
        </p:nvSpPr>
        <p:spPr>
          <a:xfrm>
            <a:off x="5285160" y="2266920"/>
            <a:ext cx="1012662" cy="2944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SPEAR_FA</a:t>
            </a:r>
            <a:endParaRPr b="0" sz="1200" strike="noStrike">
              <a:solidFill>
                <a:srgbClr val="000000"/>
              </a:solidFill>
              <a:latin typeface="Arial"/>
              <a:ea typeface="Arial"/>
              <a:cs typeface="Arial"/>
              <a:sym typeface="Arial"/>
            </a:endParaRPr>
          </a:p>
        </p:txBody>
      </p:sp>
      <p:sp>
        <p:nvSpPr>
          <p:cNvPr id="326" name="Google Shape;326;p23"/>
          <p:cNvSpPr/>
          <p:nvPr/>
        </p:nvSpPr>
        <p:spPr>
          <a:xfrm>
            <a:off x="260640" y="2991240"/>
            <a:ext cx="588978" cy="47698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Mean</a:t>
            </a:r>
            <a:endParaRPr b="0" sz="12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SST</a:t>
            </a:r>
            <a:endParaRPr b="0" sz="1200" strike="noStrike">
              <a:solidFill>
                <a:srgbClr val="000000"/>
              </a:solidFill>
              <a:latin typeface="Arial"/>
              <a:ea typeface="Arial"/>
              <a:cs typeface="Arial"/>
              <a:sym typeface="Arial"/>
            </a:endParaRPr>
          </a:p>
        </p:txBody>
      </p:sp>
      <p:sp>
        <p:nvSpPr>
          <p:cNvPr id="327" name="Google Shape;327;p23"/>
          <p:cNvSpPr/>
          <p:nvPr/>
        </p:nvSpPr>
        <p:spPr>
          <a:xfrm>
            <a:off x="239760" y="154080"/>
            <a:ext cx="9601200" cy="42082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US" sz="2400" strike="noStrike">
                <a:solidFill>
                  <a:srgbClr val="000000"/>
                </a:solidFill>
                <a:latin typeface="Arial"/>
                <a:ea typeface="Arial"/>
                <a:cs typeface="Arial"/>
                <a:sym typeface="Arial"/>
              </a:rPr>
              <a:t>How do tropical SST biases affect future projections?</a:t>
            </a:r>
            <a:endParaRPr b="0" sz="2400" strike="noStrike">
              <a:solidFill>
                <a:srgbClr val="000000"/>
              </a:solidFill>
              <a:latin typeface="Arial"/>
              <a:ea typeface="Arial"/>
              <a:cs typeface="Arial"/>
              <a:sym typeface="Arial"/>
            </a:endParaRPr>
          </a:p>
        </p:txBody>
      </p:sp>
      <p:sp>
        <p:nvSpPr>
          <p:cNvPr id="328" name="Google Shape;328;p23"/>
          <p:cNvSpPr/>
          <p:nvPr/>
        </p:nvSpPr>
        <p:spPr>
          <a:xfrm>
            <a:off x="612000" y="5960880"/>
            <a:ext cx="6145500" cy="13560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FA improves ENSO’s anomaly patterns,</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amplitude, and spectra.</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Also </a:t>
            </a:r>
            <a:r>
              <a:rPr b="1" lang="en-US" sz="1800" strike="noStrike">
                <a:solidFill>
                  <a:srgbClr val="FF0000"/>
                </a:solidFill>
                <a:latin typeface="Arial"/>
                <a:ea typeface="Arial"/>
                <a:cs typeface="Arial"/>
                <a:sym typeface="Arial"/>
              </a:rPr>
              <a:t>amplifies projected future rainfall extremes</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in the central equatorial Pacific.</a:t>
            </a:r>
            <a:endParaRPr b="0" sz="1800" strike="noStrike">
              <a:solidFill>
                <a:srgbClr val="000000"/>
              </a:solidFill>
              <a:latin typeface="Arial"/>
              <a:ea typeface="Arial"/>
              <a:cs typeface="Arial"/>
              <a:sym typeface="Arial"/>
            </a:endParaRPr>
          </a:p>
        </p:txBody>
      </p:sp>
      <p:sp>
        <p:nvSpPr>
          <p:cNvPr id="329" name="Google Shape;329;p23"/>
          <p:cNvSpPr/>
          <p:nvPr/>
        </p:nvSpPr>
        <p:spPr>
          <a:xfrm>
            <a:off x="173160" y="610920"/>
            <a:ext cx="9734100" cy="3366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lang="en-US" sz="1800" strike="noStrike">
                <a:solidFill>
                  <a:srgbClr val="808080"/>
                </a:solidFill>
                <a:latin typeface="Arial"/>
                <a:ea typeface="Arial"/>
                <a:cs typeface="Arial"/>
                <a:sym typeface="Arial"/>
              </a:rPr>
              <a:t>Wittenberg et al. (in prep.)</a:t>
            </a:r>
            <a:endParaRPr b="0" sz="1800" strike="noStrike">
              <a:solidFill>
                <a:srgbClr val="000000"/>
              </a:solidFill>
              <a:latin typeface="Arial"/>
              <a:ea typeface="Arial"/>
              <a:cs typeface="Arial"/>
              <a:sym typeface="Arial"/>
            </a:endParaRPr>
          </a:p>
        </p:txBody>
      </p:sp>
      <p:pic>
        <p:nvPicPr>
          <p:cNvPr id="330" name="Google Shape;330;p23"/>
          <p:cNvPicPr preferRelativeResize="0"/>
          <p:nvPr/>
        </p:nvPicPr>
        <p:blipFill rotWithShape="1">
          <a:blip r:embed="rId5">
            <a:alphaModFix/>
          </a:blip>
          <a:srcRect b="0" l="0" r="0" t="0"/>
          <a:stretch/>
        </p:blipFill>
        <p:spPr>
          <a:xfrm>
            <a:off x="7205040" y="4005720"/>
            <a:ext cx="2623680" cy="3414239"/>
          </a:xfrm>
          <a:prstGeom prst="rect">
            <a:avLst/>
          </a:prstGeom>
          <a:noFill/>
          <a:ln>
            <a:noFill/>
          </a:ln>
        </p:spPr>
      </p:pic>
      <p:pic>
        <p:nvPicPr>
          <p:cNvPr id="331" name="Google Shape;331;p23"/>
          <p:cNvPicPr preferRelativeResize="0"/>
          <p:nvPr/>
        </p:nvPicPr>
        <p:blipFill rotWithShape="1">
          <a:blip r:embed="rId6">
            <a:alphaModFix/>
          </a:blip>
          <a:srcRect b="0" l="0" r="0" t="0"/>
          <a:stretch/>
        </p:blipFill>
        <p:spPr>
          <a:xfrm>
            <a:off x="7205400" y="907200"/>
            <a:ext cx="2632680" cy="3425039"/>
          </a:xfrm>
          <a:prstGeom prst="rect">
            <a:avLst/>
          </a:prstGeom>
          <a:noFill/>
          <a:ln>
            <a:noFill/>
          </a:ln>
        </p:spPr>
      </p:pic>
      <p:sp>
        <p:nvSpPr>
          <p:cNvPr id="332" name="Google Shape;332;p23"/>
          <p:cNvSpPr/>
          <p:nvPr/>
        </p:nvSpPr>
        <p:spPr>
          <a:xfrm>
            <a:off x="7578360" y="4092840"/>
            <a:ext cx="2230567" cy="207360"/>
          </a:xfrm>
          <a:custGeom>
            <a:rect b="b" l="l" r="r" t="t"/>
            <a:pathLst>
              <a:path extrusionOk="0" h="578" w="6198">
                <a:moveTo>
                  <a:pt x="0" y="0"/>
                </a:moveTo>
                <a:lnTo>
                  <a:pt x="0" y="0"/>
                </a:lnTo>
                <a:lnTo>
                  <a:pt x="0" y="577"/>
                </a:lnTo>
                <a:lnTo>
                  <a:pt x="0" y="577"/>
                </a:lnTo>
                <a:lnTo>
                  <a:pt x="6197" y="577"/>
                </a:lnTo>
                <a:lnTo>
                  <a:pt x="6197" y="577"/>
                </a:lnTo>
                <a:lnTo>
                  <a:pt x="6197" y="0"/>
                </a:lnTo>
                <a:lnTo>
                  <a:pt x="6197" y="0"/>
                </a:lnTo>
                <a:lnTo>
                  <a:pt x="0" y="0"/>
                </a:lnTo>
              </a:path>
            </a:pathLst>
          </a:custGeom>
          <a:solidFill>
            <a:srgbClr val="FFFFFF"/>
          </a:solidFill>
          <a:ln>
            <a:noFill/>
          </a:ln>
        </p:spPr>
      </p:sp>
      <p:sp>
        <p:nvSpPr>
          <p:cNvPr id="333" name="Google Shape;333;p23"/>
          <p:cNvSpPr/>
          <p:nvPr/>
        </p:nvSpPr>
        <p:spPr>
          <a:xfrm>
            <a:off x="8887320" y="2996640"/>
            <a:ext cx="776142" cy="476982"/>
          </a:xfrm>
          <a:custGeom>
            <a:rect b="b" l="l" r="r" t="t"/>
            <a:pathLst>
              <a:path extrusionOk="0" h="21600" w="21600">
                <a:moveTo>
                  <a:pt x="0" y="0"/>
                </a:moveTo>
                <a:lnTo>
                  <a:pt x="21600" y="0"/>
                </a:lnTo>
                <a:lnTo>
                  <a:pt x="21600" y="21600"/>
                </a:lnTo>
                <a:lnTo>
                  <a:pt x="0" y="21600"/>
                </a:lnTo>
                <a:lnTo>
                  <a:pt x="0" y="0"/>
                </a:lnTo>
                <a:close/>
              </a:path>
            </a:pathLst>
          </a:custGeom>
          <a:solidFill>
            <a:srgbClr val="FFFF00"/>
          </a:solidFill>
          <a:ln cap="flat" cmpd="sng" w="18350">
            <a:solidFill>
              <a:srgbClr val="000000"/>
            </a:solidFill>
            <a:prstDash val="solid"/>
            <a:round/>
            <a:headEnd len="sm" w="sm" type="none"/>
            <a:tailEnd len="sm" w="sm" type="none"/>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Original</a:t>
            </a:r>
            <a:endParaRPr b="0" sz="12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Model</a:t>
            </a:r>
            <a:endParaRPr b="0" sz="1200" strike="noStrike">
              <a:solidFill>
                <a:srgbClr val="000000"/>
              </a:solidFill>
              <a:latin typeface="Arial"/>
              <a:ea typeface="Arial"/>
              <a:cs typeface="Arial"/>
              <a:sym typeface="Arial"/>
            </a:endParaRPr>
          </a:p>
        </p:txBody>
      </p:sp>
      <p:sp>
        <p:nvSpPr>
          <p:cNvPr id="334" name="Google Shape;334;p23"/>
          <p:cNvSpPr/>
          <p:nvPr/>
        </p:nvSpPr>
        <p:spPr>
          <a:xfrm>
            <a:off x="7729560" y="2587320"/>
            <a:ext cx="662040" cy="360"/>
          </a:xfrm>
          <a:custGeom>
            <a:rect b="b" l="l" r="r" t="t"/>
            <a:pathLst>
              <a:path extrusionOk="0" h="1" w="1839">
                <a:moveTo>
                  <a:pt x="0" y="0"/>
                </a:moveTo>
                <a:lnTo>
                  <a:pt x="1838" y="0"/>
                </a:lnTo>
              </a:path>
            </a:pathLst>
          </a:custGeom>
          <a:noFill/>
          <a:ln cap="flat" cmpd="sng" w="57225">
            <a:solidFill>
              <a:srgbClr val="ED1C24"/>
            </a:solidFill>
            <a:prstDash val="solid"/>
            <a:round/>
            <a:headEnd len="sm" w="sm" type="none"/>
            <a:tailEnd len="med" w="med" type="triangle"/>
          </a:ln>
        </p:spPr>
      </p:sp>
      <p:sp>
        <p:nvSpPr>
          <p:cNvPr id="335" name="Google Shape;335;p23"/>
          <p:cNvSpPr/>
          <p:nvPr/>
        </p:nvSpPr>
        <p:spPr>
          <a:xfrm>
            <a:off x="7963560" y="5753520"/>
            <a:ext cx="1472040" cy="360"/>
          </a:xfrm>
          <a:custGeom>
            <a:rect b="b" l="l" r="r" t="t"/>
            <a:pathLst>
              <a:path extrusionOk="0" h="1" w="4089">
                <a:moveTo>
                  <a:pt x="0" y="0"/>
                </a:moveTo>
                <a:lnTo>
                  <a:pt x="4088" y="0"/>
                </a:lnTo>
              </a:path>
            </a:pathLst>
          </a:custGeom>
          <a:noFill/>
          <a:ln cap="flat" cmpd="sng" w="57225">
            <a:solidFill>
              <a:srgbClr val="ED1C24"/>
            </a:solidFill>
            <a:prstDash val="solid"/>
            <a:round/>
            <a:headEnd len="sm" w="sm" type="none"/>
            <a:tailEnd len="med" w="med" type="triangle"/>
          </a:ln>
        </p:spPr>
      </p:sp>
      <p:sp>
        <p:nvSpPr>
          <p:cNvPr id="336" name="Google Shape;336;p23"/>
          <p:cNvSpPr/>
          <p:nvPr/>
        </p:nvSpPr>
        <p:spPr>
          <a:xfrm>
            <a:off x="8742240" y="6104160"/>
            <a:ext cx="919458" cy="476982"/>
          </a:xfrm>
          <a:custGeom>
            <a:rect b="b" l="l" r="r" t="t"/>
            <a:pathLst>
              <a:path extrusionOk="0" h="21600" w="21600">
                <a:moveTo>
                  <a:pt x="0" y="0"/>
                </a:moveTo>
                <a:lnTo>
                  <a:pt x="21600" y="0"/>
                </a:lnTo>
                <a:lnTo>
                  <a:pt x="21600" y="21600"/>
                </a:lnTo>
                <a:lnTo>
                  <a:pt x="0" y="21600"/>
                </a:lnTo>
                <a:lnTo>
                  <a:pt x="0" y="0"/>
                </a:lnTo>
                <a:close/>
              </a:path>
            </a:pathLst>
          </a:custGeom>
          <a:solidFill>
            <a:srgbClr val="FFFF00"/>
          </a:solidFill>
          <a:ln cap="flat" cmpd="sng" w="18350">
            <a:solidFill>
              <a:srgbClr val="000000"/>
            </a:solidFill>
            <a:prstDash val="solid"/>
            <a:round/>
            <a:headEnd len="sm" w="sm" type="none"/>
            <a:tailEnd len="sm" w="sm" type="none"/>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Bias</a:t>
            </a:r>
            <a:endParaRPr b="0" sz="1200"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Corrected</a:t>
            </a:r>
            <a:endParaRPr b="0" sz="1200" strike="noStrike">
              <a:solidFill>
                <a:srgbClr val="000000"/>
              </a:solidFill>
              <a:latin typeface="Arial"/>
              <a:ea typeface="Arial"/>
              <a:cs typeface="Arial"/>
              <a:sym typeface="Arial"/>
            </a:endParaRPr>
          </a:p>
        </p:txBody>
      </p:sp>
      <p:sp>
        <p:nvSpPr>
          <p:cNvPr id="337" name="Google Shape;337;p23"/>
          <p:cNvSpPr/>
          <p:nvPr/>
        </p:nvSpPr>
        <p:spPr>
          <a:xfrm>
            <a:off x="7373880" y="856440"/>
            <a:ext cx="2542698" cy="294462"/>
          </a:xfrm>
          <a:custGeom>
            <a:rect b="b" l="l" r="r" t="t"/>
            <a:pathLst>
              <a:path extrusionOk="0" h="21600" w="21600">
                <a:moveTo>
                  <a:pt x="0" y="0"/>
                </a:moveTo>
                <a:lnTo>
                  <a:pt x="21600" y="0"/>
                </a:lnTo>
                <a:lnTo>
                  <a:pt x="21600" y="21600"/>
                </a:lnTo>
                <a:lnTo>
                  <a:pt x="0" y="21600"/>
                </a:lnTo>
                <a:lnTo>
                  <a:pt x="0" y="0"/>
                </a:lnTo>
                <a:close/>
              </a:path>
            </a:pathLst>
          </a:custGeom>
          <a:solidFill>
            <a:srgbClr val="FFFF00"/>
          </a:solidFill>
          <a:ln cap="flat" cmpd="sng" w="18350">
            <a:solidFill>
              <a:srgbClr val="000000"/>
            </a:solidFill>
            <a:prstDash val="solid"/>
            <a:round/>
            <a:headEnd len="sm" w="sm" type="none"/>
            <a:tailEnd len="sm" w="sm" type="none"/>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1" lang="en-US" sz="1200" strike="noStrike">
                <a:solidFill>
                  <a:srgbClr val="000000"/>
                </a:solidFill>
                <a:latin typeface="Arial"/>
                <a:ea typeface="Arial"/>
                <a:cs typeface="Arial"/>
                <a:sym typeface="Arial"/>
              </a:rPr>
              <a:t>SPEAR: NINO3.4 rainfall spectra</a:t>
            </a:r>
            <a:endParaRPr b="0" sz="1200" strike="noStrike">
              <a:solidFill>
                <a:srgbClr val="000000"/>
              </a:solidFill>
              <a:latin typeface="Arial"/>
              <a:ea typeface="Arial"/>
              <a:cs typeface="Arial"/>
              <a:sym typeface="Arial"/>
            </a:endParaRPr>
          </a:p>
        </p:txBody>
      </p:sp>
      <p:sp>
        <p:nvSpPr>
          <p:cNvPr id="338" name="Google Shape;338;p23"/>
          <p:cNvSpPr/>
          <p:nvPr/>
        </p:nvSpPr>
        <p:spPr>
          <a:xfrm>
            <a:off x="7905600" y="5285880"/>
            <a:ext cx="290100" cy="290100"/>
          </a:xfrm>
          <a:prstGeom prst="smileyFace">
            <a:avLst>
              <a:gd fmla="val 9282" name="adj"/>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3"/>
          <p:cNvSpPr/>
          <p:nvPr/>
        </p:nvSpPr>
        <p:spPr>
          <a:xfrm>
            <a:off x="6082920" y="3496680"/>
            <a:ext cx="290100" cy="290100"/>
          </a:xfrm>
          <a:prstGeom prst="smileyFace">
            <a:avLst>
              <a:gd fmla="val 9282" name="adj"/>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3"/>
          <p:cNvSpPr/>
          <p:nvPr/>
        </p:nvSpPr>
        <p:spPr>
          <a:xfrm>
            <a:off x="8243147" y="2294150"/>
            <a:ext cx="724680" cy="26422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0" lang="en-US" sz="1000" strike="noStrike">
                <a:solidFill>
                  <a:srgbClr val="FF0000"/>
                </a:solidFill>
                <a:latin typeface="Arial"/>
                <a:ea typeface="Arial"/>
                <a:cs typeface="Arial"/>
                <a:sym typeface="Arial"/>
              </a:rPr>
              <a:t>Future</a:t>
            </a:r>
            <a:endParaRPr b="0" sz="1000" strike="noStrike">
              <a:solidFill>
                <a:srgbClr val="000000"/>
              </a:solidFill>
              <a:latin typeface="Arial"/>
              <a:ea typeface="Arial"/>
              <a:cs typeface="Arial"/>
              <a:sym typeface="Arial"/>
            </a:endParaRPr>
          </a:p>
        </p:txBody>
      </p:sp>
      <p:sp>
        <p:nvSpPr>
          <p:cNvPr id="341" name="Google Shape;341;p23"/>
          <p:cNvSpPr/>
          <p:nvPr/>
        </p:nvSpPr>
        <p:spPr>
          <a:xfrm>
            <a:off x="7532400" y="2055950"/>
            <a:ext cx="588978" cy="26422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55800" lIns="99000" spcFirstLastPara="1" rIns="99000" wrap="square" tIns="55800">
            <a:noAutofit/>
          </a:bodyPr>
          <a:lstStyle/>
          <a:p>
            <a:pPr indent="0" lvl="0" marL="0" marR="0" rtl="0" algn="ctr">
              <a:lnSpc>
                <a:spcPct val="100000"/>
              </a:lnSpc>
              <a:spcBef>
                <a:spcPts val="0"/>
              </a:spcBef>
              <a:spcAft>
                <a:spcPts val="0"/>
              </a:spcAft>
              <a:buNone/>
            </a:pPr>
            <a:r>
              <a:rPr b="0" lang="en-US" sz="1000" strike="noStrike">
                <a:solidFill>
                  <a:srgbClr val="008000"/>
                </a:solidFill>
                <a:latin typeface="Arial"/>
                <a:ea typeface="Arial"/>
                <a:cs typeface="Arial"/>
                <a:sym typeface="Arial"/>
              </a:rPr>
              <a:t>Now</a:t>
            </a:r>
            <a:endParaRPr b="0" sz="1000" strike="noStrike">
              <a:solidFill>
                <a:srgbClr val="000000"/>
              </a:solidFill>
              <a:latin typeface="Arial"/>
              <a:ea typeface="Arial"/>
              <a:cs typeface="Arial"/>
              <a:sym typeface="Arial"/>
            </a:endParaRPr>
          </a:p>
        </p:txBody>
      </p:sp>
      <p:sp>
        <p:nvSpPr>
          <p:cNvPr id="342" name="Google Shape;342;p23"/>
          <p:cNvSpPr/>
          <p:nvPr/>
        </p:nvSpPr>
        <p:spPr>
          <a:xfrm>
            <a:off x="612000" y="1188000"/>
            <a:ext cx="6145500" cy="8463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Experiment: Correct GFDL-</a:t>
            </a:r>
            <a:r>
              <a:rPr b="1" lang="en-US" sz="1800" strike="noStrike">
                <a:solidFill>
                  <a:srgbClr val="000000"/>
                </a:solidFill>
              </a:rPr>
              <a:t>SPEAR</a:t>
            </a:r>
            <a:r>
              <a:rPr b="0" lang="en-US" sz="1800" strike="noStrike">
                <a:solidFill>
                  <a:srgbClr val="000000"/>
                </a:solidFill>
                <a:latin typeface="Arial"/>
                <a:ea typeface="Arial"/>
                <a:cs typeface="Arial"/>
                <a:sym typeface="Arial"/>
              </a:rPr>
              <a:t> CGCM’s</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tropical </a:t>
            </a:r>
            <a:r>
              <a:rPr b="0" i="1" lang="en-US" sz="1800" strike="noStrike">
                <a:solidFill>
                  <a:srgbClr val="000000"/>
                </a:solidFill>
                <a:latin typeface="Arial"/>
                <a:ea typeface="Arial"/>
                <a:cs typeface="Arial"/>
                <a:sym typeface="Arial"/>
              </a:rPr>
              <a:t>climatological</a:t>
            </a:r>
            <a:r>
              <a:rPr b="0" lang="en-US" sz="1800" strike="noStrike">
                <a:solidFill>
                  <a:srgbClr val="000000"/>
                </a:solidFill>
                <a:latin typeface="Arial"/>
                <a:ea typeface="Arial"/>
                <a:cs typeface="Arial"/>
                <a:sym typeface="Arial"/>
              </a:rPr>
              <a:t> SST &amp; wind stress,</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lang="en-US" sz="1800" strike="noStrike">
                <a:solidFill>
                  <a:srgbClr val="000000"/>
                </a:solidFill>
                <a:latin typeface="Arial"/>
                <a:ea typeface="Arial"/>
                <a:cs typeface="Arial"/>
                <a:sym typeface="Arial"/>
              </a:rPr>
              <a:t>using surface </a:t>
            </a:r>
            <a:r>
              <a:rPr b="1" lang="en-US" sz="1800" strike="noStrike">
                <a:solidFill>
                  <a:srgbClr val="000000"/>
                </a:solidFill>
                <a:latin typeface="Arial"/>
                <a:ea typeface="Arial"/>
                <a:cs typeface="Arial"/>
                <a:sym typeface="Arial"/>
              </a:rPr>
              <a:t>flux adjustments (FA)</a:t>
            </a:r>
            <a:r>
              <a:rPr b="0" lang="en-US" sz="1800" strike="noStrike">
                <a:solidFill>
                  <a:srgbClr val="000000"/>
                </a:solidFill>
                <a:latin typeface="Arial"/>
                <a:ea typeface="Arial"/>
                <a:cs typeface="Arial"/>
                <a:sym typeface="Arial"/>
              </a:rPr>
              <a:t>.</a:t>
            </a:r>
            <a:endParaRPr b="0" sz="1800"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4"/>
          <p:cNvSpPr txBox="1"/>
          <p:nvPr>
            <p:ph type="title"/>
          </p:nvPr>
        </p:nvSpPr>
        <p:spPr>
          <a:xfrm>
            <a:off x="1266925" y="0"/>
            <a:ext cx="8580900" cy="756300"/>
          </a:xfrm>
          <a:prstGeom prst="rect">
            <a:avLst/>
          </a:prstGeom>
          <a:noFill/>
          <a:ln>
            <a:noFill/>
          </a:ln>
        </p:spPr>
        <p:txBody>
          <a:bodyPr anchorCtr="0" anchor="ctr" bIns="50375" lIns="100775" spcFirstLastPara="1" rIns="100775" wrap="square" tIns="50375">
            <a:normAutofit/>
          </a:bodyPr>
          <a:lstStyle/>
          <a:p>
            <a:pPr indent="0" lvl="0" marL="0" rtl="0" algn="ctr">
              <a:lnSpc>
                <a:spcPct val="90000"/>
              </a:lnSpc>
              <a:spcBef>
                <a:spcPts val="0"/>
              </a:spcBef>
              <a:spcAft>
                <a:spcPts val="0"/>
              </a:spcAft>
              <a:buClr>
                <a:schemeClr val="lt1"/>
              </a:buClr>
              <a:buSzPts val="3500"/>
              <a:buFont typeface="Calibri"/>
              <a:buNone/>
            </a:pPr>
            <a:r>
              <a:rPr lang="en-US" sz="3500"/>
              <a:t>Community metrics for ENSO simulations</a:t>
            </a:r>
            <a:endParaRPr/>
          </a:p>
        </p:txBody>
      </p:sp>
      <p:sp>
        <p:nvSpPr>
          <p:cNvPr id="349" name="Google Shape;349;p24"/>
          <p:cNvSpPr txBox="1"/>
          <p:nvPr/>
        </p:nvSpPr>
        <p:spPr>
          <a:xfrm>
            <a:off x="1400692" y="752124"/>
            <a:ext cx="8414700" cy="381300"/>
          </a:xfrm>
          <a:prstGeom prst="rect">
            <a:avLst/>
          </a:prstGeom>
          <a:noFill/>
          <a:ln>
            <a:noFill/>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CLIVAR Research Focus on ENSO</a:t>
            </a:r>
            <a:r>
              <a:rPr b="1" i="0" lang="en-US" sz="1800" u="none" cap="none" strike="noStrike">
                <a:solidFill>
                  <a:srgbClr val="7F7F7F"/>
                </a:solidFill>
                <a:latin typeface="Arial"/>
                <a:ea typeface="Arial"/>
                <a:cs typeface="Arial"/>
                <a:sym typeface="Arial"/>
              </a:rPr>
              <a:t> –</a:t>
            </a:r>
            <a:r>
              <a:rPr b="0" i="0" lang="en-US" sz="1800" u="none" cap="none" strike="noStrike">
                <a:solidFill>
                  <a:srgbClr val="7F7F7F"/>
                </a:solidFill>
                <a:latin typeface="Arial"/>
                <a:ea typeface="Arial"/>
                <a:cs typeface="Arial"/>
                <a:sym typeface="Arial"/>
              </a:rPr>
              <a:t> </a:t>
            </a:r>
            <a:r>
              <a:rPr b="0" i="1" lang="en-US" sz="1800" u="none" cap="none" strike="noStrike">
                <a:solidFill>
                  <a:srgbClr val="808080"/>
                </a:solidFill>
                <a:latin typeface="Arial"/>
                <a:ea typeface="Arial"/>
                <a:cs typeface="Arial"/>
                <a:sym typeface="Arial"/>
              </a:rPr>
              <a:t>Planton et al. (BAMS </a:t>
            </a:r>
            <a:r>
              <a:rPr i="1" lang="en-US" sz="1800">
                <a:solidFill>
                  <a:srgbClr val="808080"/>
                </a:solidFill>
              </a:rPr>
              <a:t>2021</a:t>
            </a:r>
            <a:r>
              <a:rPr b="0" i="1" lang="en-US" sz="1800" u="none" cap="none" strike="noStrike">
                <a:solidFill>
                  <a:srgbClr val="808080"/>
                </a:solidFill>
                <a:latin typeface="Arial"/>
                <a:ea typeface="Arial"/>
                <a:cs typeface="Arial"/>
                <a:sym typeface="Arial"/>
              </a:rPr>
              <a:t>)‏</a:t>
            </a:r>
            <a:endParaRPr b="0" i="1" sz="1800" u="none" cap="none" strike="noStrike">
              <a:solidFill>
                <a:srgbClr val="808080"/>
              </a:solidFill>
              <a:latin typeface="Arial"/>
              <a:ea typeface="Arial"/>
              <a:cs typeface="Arial"/>
              <a:sym typeface="Arial"/>
            </a:endParaRPr>
          </a:p>
        </p:txBody>
      </p:sp>
      <p:pic>
        <p:nvPicPr>
          <p:cNvPr id="350" name="Google Shape;350;p24"/>
          <p:cNvPicPr preferRelativeResize="0"/>
          <p:nvPr/>
        </p:nvPicPr>
        <p:blipFill rotWithShape="1">
          <a:blip r:embed="rId3">
            <a:alphaModFix/>
          </a:blip>
          <a:srcRect b="0" l="0" r="0" t="0"/>
          <a:stretch/>
        </p:blipFill>
        <p:spPr>
          <a:xfrm>
            <a:off x="5338390" y="1287791"/>
            <a:ext cx="4624376" cy="1931414"/>
          </a:xfrm>
          <a:prstGeom prst="rect">
            <a:avLst/>
          </a:prstGeom>
          <a:noFill/>
          <a:ln>
            <a:noFill/>
          </a:ln>
        </p:spPr>
      </p:pic>
      <p:pic>
        <p:nvPicPr>
          <p:cNvPr descr="page23image3288" id="351" name="Google Shape;351;p24"/>
          <p:cNvPicPr preferRelativeResize="0"/>
          <p:nvPr/>
        </p:nvPicPr>
        <p:blipFill rotWithShape="1">
          <a:blip r:embed="rId4">
            <a:alphaModFix/>
          </a:blip>
          <a:srcRect b="0" l="0" r="0" t="0"/>
          <a:stretch/>
        </p:blipFill>
        <p:spPr>
          <a:xfrm>
            <a:off x="6513476" y="3302430"/>
            <a:ext cx="3363081" cy="3627843"/>
          </a:xfrm>
          <a:prstGeom prst="rect">
            <a:avLst/>
          </a:prstGeom>
          <a:noFill/>
          <a:ln>
            <a:noFill/>
          </a:ln>
        </p:spPr>
      </p:pic>
      <p:pic>
        <p:nvPicPr>
          <p:cNvPr descr="curves_ENSO_perf_historical_NinoSstTsRmse_v2.png" id="352" name="Google Shape;352;p24"/>
          <p:cNvPicPr preferRelativeResize="0"/>
          <p:nvPr/>
        </p:nvPicPr>
        <p:blipFill rotWithShape="1">
          <a:blip r:embed="rId5">
            <a:alphaModFix/>
          </a:blip>
          <a:srcRect b="0" l="0" r="0" t="0"/>
          <a:stretch/>
        </p:blipFill>
        <p:spPr>
          <a:xfrm>
            <a:off x="3448605" y="4743621"/>
            <a:ext cx="2740813" cy="2169355"/>
          </a:xfrm>
          <a:prstGeom prst="rect">
            <a:avLst/>
          </a:prstGeom>
          <a:noFill/>
          <a:ln>
            <a:noFill/>
          </a:ln>
        </p:spPr>
      </p:pic>
      <p:pic>
        <p:nvPicPr>
          <p:cNvPr id="353" name="Google Shape;353;p24"/>
          <p:cNvPicPr preferRelativeResize="0"/>
          <p:nvPr/>
        </p:nvPicPr>
        <p:blipFill rotWithShape="1">
          <a:blip r:embed="rId6">
            <a:alphaModFix/>
          </a:blip>
          <a:srcRect b="0" l="0" r="0" t="0"/>
          <a:stretch/>
        </p:blipFill>
        <p:spPr>
          <a:xfrm>
            <a:off x="62141" y="1332397"/>
            <a:ext cx="4153883" cy="3116609"/>
          </a:xfrm>
          <a:prstGeom prst="rect">
            <a:avLst/>
          </a:prstGeom>
          <a:noFill/>
          <a:ln>
            <a:noFill/>
          </a:ln>
        </p:spPr>
      </p:pic>
      <p:sp>
        <p:nvSpPr>
          <p:cNvPr id="354" name="Google Shape;354;p24"/>
          <p:cNvSpPr/>
          <p:nvPr/>
        </p:nvSpPr>
        <p:spPr>
          <a:xfrm>
            <a:off x="3752031" y="1418444"/>
            <a:ext cx="3750736" cy="559776"/>
          </a:xfrm>
          <a:custGeom>
            <a:rect b="b" l="l" r="r" t="t"/>
            <a:pathLst>
              <a:path extrusionOk="0" h="12353" w="9477">
                <a:moveTo>
                  <a:pt x="0" y="12353"/>
                </a:moveTo>
                <a:cubicBezTo>
                  <a:pt x="3977" y="-2748"/>
                  <a:pt x="8095" y="-2647"/>
                  <a:pt x="9477" y="5386"/>
                </a:cubicBezTo>
              </a:path>
            </a:pathLst>
          </a:custGeom>
          <a:noFill/>
          <a:ln cap="flat" cmpd="sng" w="36700">
            <a:solidFill>
              <a:srgbClr val="0000FF"/>
            </a:solidFill>
            <a:prstDash val="solid"/>
            <a:round/>
            <a:headEnd len="sm" w="sm" type="none"/>
            <a:tailEnd len="sm" w="sm" type="none"/>
          </a:ln>
        </p:spPr>
        <p:txBody>
          <a:bodyPr anchorCtr="0" anchor="t"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355" name="Google Shape;355;p24"/>
          <p:cNvSpPr/>
          <p:nvPr/>
        </p:nvSpPr>
        <p:spPr>
          <a:xfrm>
            <a:off x="3329099" y="2184558"/>
            <a:ext cx="3225600" cy="1407400"/>
          </a:xfrm>
          <a:custGeom>
            <a:rect b="b" l="l" r="r" t="t"/>
            <a:pathLst>
              <a:path extrusionOk="0" h="10000" w="10000">
                <a:moveTo>
                  <a:pt x="0" y="0"/>
                </a:moveTo>
                <a:cubicBezTo>
                  <a:pt x="1198" y="5832"/>
                  <a:pt x="5517" y="9974"/>
                  <a:pt x="10000" y="10000"/>
                </a:cubicBezTo>
              </a:path>
            </a:pathLst>
          </a:custGeom>
          <a:noFill/>
          <a:ln cap="flat" cmpd="sng" w="36700">
            <a:solidFill>
              <a:srgbClr val="FF0000"/>
            </a:solidFill>
            <a:prstDash val="solid"/>
            <a:round/>
            <a:headEnd len="sm" w="sm" type="none"/>
            <a:tailEnd len="sm" w="sm" type="none"/>
          </a:ln>
        </p:spPr>
        <p:txBody>
          <a:bodyPr anchorCtr="0" anchor="t"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cxnSp>
        <p:nvCxnSpPr>
          <p:cNvPr id="356" name="Google Shape;356;p24"/>
          <p:cNvCxnSpPr/>
          <p:nvPr/>
        </p:nvCxnSpPr>
        <p:spPr>
          <a:xfrm>
            <a:off x="9265889" y="3302430"/>
            <a:ext cx="0" cy="279000"/>
          </a:xfrm>
          <a:prstGeom prst="straightConnector1">
            <a:avLst/>
          </a:prstGeom>
          <a:noFill/>
          <a:ln cap="flat" cmpd="sng" w="25400">
            <a:solidFill>
              <a:schemeClr val="dk1"/>
            </a:solidFill>
            <a:prstDash val="dash"/>
            <a:miter lim="800000"/>
            <a:headEnd len="sm" w="sm" type="none"/>
            <a:tailEnd len="sm" w="sm" type="none"/>
          </a:ln>
        </p:spPr>
      </p:cxnSp>
      <p:cxnSp>
        <p:nvCxnSpPr>
          <p:cNvPr id="357" name="Google Shape;357;p24"/>
          <p:cNvCxnSpPr/>
          <p:nvPr/>
        </p:nvCxnSpPr>
        <p:spPr>
          <a:xfrm rot="10800000">
            <a:off x="6994589" y="3581580"/>
            <a:ext cx="2271300" cy="0"/>
          </a:xfrm>
          <a:prstGeom prst="straightConnector1">
            <a:avLst/>
          </a:prstGeom>
          <a:noFill/>
          <a:ln cap="flat" cmpd="sng" w="25400">
            <a:solidFill>
              <a:schemeClr val="dk1"/>
            </a:solidFill>
            <a:prstDash val="dash"/>
            <a:miter lim="800000"/>
            <a:headEnd len="sm" w="sm" type="none"/>
            <a:tailEnd len="sm" w="sm" type="none"/>
          </a:ln>
        </p:spPr>
      </p:cxnSp>
      <p:sp>
        <p:nvSpPr>
          <p:cNvPr id="358" name="Google Shape;358;p24"/>
          <p:cNvSpPr txBox="1"/>
          <p:nvPr/>
        </p:nvSpPr>
        <p:spPr>
          <a:xfrm rot="935640">
            <a:off x="4160778" y="3396963"/>
            <a:ext cx="1619305" cy="612284"/>
          </a:xfrm>
          <a:prstGeom prst="rect">
            <a:avLst/>
          </a:prstGeom>
          <a:noFill/>
          <a:ln>
            <a:noFill/>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rgbClr val="FF0000"/>
              </a:buClr>
              <a:buSzPts val="1100"/>
              <a:buFont typeface="Arial"/>
              <a:buNone/>
            </a:pPr>
            <a:r>
              <a:rPr b="0" i="0" lang="en-US" sz="1100" u="none" cap="none" strike="noStrike">
                <a:solidFill>
                  <a:srgbClr val="FF0000"/>
                </a:solidFill>
                <a:latin typeface="Arial"/>
                <a:ea typeface="Arial"/>
                <a:cs typeface="Arial"/>
                <a:sym typeface="Arial"/>
              </a:rPr>
              <a:t>Discover </a:t>
            </a:r>
            <a:r>
              <a:rPr b="1" i="0" lang="en-US" sz="1100" u="none" cap="none" strike="noStrike">
                <a:solidFill>
                  <a:srgbClr val="FF0000"/>
                </a:solidFill>
                <a:latin typeface="Arial"/>
                <a:ea typeface="Arial"/>
                <a:cs typeface="Arial"/>
                <a:sym typeface="Arial"/>
              </a:rPr>
              <a:t>connections</a:t>
            </a:r>
            <a:endParaRPr sz="1500"/>
          </a:p>
          <a:p>
            <a:pPr indent="0" lvl="0" marL="0" marR="0" rtl="0" algn="ctr">
              <a:lnSpc>
                <a:spcPct val="100000"/>
              </a:lnSpc>
              <a:spcBef>
                <a:spcPts val="0"/>
              </a:spcBef>
              <a:spcAft>
                <a:spcPts val="0"/>
              </a:spcAft>
              <a:buClr>
                <a:srgbClr val="FF0000"/>
              </a:buClr>
              <a:buSzPts val="1100"/>
              <a:buFont typeface="Arial"/>
              <a:buNone/>
            </a:pPr>
            <a:r>
              <a:rPr b="0" i="0" lang="en-US" sz="1100" u="none" cap="none" strike="noStrike">
                <a:solidFill>
                  <a:srgbClr val="FF0000"/>
                </a:solidFill>
                <a:latin typeface="Arial"/>
                <a:ea typeface="Arial"/>
                <a:cs typeface="Arial"/>
                <a:sym typeface="Arial"/>
              </a:rPr>
              <a:t>among metrics, find</a:t>
            </a:r>
            <a:endParaRPr sz="1500"/>
          </a:p>
          <a:p>
            <a:pPr indent="0" lvl="0" marL="0" marR="0" rtl="0" algn="ctr">
              <a:lnSpc>
                <a:spcPct val="100000"/>
              </a:lnSpc>
              <a:spcBef>
                <a:spcPts val="0"/>
              </a:spcBef>
              <a:spcAft>
                <a:spcPts val="0"/>
              </a:spcAft>
              <a:buClr>
                <a:srgbClr val="FF0000"/>
              </a:buClr>
              <a:buSzPts val="1100"/>
              <a:buFont typeface="Arial"/>
              <a:buNone/>
            </a:pPr>
            <a:r>
              <a:rPr b="1" i="0" lang="en-US" sz="1100" u="none" cap="none" strike="noStrike">
                <a:solidFill>
                  <a:srgbClr val="FF0000"/>
                </a:solidFill>
                <a:latin typeface="Arial"/>
                <a:ea typeface="Arial"/>
                <a:cs typeface="Arial"/>
                <a:sym typeface="Arial"/>
              </a:rPr>
              <a:t>emergent constraints</a:t>
            </a:r>
            <a:endParaRPr b="1" i="0" sz="1100" u="none" cap="none" strike="noStrike">
              <a:solidFill>
                <a:srgbClr val="FF0000"/>
              </a:solidFill>
              <a:latin typeface="Arial"/>
              <a:ea typeface="Arial"/>
              <a:cs typeface="Arial"/>
              <a:sym typeface="Arial"/>
            </a:endParaRPr>
          </a:p>
        </p:txBody>
      </p:sp>
      <p:sp>
        <p:nvSpPr>
          <p:cNvPr id="359" name="Google Shape;359;p24"/>
          <p:cNvSpPr txBox="1"/>
          <p:nvPr/>
        </p:nvSpPr>
        <p:spPr>
          <a:xfrm rot="-882904">
            <a:off x="4246646" y="1623026"/>
            <a:ext cx="1013336" cy="612250"/>
          </a:xfrm>
          <a:prstGeom prst="rect">
            <a:avLst/>
          </a:prstGeom>
          <a:noFill/>
          <a:ln>
            <a:noFill/>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rgbClr val="0000FF"/>
              </a:buClr>
              <a:buSzPts val="1100"/>
              <a:buFont typeface="Arial"/>
              <a:buNone/>
            </a:pPr>
            <a:r>
              <a:rPr b="1" i="0" lang="en-US" sz="1100" u="none" cap="none" strike="noStrike">
                <a:solidFill>
                  <a:srgbClr val="0000FF"/>
                </a:solidFill>
                <a:latin typeface="Arial"/>
                <a:ea typeface="Arial"/>
                <a:cs typeface="Arial"/>
                <a:sym typeface="Arial"/>
              </a:rPr>
              <a:t>Compare</a:t>
            </a:r>
            <a:r>
              <a:rPr b="0" i="0" lang="en-US" sz="1100" u="none" cap="none" strike="noStrike">
                <a:solidFill>
                  <a:srgbClr val="0000FF"/>
                </a:solidFill>
                <a:latin typeface="Arial"/>
                <a:ea typeface="Arial"/>
                <a:cs typeface="Arial"/>
                <a:sym typeface="Arial"/>
              </a:rPr>
              <a:t> to</a:t>
            </a:r>
            <a:endParaRPr sz="1500"/>
          </a:p>
          <a:p>
            <a:pPr indent="0" lvl="0" marL="0" marR="0" rtl="0" algn="ctr">
              <a:lnSpc>
                <a:spcPct val="100000"/>
              </a:lnSpc>
              <a:spcBef>
                <a:spcPts val="0"/>
              </a:spcBef>
              <a:spcAft>
                <a:spcPts val="0"/>
              </a:spcAft>
              <a:buClr>
                <a:srgbClr val="0000FF"/>
              </a:buClr>
              <a:buSzPts val="1100"/>
              <a:buFont typeface="Arial"/>
              <a:buNone/>
            </a:pPr>
            <a:r>
              <a:rPr b="0" i="0" lang="en-US" sz="1100" u="none" cap="none" strike="noStrike">
                <a:solidFill>
                  <a:srgbClr val="0000FF"/>
                </a:solidFill>
                <a:latin typeface="Arial"/>
                <a:ea typeface="Arial"/>
                <a:cs typeface="Arial"/>
                <a:sym typeface="Arial"/>
              </a:rPr>
              <a:t>other models</a:t>
            </a:r>
            <a:endParaRPr sz="1500"/>
          </a:p>
          <a:p>
            <a:pPr indent="0" lvl="0" marL="0" marR="0" rtl="0" algn="ctr">
              <a:lnSpc>
                <a:spcPct val="100000"/>
              </a:lnSpc>
              <a:spcBef>
                <a:spcPts val="0"/>
              </a:spcBef>
              <a:spcAft>
                <a:spcPts val="0"/>
              </a:spcAft>
              <a:buClr>
                <a:srgbClr val="0000FF"/>
              </a:buClr>
              <a:buSzPts val="1100"/>
              <a:buFont typeface="Arial"/>
              <a:buNone/>
            </a:pPr>
            <a:r>
              <a:rPr b="0" i="0" lang="en-US" sz="1100" u="none" cap="none" strike="noStrike">
                <a:solidFill>
                  <a:srgbClr val="0000FF"/>
                </a:solidFill>
                <a:latin typeface="Arial"/>
                <a:ea typeface="Arial"/>
                <a:cs typeface="Arial"/>
                <a:sym typeface="Arial"/>
              </a:rPr>
              <a:t>&amp; metrics</a:t>
            </a:r>
            <a:endParaRPr b="0" i="0" sz="1100" u="none" cap="none" strike="noStrike">
              <a:solidFill>
                <a:srgbClr val="0000FF"/>
              </a:solidFill>
              <a:latin typeface="Arial"/>
              <a:ea typeface="Arial"/>
              <a:cs typeface="Arial"/>
              <a:sym typeface="Arial"/>
            </a:endParaRPr>
          </a:p>
        </p:txBody>
      </p:sp>
      <p:sp>
        <p:nvSpPr>
          <p:cNvPr id="360" name="Google Shape;360;p24"/>
          <p:cNvSpPr txBox="1"/>
          <p:nvPr/>
        </p:nvSpPr>
        <p:spPr>
          <a:xfrm>
            <a:off x="2224417" y="4600554"/>
            <a:ext cx="930300" cy="612300"/>
          </a:xfrm>
          <a:prstGeom prst="rect">
            <a:avLst/>
          </a:prstGeom>
          <a:noFill/>
          <a:ln>
            <a:noFill/>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rgbClr val="009400"/>
              </a:buClr>
              <a:buSzPts val="1100"/>
              <a:buFont typeface="Arial"/>
              <a:buNone/>
            </a:pPr>
            <a:r>
              <a:rPr b="0" i="0" lang="en-US" sz="1100" u="none" cap="none" strike="noStrike">
                <a:solidFill>
                  <a:srgbClr val="009400"/>
                </a:solidFill>
                <a:latin typeface="Arial"/>
                <a:ea typeface="Arial"/>
                <a:cs typeface="Arial"/>
                <a:sym typeface="Arial"/>
              </a:rPr>
              <a:t>Provide</a:t>
            </a:r>
            <a:endParaRPr sz="1500"/>
          </a:p>
          <a:p>
            <a:pPr indent="0" lvl="0" marL="0" marR="0" rtl="0" algn="ctr">
              <a:lnSpc>
                <a:spcPct val="100000"/>
              </a:lnSpc>
              <a:spcBef>
                <a:spcPts val="0"/>
              </a:spcBef>
              <a:spcAft>
                <a:spcPts val="0"/>
              </a:spcAft>
              <a:buClr>
                <a:srgbClr val="009400"/>
              </a:buClr>
              <a:buSzPts val="1100"/>
              <a:buFont typeface="Arial"/>
              <a:buNone/>
            </a:pPr>
            <a:r>
              <a:rPr b="0" i="0" lang="en-US" sz="1100" u="none" cap="none" strike="noStrike">
                <a:solidFill>
                  <a:srgbClr val="009400"/>
                </a:solidFill>
                <a:latin typeface="Arial"/>
                <a:ea typeface="Arial"/>
                <a:cs typeface="Arial"/>
                <a:sym typeface="Arial"/>
              </a:rPr>
              <a:t>multi-model</a:t>
            </a:r>
            <a:endParaRPr sz="1500"/>
          </a:p>
          <a:p>
            <a:pPr indent="0" lvl="0" marL="0" marR="0" rtl="0" algn="ctr">
              <a:lnSpc>
                <a:spcPct val="100000"/>
              </a:lnSpc>
              <a:spcBef>
                <a:spcPts val="0"/>
              </a:spcBef>
              <a:spcAft>
                <a:spcPts val="0"/>
              </a:spcAft>
              <a:buClr>
                <a:srgbClr val="009400"/>
              </a:buClr>
              <a:buSzPts val="1100"/>
              <a:buFont typeface="Arial"/>
              <a:buNone/>
            </a:pPr>
            <a:r>
              <a:rPr b="0" i="0" lang="en-US" sz="1100" u="none" cap="none" strike="noStrike">
                <a:solidFill>
                  <a:srgbClr val="009400"/>
                </a:solidFill>
                <a:latin typeface="Arial"/>
                <a:ea typeface="Arial"/>
                <a:cs typeface="Arial"/>
                <a:sym typeface="Arial"/>
              </a:rPr>
              <a:t>context</a:t>
            </a:r>
            <a:endParaRPr b="0" i="0" sz="1100" u="none" cap="none" strike="noStrike">
              <a:solidFill>
                <a:srgbClr val="009400"/>
              </a:solidFill>
              <a:latin typeface="Arial"/>
              <a:ea typeface="Arial"/>
              <a:cs typeface="Arial"/>
              <a:sym typeface="Arial"/>
            </a:endParaRPr>
          </a:p>
        </p:txBody>
      </p:sp>
      <p:sp>
        <p:nvSpPr>
          <p:cNvPr id="361" name="Google Shape;361;p24"/>
          <p:cNvSpPr/>
          <p:nvPr/>
        </p:nvSpPr>
        <p:spPr>
          <a:xfrm>
            <a:off x="2831106" y="4436348"/>
            <a:ext cx="856049" cy="622334"/>
          </a:xfrm>
          <a:custGeom>
            <a:rect b="b" l="l" r="r" t="t"/>
            <a:pathLst>
              <a:path extrusionOk="0" h="10843" w="16810">
                <a:moveTo>
                  <a:pt x="0" y="0"/>
                </a:moveTo>
                <a:cubicBezTo>
                  <a:pt x="1615" y="4338"/>
                  <a:pt x="8500" y="9501"/>
                  <a:pt x="16810" y="10843"/>
                </a:cubicBezTo>
              </a:path>
            </a:pathLst>
          </a:custGeom>
          <a:noFill/>
          <a:ln cap="flat" cmpd="sng" w="36700">
            <a:solidFill>
              <a:srgbClr val="009400"/>
            </a:solidFill>
            <a:prstDash val="solid"/>
            <a:round/>
            <a:headEnd len="sm" w="sm" type="none"/>
            <a:tailEnd len="sm" w="sm" type="none"/>
          </a:ln>
        </p:spPr>
        <p:txBody>
          <a:bodyPr anchorCtr="0" anchor="t"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362" name="Google Shape;362;p24"/>
          <p:cNvSpPr txBox="1"/>
          <p:nvPr/>
        </p:nvSpPr>
        <p:spPr>
          <a:xfrm>
            <a:off x="8313051" y="5686895"/>
            <a:ext cx="1124400" cy="612300"/>
          </a:xfrm>
          <a:prstGeom prst="rect">
            <a:avLst/>
          </a:prstGeom>
          <a:solidFill>
            <a:srgbClr val="FFFF00"/>
          </a:solidFill>
          <a:ln cap="flat" cmpd="sng" w="12700">
            <a:solidFill>
              <a:schemeClr val="dk1"/>
            </a:solidFill>
            <a:prstDash val="solid"/>
            <a:round/>
            <a:headEnd len="sm" w="sm" type="none"/>
            <a:tailEnd len="sm" w="sm" type="none"/>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Inter-model</a:t>
            </a:r>
            <a:endParaRPr sz="1500"/>
          </a:p>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correlations</a:t>
            </a:r>
            <a:endParaRPr sz="1500"/>
          </a:p>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among metrics</a:t>
            </a:r>
            <a:endParaRPr b="0" i="0" sz="1100" u="none" cap="none" strike="noStrike">
              <a:solidFill>
                <a:schemeClr val="dk1"/>
              </a:solidFill>
              <a:latin typeface="Arial"/>
              <a:ea typeface="Arial"/>
              <a:cs typeface="Arial"/>
              <a:sym typeface="Arial"/>
            </a:endParaRPr>
          </a:p>
        </p:txBody>
      </p:sp>
      <p:sp>
        <p:nvSpPr>
          <p:cNvPr id="363" name="Google Shape;363;p24"/>
          <p:cNvSpPr txBox="1"/>
          <p:nvPr/>
        </p:nvSpPr>
        <p:spPr>
          <a:xfrm rot="-1856147">
            <a:off x="135542" y="1216978"/>
            <a:ext cx="737633" cy="566100"/>
          </a:xfrm>
          <a:prstGeom prst="rect">
            <a:avLst/>
          </a:prstGeom>
          <a:solidFill>
            <a:srgbClr val="FFFF00"/>
          </a:solidFill>
          <a:ln cap="flat" cmpd="sng" w="12700">
            <a:solidFill>
              <a:schemeClr val="dk1"/>
            </a:solidFill>
            <a:prstDash val="solid"/>
            <a:round/>
            <a:headEnd len="sm" w="sm" type="none"/>
            <a:tailEnd len="sm" w="sm" type="none"/>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chemeClr val="dk1"/>
              </a:buClr>
              <a:buSzPts val="1000"/>
              <a:buFont typeface="Arial"/>
              <a:buNone/>
            </a:pPr>
            <a:r>
              <a:rPr b="0" i="1" lang="en-US" sz="1000" u="none" cap="none" strike="noStrike">
                <a:solidFill>
                  <a:schemeClr val="dk1"/>
                </a:solidFill>
                <a:latin typeface="Arial"/>
                <a:ea typeface="Arial"/>
                <a:cs typeface="Arial"/>
                <a:sym typeface="Arial"/>
              </a:rPr>
              <a:t>Example:</a:t>
            </a:r>
            <a:endParaRPr sz="1500"/>
          </a:p>
          <a:p>
            <a:pPr indent="0" lvl="0" marL="0" marR="0" rtl="0" algn="ctr">
              <a:lnSpc>
                <a:spcPct val="100000"/>
              </a:lnSpc>
              <a:spcBef>
                <a:spcPts val="0"/>
              </a:spcBef>
              <a:spcAft>
                <a:spcPts val="0"/>
              </a:spcAft>
              <a:buClr>
                <a:schemeClr val="dk1"/>
              </a:buClr>
              <a:buSzPts val="1000"/>
              <a:buFont typeface="Arial"/>
              <a:buNone/>
            </a:pPr>
            <a:r>
              <a:rPr b="1" i="1" lang="en-US" sz="1000" u="none" cap="none" strike="noStrike">
                <a:solidFill>
                  <a:schemeClr val="dk1"/>
                </a:solidFill>
                <a:latin typeface="Arial"/>
                <a:ea typeface="Arial"/>
                <a:cs typeface="Arial"/>
                <a:sym typeface="Arial"/>
              </a:rPr>
              <a:t>El Niño</a:t>
            </a:r>
            <a:endParaRPr sz="1500"/>
          </a:p>
          <a:p>
            <a:pPr indent="0" lvl="0" marL="0" marR="0" rtl="0" algn="ctr">
              <a:lnSpc>
                <a:spcPct val="100000"/>
              </a:lnSpc>
              <a:spcBef>
                <a:spcPts val="0"/>
              </a:spcBef>
              <a:spcAft>
                <a:spcPts val="0"/>
              </a:spcAft>
              <a:buClr>
                <a:schemeClr val="dk1"/>
              </a:buClr>
              <a:buSzPts val="1000"/>
              <a:buFont typeface="Arial"/>
              <a:buNone/>
            </a:pPr>
            <a:r>
              <a:rPr b="1" i="1" lang="en-US" sz="1000" u="none" cap="none" strike="noStrike">
                <a:solidFill>
                  <a:schemeClr val="dk1"/>
                </a:solidFill>
                <a:latin typeface="Arial"/>
                <a:ea typeface="Arial"/>
                <a:cs typeface="Arial"/>
                <a:sym typeface="Arial"/>
              </a:rPr>
              <a:t>life cycle</a:t>
            </a:r>
            <a:endParaRPr b="1" i="1" sz="1000" u="none" cap="none" strike="noStrike">
              <a:solidFill>
                <a:schemeClr val="dk1"/>
              </a:solidFill>
              <a:latin typeface="Arial"/>
              <a:ea typeface="Arial"/>
              <a:cs typeface="Arial"/>
              <a:sym typeface="Arial"/>
            </a:endParaRPr>
          </a:p>
        </p:txBody>
      </p:sp>
      <p:grpSp>
        <p:nvGrpSpPr>
          <p:cNvPr id="364" name="Google Shape;364;p24"/>
          <p:cNvGrpSpPr/>
          <p:nvPr/>
        </p:nvGrpSpPr>
        <p:grpSpPr>
          <a:xfrm>
            <a:off x="172413" y="5229882"/>
            <a:ext cx="1537368" cy="667160"/>
            <a:chOff x="443586" y="5009467"/>
            <a:chExt cx="1766887" cy="766762"/>
          </a:xfrm>
        </p:grpSpPr>
        <p:pic>
          <p:nvPicPr>
            <p:cNvPr id="365" name="Google Shape;365;p24"/>
            <p:cNvPicPr preferRelativeResize="0"/>
            <p:nvPr/>
          </p:nvPicPr>
          <p:blipFill rotWithShape="1">
            <a:blip r:embed="rId7">
              <a:alphaModFix/>
            </a:blip>
            <a:srcRect b="0" l="0" r="0" t="0"/>
            <a:stretch/>
          </p:blipFill>
          <p:spPr>
            <a:xfrm>
              <a:off x="443586" y="5009467"/>
              <a:ext cx="1766887" cy="766762"/>
            </a:xfrm>
            <a:prstGeom prst="rect">
              <a:avLst/>
            </a:prstGeom>
            <a:noFill/>
            <a:ln>
              <a:noFill/>
            </a:ln>
          </p:spPr>
        </p:pic>
        <p:sp>
          <p:nvSpPr>
            <p:cNvPr id="366" name="Google Shape;366;p24"/>
            <p:cNvSpPr/>
            <p:nvPr/>
          </p:nvSpPr>
          <p:spPr>
            <a:xfrm>
              <a:off x="443586" y="5093593"/>
              <a:ext cx="1700700" cy="566700"/>
            </a:xfrm>
            <a:prstGeom prst="rect">
              <a:avLst/>
            </a:prstGeom>
            <a:noFill/>
            <a:ln cap="flat" cmpd="sng" w="25400">
              <a:solidFill>
                <a:srgbClr val="7F7F7F"/>
              </a:solidFill>
              <a:prstDash val="solid"/>
              <a:miter lim="800000"/>
              <a:headEnd len="sm" w="sm" type="none"/>
              <a:tailEnd len="sm" w="sm" type="none"/>
            </a:ln>
          </p:spPr>
          <p:txBody>
            <a:bodyPr anchorCtr="0" anchor="ctr" bIns="50375" lIns="100775" spcFirstLastPara="1" rIns="100775" wrap="square" tIns="50375">
              <a:noAutofit/>
            </a:bodyPr>
            <a:lstStyle/>
            <a:p>
              <a:pPr indent="0" lvl="0" marL="0" marR="0" rtl="0" algn="ctr">
                <a:lnSpc>
                  <a:spcPct val="100000"/>
                </a:lnSpc>
                <a:spcBef>
                  <a:spcPts val="0"/>
                </a:spcBef>
                <a:spcAft>
                  <a:spcPts val="0"/>
                </a:spcAft>
                <a:buNone/>
              </a:pPr>
              <a:r>
                <a:t/>
              </a:r>
              <a:endParaRPr b="0" i="0" sz="1500" u="none" cap="none" strike="noStrike">
                <a:solidFill>
                  <a:schemeClr val="lt1"/>
                </a:solidFill>
                <a:latin typeface="Arial"/>
                <a:ea typeface="Arial"/>
                <a:cs typeface="Arial"/>
                <a:sym typeface="Arial"/>
              </a:endParaRPr>
            </a:p>
          </p:txBody>
        </p:sp>
      </p:grpSp>
      <p:pic>
        <p:nvPicPr>
          <p:cNvPr id="367" name="Google Shape;367;p24"/>
          <p:cNvPicPr preferRelativeResize="0"/>
          <p:nvPr/>
        </p:nvPicPr>
        <p:blipFill rotWithShape="1">
          <a:blip r:embed="rId8">
            <a:alphaModFix/>
          </a:blip>
          <a:srcRect b="0" l="0" r="0" t="0"/>
          <a:stretch/>
        </p:blipFill>
        <p:spPr>
          <a:xfrm>
            <a:off x="10267" y="6368330"/>
            <a:ext cx="1814765" cy="367943"/>
          </a:xfrm>
          <a:prstGeom prst="rect">
            <a:avLst/>
          </a:prstGeom>
          <a:noFill/>
          <a:ln>
            <a:noFill/>
          </a:ln>
        </p:spPr>
      </p:pic>
      <p:pic>
        <p:nvPicPr>
          <p:cNvPr id="368" name="Google Shape;368;p24"/>
          <p:cNvPicPr preferRelativeResize="0"/>
          <p:nvPr/>
        </p:nvPicPr>
        <p:blipFill rotWithShape="1">
          <a:blip r:embed="rId9">
            <a:alphaModFix/>
          </a:blip>
          <a:srcRect b="0" l="0" r="0" t="0"/>
          <a:stretch/>
        </p:blipFill>
        <p:spPr>
          <a:xfrm>
            <a:off x="2218003" y="6046468"/>
            <a:ext cx="994963" cy="809796"/>
          </a:xfrm>
          <a:prstGeom prst="rect">
            <a:avLst/>
          </a:prstGeom>
          <a:noFill/>
          <a:ln>
            <a:noFill/>
          </a:ln>
        </p:spPr>
      </p:pic>
      <p:cxnSp>
        <p:nvCxnSpPr>
          <p:cNvPr id="369" name="Google Shape;369;p24"/>
          <p:cNvCxnSpPr/>
          <p:nvPr/>
        </p:nvCxnSpPr>
        <p:spPr>
          <a:xfrm rot="10800000">
            <a:off x="912428" y="5795979"/>
            <a:ext cx="0" cy="504000"/>
          </a:xfrm>
          <a:prstGeom prst="straightConnector1">
            <a:avLst/>
          </a:prstGeom>
          <a:noFill/>
          <a:ln cap="flat" cmpd="sng" w="38100">
            <a:solidFill>
              <a:srgbClr val="7F7F7F"/>
            </a:solidFill>
            <a:prstDash val="solid"/>
            <a:round/>
            <a:headEnd len="med" w="med" type="triangle"/>
            <a:tailEnd len="sm" w="sm" type="none"/>
          </a:ln>
        </p:spPr>
      </p:cxnSp>
      <p:cxnSp>
        <p:nvCxnSpPr>
          <p:cNvPr id="370" name="Google Shape;370;p24"/>
          <p:cNvCxnSpPr/>
          <p:nvPr/>
        </p:nvCxnSpPr>
        <p:spPr>
          <a:xfrm rot="10800000">
            <a:off x="1652400" y="5793515"/>
            <a:ext cx="486900" cy="346500"/>
          </a:xfrm>
          <a:prstGeom prst="straightConnector1">
            <a:avLst/>
          </a:prstGeom>
          <a:noFill/>
          <a:ln cap="flat" cmpd="sng" w="38100">
            <a:solidFill>
              <a:srgbClr val="7F7F7F"/>
            </a:solidFill>
            <a:prstDash val="solid"/>
            <a:round/>
            <a:headEnd len="med" w="med" type="triangle"/>
            <a:tailEnd len="sm" w="sm" type="none"/>
          </a:ln>
        </p:spPr>
      </p:cxnSp>
      <p:pic>
        <p:nvPicPr>
          <p:cNvPr id="371" name="Google Shape;371;p24"/>
          <p:cNvPicPr preferRelativeResize="0"/>
          <p:nvPr/>
        </p:nvPicPr>
        <p:blipFill rotWithShape="1">
          <a:blip r:embed="rId10">
            <a:alphaModFix/>
          </a:blip>
          <a:srcRect b="0" l="0" r="0" t="0"/>
          <a:stretch/>
        </p:blipFill>
        <p:spPr>
          <a:xfrm>
            <a:off x="2252877" y="5306947"/>
            <a:ext cx="1055588" cy="482788"/>
          </a:xfrm>
          <a:prstGeom prst="rect">
            <a:avLst/>
          </a:prstGeom>
          <a:noFill/>
          <a:ln>
            <a:noFill/>
          </a:ln>
        </p:spPr>
      </p:pic>
      <p:cxnSp>
        <p:nvCxnSpPr>
          <p:cNvPr id="372" name="Google Shape;372;p24"/>
          <p:cNvCxnSpPr/>
          <p:nvPr/>
        </p:nvCxnSpPr>
        <p:spPr>
          <a:xfrm rot="10800000">
            <a:off x="1652299" y="5560228"/>
            <a:ext cx="548400" cy="0"/>
          </a:xfrm>
          <a:prstGeom prst="straightConnector1">
            <a:avLst/>
          </a:prstGeom>
          <a:noFill/>
          <a:ln cap="flat" cmpd="sng" w="38100">
            <a:solidFill>
              <a:srgbClr val="7F7F7F"/>
            </a:solidFill>
            <a:prstDash val="solid"/>
            <a:round/>
            <a:headEnd len="med" w="med" type="triangle"/>
            <a:tailEnd len="sm" w="sm" type="none"/>
          </a:ln>
        </p:spPr>
      </p:cxnSp>
      <p:grpSp>
        <p:nvGrpSpPr>
          <p:cNvPr id="373" name="Google Shape;373;p24"/>
          <p:cNvGrpSpPr/>
          <p:nvPr/>
        </p:nvGrpSpPr>
        <p:grpSpPr>
          <a:xfrm>
            <a:off x="-76188" y="-76201"/>
            <a:ext cx="1343114" cy="975441"/>
            <a:chOff x="6591228" y="102616"/>
            <a:chExt cx="2400132" cy="1743104"/>
          </a:xfrm>
        </p:grpSpPr>
        <p:pic>
          <p:nvPicPr>
            <p:cNvPr id="374" name="Google Shape;374;p24"/>
            <p:cNvPicPr preferRelativeResize="0"/>
            <p:nvPr/>
          </p:nvPicPr>
          <p:blipFill rotWithShape="1">
            <a:blip r:embed="rId11">
              <a:alphaModFix/>
            </a:blip>
            <a:srcRect b="0" l="0" r="0" t="0"/>
            <a:stretch/>
          </p:blipFill>
          <p:spPr>
            <a:xfrm>
              <a:off x="6867000" y="439200"/>
              <a:ext cx="2124360" cy="1406520"/>
            </a:xfrm>
            <a:prstGeom prst="rect">
              <a:avLst/>
            </a:prstGeom>
            <a:noFill/>
            <a:ln>
              <a:noFill/>
            </a:ln>
          </p:spPr>
        </p:pic>
        <p:pic>
          <p:nvPicPr>
            <p:cNvPr id="375" name="Google Shape;375;p24"/>
            <p:cNvPicPr preferRelativeResize="0"/>
            <p:nvPr/>
          </p:nvPicPr>
          <p:blipFill rotWithShape="1">
            <a:blip r:embed="rId12">
              <a:alphaModFix/>
            </a:blip>
            <a:srcRect b="0" l="0" r="0" t="0"/>
            <a:stretch/>
          </p:blipFill>
          <p:spPr>
            <a:xfrm rot="-1555200">
              <a:off x="6680520" y="291600"/>
              <a:ext cx="1012320" cy="64152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5"/>
          <p:cNvSpPr txBox="1"/>
          <p:nvPr>
            <p:ph type="title"/>
          </p:nvPr>
        </p:nvSpPr>
        <p:spPr>
          <a:xfrm>
            <a:off x="233047" y="1"/>
            <a:ext cx="9614700" cy="756300"/>
          </a:xfrm>
          <a:prstGeom prst="rect">
            <a:avLst/>
          </a:prstGeom>
          <a:noFill/>
          <a:ln>
            <a:noFill/>
          </a:ln>
        </p:spPr>
        <p:txBody>
          <a:bodyPr anchorCtr="0" anchor="ctr" bIns="50375" lIns="100775" spcFirstLastPara="1" rIns="100775" wrap="square" tIns="50375">
            <a:normAutofit/>
          </a:bodyPr>
          <a:lstStyle/>
          <a:p>
            <a:pPr indent="0" lvl="0" marL="0" rtl="0" algn="ctr">
              <a:lnSpc>
                <a:spcPct val="90000"/>
              </a:lnSpc>
              <a:spcBef>
                <a:spcPts val="0"/>
              </a:spcBef>
              <a:spcAft>
                <a:spcPts val="0"/>
              </a:spcAft>
              <a:buClr>
                <a:schemeClr val="lt1"/>
              </a:buClr>
              <a:buSzPts val="3500"/>
              <a:buFont typeface="Calibri"/>
              <a:buNone/>
            </a:pPr>
            <a:r>
              <a:rPr lang="en-US" sz="3500"/>
              <a:t>ENSO forecasts using model-analogs</a:t>
            </a:r>
            <a:endParaRPr sz="3500"/>
          </a:p>
        </p:txBody>
      </p:sp>
      <p:sp>
        <p:nvSpPr>
          <p:cNvPr id="382" name="Google Shape;382;p25"/>
          <p:cNvSpPr txBox="1"/>
          <p:nvPr/>
        </p:nvSpPr>
        <p:spPr>
          <a:xfrm>
            <a:off x="0" y="847702"/>
            <a:ext cx="10080600" cy="572700"/>
          </a:xfrm>
          <a:prstGeom prst="rect">
            <a:avLst/>
          </a:prstGeom>
          <a:solidFill>
            <a:srgbClr val="FFFFFF"/>
          </a:solidFill>
          <a:ln>
            <a:noFill/>
          </a:ln>
        </p:spPr>
        <p:txBody>
          <a:bodyPr anchorCtr="0" anchor="ctr" bIns="0" lIns="0" spcFirstLastPara="1" rIns="0" wrap="square" tIns="0">
            <a:spAutoFit/>
          </a:bodyPr>
          <a:lstStyle/>
          <a:p>
            <a:pPr indent="0" lvl="0" marL="0" marR="0" rtl="0" algn="ctr">
              <a:lnSpc>
                <a:spcPct val="93000"/>
              </a:lnSpc>
              <a:spcBef>
                <a:spcPts val="0"/>
              </a:spcBef>
              <a:spcAft>
                <a:spcPts val="0"/>
              </a:spcAft>
              <a:buClr>
                <a:srgbClr val="009400"/>
              </a:buClr>
              <a:buSzPts val="2000"/>
              <a:buFont typeface="Arial"/>
              <a:buNone/>
            </a:pPr>
            <a:r>
              <a:rPr b="0" i="1" lang="en-US" sz="2000" u="none" cap="none" strike="noStrike">
                <a:solidFill>
                  <a:srgbClr val="009400"/>
                </a:solidFill>
                <a:latin typeface="Arial"/>
                <a:ea typeface="Arial"/>
                <a:cs typeface="Arial"/>
                <a:sym typeface="Arial"/>
              </a:rPr>
              <a:t>Existing </a:t>
            </a:r>
            <a:r>
              <a:rPr b="1" i="1" lang="en-US" sz="2000" u="none" cap="none" strike="noStrike">
                <a:solidFill>
                  <a:srgbClr val="009400"/>
                </a:solidFill>
                <a:latin typeface="Arial"/>
                <a:ea typeface="Arial"/>
                <a:cs typeface="Arial"/>
                <a:sym typeface="Arial"/>
              </a:rPr>
              <a:t>long model control runs</a:t>
            </a:r>
            <a:r>
              <a:rPr b="0" i="1" lang="en-US" sz="2000" u="none" cap="none" strike="noStrike">
                <a:solidFill>
                  <a:srgbClr val="009400"/>
                </a:solidFill>
                <a:latin typeface="Arial"/>
                <a:ea typeface="Arial"/>
                <a:cs typeface="Arial"/>
                <a:sym typeface="Arial"/>
              </a:rPr>
              <a:t> are like “libraries” of ENSO behavior.</a:t>
            </a:r>
            <a:endParaRPr sz="1500"/>
          </a:p>
          <a:p>
            <a:pPr indent="0" lvl="0" marL="0" marR="0" rtl="0" algn="ctr">
              <a:lnSpc>
                <a:spcPct val="93000"/>
              </a:lnSpc>
              <a:spcBef>
                <a:spcPts val="0"/>
              </a:spcBef>
              <a:spcAft>
                <a:spcPts val="0"/>
              </a:spcAft>
              <a:buClr>
                <a:srgbClr val="009400"/>
              </a:buClr>
              <a:buSzPts val="2000"/>
              <a:buFont typeface="Arial"/>
              <a:buNone/>
            </a:pPr>
            <a:r>
              <a:rPr b="0" i="1" lang="en-US" sz="2000" u="none" cap="none" strike="noStrike">
                <a:solidFill>
                  <a:srgbClr val="009400"/>
                </a:solidFill>
                <a:latin typeface="Arial"/>
                <a:ea typeface="Arial"/>
                <a:cs typeface="Arial"/>
                <a:sym typeface="Arial"/>
              </a:rPr>
              <a:t>Find </a:t>
            </a:r>
            <a:r>
              <a:rPr b="1" i="1" lang="en-US" sz="2000" u="none" cap="none" strike="noStrike">
                <a:solidFill>
                  <a:srgbClr val="009400"/>
                </a:solidFill>
                <a:latin typeface="Arial"/>
                <a:ea typeface="Arial"/>
                <a:cs typeface="Arial"/>
                <a:sym typeface="Arial"/>
              </a:rPr>
              <a:t>analogs</a:t>
            </a:r>
            <a:r>
              <a:rPr b="0" i="1" lang="en-US" sz="2000" u="none" cap="none" strike="noStrike">
                <a:solidFill>
                  <a:srgbClr val="009400"/>
                </a:solidFill>
                <a:latin typeface="Arial"/>
                <a:ea typeface="Arial"/>
                <a:cs typeface="Arial"/>
                <a:sym typeface="Arial"/>
              </a:rPr>
              <a:t> of obs SST &amp; SSH → trace how those states evolved in control runs.</a:t>
            </a:r>
            <a:endParaRPr b="0" i="1" sz="2000" u="none" cap="none" strike="noStrike">
              <a:solidFill>
                <a:srgbClr val="009400"/>
              </a:solidFill>
              <a:latin typeface="Arial"/>
              <a:ea typeface="Arial"/>
              <a:cs typeface="Arial"/>
              <a:sym typeface="Arial"/>
            </a:endParaRPr>
          </a:p>
        </p:txBody>
      </p:sp>
      <p:sp>
        <p:nvSpPr>
          <p:cNvPr id="383" name="Google Shape;383;p25"/>
          <p:cNvSpPr txBox="1"/>
          <p:nvPr/>
        </p:nvSpPr>
        <p:spPr>
          <a:xfrm>
            <a:off x="6802346" y="2216348"/>
            <a:ext cx="3067800" cy="15417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At 6-month leads in the tropics, </a:t>
            </a:r>
            <a:r>
              <a:rPr b="1" i="0" lang="en-US" sz="2000" u="none" cap="none" strike="noStrike">
                <a:solidFill>
                  <a:srgbClr val="009400"/>
                </a:solidFill>
                <a:latin typeface="Arial"/>
                <a:ea typeface="Arial"/>
                <a:cs typeface="Arial"/>
                <a:sym typeface="Arial"/>
              </a:rPr>
              <a:t>analogs</a:t>
            </a:r>
            <a:r>
              <a:rPr b="0" i="0" lang="en-US" sz="2000" u="none" cap="none" strike="noStrike">
                <a:solidFill>
                  <a:schemeClr val="dk1"/>
                </a:solidFill>
                <a:latin typeface="Arial"/>
                <a:ea typeface="Arial"/>
                <a:cs typeface="Arial"/>
                <a:sym typeface="Arial"/>
              </a:rPr>
              <a:t> from</a:t>
            </a:r>
            <a:endParaRPr sz="1500"/>
          </a:p>
          <a:p>
            <a:pPr indent="0" lvl="0" marL="0" marR="0" rtl="0" algn="ctr">
              <a:lnSpc>
                <a:spcPct val="93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the NMME control runs</a:t>
            </a:r>
            <a:r>
              <a:rPr b="0" i="0" lang="en-US" sz="2000" u="none" cap="none" strike="noStrike">
                <a:solidFill>
                  <a:srgbClr val="000000"/>
                </a:solidFill>
                <a:latin typeface="Arial"/>
                <a:ea typeface="Arial"/>
                <a:cs typeface="Arial"/>
                <a:sym typeface="Arial"/>
              </a:rPr>
              <a:t> beat the same models’ </a:t>
            </a:r>
            <a:r>
              <a:rPr b="1" i="0" lang="en-US" sz="2000" u="none" cap="none" strike="noStrike">
                <a:solidFill>
                  <a:schemeClr val="accent2"/>
                </a:solidFill>
                <a:latin typeface="Arial"/>
                <a:ea typeface="Arial"/>
                <a:cs typeface="Arial"/>
                <a:sym typeface="Arial"/>
              </a:rPr>
              <a:t>initialized forecasts</a:t>
            </a:r>
            <a:r>
              <a:rPr b="0" i="0" lang="en-US" sz="2000" u="none" cap="none" strike="noStrike">
                <a:solidFill>
                  <a:srgbClr val="000000"/>
                </a:solidFill>
                <a:latin typeface="Arial"/>
                <a:ea typeface="Arial"/>
                <a:cs typeface="Arial"/>
                <a:sym typeface="Arial"/>
              </a:rPr>
              <a:t>!</a:t>
            </a:r>
            <a:endParaRPr b="0" i="0" sz="2000" u="none" cap="none" strike="noStrike">
              <a:solidFill>
                <a:srgbClr val="000000"/>
              </a:solidFill>
              <a:latin typeface="Arial"/>
              <a:ea typeface="Arial"/>
              <a:cs typeface="Arial"/>
              <a:sym typeface="Arial"/>
            </a:endParaRPr>
          </a:p>
        </p:txBody>
      </p:sp>
      <p:sp>
        <p:nvSpPr>
          <p:cNvPr id="384" name="Google Shape;384;p25"/>
          <p:cNvSpPr/>
          <p:nvPr/>
        </p:nvSpPr>
        <p:spPr>
          <a:xfrm>
            <a:off x="6729050" y="6531575"/>
            <a:ext cx="3214500" cy="572700"/>
          </a:xfrm>
          <a:prstGeom prst="rect">
            <a:avLst/>
          </a:prstGeom>
          <a:noFill/>
          <a:ln>
            <a:noFill/>
          </a:ln>
        </p:spPr>
        <p:txBody>
          <a:bodyPr anchorCtr="0" anchor="t" bIns="44850" lIns="90075" spcFirstLastPara="1" rIns="90075" wrap="square" tIns="44850">
            <a:noAutofit/>
          </a:bodyPr>
          <a:lstStyle/>
          <a:p>
            <a:pPr indent="0" lvl="0" marL="0" marR="0" rtl="0" algn="ctr">
              <a:lnSpc>
                <a:spcPct val="93000"/>
              </a:lnSpc>
              <a:spcBef>
                <a:spcPts val="0"/>
              </a:spcBef>
              <a:spcAft>
                <a:spcPts val="0"/>
              </a:spcAft>
              <a:buNone/>
            </a:pPr>
            <a:r>
              <a:rPr b="0" i="1" lang="en-US" sz="1700" u="none" cap="none" strike="noStrike">
                <a:solidFill>
                  <a:srgbClr val="808080"/>
                </a:solidFill>
                <a:latin typeface="Arial"/>
                <a:ea typeface="Arial"/>
                <a:cs typeface="Arial"/>
                <a:sym typeface="Arial"/>
              </a:rPr>
              <a:t>Ding et al. (JC 2018;</a:t>
            </a:r>
            <a:endParaRPr i="1" sz="1700">
              <a:solidFill>
                <a:srgbClr val="808080"/>
              </a:solidFill>
            </a:endParaRPr>
          </a:p>
          <a:p>
            <a:pPr indent="0" lvl="0" marL="0" marR="0" rtl="0" algn="ctr">
              <a:lnSpc>
                <a:spcPct val="93000"/>
              </a:lnSpc>
              <a:spcBef>
                <a:spcPts val="0"/>
              </a:spcBef>
              <a:spcAft>
                <a:spcPts val="0"/>
              </a:spcAft>
              <a:buNone/>
            </a:pPr>
            <a:r>
              <a:rPr b="0" i="1" lang="en-US" sz="1700" u="none" cap="none" strike="noStrike">
                <a:solidFill>
                  <a:srgbClr val="808080"/>
                </a:solidFill>
                <a:latin typeface="Arial"/>
                <a:ea typeface="Arial"/>
                <a:cs typeface="Arial"/>
                <a:sym typeface="Arial"/>
              </a:rPr>
              <a:t>GRL 2019, 2020)</a:t>
            </a:r>
            <a:endParaRPr sz="1500"/>
          </a:p>
        </p:txBody>
      </p:sp>
      <p:pic>
        <p:nvPicPr>
          <p:cNvPr id="385" name="Google Shape;385;p25"/>
          <p:cNvPicPr preferRelativeResize="0"/>
          <p:nvPr/>
        </p:nvPicPr>
        <p:blipFill rotWithShape="1">
          <a:blip r:embed="rId3">
            <a:alphaModFix/>
          </a:blip>
          <a:srcRect b="0" l="0" r="0" t="0"/>
          <a:stretch/>
        </p:blipFill>
        <p:spPr>
          <a:xfrm>
            <a:off x="93786" y="1652611"/>
            <a:ext cx="6379000" cy="3152441"/>
          </a:xfrm>
          <a:prstGeom prst="rect">
            <a:avLst/>
          </a:prstGeom>
          <a:noFill/>
          <a:ln>
            <a:noFill/>
          </a:ln>
        </p:spPr>
      </p:pic>
      <p:pic>
        <p:nvPicPr>
          <p:cNvPr id="386" name="Google Shape;386;p25"/>
          <p:cNvPicPr preferRelativeResize="0"/>
          <p:nvPr/>
        </p:nvPicPr>
        <p:blipFill rotWithShape="1">
          <a:blip r:embed="rId4">
            <a:alphaModFix/>
          </a:blip>
          <a:srcRect b="0" l="0" r="0" t="0"/>
          <a:stretch/>
        </p:blipFill>
        <p:spPr>
          <a:xfrm>
            <a:off x="117154" y="4981854"/>
            <a:ext cx="6356299" cy="1928863"/>
          </a:xfrm>
          <a:prstGeom prst="rect">
            <a:avLst/>
          </a:prstGeom>
          <a:noFill/>
          <a:ln>
            <a:noFill/>
          </a:ln>
        </p:spPr>
      </p:pic>
      <p:sp>
        <p:nvSpPr>
          <p:cNvPr id="387" name="Google Shape;387;p25"/>
          <p:cNvSpPr/>
          <p:nvPr/>
        </p:nvSpPr>
        <p:spPr>
          <a:xfrm>
            <a:off x="1600912" y="2996255"/>
            <a:ext cx="1464900" cy="517800"/>
          </a:xfrm>
          <a:prstGeom prst="ellipse">
            <a:avLst/>
          </a:prstGeom>
          <a:noFill/>
          <a:ln cap="flat" cmpd="sng" w="57150">
            <a:solidFill>
              <a:srgbClr val="009400"/>
            </a:solidFill>
            <a:prstDash val="solid"/>
            <a:miter lim="800000"/>
            <a:headEnd len="sm" w="sm" type="none"/>
            <a:tailEnd len="sm" w="sm" type="none"/>
          </a:ln>
        </p:spPr>
        <p:txBody>
          <a:bodyPr anchorCtr="0" anchor="ctr" bIns="50375" lIns="100775" spcFirstLastPara="1" rIns="100775" wrap="square" tIns="50375">
            <a:noAutofit/>
          </a:bodyPr>
          <a:lstStyle/>
          <a:p>
            <a:pPr indent="0" lvl="0" marL="0" marR="0" rtl="0" algn="ctr">
              <a:lnSpc>
                <a:spcPct val="100000"/>
              </a:lnSpc>
              <a:spcBef>
                <a:spcPts val="0"/>
              </a:spcBef>
              <a:spcAft>
                <a:spcPts val="0"/>
              </a:spcAft>
              <a:buNone/>
            </a:pPr>
            <a:r>
              <a:t/>
            </a:r>
            <a:endParaRPr b="0" i="0" sz="1500" u="none" cap="none" strike="noStrike">
              <a:solidFill>
                <a:schemeClr val="dk1"/>
              </a:solidFill>
              <a:latin typeface="Arial"/>
              <a:ea typeface="Arial"/>
              <a:cs typeface="Arial"/>
              <a:sym typeface="Arial"/>
            </a:endParaRPr>
          </a:p>
        </p:txBody>
      </p:sp>
      <p:sp>
        <p:nvSpPr>
          <p:cNvPr id="388" name="Google Shape;388;p25"/>
          <p:cNvSpPr txBox="1"/>
          <p:nvPr/>
        </p:nvSpPr>
        <p:spPr>
          <a:xfrm>
            <a:off x="6802346" y="3926982"/>
            <a:ext cx="3067800" cy="13161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Suggests that even models </a:t>
            </a:r>
            <a:r>
              <a:rPr b="1" i="0" lang="en-US" sz="2000" u="none" cap="none" strike="noStrike">
                <a:solidFill>
                  <a:srgbClr val="000000"/>
                </a:solidFill>
                <a:latin typeface="Arial"/>
                <a:ea typeface="Arial"/>
                <a:cs typeface="Arial"/>
                <a:sym typeface="Arial"/>
              </a:rPr>
              <a:t>without assimilation</a:t>
            </a:r>
            <a:r>
              <a:rPr b="0" i="0" lang="en-US" sz="2000" u="none" cap="none" strike="noStrike">
                <a:solidFill>
                  <a:srgbClr val="000000"/>
                </a:solidFill>
                <a:latin typeface="Arial"/>
                <a:ea typeface="Arial"/>
                <a:cs typeface="Arial"/>
                <a:sym typeface="Arial"/>
              </a:rPr>
              <a:t> (e.g. CMIP5) could offer useful forecast guidance.</a:t>
            </a:r>
            <a:endParaRPr b="0" i="0" sz="2000" u="none" cap="none" strike="noStrike">
              <a:solidFill>
                <a:srgbClr val="000000"/>
              </a:solidFill>
              <a:latin typeface="Arial"/>
              <a:ea typeface="Arial"/>
              <a:cs typeface="Arial"/>
              <a:sym typeface="Arial"/>
            </a:endParaRPr>
          </a:p>
        </p:txBody>
      </p:sp>
      <p:sp>
        <p:nvSpPr>
          <p:cNvPr id="389" name="Google Shape;389;p25"/>
          <p:cNvSpPr/>
          <p:nvPr/>
        </p:nvSpPr>
        <p:spPr>
          <a:xfrm>
            <a:off x="1600912" y="2153989"/>
            <a:ext cx="1464900" cy="517800"/>
          </a:xfrm>
          <a:prstGeom prst="ellipse">
            <a:avLst/>
          </a:prstGeom>
          <a:noFill/>
          <a:ln cap="flat" cmpd="sng" w="57150">
            <a:solidFill>
              <a:schemeClr val="accent2"/>
            </a:solidFill>
            <a:prstDash val="solid"/>
            <a:miter lim="800000"/>
            <a:headEnd len="sm" w="sm" type="none"/>
            <a:tailEnd len="sm" w="sm" type="none"/>
          </a:ln>
        </p:spPr>
        <p:txBody>
          <a:bodyPr anchorCtr="0" anchor="ctr" bIns="50375" lIns="100775" spcFirstLastPara="1" rIns="100775" wrap="square" tIns="50375">
            <a:noAutofit/>
          </a:bodyPr>
          <a:lstStyle/>
          <a:p>
            <a:pPr indent="0" lvl="0" marL="0" marR="0" rtl="0" algn="ctr">
              <a:lnSpc>
                <a:spcPct val="100000"/>
              </a:lnSpc>
              <a:spcBef>
                <a:spcPts val="0"/>
              </a:spcBef>
              <a:spcAft>
                <a:spcPts val="0"/>
              </a:spcAft>
              <a:buNone/>
            </a:pPr>
            <a:r>
              <a:t/>
            </a:r>
            <a:endParaRPr b="0" i="0" sz="1500" u="none" cap="none" strike="noStrike">
              <a:solidFill>
                <a:schemeClr val="accent2"/>
              </a:solidFill>
              <a:latin typeface="Arial"/>
              <a:ea typeface="Arial"/>
              <a:cs typeface="Arial"/>
              <a:sym typeface="Arial"/>
            </a:endParaRPr>
          </a:p>
        </p:txBody>
      </p:sp>
      <p:sp>
        <p:nvSpPr>
          <p:cNvPr id="390" name="Google Shape;390;p25"/>
          <p:cNvSpPr txBox="1"/>
          <p:nvPr/>
        </p:nvSpPr>
        <p:spPr>
          <a:xfrm>
            <a:off x="6729150" y="5412125"/>
            <a:ext cx="3214500" cy="9318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Also permits rapid assessment of secular variations in </a:t>
            </a:r>
            <a:r>
              <a:rPr b="1" i="0" lang="en-US" sz="2000" u="none" cap="none" strike="noStrike">
                <a:solidFill>
                  <a:srgbClr val="0000FF"/>
                </a:solidFill>
                <a:latin typeface="Arial"/>
                <a:ea typeface="Arial"/>
                <a:cs typeface="Arial"/>
                <a:sym typeface="Arial"/>
              </a:rPr>
              <a:t>predictability</a:t>
            </a:r>
            <a:r>
              <a:rPr b="0" i="0" lang="en-US" sz="2000" u="none" cap="none" strike="noStrike">
                <a:solidFill>
                  <a:srgbClr val="000000"/>
                </a:solidFill>
                <a:latin typeface="Arial"/>
                <a:ea typeface="Arial"/>
                <a:cs typeface="Arial"/>
                <a:sym typeface="Arial"/>
              </a:rPr>
              <a:t>.</a:t>
            </a:r>
            <a:endParaRPr b="0" i="0" sz="2000" u="none" cap="none" strike="noStrike">
              <a:solidFill>
                <a:srgbClr val="000000"/>
              </a:solidFill>
              <a:latin typeface="Arial"/>
              <a:ea typeface="Arial"/>
              <a:cs typeface="Arial"/>
              <a:sym typeface="Arial"/>
            </a:endParaRPr>
          </a:p>
        </p:txBody>
      </p:sp>
      <p:sp>
        <p:nvSpPr>
          <p:cNvPr id="391" name="Google Shape;391;p25"/>
          <p:cNvSpPr txBox="1"/>
          <p:nvPr/>
        </p:nvSpPr>
        <p:spPr>
          <a:xfrm>
            <a:off x="6802346" y="1506017"/>
            <a:ext cx="3067800" cy="5412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9400"/>
              </a:buClr>
              <a:buSzPts val="2000"/>
              <a:buFont typeface="Arial"/>
              <a:buNone/>
            </a:pPr>
            <a:r>
              <a:rPr b="0" i="1" lang="en-US" sz="2000" u="none" cap="none" strike="noStrike">
                <a:solidFill>
                  <a:srgbClr val="009400"/>
                </a:solidFill>
                <a:latin typeface="Arial"/>
                <a:ea typeface="Arial"/>
                <a:cs typeface="Arial"/>
                <a:sym typeface="Arial"/>
              </a:rPr>
              <a:t>→ Like a forecast with</a:t>
            </a:r>
            <a:endParaRPr sz="1500"/>
          </a:p>
          <a:p>
            <a:pPr indent="0" lvl="0" marL="0" marR="0" rtl="0" algn="ctr">
              <a:lnSpc>
                <a:spcPct val="93000"/>
              </a:lnSpc>
              <a:spcBef>
                <a:spcPts val="0"/>
              </a:spcBef>
              <a:spcAft>
                <a:spcPts val="0"/>
              </a:spcAft>
              <a:buClr>
                <a:srgbClr val="009400"/>
              </a:buClr>
              <a:buSzPts val="2000"/>
              <a:buFont typeface="Arial"/>
              <a:buNone/>
            </a:pPr>
            <a:r>
              <a:rPr b="1" i="1" lang="en-US" sz="2000" u="none" cap="none" strike="noStrike">
                <a:solidFill>
                  <a:srgbClr val="009400"/>
                </a:solidFill>
                <a:latin typeface="Arial"/>
                <a:ea typeface="Arial"/>
                <a:cs typeface="Arial"/>
                <a:sym typeface="Arial"/>
              </a:rPr>
              <a:t>no initialization shock</a:t>
            </a:r>
            <a:r>
              <a:rPr b="0" i="1" lang="en-US" sz="2000" u="none" cap="none" strike="noStrike">
                <a:solidFill>
                  <a:srgbClr val="009400"/>
                </a:solidFill>
                <a:latin typeface="Arial"/>
                <a:ea typeface="Arial"/>
                <a:cs typeface="Arial"/>
                <a:sym typeface="Arial"/>
              </a:rPr>
              <a:t>.</a:t>
            </a:r>
            <a:endParaRPr b="0" i="1" sz="2000" u="none" cap="none" strike="noStrike">
              <a:solidFill>
                <a:srgbClr val="009400"/>
              </a:solidFill>
              <a:latin typeface="Arial"/>
              <a:ea typeface="Arial"/>
              <a:cs typeface="Arial"/>
              <a:sym typeface="Arial"/>
            </a:endParaRPr>
          </a:p>
        </p:txBody>
      </p:sp>
      <p:sp>
        <p:nvSpPr>
          <p:cNvPr id="392" name="Google Shape;392;p25"/>
          <p:cNvSpPr/>
          <p:nvPr/>
        </p:nvSpPr>
        <p:spPr>
          <a:xfrm>
            <a:off x="93785" y="3596886"/>
            <a:ext cx="6379800" cy="9597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393" name="Google Shape;393;p25"/>
          <p:cNvSpPr/>
          <p:nvPr/>
        </p:nvSpPr>
        <p:spPr>
          <a:xfrm>
            <a:off x="3376319" y="1926781"/>
            <a:ext cx="3097200" cy="1670100"/>
          </a:xfrm>
          <a:prstGeom prst="roundRect">
            <a:avLst>
              <a:gd fmla="val 560" name="adj"/>
            </a:avLst>
          </a:prstGeom>
          <a:solidFill>
            <a:srgbClr val="FFFFFF"/>
          </a:solidFill>
          <a:ln>
            <a:noFill/>
          </a:ln>
        </p:spPr>
        <p:txBody>
          <a:bodyPr anchorCtr="0" anchor="ctr" bIns="50375" lIns="100775" spcFirstLastPara="1" rIns="100775" wrap="square" tIns="50375">
            <a:no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394" name="Google Shape;394;p25"/>
          <p:cNvSpPr txBox="1"/>
          <p:nvPr/>
        </p:nvSpPr>
        <p:spPr>
          <a:xfrm>
            <a:off x="4635561" y="1663137"/>
            <a:ext cx="1696500" cy="157500"/>
          </a:xfrm>
          <a:prstGeom prst="rect">
            <a:avLst/>
          </a:prstGeom>
          <a:solidFill>
            <a:srgbClr val="FFFFFF"/>
          </a:solidFill>
          <a:ln>
            <a:noFill/>
          </a:ln>
        </p:spPr>
        <p:txBody>
          <a:bodyPr anchorCtr="0" anchor="ctr" bIns="0" lIns="0" spcFirstLastPara="1" rIns="0" wrap="square" tIns="0">
            <a:spAutoFit/>
          </a:bodyPr>
          <a:lstStyle/>
          <a:p>
            <a:pPr indent="0" lvl="0" marL="0" marR="0" rtl="0" algn="ctr">
              <a:lnSpc>
                <a:spcPct val="93000"/>
              </a:lnSpc>
              <a:spcBef>
                <a:spcPts val="0"/>
              </a:spcBef>
              <a:spcAft>
                <a:spcPts val="0"/>
              </a:spcAft>
              <a:buClr>
                <a:srgbClr val="808080"/>
              </a:buClr>
              <a:buSzPts val="1100"/>
              <a:buFont typeface="Arial"/>
              <a:buNone/>
            </a:pPr>
            <a:r>
              <a:rPr b="0" i="0" lang="en-US" sz="1100" u="none" cap="none" strike="noStrike">
                <a:solidFill>
                  <a:srgbClr val="808080"/>
                </a:solidFill>
                <a:latin typeface="Arial"/>
                <a:ea typeface="Arial"/>
                <a:cs typeface="Arial"/>
                <a:sym typeface="Arial"/>
              </a:rPr>
              <a:t>(bias-corrected,1982-2009)</a:t>
            </a:r>
            <a:endParaRPr b="0" i="0" sz="1100" u="none" cap="none" strike="noStrike">
              <a:solidFill>
                <a:srgbClr val="808080"/>
              </a:solidFill>
              <a:latin typeface="Arial"/>
              <a:ea typeface="Arial"/>
              <a:cs typeface="Arial"/>
              <a:sym typeface="Arial"/>
            </a:endParaRPr>
          </a:p>
        </p:txBody>
      </p:sp>
      <p:sp>
        <p:nvSpPr>
          <p:cNvPr id="395" name="Google Shape;395;p25"/>
          <p:cNvSpPr txBox="1"/>
          <p:nvPr/>
        </p:nvSpPr>
        <p:spPr>
          <a:xfrm>
            <a:off x="2792962" y="6231775"/>
            <a:ext cx="2131800" cy="442800"/>
          </a:xfrm>
          <a:prstGeom prst="rect">
            <a:avLst/>
          </a:prstGeom>
          <a:solidFill>
            <a:srgbClr val="FFFF00"/>
          </a:solidFill>
          <a:ln cap="flat" cmpd="sng" w="12700">
            <a:solidFill>
              <a:schemeClr val="dk1"/>
            </a:solidFill>
            <a:prstDash val="solid"/>
            <a:round/>
            <a:headEnd len="sm" w="sm" type="none"/>
            <a:tailEnd len="sm" w="sm" type="none"/>
          </a:ln>
        </p:spPr>
        <p:txBody>
          <a:bodyPr anchorCtr="0" anchor="t" bIns="51600" lIns="99225" spcFirstLastPara="1" rIns="99225" wrap="square" tIns="51600">
            <a:sp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Roughly tracks NMME skill</a:t>
            </a:r>
            <a:endParaRPr sz="1500"/>
          </a:p>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(highest when ENSO is strong)</a:t>
            </a:r>
            <a:endParaRPr b="0" i="0" sz="11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3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0" name="Shape 400"/>
        <p:cNvGrpSpPr/>
        <p:nvPr/>
      </p:nvGrpSpPr>
      <p:grpSpPr>
        <a:xfrm>
          <a:off x="0" y="0"/>
          <a:ext cx="0" cy="0"/>
          <a:chOff x="0" y="0"/>
          <a:chExt cx="0" cy="0"/>
        </a:xfrm>
      </p:grpSpPr>
      <p:sp>
        <p:nvSpPr>
          <p:cNvPr id="401" name="Google Shape;401;p26"/>
          <p:cNvSpPr txBox="1"/>
          <p:nvPr/>
        </p:nvSpPr>
        <p:spPr>
          <a:xfrm>
            <a:off x="228600" y="358775"/>
            <a:ext cx="9601200" cy="4581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Clr>
                <a:srgbClr val="000000"/>
              </a:buClr>
              <a:buSzPts val="3200"/>
              <a:buFont typeface="Arial"/>
              <a:buNone/>
            </a:pPr>
            <a:r>
              <a:rPr b="1" lang="en-US" sz="3200"/>
              <a:t>Summary for Tropical Pacific (1)</a:t>
            </a:r>
            <a:endParaRPr/>
          </a:p>
        </p:txBody>
      </p:sp>
      <p:sp>
        <p:nvSpPr>
          <p:cNvPr id="402" name="Google Shape;402;p26"/>
          <p:cNvSpPr txBox="1"/>
          <p:nvPr/>
        </p:nvSpPr>
        <p:spPr>
          <a:xfrm>
            <a:off x="668337" y="1355725"/>
            <a:ext cx="9031200" cy="1468200"/>
          </a:xfrm>
          <a:prstGeom prst="rect">
            <a:avLst/>
          </a:prstGeom>
          <a:noFill/>
          <a:ln>
            <a:noFill/>
          </a:ln>
        </p:spPr>
        <p:txBody>
          <a:bodyPr anchorCtr="0" anchor="t" bIns="0" lIns="0" spcFirstLastPara="1" rIns="0" wrap="square" tIns="21225">
            <a:spAutoFit/>
          </a:bodyPr>
          <a:lstStyle/>
          <a:p>
            <a:pPr indent="0" lvl="0" marL="0" marR="0" rtl="0" algn="l">
              <a:lnSpc>
                <a:spcPct val="100000"/>
              </a:lnSpc>
              <a:spcBef>
                <a:spcPts val="0"/>
              </a:spcBef>
              <a:spcAft>
                <a:spcPts val="0"/>
              </a:spcAft>
              <a:buClr>
                <a:srgbClr val="FF0000"/>
              </a:buClr>
              <a:buSzPts val="2200"/>
              <a:buFont typeface="Arial"/>
              <a:buNone/>
            </a:pPr>
            <a:r>
              <a:rPr b="1" i="0" lang="en-US" sz="2200" u="none">
                <a:solidFill>
                  <a:srgbClr val="FF0000"/>
                </a:solidFill>
              </a:rPr>
              <a:t>1. ENSO</a:t>
            </a:r>
            <a:r>
              <a:rPr b="0" i="0" lang="en-US" sz="2200" u="none">
                <a:solidFill>
                  <a:srgbClr val="FF0000"/>
                </a:solidFill>
                <a:latin typeface="Arial"/>
                <a:ea typeface="Arial"/>
                <a:cs typeface="Arial"/>
                <a:sym typeface="Arial"/>
              </a:rPr>
              <a:t> </a:t>
            </a:r>
            <a:r>
              <a:rPr b="0" i="0" lang="en-US" sz="2200" u="none">
                <a:solidFill>
                  <a:srgbClr val="FF0000"/>
                </a:solidFill>
                <a:latin typeface="Arial"/>
                <a:ea typeface="Arial"/>
                <a:cs typeface="Arial"/>
                <a:sym typeface="Arial"/>
              </a:rPr>
              <a:t>is a </a:t>
            </a:r>
            <a:r>
              <a:rPr lang="en-US" sz="2200">
                <a:solidFill>
                  <a:srgbClr val="FF0000"/>
                </a:solidFill>
              </a:rPr>
              <a:t>major</a:t>
            </a:r>
            <a:r>
              <a:rPr b="0" i="0" lang="en-US" sz="2200" u="none">
                <a:solidFill>
                  <a:srgbClr val="FF0000"/>
                </a:solidFill>
                <a:latin typeface="Arial"/>
                <a:ea typeface="Arial"/>
                <a:cs typeface="Arial"/>
                <a:sym typeface="Arial"/>
              </a:rPr>
              <a:t> driver of</a:t>
            </a:r>
            <a:r>
              <a:rPr b="0" i="0" lang="en-US" sz="2200" u="none">
                <a:solidFill>
                  <a:srgbClr val="FF0000"/>
                </a:solidFill>
                <a:latin typeface="Arial"/>
                <a:ea typeface="Arial"/>
                <a:cs typeface="Arial"/>
                <a:sym typeface="Arial"/>
              </a:rPr>
              <a:t> global impacts &amp; extremes</a:t>
            </a:r>
            <a:br>
              <a:rPr b="0" i="0" lang="en-US" sz="2200" u="none">
                <a:solidFill>
                  <a:srgbClr val="000000"/>
                </a:solidFill>
                <a:latin typeface="Arial"/>
                <a:ea typeface="Arial"/>
                <a:cs typeface="Arial"/>
                <a:sym typeface="Arial"/>
              </a:rPr>
            </a:br>
            <a:r>
              <a:rPr lang="en-US" sz="1800"/>
              <a:t>     - Key source of year-to-year climate </a:t>
            </a:r>
            <a:r>
              <a:rPr b="1" lang="en-US" sz="1800"/>
              <a:t>predictability</a:t>
            </a:r>
            <a:r>
              <a:rPr lang="en-US" sz="1800"/>
              <a:t>; reliable </a:t>
            </a:r>
            <a:r>
              <a:rPr b="1" lang="en-US" sz="1800"/>
              <a:t>predictions</a:t>
            </a:r>
            <a:r>
              <a:rPr lang="en-US" sz="1800"/>
              <a:t> are crucial</a:t>
            </a:r>
            <a:br>
              <a:rPr lang="en-US" sz="1800"/>
            </a:br>
            <a:r>
              <a:rPr lang="en-US" sz="1800"/>
              <a:t>     - Interacts with dec-cen climate</a:t>
            </a:r>
            <a:r>
              <a:rPr lang="en-US" sz="1800">
                <a:solidFill>
                  <a:schemeClr val="dk1"/>
                </a:solidFill>
              </a:rPr>
              <a:t>; key for </a:t>
            </a:r>
            <a:r>
              <a:rPr b="1" lang="en-US" sz="1800">
                <a:solidFill>
                  <a:schemeClr val="dk1"/>
                </a:solidFill>
              </a:rPr>
              <a:t>projections</a:t>
            </a:r>
            <a:r>
              <a:rPr lang="en-US" sz="1800">
                <a:solidFill>
                  <a:schemeClr val="dk1"/>
                </a:solidFill>
              </a:rPr>
              <a:t> of future risks</a:t>
            </a:r>
            <a:br>
              <a:rPr lang="en-US" sz="1800">
                <a:solidFill>
                  <a:schemeClr val="dk1"/>
                </a:solidFill>
              </a:rPr>
            </a:br>
            <a:r>
              <a:rPr lang="en-US" sz="1800">
                <a:solidFill>
                  <a:schemeClr val="dk1"/>
                </a:solidFill>
              </a:rPr>
              <a:t>     - </a:t>
            </a:r>
            <a:r>
              <a:rPr b="1" lang="en-US" sz="1800">
                <a:solidFill>
                  <a:schemeClr val="dk1"/>
                </a:solidFill>
              </a:rPr>
              <a:t>Need improved models</a:t>
            </a:r>
            <a:r>
              <a:rPr lang="en-US" sz="1800">
                <a:solidFill>
                  <a:schemeClr val="dk1"/>
                </a:solidFill>
              </a:rPr>
              <a:t> for better seasonal-to-centennial outlooks</a:t>
            </a:r>
            <a:br>
              <a:rPr lang="en-US" sz="1800"/>
            </a:br>
            <a:r>
              <a:rPr lang="en-US" sz="1800"/>
              <a:t>          </a:t>
            </a:r>
            <a:r>
              <a:rPr lang="en-US" sz="1500"/>
              <a:t>T</a:t>
            </a:r>
            <a:r>
              <a:rPr lang="en-US" sz="1500">
                <a:solidFill>
                  <a:schemeClr val="dk1"/>
                </a:solidFill>
              </a:rPr>
              <a:t>ough test for CGCMs (global, coupled, multiscale, nonlinear, intermittent, diverse)</a:t>
            </a:r>
            <a:endParaRPr sz="1500"/>
          </a:p>
        </p:txBody>
      </p:sp>
      <p:sp>
        <p:nvSpPr>
          <p:cNvPr id="403" name="Google Shape;403;p26"/>
          <p:cNvSpPr txBox="1"/>
          <p:nvPr/>
        </p:nvSpPr>
        <p:spPr>
          <a:xfrm>
            <a:off x="668337" y="4924425"/>
            <a:ext cx="9031200" cy="1191300"/>
          </a:xfrm>
          <a:prstGeom prst="rect">
            <a:avLst/>
          </a:prstGeom>
          <a:noFill/>
          <a:ln>
            <a:noFill/>
          </a:ln>
        </p:spPr>
        <p:txBody>
          <a:bodyPr anchorCtr="0" anchor="t" bIns="0" lIns="0" spcFirstLastPara="1" rIns="0" wrap="square" tIns="21225">
            <a:spAutoFit/>
          </a:bodyPr>
          <a:lstStyle/>
          <a:p>
            <a:pPr indent="0" lvl="0" marL="0" marR="0" rtl="0" algn="l">
              <a:lnSpc>
                <a:spcPct val="100000"/>
              </a:lnSpc>
              <a:spcBef>
                <a:spcPts val="0"/>
              </a:spcBef>
              <a:spcAft>
                <a:spcPts val="0"/>
              </a:spcAft>
              <a:buClr>
                <a:srgbClr val="808000"/>
              </a:buClr>
              <a:buSzPts val="2200"/>
              <a:buFont typeface="Arial"/>
              <a:buNone/>
            </a:pPr>
            <a:r>
              <a:rPr b="1" i="0" lang="en-US" sz="2200" u="none">
                <a:solidFill>
                  <a:srgbClr val="808000"/>
                </a:solidFill>
              </a:rPr>
              <a:t>3.</a:t>
            </a:r>
            <a:r>
              <a:rPr b="0" i="0" lang="en-US" sz="2200" u="none">
                <a:solidFill>
                  <a:srgbClr val="808000"/>
                </a:solidFill>
                <a:latin typeface="Arial"/>
                <a:ea typeface="Arial"/>
                <a:cs typeface="Arial"/>
                <a:sym typeface="Arial"/>
              </a:rPr>
              <a:t> </a:t>
            </a:r>
            <a:r>
              <a:rPr lang="en-US" sz="2200">
                <a:solidFill>
                  <a:srgbClr val="808000"/>
                </a:solidFill>
              </a:rPr>
              <a:t>Unresolved processes + coupling → </a:t>
            </a:r>
            <a:r>
              <a:rPr b="1" lang="en-US" sz="2200">
                <a:solidFill>
                  <a:srgbClr val="808000"/>
                </a:solidFill>
              </a:rPr>
              <a:t>CGCM biases</a:t>
            </a:r>
            <a:br>
              <a:rPr b="0" i="0" lang="en-US" sz="2200" u="none">
                <a:solidFill>
                  <a:srgbClr val="000000"/>
                </a:solidFill>
                <a:latin typeface="Arial"/>
                <a:ea typeface="Arial"/>
                <a:cs typeface="Arial"/>
                <a:sym typeface="Arial"/>
              </a:rPr>
            </a:br>
            <a:r>
              <a:rPr lang="en-US" sz="1800">
                <a:solidFill>
                  <a:schemeClr val="dk1"/>
                </a:solidFill>
              </a:rPr>
              <a:t>     - Atmospheric </a:t>
            </a:r>
            <a:r>
              <a:rPr b="1" lang="en-US" sz="1800">
                <a:solidFill>
                  <a:schemeClr val="dk1"/>
                </a:solidFill>
              </a:rPr>
              <a:t>convection &amp; clouds</a:t>
            </a:r>
            <a:r>
              <a:rPr lang="en-US" sz="1800">
                <a:solidFill>
                  <a:schemeClr val="dk1"/>
                </a:solidFill>
              </a:rPr>
              <a:t>: precip, winds, surface fluxes, teleconnections</a:t>
            </a:r>
            <a:br>
              <a:rPr lang="en-US" sz="1800">
                <a:solidFill>
                  <a:schemeClr val="dk1"/>
                </a:solidFill>
              </a:rPr>
            </a:br>
            <a:r>
              <a:rPr b="0" i="0" lang="en-US" sz="1800" u="none">
                <a:solidFill>
                  <a:srgbClr val="000000"/>
                </a:solidFill>
                <a:latin typeface="Arial"/>
                <a:ea typeface="Arial"/>
                <a:cs typeface="Arial"/>
                <a:sym typeface="Arial"/>
              </a:rPr>
              <a:t>     - </a:t>
            </a:r>
            <a:r>
              <a:rPr lang="en-US" sz="1800"/>
              <a:t>Ocean </a:t>
            </a:r>
            <a:r>
              <a:rPr b="1" lang="en-US" sz="1800"/>
              <a:t>mixing</a:t>
            </a:r>
            <a:r>
              <a:rPr lang="en-US" sz="1800"/>
              <a:t> (diurnal cycle, TIWs, barrier layers) → thermocline, MLD, upwelling</a:t>
            </a:r>
            <a:br>
              <a:rPr lang="en-US" sz="1800"/>
            </a:br>
            <a:r>
              <a:rPr lang="en-US" sz="1800"/>
              <a:t>     - </a:t>
            </a:r>
            <a:r>
              <a:rPr b="1" lang="en-US" sz="1800"/>
              <a:t>Coupled interactions</a:t>
            </a:r>
            <a:r>
              <a:rPr lang="en-US" sz="1800"/>
              <a:t> (often nonlocal) modify these biases</a:t>
            </a:r>
            <a:endParaRPr sz="1800"/>
          </a:p>
        </p:txBody>
      </p:sp>
      <p:sp>
        <p:nvSpPr>
          <p:cNvPr id="404" name="Google Shape;404;p26"/>
          <p:cNvSpPr txBox="1"/>
          <p:nvPr/>
        </p:nvSpPr>
        <p:spPr>
          <a:xfrm>
            <a:off x="668337" y="3278525"/>
            <a:ext cx="9031200" cy="1191300"/>
          </a:xfrm>
          <a:prstGeom prst="rect">
            <a:avLst/>
          </a:prstGeom>
          <a:noFill/>
          <a:ln>
            <a:noFill/>
          </a:ln>
        </p:spPr>
        <p:txBody>
          <a:bodyPr anchorCtr="0" anchor="t" bIns="0" lIns="0" spcFirstLastPara="1" rIns="0" wrap="square" tIns="21225">
            <a:spAutoFit/>
          </a:bodyPr>
          <a:lstStyle/>
          <a:p>
            <a:pPr indent="0" lvl="0" marL="0" marR="0" rtl="0" algn="l">
              <a:lnSpc>
                <a:spcPct val="100000"/>
              </a:lnSpc>
              <a:spcBef>
                <a:spcPts val="0"/>
              </a:spcBef>
              <a:spcAft>
                <a:spcPts val="0"/>
              </a:spcAft>
              <a:buClr>
                <a:srgbClr val="FF6633"/>
              </a:buClr>
              <a:buSzPts val="2200"/>
              <a:buFont typeface="Arial"/>
              <a:buNone/>
            </a:pPr>
            <a:r>
              <a:rPr b="1" i="0" lang="en-US" sz="2200" u="none">
                <a:solidFill>
                  <a:srgbClr val="FF6633"/>
                </a:solidFill>
              </a:rPr>
              <a:t>2. </a:t>
            </a:r>
            <a:r>
              <a:rPr b="1" lang="en-US" sz="2200">
                <a:solidFill>
                  <a:srgbClr val="FF6633"/>
                </a:solidFill>
              </a:rPr>
              <a:t>Background climate</a:t>
            </a:r>
            <a:r>
              <a:rPr lang="en-US" sz="2200">
                <a:solidFill>
                  <a:srgbClr val="FF6633"/>
                </a:solidFill>
              </a:rPr>
              <a:t> affects ENSO</a:t>
            </a:r>
            <a:br>
              <a:rPr b="0" i="0" lang="en-US" sz="2200" u="none">
                <a:solidFill>
                  <a:srgbClr val="000000"/>
                </a:solidFill>
                <a:latin typeface="Arial"/>
                <a:ea typeface="Arial"/>
                <a:cs typeface="Arial"/>
                <a:sym typeface="Arial"/>
              </a:rPr>
            </a:br>
            <a:r>
              <a:rPr b="0" i="0" lang="en-US" sz="1800" u="none">
                <a:solidFill>
                  <a:srgbClr val="000000"/>
                </a:solidFill>
                <a:latin typeface="Arial"/>
                <a:ea typeface="Arial"/>
                <a:cs typeface="Arial"/>
                <a:sym typeface="Arial"/>
              </a:rPr>
              <a:t>     - E.g. </a:t>
            </a:r>
            <a:r>
              <a:rPr lang="en-US" sz="1800"/>
              <a:t>model </a:t>
            </a:r>
            <a:r>
              <a:rPr b="1" lang="en-US" sz="1800"/>
              <a:t>biases</a:t>
            </a:r>
            <a:r>
              <a:rPr lang="en-US" sz="1800"/>
              <a:t> and </a:t>
            </a:r>
            <a:r>
              <a:rPr b="1" lang="en-US" sz="1800"/>
              <a:t>climate change</a:t>
            </a:r>
            <a:br>
              <a:rPr lang="en-US" sz="1800"/>
            </a:br>
            <a:r>
              <a:rPr lang="en-US" sz="1800"/>
              <a:t>     - </a:t>
            </a:r>
            <a:r>
              <a:rPr b="0" i="0" lang="en-US" sz="1800" u="none">
                <a:solidFill>
                  <a:srgbClr val="000000"/>
                </a:solidFill>
                <a:latin typeface="Arial"/>
                <a:ea typeface="Arial"/>
                <a:cs typeface="Arial"/>
                <a:sym typeface="Arial"/>
              </a:rPr>
              <a:t>Especially </a:t>
            </a:r>
            <a:r>
              <a:rPr b="1" lang="en-US" sz="1800"/>
              <a:t>thermal gradients</a:t>
            </a:r>
            <a:r>
              <a:rPr lang="en-US" sz="1800"/>
              <a:t>: dT/dx, dT/dy, dT/dz, interbasin</a:t>
            </a:r>
            <a:br>
              <a:rPr lang="en-US" sz="1800"/>
            </a:br>
            <a:r>
              <a:rPr b="0" i="0" lang="en-US" sz="1800" u="none">
                <a:solidFill>
                  <a:srgbClr val="000000"/>
                </a:solidFill>
                <a:latin typeface="Arial"/>
                <a:ea typeface="Arial"/>
                <a:cs typeface="Arial"/>
                <a:sym typeface="Arial"/>
              </a:rPr>
              <a:t>          </a:t>
            </a:r>
            <a:r>
              <a:rPr lang="en-US" sz="1500"/>
              <a:t>→ ENSO amplitude, frequency, seasonal timing, </a:t>
            </a:r>
            <a:r>
              <a:rPr lang="en-US" sz="1500">
                <a:solidFill>
                  <a:schemeClr val="dk1"/>
                </a:solidFill>
              </a:rPr>
              <a:t>patterns, </a:t>
            </a:r>
            <a:r>
              <a:rPr lang="en-US" sz="1500"/>
              <a:t>diversity, extremes, impacts</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9"/>
          <p:cNvSpPr txBox="1"/>
          <p:nvPr>
            <p:ph type="title"/>
          </p:nvPr>
        </p:nvSpPr>
        <p:spPr>
          <a:xfrm>
            <a:off x="0" y="228601"/>
            <a:ext cx="10080600" cy="756300"/>
          </a:xfrm>
          <a:prstGeom prst="rect">
            <a:avLst/>
          </a:prstGeom>
          <a:noFill/>
          <a:ln>
            <a:noFill/>
          </a:ln>
        </p:spPr>
        <p:txBody>
          <a:bodyPr anchorCtr="0" anchor="ctr" bIns="50375" lIns="100775" spcFirstLastPara="1" rIns="100775" wrap="square" tIns="50375">
            <a:normAutofit/>
          </a:bodyPr>
          <a:lstStyle/>
          <a:p>
            <a:pPr indent="0" lvl="0" marL="0" rtl="0" algn="ctr">
              <a:lnSpc>
                <a:spcPct val="90000"/>
              </a:lnSpc>
              <a:spcBef>
                <a:spcPts val="0"/>
              </a:spcBef>
              <a:spcAft>
                <a:spcPts val="0"/>
              </a:spcAft>
              <a:buClr>
                <a:schemeClr val="lt1"/>
              </a:buClr>
              <a:buSzPts val="3150"/>
              <a:buFont typeface="Calibri"/>
              <a:buNone/>
            </a:pPr>
            <a:r>
              <a:rPr b="1" lang="en-US" sz="3000"/>
              <a:t>ENSO: Earth’s dominant year-to-year climate signal</a:t>
            </a:r>
            <a:endParaRPr b="1" sz="3000"/>
          </a:p>
        </p:txBody>
      </p:sp>
      <p:grpSp>
        <p:nvGrpSpPr>
          <p:cNvPr id="63" name="Google Shape;63;p9"/>
          <p:cNvGrpSpPr/>
          <p:nvPr/>
        </p:nvGrpSpPr>
        <p:grpSpPr>
          <a:xfrm>
            <a:off x="5660063" y="1143046"/>
            <a:ext cx="4199567" cy="2213625"/>
            <a:chOff x="4927625" y="898474"/>
            <a:chExt cx="3809476" cy="2008188"/>
          </a:xfrm>
        </p:grpSpPr>
        <p:pic>
          <p:nvPicPr>
            <p:cNvPr id="64" name="Google Shape;64;p9"/>
            <p:cNvPicPr preferRelativeResize="0"/>
            <p:nvPr/>
          </p:nvPicPr>
          <p:blipFill rotWithShape="1">
            <a:blip r:embed="rId3">
              <a:alphaModFix/>
            </a:blip>
            <a:srcRect b="0" l="0" r="0" t="0"/>
            <a:stretch/>
          </p:blipFill>
          <p:spPr>
            <a:xfrm>
              <a:off x="4927625" y="898474"/>
              <a:ext cx="3660775" cy="2008188"/>
            </a:xfrm>
            <a:prstGeom prst="rect">
              <a:avLst/>
            </a:prstGeom>
            <a:noFill/>
            <a:ln>
              <a:noFill/>
            </a:ln>
          </p:spPr>
        </p:pic>
        <p:sp>
          <p:nvSpPr>
            <p:cNvPr id="65" name="Google Shape;65;p9"/>
            <p:cNvSpPr/>
            <p:nvPr/>
          </p:nvSpPr>
          <p:spPr>
            <a:xfrm rot="-2580109">
              <a:off x="7411865" y="1929786"/>
              <a:ext cx="1368872" cy="411145"/>
            </a:xfrm>
            <a:prstGeom prst="rect">
              <a:avLst/>
            </a:prstGeom>
            <a:noFill/>
            <a:ln>
              <a:noFill/>
            </a:ln>
          </p:spPr>
          <p:txBody>
            <a:bodyPr anchorCtr="0" anchor="t" bIns="44850" lIns="90075" spcFirstLastPara="1" rIns="90075" wrap="square" tIns="64275">
              <a:noAutofit/>
            </a:bodyPr>
            <a:lstStyle/>
            <a:p>
              <a:pPr indent="0" lvl="0" marL="0" marR="0" rtl="0" algn="ctr">
                <a:lnSpc>
                  <a:spcPct val="93000"/>
                </a:lnSpc>
                <a:spcBef>
                  <a:spcPts val="0"/>
                </a:spcBef>
                <a:spcAft>
                  <a:spcPts val="0"/>
                </a:spcAft>
                <a:buNone/>
              </a:pPr>
              <a:r>
                <a:rPr b="1" i="0" lang="en-US" sz="2200" u="none" cap="none" strike="noStrike">
                  <a:solidFill>
                    <a:srgbClr val="000000"/>
                  </a:solidFill>
                  <a:latin typeface="Arial"/>
                  <a:ea typeface="Arial"/>
                  <a:cs typeface="Arial"/>
                  <a:sym typeface="Arial"/>
                </a:rPr>
                <a:t>El Niño</a:t>
              </a:r>
              <a:endParaRPr sz="1500"/>
            </a:p>
          </p:txBody>
        </p:sp>
      </p:grpSp>
      <p:grpSp>
        <p:nvGrpSpPr>
          <p:cNvPr id="66" name="Google Shape;66;p9"/>
          <p:cNvGrpSpPr/>
          <p:nvPr/>
        </p:nvGrpSpPr>
        <p:grpSpPr>
          <a:xfrm>
            <a:off x="302557" y="1143046"/>
            <a:ext cx="4203077" cy="2213625"/>
            <a:chOff x="274453" y="898474"/>
            <a:chExt cx="3812661" cy="2008188"/>
          </a:xfrm>
        </p:grpSpPr>
        <p:pic>
          <p:nvPicPr>
            <p:cNvPr id="67" name="Google Shape;67;p9"/>
            <p:cNvPicPr preferRelativeResize="0"/>
            <p:nvPr/>
          </p:nvPicPr>
          <p:blipFill rotWithShape="1">
            <a:blip r:embed="rId4">
              <a:alphaModFix/>
            </a:blip>
            <a:srcRect b="0" l="0" r="0" t="0"/>
            <a:stretch/>
          </p:blipFill>
          <p:spPr>
            <a:xfrm>
              <a:off x="274453" y="898474"/>
              <a:ext cx="3660775" cy="2008188"/>
            </a:xfrm>
            <a:prstGeom prst="rect">
              <a:avLst/>
            </a:prstGeom>
            <a:noFill/>
            <a:ln>
              <a:noFill/>
            </a:ln>
          </p:spPr>
        </p:pic>
        <p:sp>
          <p:nvSpPr>
            <p:cNvPr id="68" name="Google Shape;68;p9"/>
            <p:cNvSpPr/>
            <p:nvPr/>
          </p:nvSpPr>
          <p:spPr>
            <a:xfrm rot="-2705162">
              <a:off x="2736313" y="1906630"/>
              <a:ext cx="1412801" cy="411325"/>
            </a:xfrm>
            <a:prstGeom prst="rect">
              <a:avLst/>
            </a:prstGeom>
            <a:noFill/>
            <a:ln>
              <a:noFill/>
            </a:ln>
          </p:spPr>
          <p:txBody>
            <a:bodyPr anchorCtr="0" anchor="t" bIns="44850" lIns="90075" spcFirstLastPara="1" rIns="90075" wrap="square" tIns="64275">
              <a:noAutofit/>
            </a:bodyPr>
            <a:lstStyle/>
            <a:p>
              <a:pPr indent="0" lvl="0" marL="0" marR="0" rtl="0" algn="ctr">
                <a:lnSpc>
                  <a:spcPct val="93000"/>
                </a:lnSpc>
                <a:spcBef>
                  <a:spcPts val="0"/>
                </a:spcBef>
                <a:spcAft>
                  <a:spcPts val="0"/>
                </a:spcAft>
                <a:buNone/>
              </a:pPr>
              <a:r>
                <a:rPr b="1" i="0" lang="en-US" sz="2200" u="none" cap="none" strike="noStrike">
                  <a:solidFill>
                    <a:srgbClr val="000000"/>
                  </a:solidFill>
                  <a:latin typeface="Arial"/>
                  <a:ea typeface="Arial"/>
                  <a:cs typeface="Arial"/>
                  <a:sym typeface="Arial"/>
                </a:rPr>
                <a:t>Normal</a:t>
              </a:r>
              <a:endParaRPr sz="1500"/>
            </a:p>
          </p:txBody>
        </p:sp>
      </p:grpSp>
      <p:sp>
        <p:nvSpPr>
          <p:cNvPr id="69" name="Google Shape;69;p9"/>
          <p:cNvSpPr/>
          <p:nvPr/>
        </p:nvSpPr>
        <p:spPr>
          <a:xfrm>
            <a:off x="948775" y="3717050"/>
            <a:ext cx="8320800" cy="1352100"/>
          </a:xfrm>
          <a:prstGeom prst="rect">
            <a:avLst/>
          </a:prstGeom>
          <a:noFill/>
          <a:ln>
            <a:noFill/>
          </a:ln>
        </p:spPr>
        <p:txBody>
          <a:bodyPr anchorCtr="0" anchor="t" bIns="49600" lIns="99225" spcFirstLastPara="1" rIns="99225" wrap="square" tIns="49600">
            <a:noAutofit/>
          </a:bodyPr>
          <a:lstStyle/>
          <a:p>
            <a:pPr indent="-266700" lvl="0" marL="838200" marR="0" rtl="0" algn="l">
              <a:lnSpc>
                <a:spcPct val="93000"/>
              </a:lnSpc>
              <a:spcBef>
                <a:spcPts val="0"/>
              </a:spcBef>
              <a:spcAft>
                <a:spcPts val="0"/>
              </a:spcAft>
              <a:buNone/>
            </a:pPr>
            <a:r>
              <a:rPr b="1" i="0" lang="en-US" sz="2200" u="none" cap="none" strike="noStrike">
                <a:solidFill>
                  <a:srgbClr val="1F497D"/>
                </a:solidFill>
                <a:latin typeface="Arial"/>
                <a:ea typeface="Arial"/>
                <a:cs typeface="Arial"/>
                <a:sym typeface="Arial"/>
              </a:rPr>
              <a:t>Global impacts:</a:t>
            </a:r>
            <a:endParaRPr b="1" i="0" sz="2200" u="none" cap="none" strike="noStrike">
              <a:solidFill>
                <a:srgbClr val="1F497D"/>
              </a:solidFill>
              <a:latin typeface="Arial"/>
              <a:ea typeface="Arial"/>
              <a:cs typeface="Arial"/>
              <a:sym typeface="Arial"/>
            </a:endParaRPr>
          </a:p>
          <a:p>
            <a:pPr indent="-279400" lvl="0" marL="838200" marR="0" rtl="0" algn="l">
              <a:lnSpc>
                <a:spcPct val="115000"/>
              </a:lnSpc>
              <a:spcBef>
                <a:spcPts val="0"/>
              </a:spcBef>
              <a:spcAft>
                <a:spcPts val="0"/>
              </a:spcAft>
              <a:buClr>
                <a:srgbClr val="000000"/>
              </a:buClr>
              <a:buSzPts val="1800"/>
              <a:buFont typeface="Arial"/>
              <a:buChar char="•"/>
            </a:pPr>
            <a:r>
              <a:rPr b="1" i="0" lang="en-US" sz="1800" u="none" cap="none" strike="noStrike">
                <a:solidFill>
                  <a:srgbClr val="000000"/>
                </a:solidFill>
                <a:latin typeface="Arial"/>
                <a:ea typeface="Arial"/>
                <a:cs typeface="Arial"/>
                <a:sym typeface="Arial"/>
              </a:rPr>
              <a:t>Weather &amp; climate</a:t>
            </a:r>
            <a:r>
              <a:rPr b="0" i="0" lang="en-US" sz="1800" u="none" cap="none" strike="noStrike">
                <a:solidFill>
                  <a:srgbClr val="000000"/>
                </a:solidFill>
                <a:latin typeface="Arial"/>
                <a:ea typeface="Arial"/>
                <a:cs typeface="Arial"/>
                <a:sym typeface="Arial"/>
              </a:rPr>
              <a:t>, extremes, natural disasters</a:t>
            </a:r>
            <a:endParaRPr sz="1500"/>
          </a:p>
          <a:p>
            <a:pPr indent="-279400" lvl="0" marL="838200" marR="0" rtl="0" algn="l">
              <a:lnSpc>
                <a:spcPct val="115000"/>
              </a:lnSpc>
              <a:spcBef>
                <a:spcPts val="0"/>
              </a:spcBef>
              <a:spcAft>
                <a:spcPts val="0"/>
              </a:spcAft>
              <a:buClr>
                <a:srgbClr val="000000"/>
              </a:buClr>
              <a:buSzPts val="1800"/>
              <a:buFont typeface="Arial"/>
              <a:buChar char="•"/>
            </a:pPr>
            <a:r>
              <a:rPr b="1" lang="en-US" sz="1800"/>
              <a:t>E</a:t>
            </a:r>
            <a:r>
              <a:rPr b="1" i="0" lang="en-US" sz="1800" u="none" cap="none" strike="noStrike">
                <a:solidFill>
                  <a:srgbClr val="000000"/>
                </a:solidFill>
                <a:latin typeface="Arial"/>
                <a:ea typeface="Arial"/>
                <a:cs typeface="Arial"/>
                <a:sym typeface="Arial"/>
              </a:rPr>
              <a:t>cosystems</a:t>
            </a:r>
            <a:r>
              <a:rPr b="0" i="0" lang="en-US" sz="1800" u="none" cap="none" strike="noStrike">
                <a:solidFill>
                  <a:srgbClr val="000000"/>
                </a:solidFill>
                <a:latin typeface="Arial"/>
                <a:ea typeface="Arial"/>
                <a:cs typeface="Arial"/>
                <a:sym typeface="Arial"/>
              </a:rPr>
              <a:t>, fisheries, agriculture, forests</a:t>
            </a:r>
            <a:endParaRPr sz="1500"/>
          </a:p>
          <a:p>
            <a:pPr indent="-279400" lvl="0" marL="838200" marR="0" rtl="0" algn="l">
              <a:lnSpc>
                <a:spcPct val="115000"/>
              </a:lnSpc>
              <a:spcBef>
                <a:spcPts val="0"/>
              </a:spcBef>
              <a:spcAft>
                <a:spcPts val="0"/>
              </a:spcAft>
              <a:buClr>
                <a:srgbClr val="000000"/>
              </a:buClr>
              <a:buSzPts val="1800"/>
              <a:buFont typeface="Arial"/>
              <a:buChar char="•"/>
            </a:pPr>
            <a:r>
              <a:rPr b="1" lang="en-US" sz="1800"/>
              <a:t>E</a:t>
            </a:r>
            <a:r>
              <a:rPr b="1" i="0" lang="en-US" sz="1800" u="none" cap="none" strike="noStrike">
                <a:solidFill>
                  <a:srgbClr val="000000"/>
                </a:solidFill>
                <a:latin typeface="Arial"/>
                <a:ea typeface="Arial"/>
                <a:cs typeface="Arial"/>
                <a:sym typeface="Arial"/>
              </a:rPr>
              <a:t>conomies: </a:t>
            </a:r>
            <a:r>
              <a:rPr b="0" i="0" lang="en-US" sz="1800" u="none" cap="none" strike="noStrike">
                <a:solidFill>
                  <a:srgbClr val="000000"/>
                </a:solidFill>
                <a:latin typeface="Arial"/>
                <a:ea typeface="Arial"/>
                <a:cs typeface="Arial"/>
                <a:sym typeface="Arial"/>
              </a:rPr>
              <a:t>commerce, transportation, energy, water, food, health</a:t>
            </a:r>
            <a:endParaRPr sz="1500"/>
          </a:p>
        </p:txBody>
      </p:sp>
      <p:sp>
        <p:nvSpPr>
          <p:cNvPr id="70" name="Google Shape;70;p9"/>
          <p:cNvSpPr/>
          <p:nvPr/>
        </p:nvSpPr>
        <p:spPr>
          <a:xfrm>
            <a:off x="948775" y="5184100"/>
            <a:ext cx="8745600" cy="1976100"/>
          </a:xfrm>
          <a:prstGeom prst="rect">
            <a:avLst/>
          </a:prstGeom>
          <a:noFill/>
          <a:ln>
            <a:noFill/>
          </a:ln>
        </p:spPr>
        <p:txBody>
          <a:bodyPr anchorCtr="0" anchor="t" bIns="49600" lIns="99225" spcFirstLastPara="1" rIns="99225" wrap="square" tIns="49600">
            <a:noAutofit/>
          </a:bodyPr>
          <a:lstStyle/>
          <a:p>
            <a:pPr indent="-266700" lvl="0" marL="838200" marR="0" rtl="0" algn="l">
              <a:lnSpc>
                <a:spcPct val="93000"/>
              </a:lnSpc>
              <a:spcBef>
                <a:spcPts val="0"/>
              </a:spcBef>
              <a:spcAft>
                <a:spcPts val="0"/>
              </a:spcAft>
              <a:buNone/>
            </a:pPr>
            <a:r>
              <a:rPr b="1" lang="en-US" sz="2200">
                <a:solidFill>
                  <a:srgbClr val="1F497D"/>
                </a:solidFill>
              </a:rPr>
              <a:t>Reliable p</a:t>
            </a:r>
            <a:r>
              <a:rPr b="1" i="0" lang="en-US" sz="2200" u="none" cap="none" strike="noStrike">
                <a:solidFill>
                  <a:srgbClr val="1F497D"/>
                </a:solidFill>
                <a:latin typeface="Arial"/>
                <a:ea typeface="Arial"/>
                <a:cs typeface="Arial"/>
                <a:sym typeface="Arial"/>
              </a:rPr>
              <a:t>redictions &amp; future projections are crucial</a:t>
            </a:r>
            <a:endParaRPr b="1" i="0" sz="2200" u="none" cap="none" strike="noStrike">
              <a:solidFill>
                <a:srgbClr val="1F497D"/>
              </a:solidFill>
              <a:latin typeface="Arial"/>
              <a:ea typeface="Arial"/>
              <a:cs typeface="Arial"/>
              <a:sym typeface="Arial"/>
            </a:endParaRPr>
          </a:p>
          <a:p>
            <a:pPr indent="-279400" lvl="0" marL="838200" marR="0" rtl="0" algn="l">
              <a:lnSpc>
                <a:spcPct val="115000"/>
              </a:lnSpc>
              <a:spcBef>
                <a:spcPts val="0"/>
              </a:spcBef>
              <a:spcAft>
                <a:spcPts val="0"/>
              </a:spcAft>
              <a:buClr>
                <a:srgbClr val="000000"/>
              </a:buClr>
              <a:buSzPts val="1800"/>
              <a:buFont typeface="Arial"/>
              <a:buChar char="•"/>
            </a:pPr>
            <a:r>
              <a:rPr lang="en-US" sz="1800"/>
              <a:t>S</a:t>
            </a:r>
            <a:r>
              <a:rPr b="0" i="0" lang="en-US" sz="1800" u="none" cap="none" strike="noStrike">
                <a:solidFill>
                  <a:srgbClr val="000000"/>
                </a:solidFill>
                <a:latin typeface="Arial"/>
                <a:ea typeface="Arial"/>
                <a:cs typeface="Arial"/>
                <a:sym typeface="Arial"/>
              </a:rPr>
              <a:t>ources &amp; limits of seasonal-to-decadal </a:t>
            </a:r>
            <a:r>
              <a:rPr b="1" i="0" lang="en-US" sz="1800" u="none" cap="none" strike="noStrike">
                <a:solidFill>
                  <a:srgbClr val="000000"/>
                </a:solidFill>
                <a:latin typeface="Arial"/>
                <a:ea typeface="Arial"/>
                <a:cs typeface="Arial"/>
                <a:sym typeface="Arial"/>
              </a:rPr>
              <a:t>predictability</a:t>
            </a:r>
            <a:r>
              <a:rPr i="0" lang="en-US" sz="1800" u="none" cap="none" strike="noStrike">
                <a:solidFill>
                  <a:srgbClr val="000000"/>
                </a:solidFill>
              </a:rPr>
              <a:t>?</a:t>
            </a:r>
            <a:endParaRPr sz="1500"/>
          </a:p>
          <a:p>
            <a:pPr indent="-279400" lvl="0" marL="838200" marR="0" rtl="0" algn="l">
              <a:lnSpc>
                <a:spcPct val="115000"/>
              </a:lnSpc>
              <a:spcBef>
                <a:spcPts val="0"/>
              </a:spcBef>
              <a:spcAft>
                <a:spcPts val="0"/>
              </a:spcAft>
              <a:buClr>
                <a:srgbClr val="000000"/>
              </a:buClr>
              <a:buSzPts val="1800"/>
              <a:buFont typeface="Arial"/>
              <a:buChar char="•"/>
            </a:pPr>
            <a:r>
              <a:rPr lang="en-US" sz="1800"/>
              <a:t>Future ENSO risks: </a:t>
            </a:r>
            <a:r>
              <a:rPr b="1" lang="en-US" sz="1800"/>
              <a:t>n</a:t>
            </a:r>
            <a:r>
              <a:rPr b="1" i="0" lang="en-US" sz="1800" u="none" cap="none" strike="noStrike">
                <a:solidFill>
                  <a:srgbClr val="000000"/>
                </a:solidFill>
                <a:latin typeface="Arial"/>
                <a:ea typeface="Arial"/>
                <a:cs typeface="Arial"/>
                <a:sym typeface="Arial"/>
              </a:rPr>
              <a:t>atural vs. anthropogenic</a:t>
            </a:r>
            <a:r>
              <a:rPr i="0" lang="en-US" sz="1800" u="none" cap="none" strike="noStrike">
                <a:solidFill>
                  <a:srgbClr val="000000"/>
                </a:solidFill>
              </a:rPr>
              <a:t> </a:t>
            </a:r>
            <a:r>
              <a:rPr lang="en-US" sz="1800"/>
              <a:t>influences</a:t>
            </a:r>
            <a:r>
              <a:rPr i="0" lang="en-US" sz="1800" u="none" cap="none" strike="noStrike">
                <a:solidFill>
                  <a:srgbClr val="000000"/>
                </a:solidFill>
              </a:rPr>
              <a:t>?</a:t>
            </a:r>
            <a:endParaRPr sz="1500"/>
          </a:p>
          <a:p>
            <a:pPr indent="-279400" lvl="0" marL="838200" marR="0" rtl="0" algn="l">
              <a:lnSpc>
                <a:spcPct val="115000"/>
              </a:lnSpc>
              <a:spcBef>
                <a:spcPts val="0"/>
              </a:spcBef>
              <a:spcAft>
                <a:spcPts val="0"/>
              </a:spcAft>
              <a:buClr>
                <a:srgbClr val="000000"/>
              </a:buClr>
              <a:buSzPts val="1800"/>
              <a:buFont typeface="Arial"/>
              <a:buChar char="•"/>
            </a:pPr>
            <a:r>
              <a:rPr lang="en-US" sz="1800"/>
              <a:t>C</a:t>
            </a:r>
            <a:r>
              <a:rPr b="0" i="0" lang="en-US" sz="1800" u="none" cap="none" strike="noStrike">
                <a:solidFill>
                  <a:srgbClr val="000000"/>
                </a:solidFill>
                <a:latin typeface="Arial"/>
                <a:ea typeface="Arial"/>
                <a:cs typeface="Arial"/>
                <a:sym typeface="Arial"/>
              </a:rPr>
              <a:t>hanges in ENSO </a:t>
            </a:r>
            <a:r>
              <a:rPr b="1" i="0" lang="en-US" sz="1800" u="none" cap="none" strike="noStrike">
                <a:solidFill>
                  <a:srgbClr val="000000"/>
                </a:solidFill>
                <a:latin typeface="Arial"/>
                <a:ea typeface="Arial"/>
                <a:cs typeface="Arial"/>
                <a:sym typeface="Arial"/>
              </a:rPr>
              <a:t>dynamics</a:t>
            </a:r>
            <a:r>
              <a:rPr b="0" i="0" lang="en-US" sz="1800" u="none" cap="none" strike="noStrike">
                <a:solidFill>
                  <a:srgbClr val="000000"/>
                </a:solidFill>
                <a:latin typeface="Arial"/>
                <a:ea typeface="Arial"/>
                <a:cs typeface="Arial"/>
                <a:sym typeface="Arial"/>
              </a:rPr>
              <a:t> vs. </a:t>
            </a:r>
            <a:r>
              <a:rPr b="1" i="0" lang="en-US" sz="1800" u="none" cap="none" strike="noStrike">
                <a:solidFill>
                  <a:srgbClr val="000000"/>
                </a:solidFill>
                <a:latin typeface="Arial"/>
                <a:ea typeface="Arial"/>
                <a:cs typeface="Arial"/>
                <a:sym typeface="Arial"/>
              </a:rPr>
              <a:t>impacts</a:t>
            </a:r>
            <a:r>
              <a:rPr i="0" lang="en-US" sz="1800" u="none" cap="none" strike="noStrike">
                <a:solidFill>
                  <a:srgbClr val="000000"/>
                </a:solidFill>
              </a:rPr>
              <a:t>?</a:t>
            </a:r>
            <a:endParaRPr sz="1500"/>
          </a:p>
          <a:p>
            <a:pPr indent="-279400" lvl="0" marL="838200" marR="0" rtl="0" algn="l">
              <a:lnSpc>
                <a:spcPct val="115000"/>
              </a:lnSpc>
              <a:spcBef>
                <a:spcPts val="0"/>
              </a:spcBef>
              <a:spcAft>
                <a:spcPts val="0"/>
              </a:spcAft>
              <a:buClr>
                <a:srgbClr val="000000"/>
              </a:buClr>
              <a:buSzPts val="1800"/>
              <a:buFont typeface="Arial"/>
              <a:buChar char="•"/>
            </a:pPr>
            <a:r>
              <a:rPr lang="en-US" sz="1800"/>
              <a:t>S</a:t>
            </a:r>
            <a:r>
              <a:rPr b="0" i="0" lang="en-US" sz="1800" u="none" cap="none" strike="noStrike">
                <a:solidFill>
                  <a:srgbClr val="000000"/>
                </a:solidFill>
                <a:latin typeface="Arial"/>
                <a:ea typeface="Arial"/>
                <a:cs typeface="Arial"/>
                <a:sym typeface="Arial"/>
              </a:rPr>
              <a:t>hort, gappy, nonstationary observing system → </a:t>
            </a:r>
            <a:r>
              <a:rPr b="1" i="0" lang="en-US" sz="1800" u="none" cap="none" strike="noStrike">
                <a:solidFill>
                  <a:srgbClr val="008000"/>
                </a:solidFill>
                <a:latin typeface="Arial"/>
                <a:ea typeface="Arial"/>
                <a:cs typeface="Arial"/>
                <a:sym typeface="Arial"/>
              </a:rPr>
              <a:t>models </a:t>
            </a:r>
            <a:r>
              <a:rPr b="1" lang="en-US" sz="1800">
                <a:solidFill>
                  <a:srgbClr val="008000"/>
                </a:solidFill>
              </a:rPr>
              <a:t>essential</a:t>
            </a:r>
            <a:endParaRPr sz="1500">
              <a:solidFill>
                <a:srgbClr val="008000"/>
              </a:solidFill>
            </a:endParaRPr>
          </a:p>
          <a:p>
            <a:pPr indent="-279400" lvl="0" marL="838200" marR="0" rtl="0" algn="l">
              <a:lnSpc>
                <a:spcPct val="115000"/>
              </a:lnSpc>
              <a:spcBef>
                <a:spcPts val="0"/>
              </a:spcBef>
              <a:spcAft>
                <a:spcPts val="0"/>
              </a:spcAft>
              <a:buClr>
                <a:srgbClr val="000000"/>
              </a:buClr>
              <a:buSzPts val="1800"/>
              <a:buFont typeface="Arial"/>
              <a:buChar char="•"/>
            </a:pPr>
            <a:r>
              <a:rPr lang="en-US" sz="1800"/>
              <a:t>C</a:t>
            </a:r>
            <a:r>
              <a:rPr b="0" i="0" lang="en-US" sz="1800" u="none" cap="none" strike="noStrike">
                <a:solidFill>
                  <a:srgbClr val="000000"/>
                </a:solidFill>
                <a:latin typeface="Arial"/>
                <a:ea typeface="Arial"/>
                <a:cs typeface="Arial"/>
                <a:sym typeface="Arial"/>
              </a:rPr>
              <a:t>oupled</a:t>
            </a:r>
            <a:r>
              <a:rPr lang="en-US" sz="1800"/>
              <a:t>, multiscale, intermittent, </a:t>
            </a:r>
            <a:r>
              <a:rPr b="0" i="0" lang="en-US" sz="1800" u="none" cap="none" strike="noStrike">
                <a:solidFill>
                  <a:srgbClr val="000000"/>
                </a:solidFill>
                <a:latin typeface="Arial"/>
                <a:ea typeface="Arial"/>
                <a:cs typeface="Arial"/>
                <a:sym typeface="Arial"/>
              </a:rPr>
              <a:t>diverse → </a:t>
            </a:r>
            <a:r>
              <a:rPr b="1" i="0" lang="en-US" sz="1800" u="none" cap="none" strike="noStrike">
                <a:solidFill>
                  <a:srgbClr val="008000"/>
                </a:solidFill>
                <a:latin typeface="Arial"/>
                <a:ea typeface="Arial"/>
                <a:cs typeface="Arial"/>
                <a:sym typeface="Arial"/>
              </a:rPr>
              <a:t>key test</a:t>
            </a:r>
            <a:r>
              <a:rPr b="0" i="0" lang="en-US" sz="1800" u="none" cap="none" strike="noStrike">
                <a:solidFill>
                  <a:srgbClr val="008000"/>
                </a:solidFill>
                <a:latin typeface="Arial"/>
                <a:ea typeface="Arial"/>
                <a:cs typeface="Arial"/>
                <a:sym typeface="Arial"/>
              </a:rPr>
              <a:t> for models</a:t>
            </a:r>
            <a:endParaRPr sz="1500">
              <a:solidFill>
                <a:srgbClr val="008000"/>
              </a:solidFill>
            </a:endParaRPr>
          </a:p>
        </p:txBody>
      </p:sp>
      <p:sp>
        <p:nvSpPr>
          <p:cNvPr id="71" name="Google Shape;71;p9"/>
          <p:cNvSpPr/>
          <p:nvPr/>
        </p:nvSpPr>
        <p:spPr>
          <a:xfrm>
            <a:off x="4551053" y="1856180"/>
            <a:ext cx="1227900" cy="291300"/>
          </a:xfrm>
          <a:prstGeom prst="rect">
            <a:avLst/>
          </a:prstGeom>
          <a:noFill/>
          <a:ln>
            <a:noFill/>
          </a:ln>
        </p:spPr>
        <p:txBody>
          <a:bodyPr anchorCtr="0" anchor="t" bIns="9925" lIns="9925" spcFirstLastPara="1" rIns="9925" wrap="square" tIns="9925">
            <a:noAutofit/>
          </a:bodyPr>
          <a:lstStyle/>
          <a:p>
            <a:pPr indent="0" lvl="0" marL="0" marR="0" rtl="0" algn="ctr">
              <a:lnSpc>
                <a:spcPct val="100000"/>
              </a:lnSpc>
              <a:spcBef>
                <a:spcPts val="0"/>
              </a:spcBef>
              <a:spcAft>
                <a:spcPts val="0"/>
              </a:spcAft>
              <a:buNone/>
            </a:pPr>
            <a:r>
              <a:rPr b="1" i="0" lang="en-US" sz="1800" u="none" cap="none" strike="noStrike">
                <a:solidFill>
                  <a:srgbClr val="008000"/>
                </a:solidFill>
                <a:latin typeface="Arial"/>
                <a:ea typeface="Arial"/>
                <a:cs typeface="Arial"/>
                <a:sym typeface="Arial"/>
              </a:rPr>
              <a:t>2-7 years</a:t>
            </a:r>
            <a:endParaRPr b="1" i="0" sz="1800" u="none" cap="none" strike="noStrike">
              <a:solidFill>
                <a:srgbClr val="008000"/>
              </a:solidFill>
              <a:latin typeface="Arial"/>
              <a:ea typeface="Arial"/>
              <a:cs typeface="Arial"/>
              <a:sym typeface="Arial"/>
            </a:endParaRPr>
          </a:p>
        </p:txBody>
      </p:sp>
      <p:cxnSp>
        <p:nvCxnSpPr>
          <p:cNvPr id="72" name="Google Shape;72;p9"/>
          <p:cNvCxnSpPr/>
          <p:nvPr/>
        </p:nvCxnSpPr>
        <p:spPr>
          <a:xfrm>
            <a:off x="4852387" y="2339596"/>
            <a:ext cx="625500" cy="0"/>
          </a:xfrm>
          <a:prstGeom prst="straightConnector1">
            <a:avLst/>
          </a:prstGeom>
          <a:noFill/>
          <a:ln cap="flat" cmpd="sng" w="57225">
            <a:solidFill>
              <a:srgbClr val="008000"/>
            </a:solidFill>
            <a:prstDash val="solid"/>
            <a:round/>
            <a:headEnd len="med" w="med" type="none"/>
            <a:tailEnd len="med" w="med" type="triangle"/>
          </a:ln>
        </p:spPr>
      </p:cxnSp>
      <p:sp>
        <p:nvSpPr>
          <p:cNvPr id="73" name="Google Shape;73;p9"/>
          <p:cNvSpPr/>
          <p:nvPr/>
        </p:nvSpPr>
        <p:spPr>
          <a:xfrm>
            <a:off x="1135323" y="2135627"/>
            <a:ext cx="689700" cy="359400"/>
          </a:xfrm>
          <a:prstGeom prst="rect">
            <a:avLst/>
          </a:prstGeom>
          <a:noFill/>
          <a:ln>
            <a:noFill/>
          </a:ln>
        </p:spPr>
        <p:txBody>
          <a:bodyPr anchorCtr="0" anchor="t" bIns="9925" lIns="9925" spcFirstLastPara="1" rIns="9925" wrap="square" tIns="9925">
            <a:noAutofit/>
          </a:bodyPr>
          <a:lstStyle/>
          <a:p>
            <a:pPr indent="0" lvl="0" marL="0" marR="0" rtl="0" algn="ctr">
              <a:lnSpc>
                <a:spcPct val="100000"/>
              </a:lnSpc>
              <a:spcBef>
                <a:spcPts val="0"/>
              </a:spcBef>
              <a:spcAft>
                <a:spcPts val="0"/>
              </a:spcAft>
              <a:buNone/>
            </a:pPr>
            <a:r>
              <a:rPr b="0" i="1" lang="en-US" sz="1100" u="none" cap="none" strike="noStrike">
                <a:solidFill>
                  <a:schemeClr val="lt1"/>
                </a:solidFill>
                <a:latin typeface="Arial"/>
                <a:ea typeface="Arial"/>
                <a:cs typeface="Arial"/>
                <a:sym typeface="Arial"/>
              </a:rPr>
              <a:t>warm</a:t>
            </a:r>
            <a:endParaRPr sz="1500"/>
          </a:p>
          <a:p>
            <a:pPr indent="0" lvl="0" marL="0" marR="0" rtl="0" algn="ctr">
              <a:lnSpc>
                <a:spcPct val="100000"/>
              </a:lnSpc>
              <a:spcBef>
                <a:spcPts val="0"/>
              </a:spcBef>
              <a:spcAft>
                <a:spcPts val="0"/>
              </a:spcAft>
              <a:buNone/>
            </a:pPr>
            <a:r>
              <a:rPr b="0" i="1" lang="en-US" sz="1100" u="none" cap="none" strike="noStrike">
                <a:solidFill>
                  <a:schemeClr val="lt1"/>
                </a:solidFill>
                <a:latin typeface="Arial"/>
                <a:ea typeface="Arial"/>
                <a:cs typeface="Arial"/>
                <a:sym typeface="Arial"/>
              </a:rPr>
              <a:t>pool</a:t>
            </a:r>
            <a:endParaRPr b="0" i="1" sz="1100" u="none" cap="none" strike="noStrike">
              <a:solidFill>
                <a:schemeClr val="lt1"/>
              </a:solidFill>
              <a:latin typeface="Arial"/>
              <a:ea typeface="Arial"/>
              <a:cs typeface="Arial"/>
              <a:sym typeface="Arial"/>
            </a:endParaRPr>
          </a:p>
        </p:txBody>
      </p:sp>
      <p:sp>
        <p:nvSpPr>
          <p:cNvPr id="74" name="Google Shape;74;p9"/>
          <p:cNvSpPr/>
          <p:nvPr/>
        </p:nvSpPr>
        <p:spPr>
          <a:xfrm>
            <a:off x="2749602" y="2153041"/>
            <a:ext cx="689700" cy="359400"/>
          </a:xfrm>
          <a:prstGeom prst="rect">
            <a:avLst/>
          </a:prstGeom>
          <a:noFill/>
          <a:ln>
            <a:noFill/>
          </a:ln>
        </p:spPr>
        <p:txBody>
          <a:bodyPr anchorCtr="0" anchor="t" bIns="9925" lIns="9925" spcFirstLastPara="1" rIns="9925" wrap="square" tIns="9925">
            <a:noAutofit/>
          </a:bodyPr>
          <a:lstStyle/>
          <a:p>
            <a:pPr indent="0" lvl="0" marL="0" marR="0" rtl="0" algn="ctr">
              <a:lnSpc>
                <a:spcPct val="100000"/>
              </a:lnSpc>
              <a:spcBef>
                <a:spcPts val="0"/>
              </a:spcBef>
              <a:spcAft>
                <a:spcPts val="0"/>
              </a:spcAft>
              <a:buNone/>
            </a:pPr>
            <a:r>
              <a:rPr b="0" i="1" lang="en-US" sz="1100" u="none" cap="none" strike="noStrike">
                <a:solidFill>
                  <a:schemeClr val="lt1"/>
                </a:solidFill>
                <a:latin typeface="Arial"/>
                <a:ea typeface="Arial"/>
                <a:cs typeface="Arial"/>
                <a:sym typeface="Arial"/>
              </a:rPr>
              <a:t>cold</a:t>
            </a:r>
            <a:endParaRPr sz="1500"/>
          </a:p>
          <a:p>
            <a:pPr indent="0" lvl="0" marL="0" marR="0" rtl="0" algn="ctr">
              <a:lnSpc>
                <a:spcPct val="100000"/>
              </a:lnSpc>
              <a:spcBef>
                <a:spcPts val="0"/>
              </a:spcBef>
              <a:spcAft>
                <a:spcPts val="0"/>
              </a:spcAft>
              <a:buNone/>
            </a:pPr>
            <a:r>
              <a:rPr b="0" i="1" lang="en-US" sz="1100" u="none" cap="none" strike="noStrike">
                <a:solidFill>
                  <a:schemeClr val="lt1"/>
                </a:solidFill>
                <a:latin typeface="Arial"/>
                <a:ea typeface="Arial"/>
                <a:cs typeface="Arial"/>
                <a:sym typeface="Arial"/>
              </a:rPr>
              <a:t>tongue</a:t>
            </a:r>
            <a:endParaRPr b="0" i="1" sz="11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9" name="Shape 409"/>
        <p:cNvGrpSpPr/>
        <p:nvPr/>
      </p:nvGrpSpPr>
      <p:grpSpPr>
        <a:xfrm>
          <a:off x="0" y="0"/>
          <a:ext cx="0" cy="0"/>
          <a:chOff x="0" y="0"/>
          <a:chExt cx="0" cy="0"/>
        </a:xfrm>
      </p:grpSpPr>
      <p:sp>
        <p:nvSpPr>
          <p:cNvPr id="410" name="Google Shape;410;p27"/>
          <p:cNvSpPr txBox="1"/>
          <p:nvPr/>
        </p:nvSpPr>
        <p:spPr>
          <a:xfrm>
            <a:off x="228600" y="358775"/>
            <a:ext cx="9601200" cy="4581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Clr>
                <a:srgbClr val="000000"/>
              </a:buClr>
              <a:buSzPts val="3200"/>
              <a:buFont typeface="Arial"/>
              <a:buNone/>
            </a:pPr>
            <a:r>
              <a:rPr b="1" lang="en-US" sz="3200"/>
              <a:t>Summary for Tropical Pacific (2)</a:t>
            </a:r>
            <a:endParaRPr/>
          </a:p>
        </p:txBody>
      </p:sp>
      <p:sp>
        <p:nvSpPr>
          <p:cNvPr id="411" name="Google Shape;411;p27"/>
          <p:cNvSpPr txBox="1"/>
          <p:nvPr/>
        </p:nvSpPr>
        <p:spPr>
          <a:xfrm>
            <a:off x="668337" y="1090925"/>
            <a:ext cx="9031200" cy="1468200"/>
          </a:xfrm>
          <a:prstGeom prst="rect">
            <a:avLst/>
          </a:prstGeom>
          <a:noFill/>
          <a:ln>
            <a:noFill/>
          </a:ln>
        </p:spPr>
        <p:txBody>
          <a:bodyPr anchorCtr="0" anchor="t" bIns="0" lIns="0" spcFirstLastPara="1" rIns="0" wrap="square" tIns="21225">
            <a:spAutoFit/>
          </a:bodyPr>
          <a:lstStyle/>
          <a:p>
            <a:pPr indent="0" lvl="0" marL="0" marR="0" rtl="0" algn="l">
              <a:lnSpc>
                <a:spcPct val="100000"/>
              </a:lnSpc>
              <a:spcBef>
                <a:spcPts val="0"/>
              </a:spcBef>
              <a:spcAft>
                <a:spcPts val="0"/>
              </a:spcAft>
              <a:buClr>
                <a:srgbClr val="008000"/>
              </a:buClr>
              <a:buSzPts val="2200"/>
              <a:buFont typeface="Arial"/>
              <a:buNone/>
            </a:pPr>
            <a:r>
              <a:rPr b="1" i="0" lang="en-US" sz="2200" u="none">
                <a:solidFill>
                  <a:srgbClr val="008000"/>
                </a:solidFill>
              </a:rPr>
              <a:t>4. </a:t>
            </a:r>
            <a:r>
              <a:rPr b="1" lang="en-US" sz="2200">
                <a:solidFill>
                  <a:srgbClr val="008000"/>
                </a:solidFill>
              </a:rPr>
              <a:t>Observing needs</a:t>
            </a:r>
            <a:br>
              <a:rPr b="0" i="0" lang="en-US" sz="2200" u="none">
                <a:solidFill>
                  <a:srgbClr val="000000"/>
                </a:solidFill>
                <a:latin typeface="Arial"/>
                <a:ea typeface="Arial"/>
                <a:cs typeface="Arial"/>
                <a:sym typeface="Arial"/>
              </a:rPr>
            </a:br>
            <a:r>
              <a:rPr b="0" i="0" lang="en-US" sz="1800" u="none">
                <a:solidFill>
                  <a:srgbClr val="000000"/>
                </a:solidFill>
                <a:latin typeface="Arial"/>
                <a:ea typeface="Arial"/>
                <a:cs typeface="Arial"/>
                <a:sym typeface="Arial"/>
              </a:rPr>
              <a:t>     - Surface </a:t>
            </a:r>
            <a:r>
              <a:rPr b="1" i="0" lang="en-US" sz="1800" u="none">
                <a:solidFill>
                  <a:srgbClr val="000000"/>
                </a:solidFill>
              </a:rPr>
              <a:t>boundary layers</a:t>
            </a:r>
            <a:r>
              <a:rPr b="0" i="0" lang="en-US" sz="1800" u="none">
                <a:solidFill>
                  <a:srgbClr val="000000"/>
                </a:solidFill>
                <a:latin typeface="Arial"/>
                <a:ea typeface="Arial"/>
                <a:cs typeface="Arial"/>
                <a:sym typeface="Arial"/>
              </a:rPr>
              <a:t>, </a:t>
            </a:r>
            <a:r>
              <a:rPr lang="en-US" sz="1800"/>
              <a:t>a</a:t>
            </a:r>
            <a:r>
              <a:rPr lang="en-US" sz="1800"/>
              <a:t>ir-sea </a:t>
            </a:r>
            <a:r>
              <a:rPr b="1" lang="en-US" sz="1800"/>
              <a:t>fluxes</a:t>
            </a:r>
            <a:r>
              <a:rPr lang="en-US" sz="1800"/>
              <a:t> (heat, wind stress), </a:t>
            </a:r>
            <a:r>
              <a:rPr b="1" lang="en-US" sz="1800"/>
              <a:t>diurnal cycle</a:t>
            </a:r>
            <a:br>
              <a:rPr lang="en-US" sz="1800"/>
            </a:br>
            <a:r>
              <a:rPr lang="en-US" sz="1800"/>
              <a:t>     - </a:t>
            </a:r>
            <a:r>
              <a:rPr b="1" lang="en-US" sz="1800"/>
              <a:t>Sustained </a:t>
            </a:r>
            <a:r>
              <a:rPr b="1" lang="en-US" sz="1800"/>
              <a:t>in-situ</a:t>
            </a:r>
            <a:r>
              <a:rPr b="1" lang="en-US" sz="1800"/>
              <a:t> monitoring</a:t>
            </a:r>
            <a:r>
              <a:rPr lang="en-US" sz="1800"/>
              <a:t> at key sites </a:t>
            </a:r>
            <a:r>
              <a:rPr lang="en-US" sz="1500"/>
              <a:t>(</a:t>
            </a:r>
            <a:r>
              <a:rPr lang="en-US" sz="1500">
                <a:solidFill>
                  <a:srgbClr val="FF0000"/>
                </a:solidFill>
              </a:rPr>
              <a:t>west Pacific gap in TMA since 2016!</a:t>
            </a:r>
            <a:r>
              <a:rPr lang="en-US" sz="1500"/>
              <a:t>)</a:t>
            </a:r>
            <a:br>
              <a:rPr lang="en-US" sz="1800"/>
            </a:br>
            <a:r>
              <a:rPr lang="en-US" sz="1800"/>
              <a:t>     - Reliable long-term gridded </a:t>
            </a:r>
            <a:r>
              <a:rPr b="1" lang="en-US" sz="1800"/>
              <a:t>reanalyses &amp; reconstructions</a:t>
            </a:r>
            <a:r>
              <a:rPr lang="en-US" sz="1800"/>
              <a:t> from obs</a:t>
            </a:r>
            <a:r>
              <a:rPr lang="en-US" sz="1500"/>
              <a:t> (including paleo!)</a:t>
            </a:r>
            <a:br>
              <a:rPr lang="en-US" sz="1800"/>
            </a:br>
            <a:r>
              <a:rPr lang="en-US" sz="1800"/>
              <a:t>          </a:t>
            </a:r>
            <a:r>
              <a:rPr lang="en-US" sz="1500"/>
              <a:t>R</a:t>
            </a:r>
            <a:r>
              <a:rPr lang="en-US" sz="1500"/>
              <a:t>ealistic error estimates; regular refresh &amp; intercomparisons; proxy constraints</a:t>
            </a:r>
            <a:endParaRPr sz="1500"/>
          </a:p>
        </p:txBody>
      </p:sp>
      <p:sp>
        <p:nvSpPr>
          <p:cNvPr id="412" name="Google Shape;412;p27"/>
          <p:cNvSpPr txBox="1"/>
          <p:nvPr/>
        </p:nvSpPr>
        <p:spPr>
          <a:xfrm>
            <a:off x="668337" y="2696525"/>
            <a:ext cx="9031200" cy="1468200"/>
          </a:xfrm>
          <a:prstGeom prst="rect">
            <a:avLst/>
          </a:prstGeom>
          <a:noFill/>
          <a:ln>
            <a:noFill/>
          </a:ln>
        </p:spPr>
        <p:txBody>
          <a:bodyPr anchorCtr="0" anchor="t" bIns="0" lIns="0" spcFirstLastPara="1" rIns="0" wrap="square" tIns="21225">
            <a:spAutoFit/>
          </a:bodyPr>
          <a:lstStyle/>
          <a:p>
            <a:pPr indent="0" lvl="0" marL="0" marR="0" rtl="0" algn="l">
              <a:lnSpc>
                <a:spcPct val="100000"/>
              </a:lnSpc>
              <a:spcBef>
                <a:spcPts val="0"/>
              </a:spcBef>
              <a:spcAft>
                <a:spcPts val="0"/>
              </a:spcAft>
              <a:buClr>
                <a:srgbClr val="0000FF"/>
              </a:buClr>
              <a:buSzPts val="2200"/>
              <a:buFont typeface="Arial"/>
              <a:buNone/>
            </a:pPr>
            <a:r>
              <a:rPr b="1" i="0" lang="en-US" sz="2200" u="none">
                <a:solidFill>
                  <a:srgbClr val="0000FF"/>
                </a:solidFill>
              </a:rPr>
              <a:t>5. </a:t>
            </a:r>
            <a:r>
              <a:rPr b="1" lang="en-US" sz="2200">
                <a:solidFill>
                  <a:srgbClr val="0000FF"/>
                </a:solidFill>
              </a:rPr>
              <a:t>Modeling needs</a:t>
            </a:r>
            <a:br>
              <a:rPr b="0" i="0" lang="en-US" sz="2200" u="none">
                <a:solidFill>
                  <a:srgbClr val="000000"/>
                </a:solidFill>
                <a:latin typeface="Arial"/>
                <a:ea typeface="Arial"/>
                <a:cs typeface="Arial"/>
                <a:sym typeface="Arial"/>
              </a:rPr>
            </a:br>
            <a:r>
              <a:rPr b="0" i="0" lang="en-US" sz="1800" u="none">
                <a:solidFill>
                  <a:srgbClr val="000000"/>
                </a:solidFill>
                <a:latin typeface="Arial"/>
                <a:ea typeface="Arial"/>
                <a:cs typeface="Arial"/>
                <a:sym typeface="Arial"/>
              </a:rPr>
              <a:t>     - </a:t>
            </a:r>
            <a:r>
              <a:rPr lang="en-US" sz="1800"/>
              <a:t>Higher </a:t>
            </a:r>
            <a:r>
              <a:rPr b="1" lang="en-US" sz="1800"/>
              <a:t>resolution</a:t>
            </a:r>
            <a:r>
              <a:rPr lang="en-US" sz="1800"/>
              <a:t> to capture multi-scale interactions (shears, gusts, fronts)</a:t>
            </a:r>
            <a:br>
              <a:rPr b="0" i="0" lang="en-US" sz="1800" u="none">
                <a:solidFill>
                  <a:srgbClr val="000000"/>
                </a:solidFill>
                <a:latin typeface="Arial"/>
                <a:ea typeface="Arial"/>
                <a:cs typeface="Arial"/>
                <a:sym typeface="Arial"/>
              </a:rPr>
            </a:br>
            <a:r>
              <a:rPr b="0" i="0" lang="en-US" sz="1800" u="none">
                <a:solidFill>
                  <a:srgbClr val="000000"/>
                </a:solidFill>
                <a:latin typeface="Arial"/>
                <a:ea typeface="Arial"/>
                <a:cs typeface="Arial"/>
                <a:sym typeface="Arial"/>
              </a:rPr>
              <a:t>     -</a:t>
            </a:r>
            <a:r>
              <a:rPr lang="en-US" sz="1800"/>
              <a:t> Better </a:t>
            </a:r>
            <a:r>
              <a:rPr lang="en-US" sz="1800"/>
              <a:t>parameterizations</a:t>
            </a:r>
            <a:r>
              <a:rPr lang="en-US" sz="1800"/>
              <a:t> of subgrid processes (</a:t>
            </a:r>
            <a:r>
              <a:rPr b="1" lang="en-US" sz="1800"/>
              <a:t>convection, clouds, mixing</a:t>
            </a:r>
            <a:r>
              <a:rPr lang="en-US" sz="1800"/>
              <a:t>)</a:t>
            </a:r>
            <a:br>
              <a:rPr lang="en-US" sz="1800"/>
            </a:br>
            <a:r>
              <a:rPr lang="en-US" sz="1800"/>
              <a:t>          </a:t>
            </a:r>
            <a:r>
              <a:rPr i="1" lang="en-US" sz="1500"/>
              <a:t>(see Session 3, e.g. Brandon Reichl’s talk on tropical upper-ocean mixing)</a:t>
            </a:r>
            <a:br>
              <a:rPr lang="en-US" sz="1800"/>
            </a:br>
            <a:r>
              <a:rPr lang="en-US" sz="1800"/>
              <a:t>     - Computing power: </a:t>
            </a:r>
            <a:r>
              <a:rPr lang="en-US" sz="1500"/>
              <a:t>resolution × complexity </a:t>
            </a:r>
            <a:r>
              <a:rPr lang="en-US" sz="1500">
                <a:solidFill>
                  <a:schemeClr val="dk1"/>
                </a:solidFill>
              </a:rPr>
              <a:t>× ensemble × duration × inits × experiments</a:t>
            </a:r>
            <a:endParaRPr sz="1500"/>
          </a:p>
        </p:txBody>
      </p:sp>
      <p:sp>
        <p:nvSpPr>
          <p:cNvPr id="413" name="Google Shape;413;p27"/>
          <p:cNvSpPr txBox="1"/>
          <p:nvPr/>
        </p:nvSpPr>
        <p:spPr>
          <a:xfrm>
            <a:off x="668337" y="4302125"/>
            <a:ext cx="9031200" cy="2853600"/>
          </a:xfrm>
          <a:prstGeom prst="rect">
            <a:avLst/>
          </a:prstGeom>
          <a:noFill/>
          <a:ln>
            <a:noFill/>
          </a:ln>
        </p:spPr>
        <p:txBody>
          <a:bodyPr anchorCtr="0" anchor="t" bIns="0" lIns="0" spcFirstLastPara="1" rIns="0" wrap="square" tIns="21225">
            <a:spAutoFit/>
          </a:bodyPr>
          <a:lstStyle/>
          <a:p>
            <a:pPr indent="0" lvl="0" marL="0" marR="0" rtl="0" algn="l">
              <a:lnSpc>
                <a:spcPct val="100000"/>
              </a:lnSpc>
              <a:spcBef>
                <a:spcPts val="0"/>
              </a:spcBef>
              <a:spcAft>
                <a:spcPts val="0"/>
              </a:spcAft>
              <a:buClr>
                <a:srgbClr val="6B2394"/>
              </a:buClr>
              <a:buSzPts val="2200"/>
              <a:buFont typeface="Arial"/>
              <a:buNone/>
            </a:pPr>
            <a:r>
              <a:rPr b="1" i="0" lang="en-US" sz="2200" u="none">
                <a:solidFill>
                  <a:srgbClr val="6B2394"/>
                </a:solidFill>
              </a:rPr>
              <a:t>6. </a:t>
            </a:r>
            <a:r>
              <a:rPr b="1" lang="en-US" sz="2200">
                <a:solidFill>
                  <a:srgbClr val="6B2394"/>
                </a:solidFill>
              </a:rPr>
              <a:t>Ways forward</a:t>
            </a:r>
            <a:br>
              <a:rPr b="0" i="0" lang="en-US" sz="2200" u="none">
                <a:solidFill>
                  <a:srgbClr val="000000"/>
                </a:solidFill>
                <a:latin typeface="Arial"/>
                <a:ea typeface="Arial"/>
                <a:cs typeface="Arial"/>
                <a:sym typeface="Arial"/>
              </a:rPr>
            </a:br>
            <a:r>
              <a:rPr b="0" i="0" lang="en-US" sz="1800" u="none">
                <a:solidFill>
                  <a:srgbClr val="000000"/>
                </a:solidFill>
                <a:latin typeface="Arial"/>
                <a:ea typeface="Arial"/>
                <a:cs typeface="Arial"/>
                <a:sym typeface="Arial"/>
              </a:rPr>
              <a:t>     </a:t>
            </a:r>
            <a:r>
              <a:rPr lang="en-US" sz="1800">
                <a:solidFill>
                  <a:schemeClr val="dk1"/>
                </a:solidFill>
              </a:rPr>
              <a:t>- </a:t>
            </a:r>
            <a:r>
              <a:rPr b="1" lang="en-US" sz="1800">
                <a:solidFill>
                  <a:schemeClr val="dk1"/>
                </a:solidFill>
              </a:rPr>
              <a:t>TPOS</a:t>
            </a:r>
            <a:r>
              <a:rPr lang="en-US" sz="1800">
                <a:solidFill>
                  <a:schemeClr val="dk1"/>
                </a:solidFill>
              </a:rPr>
              <a:t> enhancements &amp; process studies (PUMP, EEWP)</a:t>
            </a:r>
            <a:br>
              <a:rPr lang="en-US" sz="1800">
                <a:solidFill>
                  <a:schemeClr val="dk1"/>
                </a:solidFill>
              </a:rPr>
            </a:br>
            <a:r>
              <a:rPr lang="en-US" sz="1800">
                <a:solidFill>
                  <a:schemeClr val="dk1"/>
                </a:solidFill>
              </a:rPr>
              <a:t>     - Community </a:t>
            </a:r>
            <a:r>
              <a:rPr b="1" lang="en-US" sz="1800">
                <a:solidFill>
                  <a:schemeClr val="dk1"/>
                </a:solidFill>
              </a:rPr>
              <a:t>diagnostics</a:t>
            </a:r>
            <a:r>
              <a:rPr lang="en-US" sz="1800">
                <a:solidFill>
                  <a:schemeClr val="dk1"/>
                </a:solidFill>
              </a:rPr>
              <a:t> for models</a:t>
            </a:r>
            <a:br>
              <a:rPr lang="en-US" sz="1800">
                <a:solidFill>
                  <a:schemeClr val="dk1"/>
                </a:solidFill>
              </a:rPr>
            </a:br>
            <a:r>
              <a:rPr lang="en-US" sz="1800">
                <a:solidFill>
                  <a:schemeClr val="dk1"/>
                </a:solidFill>
              </a:rPr>
              <a:t>          </a:t>
            </a:r>
            <a:r>
              <a:rPr lang="en-US" sz="1500">
                <a:solidFill>
                  <a:schemeClr val="dk1"/>
                </a:solidFill>
              </a:rPr>
              <a:t>e.g. </a:t>
            </a:r>
            <a:r>
              <a:rPr i="1" lang="en-US" sz="1500">
                <a:solidFill>
                  <a:schemeClr val="dk1"/>
                </a:solidFill>
              </a:rPr>
              <a:t>CLIVAR ENSO Metrics</a:t>
            </a:r>
            <a:r>
              <a:rPr lang="en-US" sz="1500">
                <a:solidFill>
                  <a:schemeClr val="dk1"/>
                </a:solidFill>
              </a:rPr>
              <a:t>; budgets for equatorial heat/momentum/mixing</a:t>
            </a:r>
            <a:br>
              <a:rPr lang="en-US" sz="1800">
                <a:solidFill>
                  <a:schemeClr val="dk1"/>
                </a:solidFill>
              </a:rPr>
            </a:br>
            <a:r>
              <a:rPr lang="en-US" sz="1800">
                <a:solidFill>
                  <a:schemeClr val="dk1"/>
                </a:solidFill>
              </a:rPr>
              <a:t>     - </a:t>
            </a:r>
            <a:r>
              <a:rPr b="1" lang="en-US" sz="1800">
                <a:solidFill>
                  <a:schemeClr val="dk1"/>
                </a:solidFill>
              </a:rPr>
              <a:t>Model hierarchies</a:t>
            </a:r>
            <a:r>
              <a:rPr lang="en-US" sz="1800">
                <a:solidFill>
                  <a:schemeClr val="dk1"/>
                </a:solidFill>
              </a:rPr>
              <a:t> (resolution, coupling, obs constraints)</a:t>
            </a:r>
            <a:br>
              <a:rPr lang="en-US" sz="1800">
                <a:solidFill>
                  <a:schemeClr val="dk1"/>
                </a:solidFill>
              </a:rPr>
            </a:br>
            <a:r>
              <a:rPr lang="en-US" sz="1800">
                <a:solidFill>
                  <a:schemeClr val="dk1"/>
                </a:solidFill>
              </a:rPr>
              <a:t>          </a:t>
            </a:r>
            <a:r>
              <a:rPr lang="en-US" sz="1500">
                <a:solidFill>
                  <a:schemeClr val="dk1"/>
                </a:solidFill>
              </a:rPr>
              <a:t>- </a:t>
            </a:r>
            <a:r>
              <a:rPr b="1" lang="en-US" sz="1500">
                <a:solidFill>
                  <a:schemeClr val="dk1"/>
                </a:solidFill>
              </a:rPr>
              <a:t>LES’s</a:t>
            </a:r>
            <a:r>
              <a:rPr lang="en-US" sz="1500">
                <a:solidFill>
                  <a:schemeClr val="dk1"/>
                </a:solidFill>
              </a:rPr>
              <a:t> as intermediaries between obs &amp; coarse GCMs</a:t>
            </a:r>
            <a:endParaRPr sz="1500">
              <a:solidFill>
                <a:schemeClr val="dk1"/>
              </a:solidFill>
            </a:endParaRPr>
          </a:p>
          <a:p>
            <a:pPr indent="0" lvl="0" marL="0" marR="0" rtl="0" algn="l">
              <a:lnSpc>
                <a:spcPct val="100000"/>
              </a:lnSpc>
              <a:spcBef>
                <a:spcPts val="0"/>
              </a:spcBef>
              <a:spcAft>
                <a:spcPts val="0"/>
              </a:spcAft>
              <a:buClr>
                <a:srgbClr val="6B2394"/>
              </a:buClr>
              <a:buSzPts val="2200"/>
              <a:buFont typeface="Arial"/>
              <a:buNone/>
            </a:pPr>
            <a:r>
              <a:rPr lang="en-US" sz="1800">
                <a:solidFill>
                  <a:schemeClr val="dk1"/>
                </a:solidFill>
              </a:rPr>
              <a:t>          </a:t>
            </a:r>
            <a:r>
              <a:rPr lang="en-US" sz="1500">
                <a:solidFill>
                  <a:schemeClr val="dk1"/>
                </a:solidFill>
              </a:rPr>
              <a:t>- </a:t>
            </a:r>
            <a:r>
              <a:rPr b="1" lang="en-US" sz="1500">
                <a:solidFill>
                  <a:schemeClr val="dk1"/>
                </a:solidFill>
              </a:rPr>
              <a:t>Bias corrections</a:t>
            </a:r>
            <a:r>
              <a:rPr lang="en-US" sz="1500">
                <a:solidFill>
                  <a:schemeClr val="dk1"/>
                </a:solidFill>
              </a:rPr>
              <a:t> (FA, OTA) to mitigate emergent coupled errors</a:t>
            </a:r>
            <a:br>
              <a:rPr lang="en-US" sz="1800">
                <a:solidFill>
                  <a:schemeClr val="dk1"/>
                </a:solidFill>
              </a:rPr>
            </a:br>
            <a:r>
              <a:rPr lang="en-US" sz="1800">
                <a:solidFill>
                  <a:schemeClr val="dk1"/>
                </a:solidFill>
              </a:rPr>
              <a:t>     - Leverage large </a:t>
            </a:r>
            <a:r>
              <a:rPr b="1" lang="en-US" sz="1800">
                <a:solidFill>
                  <a:schemeClr val="dk1"/>
                </a:solidFill>
              </a:rPr>
              <a:t>ensembles</a:t>
            </a:r>
            <a:r>
              <a:rPr lang="en-US" sz="1800">
                <a:solidFill>
                  <a:schemeClr val="dk1"/>
                </a:solidFill>
              </a:rPr>
              <a:t> &amp; inter-model </a:t>
            </a:r>
            <a:r>
              <a:rPr b="1" lang="en-US" sz="1800">
                <a:solidFill>
                  <a:schemeClr val="dk1"/>
                </a:solidFill>
              </a:rPr>
              <a:t>diversity</a:t>
            </a:r>
            <a:br>
              <a:rPr lang="en-US" sz="1800">
                <a:solidFill>
                  <a:schemeClr val="dk1"/>
                </a:solidFill>
              </a:rPr>
            </a:br>
            <a:r>
              <a:rPr lang="en-US" sz="1800">
                <a:solidFill>
                  <a:schemeClr val="dk1"/>
                </a:solidFill>
              </a:rPr>
              <a:t>          </a:t>
            </a:r>
            <a:r>
              <a:rPr lang="en-US" sz="1500">
                <a:solidFill>
                  <a:schemeClr val="dk1"/>
                </a:solidFill>
              </a:rPr>
              <a:t>- PDFs &amp; </a:t>
            </a:r>
            <a:r>
              <a:rPr b="1" lang="en-US" sz="1500">
                <a:solidFill>
                  <a:schemeClr val="dk1"/>
                </a:solidFill>
              </a:rPr>
              <a:t>extremes</a:t>
            </a:r>
            <a:r>
              <a:rPr lang="en-US" sz="1500">
                <a:solidFill>
                  <a:schemeClr val="dk1"/>
                </a:solidFill>
              </a:rPr>
              <a:t>; multi-model ensembles (CMIP, NMME); </a:t>
            </a:r>
            <a:r>
              <a:rPr b="1" lang="en-US" sz="1500">
                <a:solidFill>
                  <a:schemeClr val="dk1"/>
                </a:solidFill>
              </a:rPr>
              <a:t>emergent constraints</a:t>
            </a:r>
            <a:br>
              <a:rPr lang="en-US" sz="1500">
                <a:solidFill>
                  <a:schemeClr val="dk1"/>
                </a:solidFill>
              </a:rPr>
            </a:br>
            <a:r>
              <a:rPr lang="en-US" sz="1800">
                <a:solidFill>
                  <a:schemeClr val="dk1"/>
                </a:solidFill>
              </a:rPr>
              <a:t>          </a:t>
            </a:r>
            <a:r>
              <a:rPr lang="en-US" sz="1500">
                <a:solidFill>
                  <a:schemeClr val="dk1"/>
                </a:solidFill>
              </a:rPr>
              <a:t>- </a:t>
            </a:r>
            <a:r>
              <a:rPr b="1" lang="en-US" sz="1500">
                <a:solidFill>
                  <a:schemeClr val="dk1"/>
                </a:solidFill>
              </a:rPr>
              <a:t>Model-analogs</a:t>
            </a:r>
            <a:r>
              <a:rPr lang="en-US" sz="1500">
                <a:solidFill>
                  <a:schemeClr val="dk1"/>
                </a:solidFill>
              </a:rPr>
              <a:t> &amp; AI → faster &amp; easier forecasts, and diagnoses of prediction skill</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9" name="Shape 79"/>
        <p:cNvGrpSpPr/>
        <p:nvPr/>
      </p:nvGrpSpPr>
      <p:grpSpPr>
        <a:xfrm>
          <a:off x="0" y="0"/>
          <a:ext cx="0" cy="0"/>
          <a:chOff x="0" y="0"/>
          <a:chExt cx="0" cy="0"/>
        </a:xfrm>
      </p:grpSpPr>
      <p:sp>
        <p:nvSpPr>
          <p:cNvPr id="80" name="Google Shape;80;p10"/>
          <p:cNvSpPr txBox="1"/>
          <p:nvPr/>
        </p:nvSpPr>
        <p:spPr>
          <a:xfrm>
            <a:off x="228600" y="147637"/>
            <a:ext cx="9601200" cy="43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ENSO modulation</a:t>
            </a:r>
            <a:endParaRPr/>
          </a:p>
        </p:txBody>
      </p:sp>
      <p:sp>
        <p:nvSpPr>
          <p:cNvPr id="81" name="Google Shape;81;p10"/>
          <p:cNvSpPr/>
          <p:nvPr/>
        </p:nvSpPr>
        <p:spPr>
          <a:xfrm>
            <a:off x="7697787" y="7440612"/>
            <a:ext cx="180975" cy="615950"/>
          </a:xfrm>
          <a:prstGeom prst="rect">
            <a:avLst/>
          </a:prstGeom>
          <a:no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pic>
        <p:nvPicPr>
          <p:cNvPr id="82" name="Google Shape;82;p10"/>
          <p:cNvPicPr preferRelativeResize="0"/>
          <p:nvPr/>
        </p:nvPicPr>
        <p:blipFill rotWithShape="1">
          <a:blip r:embed="rId3">
            <a:alphaModFix/>
          </a:blip>
          <a:srcRect b="0" l="0" r="0" t="0"/>
          <a:stretch/>
        </p:blipFill>
        <p:spPr>
          <a:xfrm rot="5400000">
            <a:off x="1680368" y="-473868"/>
            <a:ext cx="6556375" cy="9371012"/>
          </a:xfrm>
          <a:prstGeom prst="rect">
            <a:avLst/>
          </a:prstGeom>
          <a:noFill/>
          <a:ln>
            <a:noFill/>
          </a:ln>
        </p:spPr>
      </p:pic>
      <p:sp>
        <p:nvSpPr>
          <p:cNvPr id="83" name="Google Shape;83;p10"/>
          <p:cNvSpPr txBox="1"/>
          <p:nvPr/>
        </p:nvSpPr>
        <p:spPr>
          <a:xfrm>
            <a:off x="7437437" y="698500"/>
            <a:ext cx="2582862" cy="50165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b="0" i="1" lang="en-US" sz="1600" u="none">
                <a:solidFill>
                  <a:srgbClr val="000000"/>
                </a:solidFill>
                <a:latin typeface="Arial"/>
                <a:ea typeface="Arial"/>
                <a:cs typeface="Arial"/>
                <a:sym typeface="Arial"/>
              </a:rPr>
              <a:t>Wittenberg (GRL 2009)</a:t>
            </a:r>
            <a:endParaRPr/>
          </a:p>
          <a:p>
            <a:pPr indent="0" lvl="0" marL="0" marR="0" rtl="0" algn="ctr">
              <a:lnSpc>
                <a:spcPct val="100000"/>
              </a:lnSpc>
              <a:spcBef>
                <a:spcPts val="0"/>
              </a:spcBef>
              <a:spcAft>
                <a:spcPts val="0"/>
              </a:spcAft>
              <a:buClr>
                <a:srgbClr val="808080"/>
              </a:buClr>
              <a:buSzPts val="1100"/>
              <a:buFont typeface="Arial"/>
              <a:buNone/>
            </a:pPr>
            <a:r>
              <a:rPr b="0" i="1" lang="en-US" sz="1100" u="none">
                <a:solidFill>
                  <a:srgbClr val="808080"/>
                </a:solidFill>
                <a:latin typeface="Arial"/>
                <a:ea typeface="Arial"/>
                <a:cs typeface="Arial"/>
                <a:sym typeface="Arial"/>
              </a:rPr>
              <a:t>https://doi.org/10.1029/2009GL038710</a:t>
            </a:r>
            <a:endParaRPr/>
          </a:p>
        </p:txBody>
      </p:sp>
      <p:sp>
        <p:nvSpPr>
          <p:cNvPr id="84" name="Google Shape;84;p10"/>
          <p:cNvSpPr/>
          <p:nvPr/>
        </p:nvSpPr>
        <p:spPr>
          <a:xfrm>
            <a:off x="88369" y="1924346"/>
            <a:ext cx="9601200" cy="5516400"/>
          </a:xfrm>
          <a:prstGeom prst="roundRect">
            <a:avLst>
              <a:gd fmla="val 56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9" name="Shape 89"/>
        <p:cNvGrpSpPr/>
        <p:nvPr/>
      </p:nvGrpSpPr>
      <p:grpSpPr>
        <a:xfrm>
          <a:off x="0" y="0"/>
          <a:ext cx="0" cy="0"/>
          <a:chOff x="0" y="0"/>
          <a:chExt cx="0" cy="0"/>
        </a:xfrm>
      </p:grpSpPr>
      <p:sp>
        <p:nvSpPr>
          <p:cNvPr id="90" name="Google Shape;90;p11"/>
          <p:cNvSpPr txBox="1"/>
          <p:nvPr/>
        </p:nvSpPr>
        <p:spPr>
          <a:xfrm>
            <a:off x="115887" y="147637"/>
            <a:ext cx="9848850" cy="490537"/>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Observed Tropical Pacific Decadal Variability (TPDV)</a:t>
            </a:r>
            <a:endParaRPr/>
          </a:p>
        </p:txBody>
      </p:sp>
      <p:pic>
        <p:nvPicPr>
          <p:cNvPr id="91" name="Google Shape;91;p11"/>
          <p:cNvPicPr preferRelativeResize="0"/>
          <p:nvPr/>
        </p:nvPicPr>
        <p:blipFill rotWithShape="1">
          <a:blip r:embed="rId3">
            <a:alphaModFix/>
          </a:blip>
          <a:srcRect b="0" l="0" r="0" t="0"/>
          <a:stretch/>
        </p:blipFill>
        <p:spPr>
          <a:xfrm>
            <a:off x="1385887" y="2095500"/>
            <a:ext cx="7308850" cy="4275137"/>
          </a:xfrm>
          <a:prstGeom prst="rect">
            <a:avLst/>
          </a:prstGeom>
          <a:noFill/>
          <a:ln>
            <a:noFill/>
          </a:ln>
        </p:spPr>
      </p:pic>
      <p:sp>
        <p:nvSpPr>
          <p:cNvPr id="92" name="Google Shape;92;p11"/>
          <p:cNvSpPr txBox="1"/>
          <p:nvPr/>
        </p:nvSpPr>
        <p:spPr>
          <a:xfrm>
            <a:off x="215900" y="6591300"/>
            <a:ext cx="9648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800"/>
              <a:buFont typeface="Arial"/>
              <a:buNone/>
            </a:pPr>
            <a:r>
              <a:rPr b="0" i="1" lang="en-US" sz="1800" u="none">
                <a:solidFill>
                  <a:srgbClr val="000000"/>
                </a:solidFill>
                <a:latin typeface="Arial"/>
                <a:ea typeface="Arial"/>
                <a:cs typeface="Arial"/>
                <a:sym typeface="Arial"/>
              </a:rPr>
              <a:t>Power et al. (Science 2021)</a:t>
            </a:r>
            <a:r>
              <a:rPr b="0" i="1" lang="en-US" sz="1800" u="none">
                <a:solidFill>
                  <a:srgbClr val="808080"/>
                </a:solidFill>
                <a:latin typeface="Arial"/>
                <a:ea typeface="Arial"/>
                <a:cs typeface="Arial"/>
                <a:sym typeface="Arial"/>
              </a:rPr>
              <a:t>: </a:t>
            </a:r>
            <a:r>
              <a:rPr b="0" i="1" lang="en-US" sz="1500" u="sng">
                <a:solidFill>
                  <a:srgbClr val="808080"/>
                </a:solidFill>
                <a:latin typeface="Arial"/>
                <a:ea typeface="Arial"/>
                <a:cs typeface="Arial"/>
                <a:sym typeface="Arial"/>
                <a:hlinkClick r:id="rId4">
                  <a:extLst>
                    <a:ext uri="{A12FA001-AC4F-418D-AE19-62706E023703}">
                      <ahyp:hlinkClr val="tx"/>
                    </a:ext>
                  </a:extLst>
                </a:hlinkClick>
              </a:rPr>
              <a:t>https://doi.org/10.1126/science.aay9165</a:t>
            </a:r>
            <a:endParaRPr sz="1100"/>
          </a:p>
        </p:txBody>
      </p:sp>
      <p:sp>
        <p:nvSpPr>
          <p:cNvPr id="93" name="Google Shape;93;p11"/>
          <p:cNvSpPr txBox="1"/>
          <p:nvPr/>
        </p:nvSpPr>
        <p:spPr>
          <a:xfrm>
            <a:off x="215900" y="765175"/>
            <a:ext cx="9648825" cy="91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0" i="1" lang="en-US" sz="2000" u="none">
                <a:solidFill>
                  <a:srgbClr val="000000"/>
                </a:solidFill>
                <a:latin typeface="Arial"/>
                <a:ea typeface="Arial"/>
                <a:cs typeface="Arial"/>
                <a:sym typeface="Arial"/>
              </a:rPr>
              <a:t>Null hypothesis: TPDV is a residual of random ENSO events.</a:t>
            </a:r>
            <a:endParaRPr/>
          </a:p>
          <a:p>
            <a:pPr indent="0" lvl="0" marL="0" marR="0" rtl="0" algn="ctr">
              <a:lnSpc>
                <a:spcPct val="100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When </a:t>
            </a:r>
            <a:r>
              <a:rPr b="1" i="0" lang="en-US" sz="2000" u="none">
                <a:solidFill>
                  <a:srgbClr val="000000"/>
                </a:solidFill>
                <a:latin typeface="Arial"/>
                <a:ea typeface="Arial"/>
                <a:cs typeface="Arial"/>
                <a:sym typeface="Arial"/>
              </a:rPr>
              <a:t>more ENs than LNs</a:t>
            </a:r>
            <a:r>
              <a:rPr b="0" i="0" lang="en-US" sz="2000" u="none">
                <a:solidFill>
                  <a:srgbClr val="000000"/>
                </a:solidFill>
                <a:latin typeface="Arial"/>
                <a:ea typeface="Arial"/>
                <a:cs typeface="Arial"/>
                <a:sym typeface="Arial"/>
              </a:rPr>
              <a:t> → warm decadal pattern.</a:t>
            </a:r>
            <a:endParaRPr/>
          </a:p>
          <a:p>
            <a:pPr indent="0" lvl="0" marL="0" marR="0" rtl="0" algn="ctr">
              <a:lnSpc>
                <a:spcPct val="100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EN/LN </a:t>
            </a:r>
            <a:r>
              <a:rPr b="1" i="0" lang="en-US" sz="2000" u="none">
                <a:solidFill>
                  <a:srgbClr val="000000"/>
                </a:solidFill>
                <a:latin typeface="Arial"/>
                <a:ea typeface="Arial"/>
                <a:cs typeface="Arial"/>
                <a:sym typeface="Arial"/>
              </a:rPr>
              <a:t>asymmetry</a:t>
            </a:r>
            <a:r>
              <a:rPr b="0" i="0" lang="en-US" sz="2000" u="none">
                <a:solidFill>
                  <a:srgbClr val="000000"/>
                </a:solidFill>
                <a:latin typeface="Arial"/>
                <a:ea typeface="Arial"/>
                <a:cs typeface="Arial"/>
                <a:sym typeface="Arial"/>
              </a:rPr>
              <a:t> &amp; </a:t>
            </a:r>
            <a:r>
              <a:rPr b="1" i="0" lang="en-US" sz="2000" u="none">
                <a:solidFill>
                  <a:srgbClr val="000000"/>
                </a:solidFill>
                <a:latin typeface="Arial"/>
                <a:ea typeface="Arial"/>
                <a:cs typeface="Arial"/>
                <a:sym typeface="Arial"/>
              </a:rPr>
              <a:t>diversity</a:t>
            </a:r>
            <a:r>
              <a:rPr b="0" i="0" lang="en-US" sz="2000" u="none">
                <a:solidFill>
                  <a:srgbClr val="000000"/>
                </a:solidFill>
                <a:latin typeface="Arial"/>
                <a:ea typeface="Arial"/>
                <a:cs typeface="Arial"/>
                <a:sym typeface="Arial"/>
              </a:rPr>
              <a:t> also contribute to decadal residual.</a:t>
            </a:r>
            <a:endParaRPr/>
          </a:p>
        </p:txBody>
      </p:sp>
      <p:sp>
        <p:nvSpPr>
          <p:cNvPr id="94" name="Google Shape;94;p11"/>
          <p:cNvSpPr/>
          <p:nvPr/>
        </p:nvSpPr>
        <p:spPr>
          <a:xfrm>
            <a:off x="7708900" y="4443412"/>
            <a:ext cx="673100" cy="896937"/>
          </a:xfrm>
          <a:custGeom>
            <a:rect b="b" l="l" r="r" t="t"/>
            <a:pathLst>
              <a:path extrusionOk="0" h="2491" w="1869">
                <a:moveTo>
                  <a:pt x="1868" y="0"/>
                </a:moveTo>
                <a:lnTo>
                  <a:pt x="0" y="2490"/>
                </a:lnTo>
              </a:path>
            </a:pathLst>
          </a:custGeom>
          <a:noFill/>
          <a:ln cap="flat" cmpd="sng" w="54700">
            <a:solidFill>
              <a:srgbClr val="000000"/>
            </a:solidFill>
            <a:prstDash val="solid"/>
            <a:round/>
            <a:headEnd len="med" w="med" type="none"/>
            <a:tailEnd len="med" w="med" type="triangle"/>
          </a:ln>
        </p:spPr>
        <p:txBody>
          <a:bodyPr anchorCtr="0" anchor="t"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 name="Google Shape;95;p11"/>
          <p:cNvSpPr/>
          <p:nvPr/>
        </p:nvSpPr>
        <p:spPr>
          <a:xfrm>
            <a:off x="3238500" y="4387850"/>
            <a:ext cx="4314825" cy="773112"/>
          </a:xfrm>
          <a:custGeom>
            <a:rect b="b" l="l" r="r" t="t"/>
            <a:pathLst>
              <a:path extrusionOk="0" h="2148" w="11986">
                <a:moveTo>
                  <a:pt x="11985" y="0"/>
                </a:moveTo>
                <a:lnTo>
                  <a:pt x="0" y="2147"/>
                </a:lnTo>
              </a:path>
            </a:pathLst>
          </a:custGeom>
          <a:noFill/>
          <a:ln cap="flat" cmpd="sng" w="54700">
            <a:solidFill>
              <a:srgbClr val="000000"/>
            </a:solidFill>
            <a:prstDash val="solid"/>
            <a:round/>
            <a:headEnd len="med" w="med" type="none"/>
            <a:tailEnd len="med" w="med" type="triangle"/>
          </a:ln>
        </p:spPr>
        <p:txBody>
          <a:bodyPr anchorCtr="0" anchor="t"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 name="Google Shape;96;p11"/>
          <p:cNvSpPr txBox="1"/>
          <p:nvPr/>
        </p:nvSpPr>
        <p:spPr>
          <a:xfrm>
            <a:off x="7794625" y="1733550"/>
            <a:ext cx="2076900" cy="405000"/>
          </a:xfrm>
          <a:prstGeom prst="rect">
            <a:avLst/>
          </a:prstGeom>
          <a:solidFill>
            <a:srgbClr val="FFFF00"/>
          </a:solidFill>
          <a:ln cap="flat" cmpd="sng" w="36700">
            <a:solidFill>
              <a:srgbClr val="000000"/>
            </a:solidFill>
            <a:prstDash val="solid"/>
            <a:round/>
            <a:headEnd len="sm" w="sm" type="none"/>
            <a:tailEnd len="sm" w="sm" type="none"/>
          </a:ln>
        </p:spPr>
        <p:txBody>
          <a:bodyPr anchorCtr="0" anchor="t" bIns="63350" lIns="108350" spcFirstLastPara="1" rIns="108350" wrap="square" tIns="6335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Similar patterns</a:t>
            </a:r>
            <a:endParaRPr/>
          </a:p>
        </p:txBody>
      </p:sp>
      <p:sp>
        <p:nvSpPr>
          <p:cNvPr id="97" name="Google Shape;97;p11"/>
          <p:cNvSpPr txBox="1"/>
          <p:nvPr/>
        </p:nvSpPr>
        <p:spPr>
          <a:xfrm>
            <a:off x="4021124" y="2617775"/>
            <a:ext cx="2076900" cy="405000"/>
          </a:xfrm>
          <a:prstGeom prst="rect">
            <a:avLst/>
          </a:prstGeom>
          <a:solidFill>
            <a:srgbClr val="FFFF00"/>
          </a:solidFill>
          <a:ln cap="flat" cmpd="sng" w="36700">
            <a:solidFill>
              <a:srgbClr val="000000"/>
            </a:solidFill>
            <a:prstDash val="solid"/>
            <a:round/>
            <a:headEnd len="sm" w="sm" type="none"/>
            <a:tailEnd len="sm" w="sm" type="none"/>
          </a:ln>
        </p:spPr>
        <p:txBody>
          <a:bodyPr anchorCtr="0" anchor="t" bIns="63350" lIns="108350" spcFirstLastPara="1" rIns="108350" wrap="square" tIns="6335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Similar evolution</a:t>
            </a:r>
            <a:endParaRPr/>
          </a:p>
        </p:txBody>
      </p:sp>
      <p:sp>
        <p:nvSpPr>
          <p:cNvPr id="98" name="Google Shape;98;p11"/>
          <p:cNvSpPr/>
          <p:nvPr/>
        </p:nvSpPr>
        <p:spPr>
          <a:xfrm>
            <a:off x="3660775" y="3181350"/>
            <a:ext cx="2654300" cy="1027112"/>
          </a:xfrm>
          <a:prstGeom prst="ellipse">
            <a:avLst/>
          </a:prstGeom>
          <a:noFill/>
          <a:ln cap="flat" cmpd="sng" w="36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 name="Google Shape;99;p11"/>
          <p:cNvSpPr/>
          <p:nvPr/>
        </p:nvSpPr>
        <p:spPr>
          <a:xfrm>
            <a:off x="6283325" y="2347912"/>
            <a:ext cx="2413000" cy="1625600"/>
          </a:xfrm>
          <a:prstGeom prst="ellipse">
            <a:avLst/>
          </a:prstGeom>
          <a:noFill/>
          <a:ln cap="flat" cmpd="sng" w="36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 name="Google Shape;100;p11"/>
          <p:cNvSpPr/>
          <p:nvPr/>
        </p:nvSpPr>
        <p:spPr>
          <a:xfrm>
            <a:off x="1408112" y="2347912"/>
            <a:ext cx="2413000" cy="1625600"/>
          </a:xfrm>
          <a:prstGeom prst="ellipse">
            <a:avLst/>
          </a:prstGeom>
          <a:noFill/>
          <a:ln cap="flat" cmpd="sng" w="36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 name="Google Shape;101;p11"/>
          <p:cNvSpPr txBox="1"/>
          <p:nvPr/>
        </p:nvSpPr>
        <p:spPr>
          <a:xfrm>
            <a:off x="6585699" y="4017950"/>
            <a:ext cx="3401400" cy="682200"/>
          </a:xfrm>
          <a:prstGeom prst="rect">
            <a:avLst/>
          </a:prstGeom>
          <a:solidFill>
            <a:srgbClr val="FFFF00"/>
          </a:solidFill>
          <a:ln cap="flat" cmpd="sng" w="36700">
            <a:solidFill>
              <a:srgbClr val="000000"/>
            </a:solidFill>
            <a:prstDash val="solid"/>
            <a:round/>
            <a:headEnd len="sm" w="sm" type="none"/>
            <a:tailEnd len="sm" w="sm" type="none"/>
          </a:ln>
        </p:spPr>
        <p:txBody>
          <a:bodyPr anchorCtr="0" anchor="t" bIns="63350" lIns="108350" spcFirstLastPara="1" rIns="108350" wrap="square" tIns="6335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ENSO precursor &amp; aftermath</a:t>
            </a:r>
            <a:endParaRPr/>
          </a:p>
          <a:p>
            <a:pPr indent="0" lvl="0" marL="0" marR="0" rtl="0" algn="ctr">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add meridional broadening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 name="Shape 106"/>
        <p:cNvGrpSpPr/>
        <p:nvPr/>
      </p:nvGrpSpPr>
      <p:grpSpPr>
        <a:xfrm>
          <a:off x="0" y="0"/>
          <a:ext cx="0" cy="0"/>
          <a:chOff x="0" y="0"/>
          <a:chExt cx="0" cy="0"/>
        </a:xfrm>
      </p:grpSpPr>
      <p:pic>
        <p:nvPicPr>
          <p:cNvPr id="107" name="Google Shape;107;p12"/>
          <p:cNvPicPr preferRelativeResize="0"/>
          <p:nvPr/>
        </p:nvPicPr>
        <p:blipFill rotWithShape="1">
          <a:blip r:embed="rId3">
            <a:alphaModFix/>
          </a:blip>
          <a:srcRect b="0" l="0" r="0" t="0"/>
          <a:stretch/>
        </p:blipFill>
        <p:spPr>
          <a:xfrm>
            <a:off x="0" y="1290637"/>
            <a:ext cx="10079037" cy="4799012"/>
          </a:xfrm>
          <a:prstGeom prst="rect">
            <a:avLst/>
          </a:prstGeom>
          <a:noFill/>
          <a:ln>
            <a:noFill/>
          </a:ln>
        </p:spPr>
      </p:pic>
      <p:sp>
        <p:nvSpPr>
          <p:cNvPr id="108" name="Google Shape;108;p12"/>
          <p:cNvSpPr txBox="1"/>
          <p:nvPr/>
        </p:nvSpPr>
        <p:spPr>
          <a:xfrm>
            <a:off x="153987" y="958850"/>
            <a:ext cx="9771062" cy="315912"/>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Clr>
                <a:srgbClr val="000000"/>
              </a:buClr>
              <a:buSzPts val="1500"/>
              <a:buFont typeface="Arial"/>
              <a:buNone/>
            </a:pPr>
            <a:r>
              <a:rPr b="0" i="1" lang="en-US" sz="1500" u="none">
                <a:solidFill>
                  <a:srgbClr val="000000"/>
                </a:solidFill>
                <a:latin typeface="Arial"/>
                <a:ea typeface="Arial"/>
                <a:cs typeface="Arial"/>
                <a:sym typeface="Arial"/>
              </a:rPr>
              <a:t>Di Lorenzo et al. (Oceanogr. 2013)</a:t>
            </a:r>
            <a:r>
              <a:rPr b="0" i="1" lang="en-US" sz="1500" u="none">
                <a:solidFill>
                  <a:srgbClr val="808080"/>
                </a:solidFill>
                <a:latin typeface="Arial"/>
                <a:ea typeface="Arial"/>
                <a:cs typeface="Arial"/>
                <a:sym typeface="Arial"/>
              </a:rPr>
              <a:t>; also Meehl et al. (CD 2021)</a:t>
            </a:r>
            <a:endParaRPr/>
          </a:p>
        </p:txBody>
      </p:sp>
      <p:sp>
        <p:nvSpPr>
          <p:cNvPr id="109" name="Google Shape;109;p12"/>
          <p:cNvSpPr txBox="1"/>
          <p:nvPr/>
        </p:nvSpPr>
        <p:spPr>
          <a:xfrm>
            <a:off x="115887" y="182562"/>
            <a:ext cx="9848850" cy="560387"/>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Pacific decadal interactions with ENSO</a:t>
            </a:r>
            <a:endParaRPr/>
          </a:p>
        </p:txBody>
      </p:sp>
      <p:sp>
        <p:nvSpPr>
          <p:cNvPr id="110" name="Google Shape;110;p12"/>
          <p:cNvSpPr txBox="1"/>
          <p:nvPr/>
        </p:nvSpPr>
        <p:spPr>
          <a:xfrm>
            <a:off x="215900" y="6265862"/>
            <a:ext cx="9648825" cy="10064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a:solidFill>
                  <a:srgbClr val="000000"/>
                </a:solidFill>
                <a:latin typeface="Arial"/>
                <a:ea typeface="Arial"/>
                <a:cs typeface="Arial"/>
                <a:sym typeface="Arial"/>
              </a:rPr>
              <a:t>Random </a:t>
            </a:r>
            <a:r>
              <a:rPr b="1" i="0" lang="en-US" sz="2200" u="none">
                <a:solidFill>
                  <a:srgbClr val="000000"/>
                </a:solidFill>
                <a:latin typeface="Arial"/>
                <a:ea typeface="Arial"/>
                <a:cs typeface="Arial"/>
                <a:sym typeface="Arial"/>
              </a:rPr>
              <a:t>ENSO modulation</a:t>
            </a:r>
            <a:r>
              <a:rPr b="0" i="0" lang="en-US" sz="2200" u="none">
                <a:solidFill>
                  <a:srgbClr val="000000"/>
                </a:solidFill>
                <a:latin typeface="Arial"/>
                <a:ea typeface="Arial"/>
                <a:cs typeface="Arial"/>
                <a:sym typeface="Arial"/>
              </a:rPr>
              <a:t> + ML/RW </a:t>
            </a:r>
            <a:r>
              <a:rPr b="1" i="0" lang="en-US" sz="2200" u="none">
                <a:solidFill>
                  <a:srgbClr val="000000"/>
                </a:solidFill>
                <a:latin typeface="Arial"/>
                <a:ea typeface="Arial"/>
                <a:cs typeface="Arial"/>
                <a:sym typeface="Arial"/>
              </a:rPr>
              <a:t>reddening</a:t>
            </a:r>
            <a:r>
              <a:rPr b="0" i="0" lang="en-US" sz="2200" u="none">
                <a:solidFill>
                  <a:srgbClr val="000000"/>
                </a:solidFill>
                <a:latin typeface="Arial"/>
                <a:ea typeface="Arial"/>
                <a:cs typeface="Arial"/>
                <a:sym typeface="Arial"/>
              </a:rPr>
              <a:t> at higher latitudes.</a:t>
            </a:r>
            <a:endParaRPr/>
          </a:p>
          <a:p>
            <a:pPr indent="0" lvl="0" marL="0" marR="0" rtl="0" algn="ctr">
              <a:lnSpc>
                <a:spcPct val="100000"/>
              </a:lnSpc>
              <a:spcBef>
                <a:spcPts val="0"/>
              </a:spcBef>
              <a:spcAft>
                <a:spcPts val="0"/>
              </a:spcAft>
              <a:buClr>
                <a:srgbClr val="000000"/>
              </a:buClr>
              <a:buSzPts val="2200"/>
              <a:buFont typeface="Arial"/>
              <a:buNone/>
            </a:pPr>
            <a:r>
              <a:rPr b="0" i="0" lang="en-US" sz="2200" u="none">
                <a:solidFill>
                  <a:srgbClr val="000000"/>
                </a:solidFill>
                <a:latin typeface="Arial"/>
                <a:ea typeface="Arial"/>
                <a:cs typeface="Arial"/>
                <a:sym typeface="Arial"/>
              </a:rPr>
              <a:t>PDO &amp; NPGO might </a:t>
            </a:r>
            <a:r>
              <a:rPr b="1" i="0" lang="en-US" sz="2200" u="none">
                <a:solidFill>
                  <a:srgbClr val="000000"/>
                </a:solidFill>
                <a:latin typeface="Arial"/>
                <a:ea typeface="Arial"/>
                <a:cs typeface="Arial"/>
                <a:sym typeface="Arial"/>
              </a:rPr>
              <a:t>interact</a:t>
            </a:r>
            <a:r>
              <a:rPr b="0" i="0" lang="en-US" sz="2200" u="none">
                <a:solidFill>
                  <a:srgbClr val="000000"/>
                </a:solidFill>
                <a:latin typeface="Arial"/>
                <a:ea typeface="Arial"/>
                <a:cs typeface="Arial"/>
                <a:sym typeface="Arial"/>
              </a:rPr>
              <a:t> with ENSO flavors.</a:t>
            </a:r>
            <a:endParaRPr/>
          </a:p>
          <a:p>
            <a:pPr indent="0" lvl="0" marL="0" marR="0" rtl="0" algn="ctr">
              <a:lnSpc>
                <a:spcPct val="100000"/>
              </a:lnSpc>
              <a:spcBef>
                <a:spcPts val="0"/>
              </a:spcBef>
              <a:spcAft>
                <a:spcPts val="0"/>
              </a:spcAft>
              <a:buClr>
                <a:srgbClr val="000000"/>
              </a:buClr>
              <a:buSzPts val="2200"/>
              <a:buFont typeface="Arial"/>
              <a:buNone/>
            </a:pPr>
            <a:r>
              <a:rPr b="0" i="0" lang="en-US" sz="2200" u="none">
                <a:solidFill>
                  <a:srgbClr val="000000"/>
                </a:solidFill>
                <a:latin typeface="Arial"/>
                <a:ea typeface="Arial"/>
                <a:cs typeface="Arial"/>
                <a:sym typeface="Arial"/>
              </a:rPr>
              <a:t>Are these </a:t>
            </a:r>
            <a:r>
              <a:rPr b="1" i="0" lang="en-US" sz="2200" u="none">
                <a:solidFill>
                  <a:srgbClr val="000000"/>
                </a:solidFill>
                <a:latin typeface="Arial"/>
                <a:ea typeface="Arial"/>
                <a:cs typeface="Arial"/>
                <a:sym typeface="Arial"/>
              </a:rPr>
              <a:t>open</a:t>
            </a:r>
            <a:r>
              <a:rPr b="0" i="0" lang="en-US" sz="2200" u="none">
                <a:solidFill>
                  <a:srgbClr val="000000"/>
                </a:solidFill>
                <a:latin typeface="Arial"/>
                <a:ea typeface="Arial"/>
                <a:cs typeface="Arial"/>
                <a:sym typeface="Arial"/>
              </a:rPr>
              <a:t> or </a:t>
            </a:r>
            <a:r>
              <a:rPr b="1" i="0" lang="en-US" sz="2200" u="none">
                <a:solidFill>
                  <a:srgbClr val="000000"/>
                </a:solidFill>
                <a:latin typeface="Arial"/>
                <a:ea typeface="Arial"/>
                <a:cs typeface="Arial"/>
                <a:sym typeface="Arial"/>
              </a:rPr>
              <a:t>closed</a:t>
            </a:r>
            <a:r>
              <a:rPr b="0" i="0" lang="en-US" sz="2200" u="none">
                <a:solidFill>
                  <a:srgbClr val="000000"/>
                </a:solidFill>
                <a:latin typeface="Arial"/>
                <a:ea typeface="Arial"/>
                <a:cs typeface="Arial"/>
                <a:sym typeface="Arial"/>
              </a:rPr>
              <a:t> loops?  Do these links imply </a:t>
            </a:r>
            <a:r>
              <a:rPr b="1" i="0" lang="en-US" sz="2200" u="none">
                <a:solidFill>
                  <a:srgbClr val="000000"/>
                </a:solidFill>
                <a:latin typeface="Arial"/>
                <a:ea typeface="Arial"/>
                <a:cs typeface="Arial"/>
                <a:sym typeface="Arial"/>
              </a:rPr>
              <a:t>predictability</a:t>
            </a:r>
            <a:r>
              <a:rPr b="0" i="0" lang="en-US" sz="2200" u="none">
                <a:solidFill>
                  <a:srgbClr val="000000"/>
                </a:solidFill>
                <a:latin typeface="Arial"/>
                <a:ea typeface="Arial"/>
                <a:cs typeface="Arial"/>
                <a:sym typeface="Arial"/>
              </a:rPr>
              <a:t>?</a:t>
            </a:r>
            <a:endParaRPr/>
          </a:p>
        </p:txBody>
      </p:sp>
      <p:sp>
        <p:nvSpPr>
          <p:cNvPr id="111" name="Google Shape;111;p12"/>
          <p:cNvSpPr txBox="1"/>
          <p:nvPr/>
        </p:nvSpPr>
        <p:spPr>
          <a:xfrm>
            <a:off x="144462" y="4772025"/>
            <a:ext cx="938212" cy="803275"/>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Clr>
                <a:srgbClr val="808080"/>
              </a:buClr>
              <a:buSzPts val="1200"/>
              <a:buFont typeface="Arial"/>
              <a:buNone/>
            </a:pPr>
            <a:r>
              <a:rPr b="0" i="1" lang="en-US" sz="1200" u="none">
                <a:solidFill>
                  <a:srgbClr val="808080"/>
                </a:solidFill>
                <a:latin typeface="Arial"/>
                <a:ea typeface="Arial"/>
                <a:cs typeface="Arial"/>
                <a:sym typeface="Arial"/>
              </a:rPr>
              <a:t>KOE =</a:t>
            </a:r>
            <a:endParaRPr/>
          </a:p>
          <a:p>
            <a:pPr indent="0" lvl="0" marL="0" marR="0" rtl="0" algn="ctr">
              <a:lnSpc>
                <a:spcPct val="93000"/>
              </a:lnSpc>
              <a:spcBef>
                <a:spcPts val="0"/>
              </a:spcBef>
              <a:spcAft>
                <a:spcPts val="0"/>
              </a:spcAft>
              <a:buClr>
                <a:srgbClr val="808080"/>
              </a:buClr>
              <a:buSzPts val="1200"/>
              <a:buFont typeface="Arial"/>
              <a:buNone/>
            </a:pPr>
            <a:r>
              <a:rPr b="0" i="1" lang="en-US" sz="1200" u="none">
                <a:solidFill>
                  <a:srgbClr val="808080"/>
                </a:solidFill>
                <a:latin typeface="Arial"/>
                <a:ea typeface="Arial"/>
                <a:cs typeface="Arial"/>
                <a:sym typeface="Arial"/>
              </a:rPr>
              <a:t>Kuroshio-</a:t>
            </a:r>
            <a:endParaRPr/>
          </a:p>
          <a:p>
            <a:pPr indent="0" lvl="0" marL="0" marR="0" rtl="0" algn="ctr">
              <a:lnSpc>
                <a:spcPct val="93000"/>
              </a:lnSpc>
              <a:spcBef>
                <a:spcPts val="0"/>
              </a:spcBef>
              <a:spcAft>
                <a:spcPts val="0"/>
              </a:spcAft>
              <a:buClr>
                <a:srgbClr val="808080"/>
              </a:buClr>
              <a:buSzPts val="1200"/>
              <a:buFont typeface="Arial"/>
              <a:buNone/>
            </a:pPr>
            <a:r>
              <a:rPr b="0" i="1" lang="en-US" sz="1200" u="none">
                <a:solidFill>
                  <a:srgbClr val="808080"/>
                </a:solidFill>
                <a:latin typeface="Arial"/>
                <a:ea typeface="Arial"/>
                <a:cs typeface="Arial"/>
                <a:sym typeface="Arial"/>
              </a:rPr>
              <a:t>Oyashio</a:t>
            </a:r>
            <a:endParaRPr/>
          </a:p>
          <a:p>
            <a:pPr indent="0" lvl="0" marL="0" marR="0" rtl="0" algn="ctr">
              <a:lnSpc>
                <a:spcPct val="93000"/>
              </a:lnSpc>
              <a:spcBef>
                <a:spcPts val="0"/>
              </a:spcBef>
              <a:spcAft>
                <a:spcPts val="0"/>
              </a:spcAft>
              <a:buClr>
                <a:srgbClr val="808080"/>
              </a:buClr>
              <a:buSzPts val="1200"/>
              <a:buFont typeface="Arial"/>
              <a:buNone/>
            </a:pPr>
            <a:r>
              <a:rPr b="0" i="1" lang="en-US" sz="1200" u="none">
                <a:solidFill>
                  <a:srgbClr val="808080"/>
                </a:solidFill>
                <a:latin typeface="Arial"/>
                <a:ea typeface="Arial"/>
                <a:cs typeface="Arial"/>
                <a:sym typeface="Arial"/>
              </a:rPr>
              <a:t>Extension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3"/>
          <p:cNvSpPr/>
          <p:nvPr/>
        </p:nvSpPr>
        <p:spPr>
          <a:xfrm>
            <a:off x="239750" y="334075"/>
            <a:ext cx="9601200" cy="459864"/>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US" sz="2800"/>
              <a:t>Common</a:t>
            </a:r>
            <a:r>
              <a:rPr b="1" i="0" lang="en-US" sz="2800" u="none" cap="none" strike="noStrike">
                <a:solidFill>
                  <a:srgbClr val="000000"/>
                </a:solidFill>
                <a:latin typeface="Arial"/>
                <a:ea typeface="Arial"/>
                <a:cs typeface="Arial"/>
                <a:sym typeface="Arial"/>
              </a:rPr>
              <a:t> </a:t>
            </a:r>
            <a:r>
              <a:rPr b="1" lang="en-US" sz="2800"/>
              <a:t>tropical Pacific </a:t>
            </a:r>
            <a:r>
              <a:rPr b="1" i="0" lang="en-US" sz="2800" u="none" cap="none" strike="noStrike">
                <a:solidFill>
                  <a:srgbClr val="000000"/>
                </a:solidFill>
                <a:latin typeface="Arial"/>
                <a:ea typeface="Arial"/>
                <a:cs typeface="Arial"/>
                <a:sym typeface="Arial"/>
              </a:rPr>
              <a:t>biases in CGCMs</a:t>
            </a:r>
            <a:endParaRPr b="0" i="0" sz="2800" u="none" cap="none" strike="noStrike">
              <a:solidFill>
                <a:srgbClr val="000000"/>
              </a:solidFill>
              <a:latin typeface="Arial"/>
              <a:ea typeface="Arial"/>
              <a:cs typeface="Arial"/>
              <a:sym typeface="Arial"/>
            </a:endParaRPr>
          </a:p>
        </p:txBody>
      </p:sp>
      <p:pic>
        <p:nvPicPr>
          <p:cNvPr id="118" name="Google Shape;118;p13"/>
          <p:cNvPicPr preferRelativeResize="0"/>
          <p:nvPr/>
        </p:nvPicPr>
        <p:blipFill rotWithShape="1">
          <a:blip r:embed="rId3">
            <a:alphaModFix/>
          </a:blip>
          <a:srcRect b="0" l="0" r="0" t="14398"/>
          <a:stretch/>
        </p:blipFill>
        <p:spPr>
          <a:xfrm>
            <a:off x="303840" y="1096800"/>
            <a:ext cx="9472319" cy="4163400"/>
          </a:xfrm>
          <a:prstGeom prst="rect">
            <a:avLst/>
          </a:prstGeom>
          <a:noFill/>
          <a:ln>
            <a:noFill/>
          </a:ln>
        </p:spPr>
      </p:pic>
      <p:sp>
        <p:nvSpPr>
          <p:cNvPr id="119" name="Google Shape;119;p13"/>
          <p:cNvSpPr/>
          <p:nvPr/>
        </p:nvSpPr>
        <p:spPr>
          <a:xfrm>
            <a:off x="173150" y="5311150"/>
            <a:ext cx="9734100" cy="19206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i="1" lang="en-US" sz="1500" u="none" cap="none" strike="noStrike">
                <a:solidFill>
                  <a:srgbClr val="7F7F7F"/>
                </a:solidFill>
                <a:latin typeface="Arial"/>
                <a:ea typeface="Arial"/>
                <a:cs typeface="Arial"/>
                <a:sym typeface="Arial"/>
              </a:rPr>
              <a:t>20-model mean for CMIP5 historical runs, relative to ERSST.v5. </a:t>
            </a:r>
            <a:r>
              <a:rPr i="1" lang="en-US" sz="1500">
                <a:solidFill>
                  <a:srgbClr val="7F7F7F"/>
                </a:solidFill>
              </a:rPr>
              <a:t> </a:t>
            </a:r>
            <a:r>
              <a:rPr b="0" i="1" lang="en-US" sz="1500" u="none" cap="none" strike="noStrike">
                <a:solidFill>
                  <a:srgbClr val="7F7F7F"/>
                </a:solidFill>
                <a:latin typeface="Arial"/>
                <a:ea typeface="Arial"/>
                <a:cs typeface="Arial"/>
                <a:sym typeface="Arial"/>
              </a:rPr>
              <a:t>SST contours are for obs (black) and models (purple).</a:t>
            </a:r>
            <a:r>
              <a:rPr i="1" lang="en-US" sz="1500">
                <a:solidFill>
                  <a:srgbClr val="7F7F7F"/>
                </a:solidFill>
              </a:rPr>
              <a:t>  </a:t>
            </a:r>
            <a:r>
              <a:rPr b="0" i="1" lang="en-US" sz="1500" u="none" cap="none" strike="noStrike">
                <a:solidFill>
                  <a:srgbClr val="7F7F7F"/>
                </a:solidFill>
                <a:latin typeface="Arial"/>
                <a:ea typeface="Arial"/>
                <a:cs typeface="Arial"/>
                <a:sym typeface="Arial"/>
              </a:rPr>
              <a:t>Stippling: at least 90% of models have bias of same sign.</a:t>
            </a:r>
            <a:endParaRPr b="0" i="1" sz="1500" u="none" cap="none" strike="noStrike">
              <a:solidFill>
                <a:srgbClr val="7F7F7F"/>
              </a:solidFill>
              <a:latin typeface="Arial"/>
              <a:ea typeface="Arial"/>
              <a:cs typeface="Arial"/>
              <a:sym typeface="Arial"/>
            </a:endParaRPr>
          </a:p>
          <a:p>
            <a:pPr indent="0" lvl="0" marL="0" marR="0" rtl="0" algn="ctr">
              <a:lnSpc>
                <a:spcPct val="93000"/>
              </a:lnSpc>
              <a:spcBef>
                <a:spcPts val="0"/>
              </a:spcBef>
              <a:spcAft>
                <a:spcPts val="0"/>
              </a:spcAft>
              <a:buNone/>
            </a:pPr>
            <a:r>
              <a:t/>
            </a:r>
            <a:endParaRPr sz="1800"/>
          </a:p>
          <a:p>
            <a:pPr indent="0" lvl="0" marL="0" marR="0" rtl="0" algn="ctr">
              <a:lnSpc>
                <a:spcPct val="93000"/>
              </a:lnSpc>
              <a:spcBef>
                <a:spcPts val="0"/>
              </a:spcBef>
              <a:spcAft>
                <a:spcPts val="0"/>
              </a:spcAft>
              <a:buNone/>
            </a:pPr>
            <a:r>
              <a:t/>
            </a:r>
            <a:endParaRPr sz="2100"/>
          </a:p>
          <a:p>
            <a:pPr indent="0" lvl="0" marL="0" marR="0" rtl="0" algn="ctr">
              <a:lnSpc>
                <a:spcPct val="93000"/>
              </a:lnSpc>
              <a:spcBef>
                <a:spcPts val="0"/>
              </a:spcBef>
              <a:spcAft>
                <a:spcPts val="0"/>
              </a:spcAft>
              <a:buNone/>
            </a:pPr>
            <a:r>
              <a:rPr lang="en-US" sz="1900"/>
              <a:t>Equatorial cold SST bias, eastern warm bias, strong trades, double ITCZ, weak TIWs.</a:t>
            </a:r>
            <a:endParaRPr sz="1900"/>
          </a:p>
          <a:p>
            <a:pPr indent="0" lvl="0" marL="0" marR="0" rtl="0" algn="ctr">
              <a:lnSpc>
                <a:spcPct val="93000"/>
              </a:lnSpc>
              <a:spcBef>
                <a:spcPts val="0"/>
              </a:spcBef>
              <a:spcAft>
                <a:spcPts val="0"/>
              </a:spcAft>
              <a:buNone/>
            </a:pPr>
            <a:r>
              <a:rPr lang="en-US" sz="1900"/>
              <a:t>→ Weak ENSO coupling, damping, diversity, asymmetry; shifted teleconnections.</a:t>
            </a:r>
            <a:endParaRPr sz="1900"/>
          </a:p>
        </p:txBody>
      </p:sp>
      <p:sp>
        <p:nvSpPr>
          <p:cNvPr id="120" name="Google Shape;120;p13"/>
          <p:cNvSpPr txBox="1"/>
          <p:nvPr/>
        </p:nvSpPr>
        <p:spPr>
          <a:xfrm>
            <a:off x="7851350" y="4562425"/>
            <a:ext cx="1989600" cy="571200"/>
          </a:xfrm>
          <a:prstGeom prst="rect">
            <a:avLst/>
          </a:prstGeom>
          <a:noFill/>
          <a:ln>
            <a:noFill/>
          </a:ln>
        </p:spPr>
        <p:txBody>
          <a:bodyPr anchorCtr="0" anchor="t" bIns="45000" lIns="90000" spcFirstLastPara="1" rIns="90000" wrap="square" tIns="45000">
            <a:noAutofit/>
          </a:bodyPr>
          <a:lstStyle/>
          <a:p>
            <a:pPr indent="0" lvl="0" marL="0" marR="0" rtl="0" algn="r">
              <a:lnSpc>
                <a:spcPct val="100000"/>
              </a:lnSpc>
              <a:spcBef>
                <a:spcPts val="0"/>
              </a:spcBef>
              <a:spcAft>
                <a:spcPts val="0"/>
              </a:spcAft>
              <a:buNone/>
            </a:pPr>
            <a:r>
              <a:rPr b="0" i="1" lang="en-US" sz="1600" u="none" cap="none" strike="noStrike">
                <a:solidFill>
                  <a:srgbClr val="808080"/>
                </a:solidFill>
                <a:latin typeface="Arial"/>
                <a:ea typeface="Arial"/>
                <a:cs typeface="Arial"/>
                <a:sym typeface="Arial"/>
              </a:rPr>
              <a:t>Santoso et al.</a:t>
            </a:r>
            <a:endParaRPr i="1" sz="1600">
              <a:solidFill>
                <a:srgbClr val="808080"/>
              </a:solidFill>
            </a:endParaRPr>
          </a:p>
          <a:p>
            <a:pPr indent="0" lvl="0" marL="0" marR="0" rtl="0" algn="r">
              <a:lnSpc>
                <a:spcPct val="100000"/>
              </a:lnSpc>
              <a:spcBef>
                <a:spcPts val="0"/>
              </a:spcBef>
              <a:spcAft>
                <a:spcPts val="0"/>
              </a:spcAft>
              <a:buNone/>
            </a:pPr>
            <a:r>
              <a:rPr b="0" i="1" lang="en-US" sz="1600" u="none" cap="none" strike="noStrike">
                <a:solidFill>
                  <a:srgbClr val="808080"/>
                </a:solidFill>
                <a:latin typeface="Arial"/>
                <a:ea typeface="Arial"/>
                <a:cs typeface="Arial"/>
                <a:sym typeface="Arial"/>
              </a:rPr>
              <a:t>(BAMS 2019)</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4"/>
          <p:cNvSpPr/>
          <p:nvPr/>
        </p:nvSpPr>
        <p:spPr>
          <a:xfrm>
            <a:off x="284760" y="6822000"/>
            <a:ext cx="1959600" cy="6354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i="1" lang="en-US" sz="1800" strike="noStrike">
                <a:solidFill>
                  <a:srgbClr val="808080"/>
                </a:solidFill>
                <a:latin typeface="Arial"/>
                <a:ea typeface="Arial"/>
                <a:cs typeface="Arial"/>
                <a:sym typeface="Arial"/>
              </a:rPr>
              <a:t>Ham &amp; Kug</a:t>
            </a:r>
            <a:endParaRPr b="0" sz="18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1" lang="en-US" sz="1800" strike="noStrike">
                <a:solidFill>
                  <a:srgbClr val="808080"/>
                </a:solidFill>
                <a:latin typeface="Arial"/>
                <a:ea typeface="Arial"/>
                <a:cs typeface="Arial"/>
                <a:sym typeface="Arial"/>
              </a:rPr>
              <a:t>(JC 2015)</a:t>
            </a:r>
            <a:endParaRPr b="0" sz="1800" strike="noStrike">
              <a:solidFill>
                <a:srgbClr val="000000"/>
              </a:solidFill>
              <a:latin typeface="Arial"/>
              <a:ea typeface="Arial"/>
              <a:cs typeface="Arial"/>
              <a:sym typeface="Arial"/>
            </a:endParaRPr>
          </a:p>
        </p:txBody>
      </p:sp>
      <p:sp>
        <p:nvSpPr>
          <p:cNvPr id="127" name="Google Shape;127;p14"/>
          <p:cNvSpPr/>
          <p:nvPr/>
        </p:nvSpPr>
        <p:spPr>
          <a:xfrm>
            <a:off x="115560" y="183240"/>
            <a:ext cx="9848898" cy="490698"/>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US" sz="2800"/>
              <a:t>Background climate </a:t>
            </a:r>
            <a:r>
              <a:rPr b="1" lang="en-US" sz="2800"/>
              <a:t>biases affect </a:t>
            </a:r>
            <a:r>
              <a:rPr b="1" lang="en-US" sz="2800" strike="noStrike">
                <a:solidFill>
                  <a:srgbClr val="000000"/>
                </a:solidFill>
                <a:latin typeface="Arial"/>
                <a:ea typeface="Arial"/>
                <a:cs typeface="Arial"/>
                <a:sym typeface="Arial"/>
              </a:rPr>
              <a:t>ENSO</a:t>
            </a:r>
            <a:endParaRPr b="0" sz="2800" strike="noStrike">
              <a:solidFill>
                <a:srgbClr val="000000"/>
              </a:solidFill>
              <a:latin typeface="Arial"/>
              <a:ea typeface="Arial"/>
              <a:cs typeface="Arial"/>
              <a:sym typeface="Arial"/>
            </a:endParaRPr>
          </a:p>
        </p:txBody>
      </p:sp>
      <p:sp>
        <p:nvSpPr>
          <p:cNvPr id="128" name="Google Shape;128;p14"/>
          <p:cNvSpPr/>
          <p:nvPr/>
        </p:nvSpPr>
        <p:spPr>
          <a:xfrm>
            <a:off x="6534000" y="766800"/>
            <a:ext cx="3207600" cy="1829142"/>
          </a:xfrm>
          <a:custGeom>
            <a:rect b="b" l="l" r="r" t="t"/>
            <a:pathLst>
              <a:path extrusionOk="0" h="21600" w="21600">
                <a:moveTo>
                  <a:pt x="0" y="0"/>
                </a:moveTo>
                <a:lnTo>
                  <a:pt x="21600" y="0"/>
                </a:lnTo>
                <a:lnTo>
                  <a:pt x="21600" y="21600"/>
                </a:lnTo>
                <a:lnTo>
                  <a:pt x="0" y="21600"/>
                </a:lnTo>
                <a:lnTo>
                  <a:pt x="0" y="0"/>
                </a:lnTo>
                <a:close/>
              </a:path>
            </a:pathLst>
          </a:custGeom>
          <a:noFill/>
          <a:ln>
            <a:noFill/>
          </a:ln>
        </p:spPr>
      </p:sp>
      <p:pic>
        <p:nvPicPr>
          <p:cNvPr id="129" name="Google Shape;129;p14"/>
          <p:cNvPicPr preferRelativeResize="0"/>
          <p:nvPr/>
        </p:nvPicPr>
        <p:blipFill rotWithShape="1">
          <a:blip r:embed="rId3">
            <a:alphaModFix/>
          </a:blip>
          <a:srcRect b="0" l="0" r="0" t="0"/>
          <a:stretch/>
        </p:blipFill>
        <p:spPr>
          <a:xfrm>
            <a:off x="6368040" y="1682640"/>
            <a:ext cx="3528719" cy="5242680"/>
          </a:xfrm>
          <a:prstGeom prst="rect">
            <a:avLst/>
          </a:prstGeom>
          <a:noFill/>
          <a:ln>
            <a:noFill/>
          </a:ln>
        </p:spPr>
      </p:pic>
      <p:sp>
        <p:nvSpPr>
          <p:cNvPr id="130" name="Google Shape;130;p14"/>
          <p:cNvSpPr/>
          <p:nvPr/>
        </p:nvSpPr>
        <p:spPr>
          <a:xfrm>
            <a:off x="7423920" y="5765400"/>
            <a:ext cx="2407698" cy="3052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1" lang="en-US" sz="2000" strike="noStrike">
                <a:solidFill>
                  <a:srgbClr val="000000"/>
                </a:solidFill>
                <a:latin typeface="Arial"/>
                <a:ea typeface="Arial"/>
                <a:cs typeface="Arial"/>
                <a:sym typeface="Arial"/>
              </a:rPr>
              <a:t>warmer ECT</a:t>
            </a:r>
            <a:endParaRPr b="0" sz="2000" strike="noStrike">
              <a:solidFill>
                <a:srgbClr val="000000"/>
              </a:solidFill>
              <a:latin typeface="Arial"/>
              <a:ea typeface="Arial"/>
              <a:cs typeface="Arial"/>
              <a:sym typeface="Arial"/>
            </a:endParaRPr>
          </a:p>
        </p:txBody>
      </p:sp>
      <p:sp>
        <p:nvSpPr>
          <p:cNvPr id="131" name="Google Shape;131;p14"/>
          <p:cNvSpPr/>
          <p:nvPr/>
        </p:nvSpPr>
        <p:spPr>
          <a:xfrm>
            <a:off x="7423920" y="4213080"/>
            <a:ext cx="2407698" cy="3052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1" lang="en-US" sz="2000" strike="noStrike">
                <a:solidFill>
                  <a:srgbClr val="000000"/>
                </a:solidFill>
                <a:latin typeface="Arial"/>
                <a:ea typeface="Arial"/>
                <a:cs typeface="Arial"/>
                <a:sym typeface="Arial"/>
              </a:rPr>
              <a:t>weaker trades</a:t>
            </a:r>
            <a:endParaRPr b="0" sz="2000" strike="noStrike">
              <a:solidFill>
                <a:srgbClr val="000000"/>
              </a:solidFill>
              <a:latin typeface="Arial"/>
              <a:ea typeface="Arial"/>
              <a:cs typeface="Arial"/>
              <a:sym typeface="Arial"/>
            </a:endParaRPr>
          </a:p>
        </p:txBody>
      </p:sp>
      <p:sp>
        <p:nvSpPr>
          <p:cNvPr id="132" name="Google Shape;132;p14"/>
          <p:cNvSpPr/>
          <p:nvPr/>
        </p:nvSpPr>
        <p:spPr>
          <a:xfrm>
            <a:off x="7423920" y="2638440"/>
            <a:ext cx="2407698" cy="3052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1" lang="en-US" sz="2000" strike="noStrike">
                <a:solidFill>
                  <a:srgbClr val="000000"/>
                </a:solidFill>
                <a:latin typeface="Arial"/>
                <a:ea typeface="Arial"/>
                <a:cs typeface="Arial"/>
                <a:sym typeface="Arial"/>
              </a:rPr>
              <a:t>wetter equator</a:t>
            </a:r>
            <a:endParaRPr b="0" sz="2000" strike="noStrike">
              <a:solidFill>
                <a:srgbClr val="000000"/>
              </a:solidFill>
              <a:latin typeface="Arial"/>
              <a:ea typeface="Arial"/>
              <a:cs typeface="Arial"/>
              <a:sym typeface="Arial"/>
            </a:endParaRPr>
          </a:p>
        </p:txBody>
      </p:sp>
      <p:sp>
        <p:nvSpPr>
          <p:cNvPr id="133" name="Google Shape;133;p14"/>
          <p:cNvSpPr/>
          <p:nvPr/>
        </p:nvSpPr>
        <p:spPr>
          <a:xfrm>
            <a:off x="6362325" y="946800"/>
            <a:ext cx="3652938" cy="670680"/>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US" sz="2200" strike="noStrike">
                <a:solidFill>
                  <a:srgbClr val="38761D"/>
                </a:solidFill>
              </a:rPr>
              <a:t>…goes with </a:t>
            </a:r>
            <a:r>
              <a:rPr b="1" lang="en-US" sz="2200">
                <a:solidFill>
                  <a:srgbClr val="38761D"/>
                </a:solidFill>
              </a:rPr>
              <a:t>weaker/better</a:t>
            </a:r>
            <a:r>
              <a:rPr b="1" lang="en-US" sz="2200" strike="noStrike">
                <a:solidFill>
                  <a:srgbClr val="38761D"/>
                </a:solidFill>
              </a:rPr>
              <a:t> background </a:t>
            </a:r>
            <a:r>
              <a:rPr b="1" lang="en-US" sz="2200">
                <a:solidFill>
                  <a:srgbClr val="38761D"/>
                </a:solidFill>
              </a:rPr>
              <a:t>cold tongue</a:t>
            </a:r>
            <a:r>
              <a:rPr b="1" lang="en-US" sz="2200" strike="noStrike">
                <a:solidFill>
                  <a:srgbClr val="38761D"/>
                </a:solidFill>
              </a:rPr>
              <a:t>.</a:t>
            </a:r>
            <a:endParaRPr b="1" sz="2200" strike="noStrike">
              <a:solidFill>
                <a:srgbClr val="38761D"/>
              </a:solidFill>
            </a:endParaRPr>
          </a:p>
        </p:txBody>
      </p:sp>
      <p:pic>
        <p:nvPicPr>
          <p:cNvPr id="134" name="Google Shape;134;p14"/>
          <p:cNvPicPr preferRelativeResize="0"/>
          <p:nvPr/>
        </p:nvPicPr>
        <p:blipFill rotWithShape="1">
          <a:blip r:embed="rId4">
            <a:alphaModFix/>
          </a:blip>
          <a:srcRect b="0" l="0" r="0" t="0"/>
          <a:stretch/>
        </p:blipFill>
        <p:spPr>
          <a:xfrm>
            <a:off x="2632320" y="3209040"/>
            <a:ext cx="3462479" cy="4196520"/>
          </a:xfrm>
          <a:prstGeom prst="rect">
            <a:avLst/>
          </a:prstGeom>
          <a:noFill/>
          <a:ln>
            <a:noFill/>
          </a:ln>
        </p:spPr>
      </p:pic>
      <p:pic>
        <p:nvPicPr>
          <p:cNvPr id="135" name="Google Shape;135;p14"/>
          <p:cNvPicPr preferRelativeResize="0"/>
          <p:nvPr/>
        </p:nvPicPr>
        <p:blipFill rotWithShape="1">
          <a:blip r:embed="rId5">
            <a:alphaModFix/>
          </a:blip>
          <a:srcRect b="0" l="0" r="0" t="0"/>
          <a:stretch/>
        </p:blipFill>
        <p:spPr>
          <a:xfrm>
            <a:off x="2631600" y="1674360"/>
            <a:ext cx="3459602" cy="1468800"/>
          </a:xfrm>
          <a:prstGeom prst="rect">
            <a:avLst/>
          </a:prstGeom>
          <a:noFill/>
          <a:ln>
            <a:noFill/>
          </a:ln>
        </p:spPr>
      </p:pic>
      <p:sp>
        <p:nvSpPr>
          <p:cNvPr id="136" name="Google Shape;136;p14"/>
          <p:cNvSpPr/>
          <p:nvPr/>
        </p:nvSpPr>
        <p:spPr>
          <a:xfrm>
            <a:off x="2589480" y="946800"/>
            <a:ext cx="3652938" cy="670680"/>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US" sz="2200" strike="noStrike">
                <a:solidFill>
                  <a:srgbClr val="38761D"/>
                </a:solidFill>
              </a:rPr>
              <a:t>Improved El Niño</a:t>
            </a:r>
            <a:endParaRPr b="1" sz="2200" strike="noStrike">
              <a:solidFill>
                <a:srgbClr val="38761D"/>
              </a:solidFill>
            </a:endParaRPr>
          </a:p>
          <a:p>
            <a:pPr indent="0" lvl="0" marL="0" marR="0" rtl="0" algn="ctr">
              <a:lnSpc>
                <a:spcPct val="100000"/>
              </a:lnSpc>
              <a:spcBef>
                <a:spcPts val="0"/>
              </a:spcBef>
              <a:spcAft>
                <a:spcPts val="0"/>
              </a:spcAft>
              <a:buNone/>
            </a:pPr>
            <a:r>
              <a:rPr b="1" lang="en-US" sz="2200" strike="noStrike">
                <a:solidFill>
                  <a:srgbClr val="38761D"/>
                </a:solidFill>
              </a:rPr>
              <a:t>anomaly response...</a:t>
            </a:r>
            <a:endParaRPr b="1" sz="2200" strike="noStrike">
              <a:solidFill>
                <a:srgbClr val="38761D"/>
              </a:solidFill>
            </a:endParaRPr>
          </a:p>
        </p:txBody>
      </p:sp>
      <p:sp>
        <p:nvSpPr>
          <p:cNvPr id="137" name="Google Shape;137;p14"/>
          <p:cNvSpPr/>
          <p:nvPr/>
        </p:nvSpPr>
        <p:spPr>
          <a:xfrm>
            <a:off x="4071240" y="2657880"/>
            <a:ext cx="1940760" cy="3052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1" lang="en-US" sz="2000" strike="noStrike">
                <a:solidFill>
                  <a:srgbClr val="000000"/>
                </a:solidFill>
                <a:latin typeface="Arial"/>
                <a:ea typeface="Arial"/>
                <a:cs typeface="Arial"/>
                <a:sym typeface="Arial"/>
              </a:rPr>
              <a:t>rainfall</a:t>
            </a:r>
            <a:endParaRPr b="0" sz="2000" strike="noStrike">
              <a:solidFill>
                <a:srgbClr val="000000"/>
              </a:solidFill>
              <a:latin typeface="Arial"/>
              <a:ea typeface="Arial"/>
              <a:cs typeface="Arial"/>
              <a:sym typeface="Arial"/>
            </a:endParaRPr>
          </a:p>
        </p:txBody>
      </p:sp>
      <p:sp>
        <p:nvSpPr>
          <p:cNvPr id="138" name="Google Shape;138;p14"/>
          <p:cNvSpPr/>
          <p:nvPr/>
        </p:nvSpPr>
        <p:spPr>
          <a:xfrm>
            <a:off x="4058640" y="4054680"/>
            <a:ext cx="1940760" cy="390258"/>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1" lang="en-US" sz="2000" strike="noStrike">
                <a:solidFill>
                  <a:srgbClr val="000000"/>
                </a:solidFill>
                <a:latin typeface="Arial"/>
                <a:ea typeface="Arial"/>
                <a:cs typeface="Arial"/>
                <a:sym typeface="Arial"/>
              </a:rPr>
              <a:t>u</a:t>
            </a:r>
            <a:r>
              <a:rPr b="1" baseline="-25000" lang="en-US" sz="2000" strike="noStrike">
                <a:solidFill>
                  <a:srgbClr val="000000"/>
                </a:solidFill>
                <a:latin typeface="Arial"/>
                <a:ea typeface="Arial"/>
                <a:cs typeface="Arial"/>
                <a:sym typeface="Arial"/>
              </a:rPr>
              <a:t>850</a:t>
            </a:r>
            <a:endParaRPr b="0" sz="2000" strike="noStrike">
              <a:solidFill>
                <a:srgbClr val="000000"/>
              </a:solidFill>
              <a:latin typeface="Arial"/>
              <a:ea typeface="Arial"/>
              <a:cs typeface="Arial"/>
              <a:sym typeface="Arial"/>
            </a:endParaRPr>
          </a:p>
        </p:txBody>
      </p:sp>
      <p:sp>
        <p:nvSpPr>
          <p:cNvPr id="139" name="Google Shape;139;p14"/>
          <p:cNvSpPr/>
          <p:nvPr/>
        </p:nvSpPr>
        <p:spPr>
          <a:xfrm>
            <a:off x="4037760" y="5790600"/>
            <a:ext cx="1940760" cy="30526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1" lang="en-US" sz="2000" strike="noStrike">
                <a:solidFill>
                  <a:srgbClr val="000000"/>
                </a:solidFill>
                <a:latin typeface="Arial"/>
                <a:ea typeface="Arial"/>
                <a:cs typeface="Arial"/>
                <a:sym typeface="Arial"/>
              </a:rPr>
              <a:t>SST</a:t>
            </a:r>
            <a:endParaRPr b="0" sz="2000" strike="noStrike">
              <a:solidFill>
                <a:srgbClr val="000000"/>
              </a:solidFill>
              <a:latin typeface="Arial"/>
              <a:ea typeface="Arial"/>
              <a:cs typeface="Arial"/>
              <a:sym typeface="Arial"/>
            </a:endParaRPr>
          </a:p>
        </p:txBody>
      </p:sp>
      <p:sp>
        <p:nvSpPr>
          <p:cNvPr id="140" name="Google Shape;140;p14"/>
          <p:cNvSpPr/>
          <p:nvPr/>
        </p:nvSpPr>
        <p:spPr>
          <a:xfrm>
            <a:off x="182520" y="1766160"/>
            <a:ext cx="2291700" cy="12624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i="1" lang="en-US" sz="2000" strike="noStrike">
                <a:solidFill>
                  <a:srgbClr val="000000"/>
                </a:solidFill>
                <a:latin typeface="Arial"/>
                <a:ea typeface="Arial"/>
                <a:cs typeface="Arial"/>
                <a:sym typeface="Arial"/>
              </a:rPr>
              <a:t>Leading mode</a:t>
            </a:r>
            <a:r>
              <a:rPr lang="en-US" sz="2000"/>
              <a:t> </a:t>
            </a:r>
            <a:r>
              <a:rPr b="0" i="1" lang="en-US" sz="2000" strike="noStrike">
                <a:solidFill>
                  <a:srgbClr val="000000"/>
                </a:solidFill>
                <a:latin typeface="Arial"/>
                <a:ea typeface="Arial"/>
                <a:cs typeface="Arial"/>
                <a:sym typeface="Arial"/>
              </a:rPr>
              <a:t>of CMIP5 inter-model</a:t>
            </a:r>
            <a:r>
              <a:rPr i="1" lang="en-US" sz="2000"/>
              <a:t> </a:t>
            </a:r>
            <a:r>
              <a:rPr b="0" i="1" lang="en-US" sz="2000" strike="noStrike">
                <a:solidFill>
                  <a:srgbClr val="000000"/>
                </a:solidFill>
                <a:latin typeface="Arial"/>
                <a:ea typeface="Arial"/>
                <a:cs typeface="Arial"/>
                <a:sym typeface="Arial"/>
              </a:rPr>
              <a:t>variation in</a:t>
            </a:r>
            <a:r>
              <a:rPr lang="en-US" sz="2000"/>
              <a:t> </a:t>
            </a:r>
            <a:r>
              <a:rPr b="0" i="1" lang="en-US" sz="2000" strike="noStrike">
                <a:solidFill>
                  <a:srgbClr val="000000"/>
                </a:solidFill>
                <a:latin typeface="Arial"/>
                <a:ea typeface="Arial"/>
                <a:cs typeface="Arial"/>
                <a:sym typeface="Arial"/>
              </a:rPr>
              <a:t>rain response.</a:t>
            </a:r>
            <a:endParaRPr b="0" sz="2000" strike="noStrike">
              <a:solidFill>
                <a:srgbClr val="000000"/>
              </a:solidFill>
              <a:latin typeface="Arial"/>
              <a:ea typeface="Arial"/>
              <a:cs typeface="Arial"/>
              <a:sym typeface="Arial"/>
            </a:endParaRPr>
          </a:p>
        </p:txBody>
      </p:sp>
      <p:cxnSp>
        <p:nvCxnSpPr>
          <p:cNvPr id="141" name="Google Shape;141;p14"/>
          <p:cNvCxnSpPr/>
          <p:nvPr/>
        </p:nvCxnSpPr>
        <p:spPr>
          <a:xfrm>
            <a:off x="3833280" y="2486880"/>
            <a:ext cx="886200" cy="0"/>
          </a:xfrm>
          <a:prstGeom prst="straightConnector1">
            <a:avLst/>
          </a:prstGeom>
          <a:noFill/>
          <a:ln cap="flat" cmpd="sng" w="54700">
            <a:solidFill>
              <a:srgbClr val="000000"/>
            </a:solidFill>
            <a:prstDash val="solid"/>
            <a:round/>
            <a:headEnd len="sm" w="sm" type="none"/>
            <a:tailEnd len="med" w="med" type="triangle"/>
          </a:ln>
        </p:spPr>
      </p:cxnSp>
      <p:sp>
        <p:nvSpPr>
          <p:cNvPr id="142" name="Google Shape;142;p14"/>
          <p:cNvSpPr/>
          <p:nvPr/>
        </p:nvSpPr>
        <p:spPr>
          <a:xfrm>
            <a:off x="3711600" y="4034880"/>
            <a:ext cx="886680" cy="360"/>
          </a:xfrm>
          <a:custGeom>
            <a:rect b="b" l="l" r="r" t="t"/>
            <a:pathLst>
              <a:path extrusionOk="0" h="1" w="2463">
                <a:moveTo>
                  <a:pt x="0" y="0"/>
                </a:moveTo>
                <a:lnTo>
                  <a:pt x="2462" y="0"/>
                </a:lnTo>
              </a:path>
            </a:pathLst>
          </a:custGeom>
          <a:noFill/>
          <a:ln cap="flat" cmpd="sng" w="54700">
            <a:solidFill>
              <a:srgbClr val="000000"/>
            </a:solidFill>
            <a:prstDash val="solid"/>
            <a:round/>
            <a:headEnd len="sm" w="sm" type="none"/>
            <a:tailEnd len="med" w="med" type="triangle"/>
          </a:ln>
        </p:spPr>
      </p:sp>
      <p:sp>
        <p:nvSpPr>
          <p:cNvPr id="143" name="Google Shape;143;p14"/>
          <p:cNvSpPr/>
          <p:nvPr/>
        </p:nvSpPr>
        <p:spPr>
          <a:xfrm>
            <a:off x="4129920" y="5582880"/>
            <a:ext cx="886680" cy="360"/>
          </a:xfrm>
          <a:custGeom>
            <a:rect b="b" l="l" r="r" t="t"/>
            <a:pathLst>
              <a:path extrusionOk="0" h="1" w="2463">
                <a:moveTo>
                  <a:pt x="0" y="0"/>
                </a:moveTo>
                <a:lnTo>
                  <a:pt x="2462" y="0"/>
                </a:lnTo>
              </a:path>
            </a:pathLst>
          </a:custGeom>
          <a:noFill/>
          <a:ln cap="flat" cmpd="sng" w="54700">
            <a:solidFill>
              <a:srgbClr val="000000"/>
            </a:solidFill>
            <a:prstDash val="solid"/>
            <a:round/>
            <a:headEnd len="sm" w="sm" type="none"/>
            <a:tailEnd len="med" w="med" type="triangle"/>
          </a:ln>
        </p:spPr>
      </p:sp>
      <p:sp>
        <p:nvSpPr>
          <p:cNvPr id="144" name="Google Shape;144;p14"/>
          <p:cNvSpPr/>
          <p:nvPr/>
        </p:nvSpPr>
        <p:spPr>
          <a:xfrm>
            <a:off x="182520" y="3447000"/>
            <a:ext cx="2291700" cy="14550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1" lang="en-US" sz="2000" strike="noStrike">
                <a:solidFill>
                  <a:srgbClr val="000000"/>
                </a:solidFill>
                <a:latin typeface="Arial"/>
                <a:ea typeface="Arial"/>
                <a:cs typeface="Arial"/>
                <a:sym typeface="Arial"/>
              </a:rPr>
              <a:t>Eastward</a:t>
            </a:r>
            <a:endParaRPr b="0" sz="20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1" lang="en-US" sz="2000" strike="noStrike">
                <a:solidFill>
                  <a:srgbClr val="000000"/>
                </a:solidFill>
                <a:latin typeface="Arial"/>
                <a:ea typeface="Arial"/>
                <a:cs typeface="Arial"/>
                <a:sym typeface="Arial"/>
              </a:rPr>
              <a:t>&amp; equatorward shift</a:t>
            </a:r>
            <a:r>
              <a:rPr b="0" lang="en-US" sz="2000" strike="noStrike">
                <a:solidFill>
                  <a:srgbClr val="000000"/>
                </a:solidFill>
                <a:latin typeface="Arial"/>
                <a:ea typeface="Arial"/>
                <a:cs typeface="Arial"/>
                <a:sym typeface="Arial"/>
              </a:rPr>
              <a:t> of El Niño rain/wind/SST anomalies...</a:t>
            </a:r>
            <a:endParaRPr b="0" sz="2000" strike="noStrike">
              <a:solidFill>
                <a:srgbClr val="000000"/>
              </a:solidFill>
              <a:latin typeface="Arial"/>
              <a:ea typeface="Arial"/>
              <a:cs typeface="Arial"/>
              <a:sym typeface="Arial"/>
            </a:endParaRPr>
          </a:p>
        </p:txBody>
      </p:sp>
      <p:sp>
        <p:nvSpPr>
          <p:cNvPr id="145" name="Google Shape;145;p14"/>
          <p:cNvSpPr/>
          <p:nvPr/>
        </p:nvSpPr>
        <p:spPr>
          <a:xfrm>
            <a:off x="182525" y="5321139"/>
            <a:ext cx="2291700" cy="13779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lang="en-US" sz="2000" strike="noStrike">
                <a:solidFill>
                  <a:srgbClr val="000000"/>
                </a:solidFill>
                <a:latin typeface="Arial"/>
                <a:ea typeface="Arial"/>
                <a:cs typeface="Arial"/>
                <a:sym typeface="Arial"/>
              </a:rPr>
              <a:t>...linked to</a:t>
            </a:r>
            <a:endParaRPr b="0" sz="2000"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1" lang="en-US" sz="2000" strike="noStrike">
                <a:solidFill>
                  <a:srgbClr val="FF0000"/>
                </a:solidFill>
                <a:latin typeface="Arial"/>
                <a:ea typeface="Arial"/>
                <a:cs typeface="Arial"/>
                <a:sym typeface="Arial"/>
              </a:rPr>
              <a:t>warmer equatorial cold tongue (ECT)</a:t>
            </a:r>
            <a:r>
              <a:rPr b="0" lang="en-US" sz="2000" strike="noStrike">
                <a:solidFill>
                  <a:srgbClr val="000000"/>
                </a:solidFill>
                <a:latin typeface="Arial"/>
                <a:ea typeface="Arial"/>
                <a:cs typeface="Arial"/>
                <a:sym typeface="Arial"/>
              </a:rPr>
              <a:t>.</a:t>
            </a:r>
            <a:endParaRPr b="0" sz="2000"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0" name="Shape 150"/>
        <p:cNvGrpSpPr/>
        <p:nvPr/>
      </p:nvGrpSpPr>
      <p:grpSpPr>
        <a:xfrm>
          <a:off x="0" y="0"/>
          <a:ext cx="0" cy="0"/>
          <a:chOff x="0" y="0"/>
          <a:chExt cx="0" cy="0"/>
        </a:xfrm>
      </p:grpSpPr>
      <p:sp>
        <p:nvSpPr>
          <p:cNvPr id="151" name="Google Shape;151;p15"/>
          <p:cNvSpPr txBox="1"/>
          <p:nvPr/>
        </p:nvSpPr>
        <p:spPr>
          <a:xfrm>
            <a:off x="5114925" y="233362"/>
            <a:ext cx="4743450" cy="1471612"/>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CMIP6 (1850-2014)</a:t>
            </a:r>
            <a:endParaRPr/>
          </a:p>
          <a:p>
            <a:pPr indent="0" lvl="0" marL="0" marR="0" rtl="0" algn="ctr">
              <a:lnSpc>
                <a:spcPct val="115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biases in ENSO</a:t>
            </a:r>
            <a:endParaRPr/>
          </a:p>
          <a:p>
            <a:pPr indent="0" lvl="0" marL="0" marR="0" rtl="0" algn="ctr">
              <a:lnSpc>
                <a:spcPct val="115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amplitude &amp; asymmetry</a:t>
            </a:r>
            <a:endParaRPr/>
          </a:p>
        </p:txBody>
      </p:sp>
      <p:sp>
        <p:nvSpPr>
          <p:cNvPr id="152" name="Google Shape;152;p15"/>
          <p:cNvSpPr txBox="1"/>
          <p:nvPr/>
        </p:nvSpPr>
        <p:spPr>
          <a:xfrm>
            <a:off x="5303837" y="6680200"/>
            <a:ext cx="4332287" cy="560387"/>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800"/>
              <a:buFont typeface="Arial"/>
              <a:buNone/>
            </a:pPr>
            <a:r>
              <a:rPr b="0" i="1" lang="en-US" sz="1800" u="none">
                <a:solidFill>
                  <a:srgbClr val="000000"/>
                </a:solidFill>
                <a:latin typeface="Arial"/>
                <a:ea typeface="Arial"/>
                <a:cs typeface="Arial"/>
                <a:sym typeface="Arial"/>
              </a:rPr>
              <a:t>Lee et al. (GRL 2021)</a:t>
            </a:r>
            <a:endParaRPr/>
          </a:p>
          <a:p>
            <a:pPr indent="0" lvl="0" marL="0" marR="0" rtl="0" algn="ctr">
              <a:lnSpc>
                <a:spcPct val="115000"/>
              </a:lnSpc>
              <a:spcBef>
                <a:spcPts val="0"/>
              </a:spcBef>
              <a:spcAft>
                <a:spcPts val="0"/>
              </a:spcAft>
              <a:buClr>
                <a:srgbClr val="808080"/>
              </a:buClr>
              <a:buSzPts val="1400"/>
              <a:buFont typeface="Arial"/>
              <a:buNone/>
            </a:pPr>
            <a:r>
              <a:rPr b="0" i="1" lang="en-US" sz="1400" u="none">
                <a:solidFill>
                  <a:srgbClr val="808080"/>
                </a:solidFill>
                <a:latin typeface="Arial"/>
                <a:ea typeface="Arial"/>
                <a:cs typeface="Arial"/>
                <a:sym typeface="Arial"/>
              </a:rPr>
              <a:t>https://doi.org/10.1029/2021GL095041</a:t>
            </a:r>
            <a:endParaRPr/>
          </a:p>
        </p:txBody>
      </p:sp>
      <p:sp>
        <p:nvSpPr>
          <p:cNvPr id="153" name="Google Shape;153;p15"/>
          <p:cNvSpPr/>
          <p:nvPr/>
        </p:nvSpPr>
        <p:spPr>
          <a:xfrm>
            <a:off x="5303837" y="1885950"/>
            <a:ext cx="4332287" cy="3784600"/>
          </a:xfrm>
          <a:prstGeom prst="rect">
            <a:avLst/>
          </a:prstGeom>
          <a:noFill/>
          <a:ln>
            <a:noFill/>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pic>
        <p:nvPicPr>
          <p:cNvPr id="154" name="Google Shape;154;p15"/>
          <p:cNvPicPr preferRelativeResize="0"/>
          <p:nvPr/>
        </p:nvPicPr>
        <p:blipFill rotWithShape="1">
          <a:blip r:embed="rId3">
            <a:alphaModFix/>
          </a:blip>
          <a:srcRect b="0" l="0" r="0" t="0"/>
          <a:stretch/>
        </p:blipFill>
        <p:spPr>
          <a:xfrm>
            <a:off x="195262" y="182562"/>
            <a:ext cx="4735512" cy="7146925"/>
          </a:xfrm>
          <a:prstGeom prst="rect">
            <a:avLst/>
          </a:prstGeom>
          <a:noFill/>
          <a:ln>
            <a:noFill/>
          </a:ln>
        </p:spPr>
      </p:pic>
      <p:sp>
        <p:nvSpPr>
          <p:cNvPr id="155" name="Google Shape;155;p15"/>
          <p:cNvSpPr txBox="1"/>
          <p:nvPr/>
        </p:nvSpPr>
        <p:spPr>
          <a:xfrm>
            <a:off x="5105400" y="2032000"/>
            <a:ext cx="4762500" cy="4202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Many CGCMs now get a</a:t>
            </a:r>
            <a:endParaRPr/>
          </a:p>
          <a:p>
            <a:pPr indent="0" lvl="0" marL="0" marR="0" rtl="0" algn="ctr">
              <a:lnSpc>
                <a:spcPct val="115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reasonable ENSO amplitude</a:t>
            </a:r>
            <a:endParaRPr/>
          </a:p>
          <a:p>
            <a:pPr indent="0" lvl="0" marL="0" marR="0" rtl="0" algn="ctr">
              <a:lnSpc>
                <a:spcPct val="115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(stddev of NINO3.4 SSTA).</a:t>
            </a:r>
            <a:endParaRPr/>
          </a:p>
          <a:p>
            <a:pPr indent="0" lvl="0" marL="0" marR="0" rtl="0" algn="ctr">
              <a:lnSpc>
                <a:spcPct val="115000"/>
              </a:lnSpc>
              <a:spcBef>
                <a:spcPts val="0"/>
              </a:spcBef>
              <a:spcAft>
                <a:spcPts val="0"/>
              </a:spcAft>
              <a:buClr>
                <a:srgbClr val="000000"/>
              </a:buClr>
              <a:buSzPts val="2000"/>
              <a:buFont typeface="Arial"/>
              <a:buNone/>
            </a:pPr>
            <a:r>
              <a:t/>
            </a:r>
            <a:endParaRPr b="0" i="0" sz="2000" u="non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But they seem to struggle with</a:t>
            </a:r>
            <a:endParaRPr/>
          </a:p>
          <a:p>
            <a:pPr indent="0" lvl="0" marL="0" marR="0" rtl="0" algn="ctr">
              <a:lnSpc>
                <a:spcPct val="115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ENSO nonlinearity &amp; asymmetry</a:t>
            </a:r>
            <a:endParaRPr/>
          </a:p>
          <a:p>
            <a:pPr indent="0" lvl="0" marL="0" marR="0" rtl="0" algn="ctr">
              <a:lnSpc>
                <a:spcPct val="115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(skewness of NINO3.4 SSTA).</a:t>
            </a:r>
            <a:endParaRPr/>
          </a:p>
          <a:p>
            <a:pPr indent="0" lvl="0" marL="0" marR="0" rtl="0" algn="ctr">
              <a:lnSpc>
                <a:spcPct val="115000"/>
              </a:lnSpc>
              <a:spcBef>
                <a:spcPts val="0"/>
              </a:spcBef>
              <a:spcAft>
                <a:spcPts val="0"/>
              </a:spcAft>
              <a:buClr>
                <a:srgbClr val="000000"/>
              </a:buClr>
              <a:buSzPts val="2000"/>
              <a:buFont typeface="Arial"/>
              <a:buNone/>
            </a:pPr>
            <a:r>
              <a:t/>
            </a:r>
            <a:endParaRPr b="0" i="0" sz="2000" u="non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000"/>
              <a:buFont typeface="Arial"/>
              <a:buNone/>
            </a:pPr>
            <a:r>
              <a:rPr lang="en-US" sz="2000"/>
              <a:t>N</a:t>
            </a:r>
            <a:r>
              <a:rPr b="0" i="0" lang="en-US" sz="2000" u="none">
                <a:solidFill>
                  <a:srgbClr val="000000"/>
                </a:solidFill>
                <a:latin typeface="Arial"/>
                <a:ea typeface="Arial"/>
                <a:cs typeface="Arial"/>
                <a:sym typeface="Arial"/>
              </a:rPr>
              <a:t>ote that </a:t>
            </a:r>
            <a:r>
              <a:rPr b="1" i="0" lang="en-US" sz="2000" u="none">
                <a:solidFill>
                  <a:srgbClr val="000000"/>
                </a:solidFill>
                <a:latin typeface="Arial"/>
                <a:ea typeface="Arial"/>
                <a:cs typeface="Arial"/>
                <a:sym typeface="Arial"/>
              </a:rPr>
              <a:t>amplitude, and</a:t>
            </a:r>
            <a:endParaRPr/>
          </a:p>
          <a:p>
            <a:pPr indent="0" lvl="0" marL="0" marR="0" rtl="0" algn="ctr">
              <a:lnSpc>
                <a:spcPct val="115000"/>
              </a:lnSpc>
              <a:spcBef>
                <a:spcPts val="0"/>
              </a:spcBef>
              <a:spcAft>
                <a:spcPts val="0"/>
              </a:spcAft>
              <a:buClr>
                <a:srgbClr val="000000"/>
              </a:buClr>
              <a:buSzPts val="2000"/>
              <a:buFont typeface="Arial"/>
              <a:buNone/>
            </a:pPr>
            <a:r>
              <a:rPr b="1" i="0" lang="en-US" sz="2000" u="none">
                <a:solidFill>
                  <a:srgbClr val="000000"/>
                </a:solidFill>
                <a:latin typeface="Arial"/>
                <a:ea typeface="Arial"/>
                <a:cs typeface="Arial"/>
                <a:sym typeface="Arial"/>
              </a:rPr>
              <a:t>especially asymmetry, are </a:t>
            </a:r>
            <a:r>
              <a:rPr b="1" i="1" lang="en-US" sz="2000" u="none">
                <a:solidFill>
                  <a:srgbClr val="000000"/>
                </a:solidFill>
                <a:latin typeface="Arial"/>
                <a:ea typeface="Arial"/>
                <a:cs typeface="Arial"/>
                <a:sym typeface="Arial"/>
              </a:rPr>
              <a:t>strongly</a:t>
            </a:r>
            <a:endParaRPr/>
          </a:p>
          <a:p>
            <a:pPr indent="0" lvl="0" marL="0" marR="0" rtl="0" algn="ctr">
              <a:lnSpc>
                <a:spcPct val="115000"/>
              </a:lnSpc>
              <a:spcBef>
                <a:spcPts val="0"/>
              </a:spcBef>
              <a:spcAft>
                <a:spcPts val="0"/>
              </a:spcAft>
              <a:buClr>
                <a:srgbClr val="000000"/>
              </a:buClr>
              <a:buSzPts val="2000"/>
              <a:buFont typeface="Arial"/>
              <a:buNone/>
            </a:pPr>
            <a:r>
              <a:rPr b="1" i="1" lang="en-US" sz="2000" u="none">
                <a:solidFill>
                  <a:srgbClr val="000000"/>
                </a:solidFill>
                <a:latin typeface="Arial"/>
                <a:ea typeface="Arial"/>
                <a:cs typeface="Arial"/>
                <a:sym typeface="Arial"/>
              </a:rPr>
              <a:t>modulated</a:t>
            </a:r>
            <a:r>
              <a:rPr b="0" i="0" lang="en-US" sz="2000" u="none">
                <a:solidFill>
                  <a:srgbClr val="000000"/>
                </a:solidFill>
                <a:latin typeface="Arial"/>
                <a:ea typeface="Arial"/>
                <a:cs typeface="Arial"/>
                <a:sym typeface="Arial"/>
              </a:rPr>
              <a:t> </a:t>
            </a:r>
            <a:r>
              <a:rPr lang="en-US" sz="2000"/>
              <a:t>— </a:t>
            </a:r>
            <a:r>
              <a:rPr b="0" i="0" lang="en-US" sz="2000" u="none">
                <a:solidFill>
                  <a:srgbClr val="000000"/>
                </a:solidFill>
                <a:latin typeface="Arial"/>
                <a:ea typeface="Arial"/>
                <a:cs typeface="Arial"/>
                <a:sym typeface="Arial"/>
              </a:rPr>
              <a:t>with large ensemble</a:t>
            </a:r>
            <a:endParaRPr/>
          </a:p>
          <a:p>
            <a:pPr indent="0" lvl="0" marL="0" marR="0" rtl="0" algn="ctr">
              <a:lnSpc>
                <a:spcPct val="115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spread even on </a:t>
            </a:r>
            <a:r>
              <a:rPr b="0" i="1" lang="en-US" sz="2000" u="none">
                <a:solidFill>
                  <a:srgbClr val="000000"/>
                </a:solidFill>
                <a:latin typeface="Arial"/>
                <a:ea typeface="Arial"/>
                <a:cs typeface="Arial"/>
                <a:sym typeface="Arial"/>
              </a:rPr>
              <a:t>centennial</a:t>
            </a:r>
            <a:r>
              <a:rPr b="0" i="0" lang="en-US" sz="2000" u="none">
                <a:solidFill>
                  <a:srgbClr val="000000"/>
                </a:solidFill>
                <a:latin typeface="Arial"/>
                <a:ea typeface="Arial"/>
                <a:cs typeface="Arial"/>
                <a:sym typeface="Arial"/>
              </a:rPr>
              <a:t> scales.</a:t>
            </a:r>
            <a:endParaRPr/>
          </a:p>
        </p:txBody>
      </p:sp>
      <p:sp>
        <p:nvSpPr>
          <p:cNvPr id="156" name="Google Shape;156;p15"/>
          <p:cNvSpPr/>
          <p:nvPr/>
        </p:nvSpPr>
        <p:spPr>
          <a:xfrm>
            <a:off x="617537" y="1106487"/>
            <a:ext cx="1765300" cy="134937"/>
          </a:xfrm>
          <a:prstGeom prst="roundRect">
            <a:avLst>
              <a:gd fmla="val 257" name="adj"/>
            </a:avLst>
          </a:prstGeom>
          <a:noFill/>
          <a:ln cap="flat" cmpd="sng" w="367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 name="Google Shape;157;p15"/>
          <p:cNvSpPr/>
          <p:nvPr/>
        </p:nvSpPr>
        <p:spPr>
          <a:xfrm>
            <a:off x="2901950" y="4575175"/>
            <a:ext cx="1725612" cy="134937"/>
          </a:xfrm>
          <a:prstGeom prst="roundRect">
            <a:avLst>
              <a:gd fmla="val 257" name="adj"/>
            </a:avLst>
          </a:prstGeom>
          <a:noFill/>
          <a:ln cap="flat" cmpd="sng" w="367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 name="Google Shape;158;p15"/>
          <p:cNvSpPr/>
          <p:nvPr/>
        </p:nvSpPr>
        <p:spPr>
          <a:xfrm>
            <a:off x="617537" y="669925"/>
            <a:ext cx="1765300" cy="134937"/>
          </a:xfrm>
          <a:prstGeom prst="roundRect">
            <a:avLst>
              <a:gd fmla="val 257" name="adj"/>
            </a:avLst>
          </a:prstGeom>
          <a:noFill/>
          <a:ln cap="flat" cmpd="sng" w="367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9" name="Google Shape;159;p15"/>
          <p:cNvSpPr/>
          <p:nvPr/>
        </p:nvSpPr>
        <p:spPr>
          <a:xfrm>
            <a:off x="617537" y="1627187"/>
            <a:ext cx="1765300" cy="134937"/>
          </a:xfrm>
          <a:prstGeom prst="roundRect">
            <a:avLst>
              <a:gd fmla="val 257" name="adj"/>
            </a:avLst>
          </a:prstGeom>
          <a:noFill/>
          <a:ln cap="flat" cmpd="sng" w="367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 name="Google Shape;160;p15"/>
          <p:cNvSpPr/>
          <p:nvPr/>
        </p:nvSpPr>
        <p:spPr>
          <a:xfrm>
            <a:off x="2901950" y="5535612"/>
            <a:ext cx="1725612" cy="134937"/>
          </a:xfrm>
          <a:prstGeom prst="roundRect">
            <a:avLst>
              <a:gd fmla="val 257" name="adj"/>
            </a:avLst>
          </a:prstGeom>
          <a:noFill/>
          <a:ln cap="flat" cmpd="sng" w="367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 name="Google Shape;161;p15"/>
          <p:cNvSpPr/>
          <p:nvPr/>
        </p:nvSpPr>
        <p:spPr>
          <a:xfrm>
            <a:off x="2901950" y="669925"/>
            <a:ext cx="1725612" cy="134937"/>
          </a:xfrm>
          <a:prstGeom prst="roundRect">
            <a:avLst>
              <a:gd fmla="val 257" name="adj"/>
            </a:avLst>
          </a:prstGeom>
          <a:noFill/>
          <a:ln cap="flat" cmpd="sng" w="367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 name="Google Shape;162;p15"/>
          <p:cNvSpPr/>
          <p:nvPr/>
        </p:nvSpPr>
        <p:spPr>
          <a:xfrm>
            <a:off x="2832100" y="798512"/>
            <a:ext cx="1797000" cy="135000"/>
          </a:xfrm>
          <a:prstGeom prst="roundRect">
            <a:avLst>
              <a:gd fmla="val 257" name="adj"/>
            </a:avLst>
          </a:prstGeom>
          <a:noFill/>
          <a:ln cap="flat" cmpd="sng" w="36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 name="Google Shape;163;p15"/>
          <p:cNvSpPr/>
          <p:nvPr/>
        </p:nvSpPr>
        <p:spPr>
          <a:xfrm>
            <a:off x="534987" y="5643562"/>
            <a:ext cx="1849500" cy="135000"/>
          </a:xfrm>
          <a:prstGeom prst="roundRect">
            <a:avLst>
              <a:gd fmla="val 257" name="adj"/>
            </a:avLst>
          </a:prstGeom>
          <a:noFill/>
          <a:ln cap="flat" cmpd="sng" w="36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233333"/>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6"/>
          <p:cNvSpPr/>
          <p:nvPr/>
        </p:nvSpPr>
        <p:spPr>
          <a:xfrm>
            <a:off x="-153000" y="3535200"/>
            <a:ext cx="10376674" cy="4095355"/>
          </a:xfrm>
          <a:custGeom>
            <a:rect b="b" l="l" r="r" t="t"/>
            <a:pathLst>
              <a:path extrusionOk="0" h="13474" w="32419">
                <a:moveTo>
                  <a:pt x="0" y="410"/>
                </a:moveTo>
                <a:cubicBezTo>
                  <a:pt x="808" y="410"/>
                  <a:pt x="1025" y="0"/>
                  <a:pt x="1025" y="0"/>
                </a:cubicBezTo>
                <a:cubicBezTo>
                  <a:pt x="1025" y="0"/>
                  <a:pt x="1242" y="410"/>
                  <a:pt x="2050" y="410"/>
                </a:cubicBezTo>
                <a:cubicBezTo>
                  <a:pt x="2045" y="410"/>
                  <a:pt x="2040" y="410"/>
                  <a:pt x="2034" y="410"/>
                </a:cubicBezTo>
                <a:cubicBezTo>
                  <a:pt x="2841" y="410"/>
                  <a:pt x="3058" y="0"/>
                  <a:pt x="3058" y="0"/>
                </a:cubicBezTo>
                <a:cubicBezTo>
                  <a:pt x="3058" y="0"/>
                  <a:pt x="3275" y="410"/>
                  <a:pt x="4083" y="410"/>
                </a:cubicBezTo>
                <a:lnTo>
                  <a:pt x="4035" y="410"/>
                </a:lnTo>
                <a:cubicBezTo>
                  <a:pt x="4843" y="410"/>
                  <a:pt x="5060" y="0"/>
                  <a:pt x="5060" y="0"/>
                </a:cubicBezTo>
                <a:cubicBezTo>
                  <a:pt x="5060" y="0"/>
                  <a:pt x="5277" y="410"/>
                  <a:pt x="6084" y="410"/>
                </a:cubicBezTo>
                <a:cubicBezTo>
                  <a:pt x="6079" y="410"/>
                  <a:pt x="6074" y="410"/>
                  <a:pt x="6068" y="410"/>
                </a:cubicBezTo>
                <a:cubicBezTo>
                  <a:pt x="6876" y="410"/>
                  <a:pt x="7093" y="0"/>
                  <a:pt x="7093" y="0"/>
                </a:cubicBezTo>
                <a:cubicBezTo>
                  <a:pt x="7093" y="0"/>
                  <a:pt x="7310" y="410"/>
                  <a:pt x="8118" y="410"/>
                </a:cubicBezTo>
                <a:cubicBezTo>
                  <a:pt x="8112" y="410"/>
                  <a:pt x="8106" y="410"/>
                  <a:pt x="8100" y="410"/>
                </a:cubicBezTo>
                <a:cubicBezTo>
                  <a:pt x="8908" y="410"/>
                  <a:pt x="9125" y="0"/>
                  <a:pt x="9125" y="0"/>
                </a:cubicBezTo>
                <a:cubicBezTo>
                  <a:pt x="9125" y="0"/>
                  <a:pt x="9342" y="410"/>
                  <a:pt x="10150" y="410"/>
                </a:cubicBezTo>
                <a:cubicBezTo>
                  <a:pt x="10145" y="410"/>
                  <a:pt x="10140" y="410"/>
                  <a:pt x="10134" y="410"/>
                </a:cubicBezTo>
                <a:cubicBezTo>
                  <a:pt x="10941" y="410"/>
                  <a:pt x="11158" y="0"/>
                  <a:pt x="11158" y="0"/>
                </a:cubicBezTo>
                <a:cubicBezTo>
                  <a:pt x="11158" y="0"/>
                  <a:pt x="11375" y="410"/>
                  <a:pt x="12183" y="410"/>
                </a:cubicBezTo>
                <a:cubicBezTo>
                  <a:pt x="12167" y="410"/>
                  <a:pt x="12151" y="410"/>
                  <a:pt x="12135" y="410"/>
                </a:cubicBezTo>
                <a:cubicBezTo>
                  <a:pt x="12943" y="410"/>
                  <a:pt x="13160" y="0"/>
                  <a:pt x="13160" y="0"/>
                </a:cubicBezTo>
                <a:cubicBezTo>
                  <a:pt x="13160" y="0"/>
                  <a:pt x="13377" y="410"/>
                  <a:pt x="14184" y="410"/>
                </a:cubicBezTo>
                <a:cubicBezTo>
                  <a:pt x="14179" y="410"/>
                  <a:pt x="14174" y="410"/>
                  <a:pt x="14168" y="410"/>
                </a:cubicBezTo>
                <a:cubicBezTo>
                  <a:pt x="14976" y="410"/>
                  <a:pt x="15193" y="0"/>
                  <a:pt x="15193" y="0"/>
                </a:cubicBezTo>
                <a:cubicBezTo>
                  <a:pt x="15193" y="0"/>
                  <a:pt x="15410" y="410"/>
                  <a:pt x="16218" y="410"/>
                </a:cubicBezTo>
                <a:cubicBezTo>
                  <a:pt x="16212" y="410"/>
                  <a:pt x="16206" y="410"/>
                  <a:pt x="16200" y="410"/>
                </a:cubicBezTo>
                <a:cubicBezTo>
                  <a:pt x="17008" y="410"/>
                  <a:pt x="17225" y="0"/>
                  <a:pt x="17225" y="0"/>
                </a:cubicBezTo>
                <a:cubicBezTo>
                  <a:pt x="17225" y="0"/>
                  <a:pt x="17442" y="410"/>
                  <a:pt x="18250" y="410"/>
                </a:cubicBezTo>
                <a:cubicBezTo>
                  <a:pt x="18245" y="410"/>
                  <a:pt x="18240" y="410"/>
                  <a:pt x="18234" y="410"/>
                </a:cubicBezTo>
                <a:cubicBezTo>
                  <a:pt x="19041" y="410"/>
                  <a:pt x="19258" y="0"/>
                  <a:pt x="19258" y="0"/>
                </a:cubicBezTo>
                <a:cubicBezTo>
                  <a:pt x="19258" y="0"/>
                  <a:pt x="19475" y="410"/>
                  <a:pt x="20283" y="410"/>
                </a:cubicBezTo>
                <a:cubicBezTo>
                  <a:pt x="20267" y="410"/>
                  <a:pt x="20251" y="410"/>
                  <a:pt x="20235" y="410"/>
                </a:cubicBezTo>
                <a:cubicBezTo>
                  <a:pt x="21043" y="410"/>
                  <a:pt x="21260" y="0"/>
                  <a:pt x="21260" y="0"/>
                </a:cubicBezTo>
                <a:cubicBezTo>
                  <a:pt x="21260" y="0"/>
                  <a:pt x="21477" y="410"/>
                  <a:pt x="22284" y="410"/>
                </a:cubicBezTo>
                <a:cubicBezTo>
                  <a:pt x="22279" y="410"/>
                  <a:pt x="22274" y="410"/>
                  <a:pt x="22268" y="410"/>
                </a:cubicBezTo>
                <a:cubicBezTo>
                  <a:pt x="23076" y="410"/>
                  <a:pt x="23293" y="0"/>
                  <a:pt x="23293" y="0"/>
                </a:cubicBezTo>
                <a:cubicBezTo>
                  <a:pt x="23293" y="0"/>
                  <a:pt x="23510" y="410"/>
                  <a:pt x="24318" y="410"/>
                </a:cubicBezTo>
                <a:cubicBezTo>
                  <a:pt x="24312" y="410"/>
                  <a:pt x="24306" y="410"/>
                  <a:pt x="24300" y="410"/>
                </a:cubicBezTo>
                <a:cubicBezTo>
                  <a:pt x="25108" y="410"/>
                  <a:pt x="25325" y="0"/>
                  <a:pt x="25325" y="0"/>
                </a:cubicBezTo>
                <a:cubicBezTo>
                  <a:pt x="25325" y="0"/>
                  <a:pt x="25542" y="410"/>
                  <a:pt x="26350" y="410"/>
                </a:cubicBezTo>
                <a:cubicBezTo>
                  <a:pt x="26345" y="410"/>
                  <a:pt x="26340" y="410"/>
                  <a:pt x="26334" y="410"/>
                </a:cubicBezTo>
                <a:cubicBezTo>
                  <a:pt x="27141" y="410"/>
                  <a:pt x="27358" y="0"/>
                  <a:pt x="27358" y="0"/>
                </a:cubicBezTo>
                <a:cubicBezTo>
                  <a:pt x="27358" y="0"/>
                  <a:pt x="27575" y="410"/>
                  <a:pt x="28383" y="410"/>
                </a:cubicBezTo>
                <a:cubicBezTo>
                  <a:pt x="28367" y="410"/>
                  <a:pt x="28351" y="410"/>
                  <a:pt x="28335" y="410"/>
                </a:cubicBezTo>
                <a:cubicBezTo>
                  <a:pt x="29143" y="410"/>
                  <a:pt x="29360" y="0"/>
                  <a:pt x="29360" y="0"/>
                </a:cubicBezTo>
                <a:cubicBezTo>
                  <a:pt x="29360" y="0"/>
                  <a:pt x="29577" y="410"/>
                  <a:pt x="30384" y="410"/>
                </a:cubicBezTo>
                <a:cubicBezTo>
                  <a:pt x="30379" y="410"/>
                  <a:pt x="30374" y="410"/>
                  <a:pt x="30368" y="410"/>
                </a:cubicBezTo>
                <a:cubicBezTo>
                  <a:pt x="31176" y="410"/>
                  <a:pt x="31393" y="0"/>
                  <a:pt x="31393" y="0"/>
                </a:cubicBezTo>
                <a:cubicBezTo>
                  <a:pt x="31393" y="0"/>
                  <a:pt x="31610" y="410"/>
                  <a:pt x="32418" y="410"/>
                </a:cubicBezTo>
                <a:cubicBezTo>
                  <a:pt x="32414" y="413"/>
                  <a:pt x="32410" y="416"/>
                  <a:pt x="32404" y="419"/>
                </a:cubicBezTo>
                <a:cubicBezTo>
                  <a:pt x="32404" y="4771"/>
                  <a:pt x="32404" y="9122"/>
                  <a:pt x="32404" y="13473"/>
                </a:cubicBezTo>
                <a:cubicBezTo>
                  <a:pt x="21616" y="13473"/>
                  <a:pt x="10830" y="13473"/>
                  <a:pt x="44" y="13473"/>
                </a:cubicBezTo>
                <a:cubicBezTo>
                  <a:pt x="44" y="9121"/>
                  <a:pt x="44" y="4770"/>
                  <a:pt x="0" y="410"/>
                </a:cubicBezTo>
              </a:path>
            </a:pathLst>
          </a:custGeom>
          <a:gradFill>
            <a:gsLst>
              <a:gs pos="0">
                <a:srgbClr val="FFFFFF"/>
              </a:gs>
              <a:gs pos="100000">
                <a:srgbClr val="00B8FF"/>
              </a:gs>
            </a:gsLst>
            <a:lin ang="5400012" scaled="0"/>
          </a:gradFill>
          <a:ln cap="flat" cmpd="sng" w="36700">
            <a:solidFill>
              <a:srgbClr val="000000"/>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lnSpc>
                <a:spcPct val="235277"/>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169" name="Google Shape;169;p16"/>
          <p:cNvSpPr/>
          <p:nvPr/>
        </p:nvSpPr>
        <p:spPr>
          <a:xfrm>
            <a:off x="228240" y="177840"/>
            <a:ext cx="9601200" cy="5670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4000" u="none" cap="none" strike="noStrike">
                <a:solidFill>
                  <a:srgbClr val="000000"/>
                </a:solidFill>
                <a:latin typeface="Arial"/>
                <a:ea typeface="Arial"/>
                <a:cs typeface="Arial"/>
                <a:sym typeface="Arial"/>
              </a:rPr>
              <a:t>Key ENSO feedbacks</a:t>
            </a:r>
            <a:endParaRPr b="0" i="0" sz="4000" u="none" cap="none" strike="noStrike">
              <a:solidFill>
                <a:srgbClr val="000000"/>
              </a:solidFill>
              <a:latin typeface="Arial"/>
              <a:ea typeface="Arial"/>
              <a:cs typeface="Arial"/>
              <a:sym typeface="Arial"/>
            </a:endParaRPr>
          </a:p>
        </p:txBody>
      </p:sp>
      <p:sp>
        <p:nvSpPr>
          <p:cNvPr id="170" name="Google Shape;170;p16"/>
          <p:cNvSpPr/>
          <p:nvPr/>
        </p:nvSpPr>
        <p:spPr>
          <a:xfrm>
            <a:off x="6224400" y="4316760"/>
            <a:ext cx="1186500" cy="731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en-US" sz="4800" u="none" cap="none" strike="noStrike">
                <a:solidFill>
                  <a:srgbClr val="000000"/>
                </a:solidFill>
                <a:latin typeface="Arial"/>
                <a:ea typeface="Arial"/>
                <a:cs typeface="Arial"/>
                <a:sym typeface="Arial"/>
              </a:rPr>
              <a:t>SST</a:t>
            </a:r>
            <a:endParaRPr b="0" i="0" sz="4800" u="none" cap="none" strike="noStrike">
              <a:solidFill>
                <a:srgbClr val="000000"/>
              </a:solidFill>
              <a:latin typeface="Arial"/>
              <a:ea typeface="Arial"/>
              <a:cs typeface="Arial"/>
              <a:sym typeface="Arial"/>
            </a:endParaRPr>
          </a:p>
        </p:txBody>
      </p:sp>
      <p:grpSp>
        <p:nvGrpSpPr>
          <p:cNvPr id="171" name="Google Shape;171;p16"/>
          <p:cNvGrpSpPr/>
          <p:nvPr/>
        </p:nvGrpSpPr>
        <p:grpSpPr>
          <a:xfrm>
            <a:off x="2518200" y="1118150"/>
            <a:ext cx="1239000" cy="1406950"/>
            <a:chOff x="2518200" y="1118150"/>
            <a:chExt cx="1239000" cy="1406950"/>
          </a:xfrm>
        </p:grpSpPr>
        <p:sp>
          <p:nvSpPr>
            <p:cNvPr id="172" name="Google Shape;172;p16"/>
            <p:cNvSpPr/>
            <p:nvPr/>
          </p:nvSpPr>
          <p:spPr>
            <a:xfrm>
              <a:off x="2518200" y="1118150"/>
              <a:ext cx="1239000" cy="4536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3200" u="none" cap="none" strike="noStrike">
                  <a:solidFill>
                    <a:srgbClr val="CC6633"/>
                  </a:solidFill>
                  <a:latin typeface="Arial"/>
                  <a:ea typeface="Arial"/>
                  <a:cs typeface="Arial"/>
                  <a:sym typeface="Arial"/>
                </a:rPr>
                <a:t>noise</a:t>
              </a:r>
              <a:endParaRPr b="0" i="0" sz="3200" u="none" cap="none" strike="noStrike">
                <a:solidFill>
                  <a:srgbClr val="000000"/>
                </a:solidFill>
                <a:latin typeface="Arial"/>
                <a:ea typeface="Arial"/>
                <a:cs typeface="Arial"/>
                <a:sym typeface="Arial"/>
              </a:endParaRPr>
            </a:p>
          </p:txBody>
        </p:sp>
        <p:cxnSp>
          <p:nvCxnSpPr>
            <p:cNvPr id="173" name="Google Shape;173;p16"/>
            <p:cNvCxnSpPr/>
            <p:nvPr/>
          </p:nvCxnSpPr>
          <p:spPr>
            <a:xfrm>
              <a:off x="3188160" y="1729800"/>
              <a:ext cx="1500" cy="795300"/>
            </a:xfrm>
            <a:prstGeom prst="straightConnector1">
              <a:avLst/>
            </a:prstGeom>
            <a:noFill/>
            <a:ln cap="flat" cmpd="sng" w="54700">
              <a:solidFill>
                <a:srgbClr val="CC6633"/>
              </a:solidFill>
              <a:prstDash val="solid"/>
              <a:round/>
              <a:headEnd len="sm" w="sm" type="none"/>
              <a:tailEnd len="med" w="med" type="triangle"/>
            </a:ln>
          </p:spPr>
        </p:cxnSp>
      </p:grpSp>
      <p:sp>
        <p:nvSpPr>
          <p:cNvPr id="174" name="Google Shape;174;p16"/>
          <p:cNvSpPr/>
          <p:nvPr/>
        </p:nvSpPr>
        <p:spPr>
          <a:xfrm>
            <a:off x="3093480" y="4209120"/>
            <a:ext cx="1309800" cy="9069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3200" u="none" cap="none" strike="noStrike">
                <a:solidFill>
                  <a:srgbClr val="008000"/>
                </a:solidFill>
                <a:latin typeface="Arial"/>
                <a:ea typeface="Arial"/>
                <a:cs typeface="Arial"/>
                <a:sym typeface="Arial"/>
              </a:rPr>
              <a:t>u, w,</a:t>
            </a:r>
            <a:endParaRPr b="0" i="0" sz="32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1" i="0" lang="en-US" sz="3200" u="none" cap="none" strike="noStrike">
                <a:solidFill>
                  <a:srgbClr val="008000"/>
                </a:solidFill>
                <a:latin typeface="Arial"/>
                <a:ea typeface="Arial"/>
                <a:cs typeface="Arial"/>
                <a:sym typeface="Arial"/>
              </a:rPr>
              <a:t>mixing</a:t>
            </a:r>
            <a:endParaRPr b="0" i="0" sz="3200" u="none" cap="none" strike="noStrike">
              <a:solidFill>
                <a:srgbClr val="000000"/>
              </a:solidFill>
              <a:latin typeface="Arial"/>
              <a:ea typeface="Arial"/>
              <a:cs typeface="Arial"/>
              <a:sym typeface="Arial"/>
            </a:endParaRPr>
          </a:p>
        </p:txBody>
      </p:sp>
      <p:cxnSp>
        <p:nvCxnSpPr>
          <p:cNvPr id="175" name="Google Shape;175;p16"/>
          <p:cNvCxnSpPr/>
          <p:nvPr/>
        </p:nvCxnSpPr>
        <p:spPr>
          <a:xfrm>
            <a:off x="3718800" y="3182040"/>
            <a:ext cx="1800" cy="1135200"/>
          </a:xfrm>
          <a:prstGeom prst="straightConnector1">
            <a:avLst/>
          </a:prstGeom>
          <a:noFill/>
          <a:ln cap="flat" cmpd="sng" w="54700">
            <a:solidFill>
              <a:srgbClr val="008000"/>
            </a:solidFill>
            <a:prstDash val="solid"/>
            <a:round/>
            <a:headEnd len="sm" w="sm" type="none"/>
            <a:tailEnd len="med" w="med" type="triangle"/>
          </a:ln>
        </p:spPr>
      </p:cxnSp>
      <p:cxnSp>
        <p:nvCxnSpPr>
          <p:cNvPr id="176" name="Google Shape;176;p16"/>
          <p:cNvCxnSpPr/>
          <p:nvPr/>
        </p:nvCxnSpPr>
        <p:spPr>
          <a:xfrm flipH="1" rot="10800000">
            <a:off x="4518360" y="4712880"/>
            <a:ext cx="1567800" cy="9600"/>
          </a:xfrm>
          <a:prstGeom prst="straightConnector1">
            <a:avLst/>
          </a:prstGeom>
          <a:noFill/>
          <a:ln cap="flat" cmpd="sng" w="54700">
            <a:solidFill>
              <a:srgbClr val="008000"/>
            </a:solidFill>
            <a:prstDash val="solid"/>
            <a:round/>
            <a:headEnd len="sm" w="sm" type="none"/>
            <a:tailEnd len="med" w="med" type="triangle"/>
          </a:ln>
        </p:spPr>
      </p:cxnSp>
      <p:sp>
        <p:nvSpPr>
          <p:cNvPr id="177" name="Google Shape;177;p16"/>
          <p:cNvSpPr/>
          <p:nvPr/>
        </p:nvSpPr>
        <p:spPr>
          <a:xfrm>
            <a:off x="1968480" y="2552400"/>
            <a:ext cx="2236200" cy="4536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3200" u="none" cap="none" strike="noStrike">
                <a:solidFill>
                  <a:srgbClr val="CC6633"/>
                </a:solidFill>
                <a:latin typeface="Arial"/>
                <a:ea typeface="Arial"/>
                <a:cs typeface="Arial"/>
                <a:sym typeface="Arial"/>
              </a:rPr>
              <a:t>wind stress</a:t>
            </a:r>
            <a:endParaRPr b="0" i="0" sz="3200" u="none" cap="none" strike="noStrike">
              <a:solidFill>
                <a:srgbClr val="000000"/>
              </a:solidFill>
              <a:latin typeface="Arial"/>
              <a:ea typeface="Arial"/>
              <a:cs typeface="Arial"/>
              <a:sym typeface="Arial"/>
            </a:endParaRPr>
          </a:p>
        </p:txBody>
      </p:sp>
      <p:grpSp>
        <p:nvGrpSpPr>
          <p:cNvPr id="178" name="Google Shape;178;p16"/>
          <p:cNvGrpSpPr/>
          <p:nvPr/>
        </p:nvGrpSpPr>
        <p:grpSpPr>
          <a:xfrm>
            <a:off x="4334160" y="2841840"/>
            <a:ext cx="2036460" cy="1413360"/>
            <a:chOff x="4334160" y="2841840"/>
            <a:chExt cx="2036460" cy="1413360"/>
          </a:xfrm>
        </p:grpSpPr>
        <p:cxnSp>
          <p:nvCxnSpPr>
            <p:cNvPr id="179" name="Google Shape;179;p16"/>
            <p:cNvCxnSpPr/>
            <p:nvPr/>
          </p:nvCxnSpPr>
          <p:spPr>
            <a:xfrm flipH="1">
              <a:off x="4334160" y="2841840"/>
              <a:ext cx="2036400" cy="1500"/>
            </a:xfrm>
            <a:prstGeom prst="straightConnector1">
              <a:avLst/>
            </a:prstGeom>
            <a:noFill/>
            <a:ln cap="flat" cmpd="sng" w="54700">
              <a:solidFill>
                <a:srgbClr val="CC6633"/>
              </a:solidFill>
              <a:prstDash val="solid"/>
              <a:round/>
              <a:headEnd len="sm" w="sm" type="none"/>
              <a:tailEnd len="med" w="med" type="triangle"/>
            </a:ln>
          </p:spPr>
        </p:cxnSp>
        <p:cxnSp>
          <p:nvCxnSpPr>
            <p:cNvPr id="180" name="Google Shape;180;p16"/>
            <p:cNvCxnSpPr/>
            <p:nvPr/>
          </p:nvCxnSpPr>
          <p:spPr>
            <a:xfrm flipH="1" rot="10800000">
              <a:off x="6369120" y="2841900"/>
              <a:ext cx="1500" cy="1413300"/>
            </a:xfrm>
            <a:prstGeom prst="straightConnector1">
              <a:avLst/>
            </a:prstGeom>
            <a:noFill/>
            <a:ln cap="flat" cmpd="sng" w="54700">
              <a:solidFill>
                <a:srgbClr val="CC6633"/>
              </a:solidFill>
              <a:prstDash val="solid"/>
              <a:round/>
              <a:headEnd len="sm" w="sm" type="none"/>
              <a:tailEnd len="sm" w="sm" type="none"/>
            </a:ln>
          </p:spPr>
        </p:cxnSp>
      </p:grpSp>
      <p:sp>
        <p:nvSpPr>
          <p:cNvPr id="181" name="Google Shape;181;p16"/>
          <p:cNvSpPr/>
          <p:nvPr/>
        </p:nvSpPr>
        <p:spPr>
          <a:xfrm>
            <a:off x="6370550" y="1262150"/>
            <a:ext cx="1386000" cy="9069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3200" u="none" cap="none" strike="noStrike">
                <a:solidFill>
                  <a:srgbClr val="800000"/>
                </a:solidFill>
                <a:latin typeface="Arial"/>
                <a:ea typeface="Arial"/>
                <a:cs typeface="Arial"/>
                <a:sym typeface="Arial"/>
              </a:rPr>
              <a:t>heat</a:t>
            </a:r>
            <a:endParaRPr b="0" i="0" sz="32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1" i="0" lang="en-US" sz="3200" u="none" cap="none" strike="noStrike">
                <a:solidFill>
                  <a:srgbClr val="800000"/>
                </a:solidFill>
                <a:latin typeface="Arial"/>
                <a:ea typeface="Arial"/>
                <a:cs typeface="Arial"/>
                <a:sym typeface="Arial"/>
              </a:rPr>
              <a:t>fluxes</a:t>
            </a:r>
            <a:endParaRPr b="0" i="0" sz="3200" u="none" cap="none" strike="noStrike">
              <a:solidFill>
                <a:srgbClr val="000000"/>
              </a:solidFill>
              <a:latin typeface="Arial"/>
              <a:ea typeface="Arial"/>
              <a:cs typeface="Arial"/>
              <a:sym typeface="Arial"/>
            </a:endParaRPr>
          </a:p>
        </p:txBody>
      </p:sp>
      <p:grpSp>
        <p:nvGrpSpPr>
          <p:cNvPr id="182" name="Google Shape;182;p16"/>
          <p:cNvGrpSpPr/>
          <p:nvPr/>
        </p:nvGrpSpPr>
        <p:grpSpPr>
          <a:xfrm>
            <a:off x="6857640" y="2305560"/>
            <a:ext cx="433440" cy="1955400"/>
            <a:chOff x="6857640" y="2305560"/>
            <a:chExt cx="433440" cy="1955400"/>
          </a:xfrm>
        </p:grpSpPr>
        <p:cxnSp>
          <p:nvCxnSpPr>
            <p:cNvPr id="183" name="Google Shape;183;p16"/>
            <p:cNvCxnSpPr/>
            <p:nvPr/>
          </p:nvCxnSpPr>
          <p:spPr>
            <a:xfrm flipH="1" rot="10800000">
              <a:off x="6857640" y="2305560"/>
              <a:ext cx="1500" cy="1955400"/>
            </a:xfrm>
            <a:prstGeom prst="straightConnector1">
              <a:avLst/>
            </a:prstGeom>
            <a:noFill/>
            <a:ln cap="flat" cmpd="sng" w="54700">
              <a:solidFill>
                <a:srgbClr val="800000"/>
              </a:solidFill>
              <a:prstDash val="solid"/>
              <a:round/>
              <a:headEnd len="sm" w="sm" type="none"/>
              <a:tailEnd len="med" w="med" type="triangle"/>
            </a:ln>
          </p:spPr>
        </p:cxnSp>
        <p:cxnSp>
          <p:nvCxnSpPr>
            <p:cNvPr id="184" name="Google Shape;184;p16"/>
            <p:cNvCxnSpPr/>
            <p:nvPr/>
          </p:nvCxnSpPr>
          <p:spPr>
            <a:xfrm>
              <a:off x="7289280" y="2307960"/>
              <a:ext cx="1800" cy="1951800"/>
            </a:xfrm>
            <a:prstGeom prst="straightConnector1">
              <a:avLst/>
            </a:prstGeom>
            <a:noFill/>
            <a:ln cap="flat" cmpd="sng" w="54700">
              <a:solidFill>
                <a:srgbClr val="800000"/>
              </a:solidFill>
              <a:prstDash val="solid"/>
              <a:round/>
              <a:headEnd len="sm" w="sm" type="none"/>
              <a:tailEnd len="med" w="med" type="triangle"/>
            </a:ln>
          </p:spPr>
        </p:cxnSp>
      </p:grpSp>
      <p:grpSp>
        <p:nvGrpSpPr>
          <p:cNvPr id="185" name="Google Shape;185;p16"/>
          <p:cNvGrpSpPr/>
          <p:nvPr/>
        </p:nvGrpSpPr>
        <p:grpSpPr>
          <a:xfrm>
            <a:off x="2777400" y="3175560"/>
            <a:ext cx="4226040" cy="3550380"/>
            <a:chOff x="2777400" y="3175560"/>
            <a:chExt cx="4226040" cy="3550380"/>
          </a:xfrm>
        </p:grpSpPr>
        <p:sp>
          <p:nvSpPr>
            <p:cNvPr id="186" name="Google Shape;186;p16"/>
            <p:cNvSpPr/>
            <p:nvPr/>
          </p:nvSpPr>
          <p:spPr>
            <a:xfrm>
              <a:off x="6630840" y="6045840"/>
              <a:ext cx="372600" cy="6801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4800" u="none" cap="none" strike="noStrike">
                  <a:solidFill>
                    <a:srgbClr val="000080"/>
                  </a:solidFill>
                  <a:latin typeface="Arial"/>
                  <a:ea typeface="Arial"/>
                  <a:cs typeface="Arial"/>
                  <a:sym typeface="Arial"/>
                </a:rPr>
                <a:t>h</a:t>
              </a:r>
              <a:endParaRPr b="0" i="0" sz="4800" u="none" cap="none" strike="noStrike">
                <a:solidFill>
                  <a:srgbClr val="000000"/>
                </a:solidFill>
                <a:latin typeface="Arial"/>
                <a:ea typeface="Arial"/>
                <a:cs typeface="Arial"/>
                <a:sym typeface="Arial"/>
              </a:endParaRPr>
            </a:p>
          </p:txBody>
        </p:sp>
        <p:grpSp>
          <p:nvGrpSpPr>
            <p:cNvPr id="187" name="Google Shape;187;p16"/>
            <p:cNvGrpSpPr/>
            <p:nvPr/>
          </p:nvGrpSpPr>
          <p:grpSpPr>
            <a:xfrm>
              <a:off x="2777400" y="3175560"/>
              <a:ext cx="3663600" cy="3375720"/>
              <a:chOff x="2777400" y="3175560"/>
              <a:chExt cx="3663600" cy="3375720"/>
            </a:xfrm>
          </p:grpSpPr>
          <p:cxnSp>
            <p:nvCxnSpPr>
              <p:cNvPr id="188" name="Google Shape;188;p16"/>
              <p:cNvCxnSpPr/>
              <p:nvPr/>
            </p:nvCxnSpPr>
            <p:spPr>
              <a:xfrm flipH="1" rot="10800000">
                <a:off x="2777400" y="6544380"/>
                <a:ext cx="3663600" cy="6900"/>
              </a:xfrm>
              <a:prstGeom prst="straightConnector1">
                <a:avLst/>
              </a:prstGeom>
              <a:noFill/>
              <a:ln cap="flat" cmpd="sng" w="54700">
                <a:solidFill>
                  <a:srgbClr val="000080"/>
                </a:solidFill>
                <a:prstDash val="solid"/>
                <a:round/>
                <a:headEnd len="sm" w="sm" type="none"/>
                <a:tailEnd len="med" w="med" type="triangle"/>
              </a:ln>
            </p:spPr>
          </p:cxnSp>
          <p:cxnSp>
            <p:nvCxnSpPr>
              <p:cNvPr id="189" name="Google Shape;189;p16"/>
              <p:cNvCxnSpPr/>
              <p:nvPr/>
            </p:nvCxnSpPr>
            <p:spPr>
              <a:xfrm>
                <a:off x="2777400" y="3175560"/>
                <a:ext cx="1500" cy="3373800"/>
              </a:xfrm>
              <a:prstGeom prst="straightConnector1">
                <a:avLst/>
              </a:prstGeom>
              <a:noFill/>
              <a:ln cap="flat" cmpd="sng" w="54700">
                <a:solidFill>
                  <a:srgbClr val="000080"/>
                </a:solidFill>
                <a:prstDash val="solid"/>
                <a:round/>
                <a:headEnd len="sm" w="sm" type="none"/>
                <a:tailEnd len="sm" w="sm" type="none"/>
              </a:ln>
            </p:spPr>
          </p:cxnSp>
        </p:grpSp>
        <p:cxnSp>
          <p:nvCxnSpPr>
            <p:cNvPr id="190" name="Google Shape;190;p16"/>
            <p:cNvCxnSpPr/>
            <p:nvPr/>
          </p:nvCxnSpPr>
          <p:spPr>
            <a:xfrm flipH="1" rot="10800000">
              <a:off x="6798600" y="5194320"/>
              <a:ext cx="1500" cy="868800"/>
            </a:xfrm>
            <a:prstGeom prst="straightConnector1">
              <a:avLst/>
            </a:prstGeom>
            <a:noFill/>
            <a:ln cap="flat" cmpd="sng" w="54700">
              <a:solidFill>
                <a:srgbClr val="000080"/>
              </a:solidFill>
              <a:prstDash val="solid"/>
              <a:round/>
              <a:headEnd len="sm" w="sm" type="none"/>
              <a:tailEnd len="med" w="med" type="triangle"/>
            </a:ln>
          </p:spPr>
        </p:cxnSp>
      </p:grpSp>
      <p:sp>
        <p:nvSpPr>
          <p:cNvPr id="191" name="Google Shape;191;p16"/>
          <p:cNvSpPr/>
          <p:nvPr/>
        </p:nvSpPr>
        <p:spPr>
          <a:xfrm>
            <a:off x="7830000" y="1482840"/>
            <a:ext cx="1659000" cy="5670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0" lang="en-US" sz="2000" u="none" cap="none" strike="noStrike">
                <a:solidFill>
                  <a:srgbClr val="800000"/>
                </a:solidFill>
                <a:latin typeface="Arial"/>
                <a:ea typeface="Arial"/>
                <a:cs typeface="Arial"/>
                <a:sym typeface="Arial"/>
              </a:rPr>
              <a:t>(evaporation,</a:t>
            </a:r>
            <a:endParaRPr b="0" i="0" sz="20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0" lang="en-US" sz="2000" u="none" cap="none" strike="noStrike">
                <a:solidFill>
                  <a:srgbClr val="800000"/>
                </a:solidFill>
                <a:latin typeface="Arial"/>
                <a:ea typeface="Arial"/>
                <a:cs typeface="Arial"/>
                <a:sym typeface="Arial"/>
              </a:rPr>
              <a:t>cloud shading)</a:t>
            </a:r>
            <a:endParaRPr b="0" i="0" sz="2000" u="none" cap="none" strike="noStrike">
              <a:solidFill>
                <a:srgbClr val="000000"/>
              </a:solidFill>
              <a:latin typeface="Arial"/>
              <a:ea typeface="Arial"/>
              <a:cs typeface="Arial"/>
              <a:sym typeface="Arial"/>
            </a:endParaRPr>
          </a:p>
        </p:txBody>
      </p:sp>
      <p:sp>
        <p:nvSpPr>
          <p:cNvPr id="192" name="Google Shape;192;p16"/>
          <p:cNvSpPr/>
          <p:nvPr/>
        </p:nvSpPr>
        <p:spPr>
          <a:xfrm>
            <a:off x="891000" y="4364640"/>
            <a:ext cx="1307400" cy="5910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i="1" lang="en-US" sz="2000" u="none" cap="none" strike="noStrike">
                <a:solidFill>
                  <a:srgbClr val="FF0000"/>
                </a:solidFill>
                <a:latin typeface="Arial"/>
                <a:ea typeface="Arial"/>
                <a:cs typeface="Arial"/>
                <a:sym typeface="Arial"/>
              </a:rPr>
              <a:t>warm</a:t>
            </a:r>
            <a:endParaRPr b="0" i="0" sz="20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1" lang="en-US" sz="2000" u="none" cap="none" strike="noStrike">
                <a:solidFill>
                  <a:srgbClr val="FF0000"/>
                </a:solidFill>
                <a:latin typeface="Arial"/>
                <a:ea typeface="Arial"/>
                <a:cs typeface="Arial"/>
                <a:sym typeface="Arial"/>
              </a:rPr>
              <a:t>pool</a:t>
            </a:r>
            <a:endParaRPr b="0" i="0" sz="2000" u="none" cap="none" strike="noStrike">
              <a:solidFill>
                <a:srgbClr val="000000"/>
              </a:solidFill>
              <a:latin typeface="Arial"/>
              <a:ea typeface="Arial"/>
              <a:cs typeface="Arial"/>
              <a:sym typeface="Arial"/>
            </a:endParaRPr>
          </a:p>
        </p:txBody>
      </p:sp>
      <p:sp>
        <p:nvSpPr>
          <p:cNvPr id="193" name="Google Shape;193;p16"/>
          <p:cNvSpPr/>
          <p:nvPr/>
        </p:nvSpPr>
        <p:spPr>
          <a:xfrm>
            <a:off x="7716600" y="4364640"/>
            <a:ext cx="1307400" cy="591000"/>
          </a:xfrm>
          <a:prstGeom prst="rect">
            <a:avLst/>
          </a:prstGeom>
          <a:noFill/>
          <a:ln>
            <a:noFill/>
          </a:ln>
        </p:spPr>
        <p:txBody>
          <a:bodyPr anchorCtr="0" anchor="t" bIns="40675" lIns="81700" spcFirstLastPara="1" rIns="81700" wrap="square" tIns="40675">
            <a:noAutofit/>
          </a:bodyPr>
          <a:lstStyle/>
          <a:p>
            <a:pPr indent="0" lvl="0" marL="0" marR="0" rtl="0" algn="ctr">
              <a:lnSpc>
                <a:spcPct val="93000"/>
              </a:lnSpc>
              <a:spcBef>
                <a:spcPts val="0"/>
              </a:spcBef>
              <a:spcAft>
                <a:spcPts val="0"/>
              </a:spcAft>
              <a:buNone/>
            </a:pPr>
            <a:r>
              <a:rPr b="0" i="1" lang="en-US" sz="2000" u="none" cap="none" strike="noStrike">
                <a:solidFill>
                  <a:srgbClr val="000080"/>
                </a:solidFill>
                <a:latin typeface="Arial"/>
                <a:ea typeface="Arial"/>
                <a:cs typeface="Arial"/>
                <a:sym typeface="Arial"/>
              </a:rPr>
              <a:t>cold</a:t>
            </a:r>
            <a:endParaRPr b="0" i="0" sz="20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1" lang="en-US" sz="2000" u="none" cap="none" strike="noStrike">
                <a:solidFill>
                  <a:srgbClr val="000080"/>
                </a:solidFill>
                <a:latin typeface="Arial"/>
                <a:ea typeface="Arial"/>
                <a:cs typeface="Arial"/>
                <a:sym typeface="Arial"/>
              </a:rPr>
              <a:t>tongue</a:t>
            </a:r>
            <a:endParaRPr b="0" i="0" sz="2000" u="none" cap="none" strike="noStrike">
              <a:solidFill>
                <a:srgbClr val="000000"/>
              </a:solidFill>
              <a:latin typeface="Arial"/>
              <a:ea typeface="Arial"/>
              <a:cs typeface="Arial"/>
              <a:sym typeface="Arial"/>
            </a:endParaRPr>
          </a:p>
        </p:txBody>
      </p:sp>
      <p:sp>
        <p:nvSpPr>
          <p:cNvPr id="194" name="Google Shape;194;p16"/>
          <p:cNvSpPr/>
          <p:nvPr/>
        </p:nvSpPr>
        <p:spPr>
          <a:xfrm>
            <a:off x="9536760" y="3068280"/>
            <a:ext cx="716100" cy="4753200"/>
          </a:xfrm>
          <a:prstGeom prst="rect">
            <a:avLst/>
          </a:prstGeom>
          <a:solidFill>
            <a:srgbClr val="D2B48C"/>
          </a:solidFill>
          <a:ln cap="flat" cmpd="sng" w="9525">
            <a:solidFill>
              <a:srgbClr val="000000"/>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l">
              <a:lnSpc>
                <a:spcPct val="235277"/>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195" name="Google Shape;195;p16"/>
          <p:cNvSpPr/>
          <p:nvPr/>
        </p:nvSpPr>
        <p:spPr>
          <a:xfrm>
            <a:off x="-199800" y="3102840"/>
            <a:ext cx="687000" cy="4753200"/>
          </a:xfrm>
          <a:prstGeom prst="rect">
            <a:avLst/>
          </a:prstGeom>
          <a:solidFill>
            <a:srgbClr val="D2B48C"/>
          </a:solidFill>
          <a:ln cap="flat" cmpd="sng" w="9525">
            <a:solidFill>
              <a:srgbClr val="000000"/>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l">
              <a:lnSpc>
                <a:spcPct val="235277"/>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196" name="Google Shape;196;p16"/>
          <p:cNvSpPr/>
          <p:nvPr/>
        </p:nvSpPr>
        <p:spPr>
          <a:xfrm rot="-5400000">
            <a:off x="-331110" y="5295930"/>
            <a:ext cx="1105500" cy="2838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0" lang="en-US" sz="2000" u="none" cap="none" strike="noStrike">
                <a:solidFill>
                  <a:srgbClr val="000000"/>
                </a:solidFill>
                <a:latin typeface="Arial"/>
                <a:ea typeface="Arial"/>
                <a:cs typeface="Arial"/>
                <a:sym typeface="Arial"/>
              </a:rPr>
              <a:t>Indonesia</a:t>
            </a:r>
            <a:endParaRPr b="0" i="0" sz="2000" u="none" cap="none" strike="noStrike">
              <a:solidFill>
                <a:srgbClr val="000000"/>
              </a:solidFill>
              <a:latin typeface="Arial"/>
              <a:ea typeface="Arial"/>
              <a:cs typeface="Arial"/>
              <a:sym typeface="Arial"/>
            </a:endParaRPr>
          </a:p>
        </p:txBody>
      </p:sp>
      <p:sp>
        <p:nvSpPr>
          <p:cNvPr id="197" name="Google Shape;197;p16"/>
          <p:cNvSpPr/>
          <p:nvPr/>
        </p:nvSpPr>
        <p:spPr>
          <a:xfrm rot="5400000">
            <a:off x="9005280" y="5295960"/>
            <a:ext cx="1669800" cy="2838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0" lang="en-US" sz="2000" u="none" cap="none" strike="noStrike">
                <a:solidFill>
                  <a:srgbClr val="000000"/>
                </a:solidFill>
                <a:latin typeface="Arial"/>
                <a:ea typeface="Arial"/>
                <a:cs typeface="Arial"/>
                <a:sym typeface="Arial"/>
              </a:rPr>
              <a:t>South America</a:t>
            </a:r>
            <a:endParaRPr b="0" i="0" sz="2000" u="none" cap="none" strike="noStrike">
              <a:solidFill>
                <a:srgbClr val="000000"/>
              </a:solidFill>
              <a:latin typeface="Arial"/>
              <a:ea typeface="Arial"/>
              <a:cs typeface="Arial"/>
              <a:sym typeface="Arial"/>
            </a:endParaRPr>
          </a:p>
        </p:txBody>
      </p:sp>
      <p:sp>
        <p:nvSpPr>
          <p:cNvPr id="198" name="Google Shape;198;p16"/>
          <p:cNvSpPr/>
          <p:nvPr/>
        </p:nvSpPr>
        <p:spPr>
          <a:xfrm>
            <a:off x="7422851" y="2876400"/>
            <a:ext cx="10548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“damping”</a:t>
            </a:r>
            <a:endParaRPr b="0" i="0" sz="1600" u="none" cap="none" strike="noStrike">
              <a:solidFill>
                <a:srgbClr val="000000"/>
              </a:solidFill>
              <a:latin typeface="Arial"/>
              <a:ea typeface="Arial"/>
              <a:cs typeface="Arial"/>
              <a:sym typeface="Arial"/>
            </a:endParaRPr>
          </a:p>
        </p:txBody>
      </p:sp>
      <p:sp>
        <p:nvSpPr>
          <p:cNvPr id="199" name="Google Shape;199;p16"/>
          <p:cNvSpPr/>
          <p:nvPr/>
        </p:nvSpPr>
        <p:spPr>
          <a:xfrm>
            <a:off x="4852440" y="2921400"/>
            <a:ext cx="8922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“coupling”</a:t>
            </a:r>
            <a:endParaRPr b="0" i="0" sz="1600" u="none" cap="none" strike="noStrike">
              <a:solidFill>
                <a:srgbClr val="000000"/>
              </a:solidFill>
              <a:latin typeface="Arial"/>
              <a:ea typeface="Arial"/>
              <a:cs typeface="Arial"/>
              <a:sym typeface="Arial"/>
            </a:endParaRPr>
          </a:p>
        </p:txBody>
      </p:sp>
      <p:sp>
        <p:nvSpPr>
          <p:cNvPr id="200" name="Google Shape;200;p16"/>
          <p:cNvSpPr/>
          <p:nvPr/>
        </p:nvSpPr>
        <p:spPr>
          <a:xfrm>
            <a:off x="4482600" y="4878950"/>
            <a:ext cx="1741800" cy="6786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“zonal-advective</a:t>
            </a:r>
            <a:endParaRPr b="0" i="0" sz="16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&amp; Ekman</a:t>
            </a:r>
            <a:endParaRPr b="0" i="0" sz="1600" u="none" cap="none" strike="noStrike">
              <a:solidFill>
                <a:srgbClr val="000000"/>
              </a:solidFill>
              <a:latin typeface="Arial"/>
              <a:ea typeface="Arial"/>
              <a:cs typeface="Arial"/>
              <a:sym typeface="Arial"/>
            </a:endParaRPr>
          </a:p>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feedbacks”</a:t>
            </a:r>
            <a:endParaRPr b="0" i="0" sz="1600" u="none" cap="none" strike="noStrike">
              <a:solidFill>
                <a:srgbClr val="000000"/>
              </a:solidFill>
              <a:latin typeface="Arial"/>
              <a:ea typeface="Arial"/>
              <a:cs typeface="Arial"/>
              <a:sym typeface="Arial"/>
            </a:endParaRPr>
          </a:p>
        </p:txBody>
      </p:sp>
      <p:sp>
        <p:nvSpPr>
          <p:cNvPr id="201" name="Google Shape;201;p16"/>
          <p:cNvSpPr/>
          <p:nvPr/>
        </p:nvSpPr>
        <p:spPr>
          <a:xfrm>
            <a:off x="3631675" y="6225475"/>
            <a:ext cx="22362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“thermocline feedback”</a:t>
            </a:r>
            <a:endParaRPr b="0" i="0" sz="1600" u="none" cap="none" strike="noStrike">
              <a:solidFill>
                <a:srgbClr val="000000"/>
              </a:solidFill>
              <a:latin typeface="Arial"/>
              <a:ea typeface="Arial"/>
              <a:cs typeface="Arial"/>
              <a:sym typeface="Arial"/>
            </a:endParaRPr>
          </a:p>
        </p:txBody>
      </p:sp>
      <p:grpSp>
        <p:nvGrpSpPr>
          <p:cNvPr id="202" name="Google Shape;202;p16"/>
          <p:cNvGrpSpPr/>
          <p:nvPr/>
        </p:nvGrpSpPr>
        <p:grpSpPr>
          <a:xfrm>
            <a:off x="2673900" y="6737922"/>
            <a:ext cx="4428702" cy="706928"/>
            <a:chOff x="2673900" y="6737922"/>
            <a:chExt cx="4428702" cy="706928"/>
          </a:xfrm>
        </p:grpSpPr>
        <p:sp>
          <p:nvSpPr>
            <p:cNvPr id="203" name="Google Shape;203;p16"/>
            <p:cNvSpPr/>
            <p:nvPr/>
          </p:nvSpPr>
          <p:spPr>
            <a:xfrm>
              <a:off x="3592450" y="7218350"/>
              <a:ext cx="27135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“Bjerknes feedback loops”</a:t>
              </a:r>
              <a:endParaRPr b="0" i="0" sz="1600" u="none" cap="none" strike="noStrike">
                <a:solidFill>
                  <a:srgbClr val="000000"/>
                </a:solidFill>
                <a:latin typeface="Arial"/>
                <a:ea typeface="Arial"/>
                <a:cs typeface="Arial"/>
                <a:sym typeface="Arial"/>
              </a:endParaRPr>
            </a:p>
          </p:txBody>
        </p:sp>
        <p:sp>
          <p:nvSpPr>
            <p:cNvPr id="204" name="Google Shape;204;p16"/>
            <p:cNvSpPr/>
            <p:nvPr/>
          </p:nvSpPr>
          <p:spPr>
            <a:xfrm rot="-5400000">
              <a:off x="4670982" y="4740840"/>
              <a:ext cx="434538" cy="4428702"/>
            </a:xfrm>
            <a:custGeom>
              <a:rect b="b" l="l" r="r" t="t"/>
              <a:pathLst>
                <a:path extrusionOk="0" h="21600" w="21600">
                  <a:moveTo>
                    <a:pt x="21600" y="0"/>
                  </a:moveTo>
                  <a:cubicBezTo>
                    <a:pt x="16200" y="0"/>
                    <a:pt x="10800" y="900"/>
                    <a:pt x="10800" y="1800"/>
                  </a:cubicBezTo>
                  <a:lnTo>
                    <a:pt x="10800" y="9000"/>
                  </a:lnTo>
                  <a:cubicBezTo>
                    <a:pt x="10800" y="9900"/>
                    <a:pt x="5400" y="10800"/>
                    <a:pt x="0" y="10800"/>
                  </a:cubicBezTo>
                  <a:cubicBezTo>
                    <a:pt x="5400" y="10800"/>
                    <a:pt x="10800" y="11700"/>
                    <a:pt x="10800" y="12600"/>
                  </a:cubicBezTo>
                  <a:lnTo>
                    <a:pt x="10800" y="19800"/>
                  </a:lnTo>
                  <a:cubicBezTo>
                    <a:pt x="10800" y="20700"/>
                    <a:pt x="16200" y="21600"/>
                    <a:pt x="21600" y="21600"/>
                  </a:cubicBezTo>
                </a:path>
              </a:pathLst>
            </a:custGeom>
            <a:noFill/>
            <a:ln cap="flat" cmpd="sng" w="36700">
              <a:solidFill>
                <a:srgbClr val="000000"/>
              </a:solidFill>
              <a:prstDash val="solid"/>
              <a:round/>
              <a:headEnd len="sm" w="sm" type="none"/>
              <a:tailEnd len="sm" w="sm" type="none"/>
            </a:ln>
          </p:spPr>
          <p:txBody>
            <a:bodyPr anchorCtr="0" anchor="ctr" bIns="63350" lIns="108350" spcFirstLastPara="1" rIns="108350" wrap="square" tIns="63350">
              <a:noAutofit/>
            </a:bodyPr>
            <a:lstStyle/>
            <a:p>
              <a:pPr indent="0" lvl="0" marL="0" marR="0" rtl="0" algn="l">
                <a:lnSpc>
                  <a:spcPct val="235277"/>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grpSp>
      <p:sp>
        <p:nvSpPr>
          <p:cNvPr id="205" name="Google Shape;205;p16"/>
          <p:cNvSpPr/>
          <p:nvPr/>
        </p:nvSpPr>
        <p:spPr>
          <a:xfrm>
            <a:off x="4557252" y="4043875"/>
            <a:ext cx="11865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TIW stirring</a:t>
            </a:r>
            <a:endParaRPr b="0" i="0" sz="1600" u="none" cap="none" strike="noStrike">
              <a:solidFill>
                <a:srgbClr val="000000"/>
              </a:solidFill>
              <a:latin typeface="Arial"/>
              <a:ea typeface="Arial"/>
              <a:cs typeface="Arial"/>
              <a:sym typeface="Arial"/>
            </a:endParaRPr>
          </a:p>
        </p:txBody>
      </p:sp>
      <p:grpSp>
        <p:nvGrpSpPr>
          <p:cNvPr id="206" name="Google Shape;206;p16"/>
          <p:cNvGrpSpPr/>
          <p:nvPr/>
        </p:nvGrpSpPr>
        <p:grpSpPr>
          <a:xfrm>
            <a:off x="4128540" y="3740940"/>
            <a:ext cx="1950960" cy="187500"/>
            <a:chOff x="4128540" y="3740940"/>
            <a:chExt cx="1950960" cy="187500"/>
          </a:xfrm>
        </p:grpSpPr>
        <p:sp>
          <p:nvSpPr>
            <p:cNvPr id="207" name="Google Shape;207;p16"/>
            <p:cNvSpPr/>
            <p:nvPr/>
          </p:nvSpPr>
          <p:spPr>
            <a:xfrm rot="5400000">
              <a:off x="4479090" y="3390390"/>
              <a:ext cx="187500" cy="888600"/>
            </a:xfrm>
            <a:prstGeom prst="arc">
              <a:avLst>
                <a:gd fmla="val 3991303" name="adj1"/>
                <a:gd fmla="val 1585774" name="adj2"/>
              </a:avLst>
            </a:prstGeom>
            <a:noFill/>
            <a:ln cap="flat" cmpd="sng" w="36700">
              <a:solidFill>
                <a:srgbClr val="000000"/>
              </a:solidFill>
              <a:prstDash val="solid"/>
              <a:round/>
              <a:headEnd len="sm" w="sm" type="none"/>
              <a:tailEnd len="med" w="med" type="triangle"/>
            </a:ln>
          </p:spPr>
          <p:txBody>
            <a:bodyPr anchorCtr="1" anchor="ctr" bIns="63350" lIns="108350" spcFirstLastPara="1" rIns="108350" wrap="square" tIns="63350">
              <a:noAutofit/>
            </a:bodyPr>
            <a:lstStyle/>
            <a:p>
              <a:pPr indent="0" lvl="0" marL="0" marR="0" rtl="0" algn="l">
                <a:lnSpc>
                  <a:spcPct val="235277"/>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08" name="Google Shape;208;p16"/>
            <p:cNvSpPr/>
            <p:nvPr/>
          </p:nvSpPr>
          <p:spPr>
            <a:xfrm rot="5400000">
              <a:off x="5541450" y="3390390"/>
              <a:ext cx="187500" cy="888600"/>
            </a:xfrm>
            <a:prstGeom prst="arc">
              <a:avLst>
                <a:gd fmla="val 3991303" name="adj1"/>
                <a:gd fmla="val 1585774" name="adj2"/>
              </a:avLst>
            </a:prstGeom>
            <a:noFill/>
            <a:ln cap="flat" cmpd="sng" w="36700">
              <a:solidFill>
                <a:srgbClr val="000000"/>
              </a:solidFill>
              <a:prstDash val="solid"/>
              <a:round/>
              <a:headEnd len="sm" w="sm" type="none"/>
              <a:tailEnd len="med" w="med" type="triangle"/>
            </a:ln>
          </p:spPr>
          <p:txBody>
            <a:bodyPr anchorCtr="1" anchor="ctr" bIns="63350" lIns="108350" spcFirstLastPara="1" rIns="108350" wrap="square" tIns="63350">
              <a:noAutofit/>
            </a:bodyPr>
            <a:lstStyle/>
            <a:p>
              <a:pPr indent="0" lvl="0" marL="0" marR="0" rtl="0" algn="l">
                <a:lnSpc>
                  <a:spcPct val="235277"/>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grpSp>
      <p:sp>
        <p:nvSpPr>
          <p:cNvPr id="209" name="Google Shape;209;p16"/>
          <p:cNvSpPr/>
          <p:nvPr/>
        </p:nvSpPr>
        <p:spPr>
          <a:xfrm>
            <a:off x="4145050" y="5937850"/>
            <a:ext cx="12390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(fast / slow)</a:t>
            </a:r>
            <a:endParaRPr b="0" i="0" sz="1600" u="none" cap="none" strike="noStrike">
              <a:solidFill>
                <a:srgbClr val="000000"/>
              </a:solidFill>
              <a:latin typeface="Arial"/>
              <a:ea typeface="Arial"/>
              <a:cs typeface="Arial"/>
              <a:sym typeface="Arial"/>
            </a:endParaRPr>
          </a:p>
        </p:txBody>
      </p:sp>
      <p:grpSp>
        <p:nvGrpSpPr>
          <p:cNvPr id="210" name="Google Shape;210;p16"/>
          <p:cNvGrpSpPr/>
          <p:nvPr/>
        </p:nvGrpSpPr>
        <p:grpSpPr>
          <a:xfrm>
            <a:off x="3880140" y="1375200"/>
            <a:ext cx="2045160" cy="1465200"/>
            <a:chOff x="3880140" y="1375200"/>
            <a:chExt cx="2045160" cy="1465200"/>
          </a:xfrm>
        </p:grpSpPr>
        <p:cxnSp>
          <p:nvCxnSpPr>
            <p:cNvPr id="211" name="Google Shape;211;p16"/>
            <p:cNvCxnSpPr/>
            <p:nvPr/>
          </p:nvCxnSpPr>
          <p:spPr>
            <a:xfrm flipH="1">
              <a:off x="3880140" y="1375200"/>
              <a:ext cx="2045100" cy="1500"/>
            </a:xfrm>
            <a:prstGeom prst="straightConnector1">
              <a:avLst/>
            </a:prstGeom>
            <a:noFill/>
            <a:ln cap="flat" cmpd="sng" w="54700">
              <a:solidFill>
                <a:srgbClr val="CC6633"/>
              </a:solidFill>
              <a:prstDash val="solid"/>
              <a:round/>
              <a:headEnd len="sm" w="sm" type="none"/>
              <a:tailEnd len="med" w="med" type="triangle"/>
            </a:ln>
          </p:spPr>
        </p:cxnSp>
        <p:cxnSp>
          <p:nvCxnSpPr>
            <p:cNvPr id="212" name="Google Shape;212;p16"/>
            <p:cNvCxnSpPr/>
            <p:nvPr/>
          </p:nvCxnSpPr>
          <p:spPr>
            <a:xfrm flipH="1" rot="10800000">
              <a:off x="5923800" y="1375200"/>
              <a:ext cx="1500" cy="1465200"/>
            </a:xfrm>
            <a:prstGeom prst="straightConnector1">
              <a:avLst/>
            </a:prstGeom>
            <a:noFill/>
            <a:ln cap="flat" cmpd="sng" w="54700">
              <a:solidFill>
                <a:srgbClr val="CC6633"/>
              </a:solidFill>
              <a:prstDash val="solid"/>
              <a:round/>
              <a:headEnd len="sm" w="sm" type="none"/>
              <a:tailEnd len="sm" w="sm" type="none"/>
            </a:ln>
          </p:spPr>
        </p:cxnSp>
      </p:grpSp>
      <p:sp>
        <p:nvSpPr>
          <p:cNvPr id="213" name="Google Shape;213;p16"/>
          <p:cNvSpPr/>
          <p:nvPr/>
        </p:nvSpPr>
        <p:spPr>
          <a:xfrm>
            <a:off x="4030025" y="1514400"/>
            <a:ext cx="1787100" cy="226500"/>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0" i="1" lang="en-US" sz="1600" u="none" cap="none" strike="noStrike">
                <a:solidFill>
                  <a:srgbClr val="000000"/>
                </a:solidFill>
                <a:latin typeface="Arial"/>
                <a:ea typeface="Arial"/>
                <a:cs typeface="Arial"/>
                <a:sym typeface="Arial"/>
              </a:rPr>
              <a:t>warm pool extent</a:t>
            </a:r>
            <a:endParaRPr b="0"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